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6" r:id="rId3"/>
    <p:sldId id="279" r:id="rId4"/>
    <p:sldId id="286" r:id="rId5"/>
    <p:sldId id="287" r:id="rId6"/>
    <p:sldId id="257" r:id="rId7"/>
    <p:sldId id="258" r:id="rId8"/>
    <p:sldId id="259" r:id="rId9"/>
    <p:sldId id="268" r:id="rId10"/>
    <p:sldId id="288" r:id="rId11"/>
    <p:sldId id="289" r:id="rId12"/>
    <p:sldId id="290" r:id="rId13"/>
    <p:sldId id="291" r:id="rId14"/>
    <p:sldId id="294" r:id="rId15"/>
    <p:sldId id="295" r:id="rId16"/>
    <p:sldId id="296" r:id="rId17"/>
    <p:sldId id="297" r:id="rId18"/>
    <p:sldId id="298" r:id="rId19"/>
    <p:sldId id="299" r:id="rId20"/>
    <p:sldId id="300" r:id="rId21"/>
    <p:sldId id="301" r:id="rId22"/>
    <p:sldId id="260" r:id="rId23"/>
    <p:sldId id="264" r:id="rId24"/>
    <p:sldId id="269" r:id="rId25"/>
    <p:sldId id="265" r:id="rId26"/>
    <p:sldId id="280" r:id="rId27"/>
    <p:sldId id="270" r:id="rId28"/>
    <p:sldId id="271" r:id="rId29"/>
    <p:sldId id="261" r:id="rId30"/>
    <p:sldId id="272" r:id="rId31"/>
    <p:sldId id="266" r:id="rId32"/>
    <p:sldId id="273" r:id="rId33"/>
    <p:sldId id="263" r:id="rId34"/>
    <p:sldId id="274" r:id="rId35"/>
    <p:sldId id="262" r:id="rId36"/>
    <p:sldId id="275" r:id="rId37"/>
    <p:sldId id="276" r:id="rId38"/>
    <p:sldId id="277" r:id="rId39"/>
    <p:sldId id="278" r:id="rId40"/>
    <p:sldId id="293" r:id="rId41"/>
    <p:sldId id="282" r:id="rId42"/>
    <p:sldId id="29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23CF95-1F77-4C54-8B5B-FD0EFF404397}" type="doc">
      <dgm:prSet loTypeId="urn:microsoft.com/office/officeart/2005/8/layout/cycle2" loCatId="cycle" qsTypeId="urn:microsoft.com/office/officeart/2005/8/quickstyle/simple5" qsCatId="simple" csTypeId="urn:microsoft.com/office/officeart/2005/8/colors/colorful1" csCatId="colorful" phldr="1"/>
      <dgm:spPr/>
      <dgm:t>
        <a:bodyPr/>
        <a:lstStyle/>
        <a:p>
          <a:endParaRPr lang="en-US"/>
        </a:p>
      </dgm:t>
    </dgm:pt>
    <dgm:pt modelId="{6A4FDA4B-315E-4B1C-98B9-F43CE41F24AB}">
      <dgm:prSet phldrT="[Text]" custT="1"/>
      <dgm:spPr/>
      <dgm:t>
        <a:bodyPr/>
        <a:lstStyle/>
        <a:p>
          <a:r>
            <a:rPr lang="en-US" sz="1200" b="1" dirty="0" smtClean="0">
              <a:solidFill>
                <a:schemeClr val="tx1"/>
              </a:solidFill>
              <a:latin typeface="Times New Roman" panose="02020603050405020304" pitchFamily="18" charset="0"/>
              <a:cs typeface="Times New Roman" panose="02020603050405020304" pitchFamily="18" charset="0"/>
            </a:rPr>
            <a:t>Discovery</a:t>
          </a:r>
          <a:endParaRPr lang="en-US" sz="1200" b="1" dirty="0">
            <a:solidFill>
              <a:schemeClr val="tx1"/>
            </a:solidFill>
            <a:latin typeface="Times New Roman" panose="02020603050405020304" pitchFamily="18" charset="0"/>
            <a:cs typeface="Times New Roman" panose="02020603050405020304" pitchFamily="18" charset="0"/>
          </a:endParaRPr>
        </a:p>
      </dgm:t>
    </dgm:pt>
    <dgm:pt modelId="{FC4F9022-E34A-447C-9276-5D857B8C475A}" type="parTrans" cxnId="{172D98E3-0D5C-443A-800B-D96C2E0AABD1}">
      <dgm:prSet/>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529404B9-CCB7-49BE-9CAA-4B72CC1DBA8D}" type="sibTrans" cxnId="{172D98E3-0D5C-443A-800B-D96C2E0AABD1}">
      <dgm:prSet custT="1"/>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9D6C8718-AC59-44C0-A433-9F3EC6EFF1AF}">
      <dgm:prSet phldrT="[Text]" custT="1"/>
      <dgm:spPr/>
      <dgm:t>
        <a:bodyPr/>
        <a:lstStyle/>
        <a:p>
          <a:r>
            <a:rPr lang="en-US" sz="1200" b="1" dirty="0" smtClean="0">
              <a:solidFill>
                <a:schemeClr val="tx1"/>
              </a:solidFill>
              <a:latin typeface="Times New Roman" panose="02020603050405020304" pitchFamily="18" charset="0"/>
              <a:cs typeface="Times New Roman" panose="02020603050405020304" pitchFamily="18" charset="0"/>
            </a:rPr>
            <a:t>Data Preparation</a:t>
          </a:r>
          <a:endParaRPr lang="en-US" sz="1200" b="1" dirty="0">
            <a:solidFill>
              <a:schemeClr val="tx1"/>
            </a:solidFill>
            <a:latin typeface="Times New Roman" panose="02020603050405020304" pitchFamily="18" charset="0"/>
            <a:cs typeface="Times New Roman" panose="02020603050405020304" pitchFamily="18" charset="0"/>
          </a:endParaRPr>
        </a:p>
      </dgm:t>
    </dgm:pt>
    <dgm:pt modelId="{D09FECC8-8982-4D72-89D1-F1B1A23EB42F}" type="parTrans" cxnId="{A75C9D07-2A95-4F38-997F-B829569E4C97}">
      <dgm:prSet/>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742C2BBE-1974-4694-9AAD-DC2096B205B2}" type="sibTrans" cxnId="{A75C9D07-2A95-4F38-997F-B829569E4C97}">
      <dgm:prSet custT="1"/>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0498445A-5AC8-4AF6-B357-1E845F13963F}">
      <dgm:prSet phldrT="[Text]" custT="1"/>
      <dgm:spPr/>
      <dgm:t>
        <a:bodyPr/>
        <a:lstStyle/>
        <a:p>
          <a:r>
            <a:rPr lang="en-US" sz="1200" b="1" dirty="0" smtClean="0">
              <a:solidFill>
                <a:schemeClr val="tx1"/>
              </a:solidFill>
              <a:latin typeface="Times New Roman" panose="02020603050405020304" pitchFamily="18" charset="0"/>
              <a:cs typeface="Times New Roman" panose="02020603050405020304" pitchFamily="18" charset="0"/>
            </a:rPr>
            <a:t>Model Planning</a:t>
          </a:r>
          <a:endParaRPr lang="en-US" sz="1200" b="1" dirty="0">
            <a:solidFill>
              <a:schemeClr val="tx1"/>
            </a:solidFill>
            <a:latin typeface="Times New Roman" panose="02020603050405020304" pitchFamily="18" charset="0"/>
            <a:cs typeface="Times New Roman" panose="02020603050405020304" pitchFamily="18" charset="0"/>
          </a:endParaRPr>
        </a:p>
      </dgm:t>
    </dgm:pt>
    <dgm:pt modelId="{41F558AB-EC2B-4166-A7A8-3EEB384F15D0}" type="parTrans" cxnId="{FA961510-9C2F-4275-9E44-0B1C9CC3B5BD}">
      <dgm:prSet/>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1AA2274E-B894-4556-8E37-792812531D72}" type="sibTrans" cxnId="{FA961510-9C2F-4275-9E44-0B1C9CC3B5BD}">
      <dgm:prSet custT="1"/>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4D32CA87-E012-4627-A708-99485A35D070}">
      <dgm:prSet phldrT="[Text]" custT="1"/>
      <dgm:spPr/>
      <dgm:t>
        <a:bodyPr/>
        <a:lstStyle/>
        <a:p>
          <a:r>
            <a:rPr lang="en-US" sz="1200" b="1" dirty="0" smtClean="0">
              <a:solidFill>
                <a:schemeClr val="tx1"/>
              </a:solidFill>
              <a:latin typeface="Times New Roman" panose="02020603050405020304" pitchFamily="18" charset="0"/>
              <a:cs typeface="Times New Roman" panose="02020603050405020304" pitchFamily="18" charset="0"/>
            </a:rPr>
            <a:t>Model Building </a:t>
          </a:r>
          <a:endParaRPr lang="en-US" sz="1200" b="1" dirty="0">
            <a:solidFill>
              <a:schemeClr val="tx1"/>
            </a:solidFill>
            <a:latin typeface="Times New Roman" panose="02020603050405020304" pitchFamily="18" charset="0"/>
            <a:cs typeface="Times New Roman" panose="02020603050405020304" pitchFamily="18" charset="0"/>
          </a:endParaRPr>
        </a:p>
      </dgm:t>
    </dgm:pt>
    <dgm:pt modelId="{61EE31BF-4606-46E4-B90C-3DB6E83D190C}" type="parTrans" cxnId="{31E7B4F4-2EA1-47FF-BDB8-588A343D16F4}">
      <dgm:prSet/>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52D13472-4E43-41A6-9573-FB93F10B9AA8}" type="sibTrans" cxnId="{31E7B4F4-2EA1-47FF-BDB8-588A343D16F4}">
      <dgm:prSet custT="1"/>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045E8310-1ECB-4E2D-85CB-6D575D04C50F}">
      <dgm:prSet phldrT="[Text]" custT="1"/>
      <dgm:spPr/>
      <dgm:t>
        <a:bodyPr/>
        <a:lstStyle/>
        <a:p>
          <a:r>
            <a:rPr lang="en-US" sz="1100" b="1" dirty="0" smtClean="0">
              <a:solidFill>
                <a:schemeClr val="tx1"/>
              </a:solidFill>
              <a:latin typeface="Times New Roman" panose="02020603050405020304" pitchFamily="18" charset="0"/>
              <a:cs typeface="Times New Roman" panose="02020603050405020304" pitchFamily="18" charset="0"/>
            </a:rPr>
            <a:t>Operationalize</a:t>
          </a:r>
          <a:endParaRPr lang="en-US" sz="1100" b="1" dirty="0">
            <a:solidFill>
              <a:schemeClr val="tx1"/>
            </a:solidFill>
            <a:latin typeface="Times New Roman" panose="02020603050405020304" pitchFamily="18" charset="0"/>
            <a:cs typeface="Times New Roman" panose="02020603050405020304" pitchFamily="18" charset="0"/>
          </a:endParaRPr>
        </a:p>
      </dgm:t>
    </dgm:pt>
    <dgm:pt modelId="{51EB4F09-1BD3-4C6B-B5E0-F92764493FAD}" type="parTrans" cxnId="{22967E88-1D91-4660-8E67-1050C3E05763}">
      <dgm:prSet/>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0FDA7BDE-C5B5-4BF0-952F-98FB1008B14A}" type="sibTrans" cxnId="{22967E88-1D91-4660-8E67-1050C3E05763}">
      <dgm:prSet custT="1"/>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4A9BF928-88E2-4063-92E7-D8BC612C2B55}">
      <dgm:prSet phldrT="[Text]" custT="1"/>
      <dgm:spPr/>
      <dgm:t>
        <a:bodyPr/>
        <a:lstStyle/>
        <a:p>
          <a:r>
            <a:rPr lang="en-US" sz="1200" b="1" dirty="0" smtClean="0">
              <a:solidFill>
                <a:schemeClr val="tx1"/>
              </a:solidFill>
              <a:latin typeface="Times New Roman" panose="02020603050405020304" pitchFamily="18" charset="0"/>
              <a:cs typeface="Times New Roman" panose="02020603050405020304" pitchFamily="18" charset="0"/>
            </a:rPr>
            <a:t>communicate  Results</a:t>
          </a:r>
          <a:endParaRPr lang="en-US" sz="1200" b="1" dirty="0">
            <a:solidFill>
              <a:schemeClr val="tx1"/>
            </a:solidFill>
            <a:latin typeface="Times New Roman" panose="02020603050405020304" pitchFamily="18" charset="0"/>
            <a:cs typeface="Times New Roman" panose="02020603050405020304" pitchFamily="18" charset="0"/>
          </a:endParaRPr>
        </a:p>
      </dgm:t>
    </dgm:pt>
    <dgm:pt modelId="{255383AA-C4A2-4075-8B8E-F39C85A20D4D}" type="parTrans" cxnId="{B0B4EDB7-906D-4804-A405-DB7E58C68E93}">
      <dgm:prSet/>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DFDD7288-CCBB-422F-84EE-781343902B49}" type="sibTrans" cxnId="{B0B4EDB7-906D-4804-A405-DB7E58C68E93}">
      <dgm:prSet custT="1"/>
      <dgm:spPr/>
      <dgm:t>
        <a:bodyPr/>
        <a:lstStyle/>
        <a:p>
          <a:endParaRPr lang="en-US" sz="1200" b="1">
            <a:solidFill>
              <a:schemeClr val="tx1"/>
            </a:solidFill>
            <a:latin typeface="Times New Roman" panose="02020603050405020304" pitchFamily="18" charset="0"/>
            <a:cs typeface="Times New Roman" panose="02020603050405020304" pitchFamily="18" charset="0"/>
          </a:endParaRPr>
        </a:p>
      </dgm:t>
    </dgm:pt>
    <dgm:pt modelId="{5783E5F1-D782-4DA0-9BF2-20EE9C4CC600}" type="pres">
      <dgm:prSet presAssocID="{2423CF95-1F77-4C54-8B5B-FD0EFF404397}" presName="cycle" presStyleCnt="0">
        <dgm:presLayoutVars>
          <dgm:dir/>
          <dgm:resizeHandles val="exact"/>
        </dgm:presLayoutVars>
      </dgm:prSet>
      <dgm:spPr/>
      <dgm:t>
        <a:bodyPr/>
        <a:lstStyle/>
        <a:p>
          <a:endParaRPr lang="en-US"/>
        </a:p>
      </dgm:t>
    </dgm:pt>
    <dgm:pt modelId="{58EB0F1E-A3D9-44BD-A23A-F1165FB8E56F}" type="pres">
      <dgm:prSet presAssocID="{6A4FDA4B-315E-4B1C-98B9-F43CE41F24AB}" presName="node" presStyleLbl="node1" presStyleIdx="0" presStyleCnt="6">
        <dgm:presLayoutVars>
          <dgm:bulletEnabled val="1"/>
        </dgm:presLayoutVars>
      </dgm:prSet>
      <dgm:spPr/>
      <dgm:t>
        <a:bodyPr/>
        <a:lstStyle/>
        <a:p>
          <a:endParaRPr lang="en-US"/>
        </a:p>
      </dgm:t>
    </dgm:pt>
    <dgm:pt modelId="{E2FA1E26-2F96-4595-90A1-C670295244A5}" type="pres">
      <dgm:prSet presAssocID="{529404B9-CCB7-49BE-9CAA-4B72CC1DBA8D}" presName="sibTrans" presStyleLbl="sibTrans2D1" presStyleIdx="0" presStyleCnt="6"/>
      <dgm:spPr/>
      <dgm:t>
        <a:bodyPr/>
        <a:lstStyle/>
        <a:p>
          <a:endParaRPr lang="en-US"/>
        </a:p>
      </dgm:t>
    </dgm:pt>
    <dgm:pt modelId="{31FFBE7F-9652-4875-A856-E9A5C31464CC}" type="pres">
      <dgm:prSet presAssocID="{529404B9-CCB7-49BE-9CAA-4B72CC1DBA8D}" presName="connectorText" presStyleLbl="sibTrans2D1" presStyleIdx="0" presStyleCnt="6"/>
      <dgm:spPr/>
      <dgm:t>
        <a:bodyPr/>
        <a:lstStyle/>
        <a:p>
          <a:endParaRPr lang="en-US"/>
        </a:p>
      </dgm:t>
    </dgm:pt>
    <dgm:pt modelId="{141D43C4-A7A6-4CE3-B850-ABEEF29AB271}" type="pres">
      <dgm:prSet presAssocID="{9D6C8718-AC59-44C0-A433-9F3EC6EFF1AF}" presName="node" presStyleLbl="node1" presStyleIdx="1" presStyleCnt="6">
        <dgm:presLayoutVars>
          <dgm:bulletEnabled val="1"/>
        </dgm:presLayoutVars>
      </dgm:prSet>
      <dgm:spPr/>
      <dgm:t>
        <a:bodyPr/>
        <a:lstStyle/>
        <a:p>
          <a:endParaRPr lang="en-US"/>
        </a:p>
      </dgm:t>
    </dgm:pt>
    <dgm:pt modelId="{E7607E9B-C2CF-4B8B-BE50-1DAC8359EEA8}" type="pres">
      <dgm:prSet presAssocID="{742C2BBE-1974-4694-9AAD-DC2096B205B2}" presName="sibTrans" presStyleLbl="sibTrans2D1" presStyleIdx="1" presStyleCnt="6"/>
      <dgm:spPr/>
      <dgm:t>
        <a:bodyPr/>
        <a:lstStyle/>
        <a:p>
          <a:endParaRPr lang="en-US"/>
        </a:p>
      </dgm:t>
    </dgm:pt>
    <dgm:pt modelId="{E8F1E092-2DC5-44BB-8C18-8E8EE3642625}" type="pres">
      <dgm:prSet presAssocID="{742C2BBE-1974-4694-9AAD-DC2096B205B2}" presName="connectorText" presStyleLbl="sibTrans2D1" presStyleIdx="1" presStyleCnt="6"/>
      <dgm:spPr/>
      <dgm:t>
        <a:bodyPr/>
        <a:lstStyle/>
        <a:p>
          <a:endParaRPr lang="en-US"/>
        </a:p>
      </dgm:t>
    </dgm:pt>
    <dgm:pt modelId="{EF04B503-93BA-4A78-84A3-FBF84715DB3B}" type="pres">
      <dgm:prSet presAssocID="{0498445A-5AC8-4AF6-B357-1E845F13963F}" presName="node" presStyleLbl="node1" presStyleIdx="2" presStyleCnt="6">
        <dgm:presLayoutVars>
          <dgm:bulletEnabled val="1"/>
        </dgm:presLayoutVars>
      </dgm:prSet>
      <dgm:spPr/>
      <dgm:t>
        <a:bodyPr/>
        <a:lstStyle/>
        <a:p>
          <a:endParaRPr lang="en-US"/>
        </a:p>
      </dgm:t>
    </dgm:pt>
    <dgm:pt modelId="{3456F02D-B67C-49EE-A275-6633F3F68C13}" type="pres">
      <dgm:prSet presAssocID="{1AA2274E-B894-4556-8E37-792812531D72}" presName="sibTrans" presStyleLbl="sibTrans2D1" presStyleIdx="2" presStyleCnt="6"/>
      <dgm:spPr/>
      <dgm:t>
        <a:bodyPr/>
        <a:lstStyle/>
        <a:p>
          <a:endParaRPr lang="en-US"/>
        </a:p>
      </dgm:t>
    </dgm:pt>
    <dgm:pt modelId="{D333A334-A8A7-42F2-9781-1127F4E41809}" type="pres">
      <dgm:prSet presAssocID="{1AA2274E-B894-4556-8E37-792812531D72}" presName="connectorText" presStyleLbl="sibTrans2D1" presStyleIdx="2" presStyleCnt="6"/>
      <dgm:spPr/>
      <dgm:t>
        <a:bodyPr/>
        <a:lstStyle/>
        <a:p>
          <a:endParaRPr lang="en-US"/>
        </a:p>
      </dgm:t>
    </dgm:pt>
    <dgm:pt modelId="{38B783C6-2037-408B-B2F3-2C0B345E9351}" type="pres">
      <dgm:prSet presAssocID="{4D32CA87-E012-4627-A708-99485A35D070}" presName="node" presStyleLbl="node1" presStyleIdx="3" presStyleCnt="6">
        <dgm:presLayoutVars>
          <dgm:bulletEnabled val="1"/>
        </dgm:presLayoutVars>
      </dgm:prSet>
      <dgm:spPr/>
      <dgm:t>
        <a:bodyPr/>
        <a:lstStyle/>
        <a:p>
          <a:endParaRPr lang="en-US"/>
        </a:p>
      </dgm:t>
    </dgm:pt>
    <dgm:pt modelId="{DB99E2CE-16D2-4061-8BEA-A3D1AEB1D289}" type="pres">
      <dgm:prSet presAssocID="{52D13472-4E43-41A6-9573-FB93F10B9AA8}" presName="sibTrans" presStyleLbl="sibTrans2D1" presStyleIdx="3" presStyleCnt="6"/>
      <dgm:spPr/>
      <dgm:t>
        <a:bodyPr/>
        <a:lstStyle/>
        <a:p>
          <a:endParaRPr lang="en-US"/>
        </a:p>
      </dgm:t>
    </dgm:pt>
    <dgm:pt modelId="{C1A0A0B8-1E34-4772-A65E-EDDAC865638F}" type="pres">
      <dgm:prSet presAssocID="{52D13472-4E43-41A6-9573-FB93F10B9AA8}" presName="connectorText" presStyleLbl="sibTrans2D1" presStyleIdx="3" presStyleCnt="6"/>
      <dgm:spPr/>
      <dgm:t>
        <a:bodyPr/>
        <a:lstStyle/>
        <a:p>
          <a:endParaRPr lang="en-US"/>
        </a:p>
      </dgm:t>
    </dgm:pt>
    <dgm:pt modelId="{08EFE31D-C965-4A82-9A55-9662F805287D}" type="pres">
      <dgm:prSet presAssocID="{045E8310-1ECB-4E2D-85CB-6D575D04C50F}" presName="node" presStyleLbl="node1" presStyleIdx="4" presStyleCnt="6">
        <dgm:presLayoutVars>
          <dgm:bulletEnabled val="1"/>
        </dgm:presLayoutVars>
      </dgm:prSet>
      <dgm:spPr/>
      <dgm:t>
        <a:bodyPr/>
        <a:lstStyle/>
        <a:p>
          <a:endParaRPr lang="en-US"/>
        </a:p>
      </dgm:t>
    </dgm:pt>
    <dgm:pt modelId="{02401C9D-1273-41A6-AB75-69E3324896C2}" type="pres">
      <dgm:prSet presAssocID="{0FDA7BDE-C5B5-4BF0-952F-98FB1008B14A}" presName="sibTrans" presStyleLbl="sibTrans2D1" presStyleIdx="4" presStyleCnt="6"/>
      <dgm:spPr/>
      <dgm:t>
        <a:bodyPr/>
        <a:lstStyle/>
        <a:p>
          <a:endParaRPr lang="en-US"/>
        </a:p>
      </dgm:t>
    </dgm:pt>
    <dgm:pt modelId="{A8F862BD-44F4-41FE-8FD2-7CBA354FCCA4}" type="pres">
      <dgm:prSet presAssocID="{0FDA7BDE-C5B5-4BF0-952F-98FB1008B14A}" presName="connectorText" presStyleLbl="sibTrans2D1" presStyleIdx="4" presStyleCnt="6"/>
      <dgm:spPr/>
      <dgm:t>
        <a:bodyPr/>
        <a:lstStyle/>
        <a:p>
          <a:endParaRPr lang="en-US"/>
        </a:p>
      </dgm:t>
    </dgm:pt>
    <dgm:pt modelId="{61AD7AB7-462B-4C94-B676-0A0323C57795}" type="pres">
      <dgm:prSet presAssocID="{4A9BF928-88E2-4063-92E7-D8BC612C2B55}" presName="node" presStyleLbl="node1" presStyleIdx="5" presStyleCnt="6">
        <dgm:presLayoutVars>
          <dgm:bulletEnabled val="1"/>
        </dgm:presLayoutVars>
      </dgm:prSet>
      <dgm:spPr/>
      <dgm:t>
        <a:bodyPr/>
        <a:lstStyle/>
        <a:p>
          <a:endParaRPr lang="en-US"/>
        </a:p>
      </dgm:t>
    </dgm:pt>
    <dgm:pt modelId="{80D08CE9-1ACB-4DE4-BA9E-9BE40EFAC79C}" type="pres">
      <dgm:prSet presAssocID="{DFDD7288-CCBB-422F-84EE-781343902B49}" presName="sibTrans" presStyleLbl="sibTrans2D1" presStyleIdx="5" presStyleCnt="6"/>
      <dgm:spPr/>
      <dgm:t>
        <a:bodyPr/>
        <a:lstStyle/>
        <a:p>
          <a:endParaRPr lang="en-US"/>
        </a:p>
      </dgm:t>
    </dgm:pt>
    <dgm:pt modelId="{AD995498-C64E-411C-8632-6687EC22BF8D}" type="pres">
      <dgm:prSet presAssocID="{DFDD7288-CCBB-422F-84EE-781343902B49}" presName="connectorText" presStyleLbl="sibTrans2D1" presStyleIdx="5" presStyleCnt="6"/>
      <dgm:spPr/>
      <dgm:t>
        <a:bodyPr/>
        <a:lstStyle/>
        <a:p>
          <a:endParaRPr lang="en-US"/>
        </a:p>
      </dgm:t>
    </dgm:pt>
  </dgm:ptLst>
  <dgm:cxnLst>
    <dgm:cxn modelId="{E0EB7CC6-34A7-4D90-B809-091D48354250}" type="presOf" srcId="{4A9BF928-88E2-4063-92E7-D8BC612C2B55}" destId="{61AD7AB7-462B-4C94-B676-0A0323C57795}" srcOrd="0" destOrd="0" presId="urn:microsoft.com/office/officeart/2005/8/layout/cycle2"/>
    <dgm:cxn modelId="{BA348502-6E98-49D0-B920-AE32F5568A16}" type="presOf" srcId="{4D32CA87-E012-4627-A708-99485A35D070}" destId="{38B783C6-2037-408B-B2F3-2C0B345E9351}" srcOrd="0" destOrd="0" presId="urn:microsoft.com/office/officeart/2005/8/layout/cycle2"/>
    <dgm:cxn modelId="{172D98E3-0D5C-443A-800B-D96C2E0AABD1}" srcId="{2423CF95-1F77-4C54-8B5B-FD0EFF404397}" destId="{6A4FDA4B-315E-4B1C-98B9-F43CE41F24AB}" srcOrd="0" destOrd="0" parTransId="{FC4F9022-E34A-447C-9276-5D857B8C475A}" sibTransId="{529404B9-CCB7-49BE-9CAA-4B72CC1DBA8D}"/>
    <dgm:cxn modelId="{B0B4EDB7-906D-4804-A405-DB7E58C68E93}" srcId="{2423CF95-1F77-4C54-8B5B-FD0EFF404397}" destId="{4A9BF928-88E2-4063-92E7-D8BC612C2B55}" srcOrd="5" destOrd="0" parTransId="{255383AA-C4A2-4075-8B8E-F39C85A20D4D}" sibTransId="{DFDD7288-CCBB-422F-84EE-781343902B49}"/>
    <dgm:cxn modelId="{53B0ACE9-005B-4D51-9109-236E9749DEA4}" type="presOf" srcId="{0FDA7BDE-C5B5-4BF0-952F-98FB1008B14A}" destId="{02401C9D-1273-41A6-AB75-69E3324896C2}" srcOrd="0" destOrd="0" presId="urn:microsoft.com/office/officeart/2005/8/layout/cycle2"/>
    <dgm:cxn modelId="{A75C9D07-2A95-4F38-997F-B829569E4C97}" srcId="{2423CF95-1F77-4C54-8B5B-FD0EFF404397}" destId="{9D6C8718-AC59-44C0-A433-9F3EC6EFF1AF}" srcOrd="1" destOrd="0" parTransId="{D09FECC8-8982-4D72-89D1-F1B1A23EB42F}" sibTransId="{742C2BBE-1974-4694-9AAD-DC2096B205B2}"/>
    <dgm:cxn modelId="{E8613805-DD75-47F5-881B-6FFA5E9BDB47}" type="presOf" srcId="{1AA2274E-B894-4556-8E37-792812531D72}" destId="{3456F02D-B67C-49EE-A275-6633F3F68C13}" srcOrd="0" destOrd="0" presId="urn:microsoft.com/office/officeart/2005/8/layout/cycle2"/>
    <dgm:cxn modelId="{3B9FC954-ACE2-495E-A427-C04037EA357B}" type="presOf" srcId="{DFDD7288-CCBB-422F-84EE-781343902B49}" destId="{80D08CE9-1ACB-4DE4-BA9E-9BE40EFAC79C}" srcOrd="0" destOrd="0" presId="urn:microsoft.com/office/officeart/2005/8/layout/cycle2"/>
    <dgm:cxn modelId="{FC2CF7CB-A3DC-40F1-A0F4-0FAD4FF782C1}" type="presOf" srcId="{9D6C8718-AC59-44C0-A433-9F3EC6EFF1AF}" destId="{141D43C4-A7A6-4CE3-B850-ABEEF29AB271}" srcOrd="0" destOrd="0" presId="urn:microsoft.com/office/officeart/2005/8/layout/cycle2"/>
    <dgm:cxn modelId="{AD5AE1CD-9CD3-42C7-BABD-7077F44676D1}" type="presOf" srcId="{2423CF95-1F77-4C54-8B5B-FD0EFF404397}" destId="{5783E5F1-D782-4DA0-9BF2-20EE9C4CC600}" srcOrd="0" destOrd="0" presId="urn:microsoft.com/office/officeart/2005/8/layout/cycle2"/>
    <dgm:cxn modelId="{81DD7AC9-E309-44CC-9A3F-044ECF4290B5}" type="presOf" srcId="{6A4FDA4B-315E-4B1C-98B9-F43CE41F24AB}" destId="{58EB0F1E-A3D9-44BD-A23A-F1165FB8E56F}" srcOrd="0" destOrd="0" presId="urn:microsoft.com/office/officeart/2005/8/layout/cycle2"/>
    <dgm:cxn modelId="{E09CD012-1392-40C2-ADFB-4228300C7E22}" type="presOf" srcId="{0FDA7BDE-C5B5-4BF0-952F-98FB1008B14A}" destId="{A8F862BD-44F4-41FE-8FD2-7CBA354FCCA4}" srcOrd="1" destOrd="0" presId="urn:microsoft.com/office/officeart/2005/8/layout/cycle2"/>
    <dgm:cxn modelId="{1B060058-ACC8-47E7-8011-9142EB33F6FE}" type="presOf" srcId="{529404B9-CCB7-49BE-9CAA-4B72CC1DBA8D}" destId="{E2FA1E26-2F96-4595-90A1-C670295244A5}" srcOrd="0" destOrd="0" presId="urn:microsoft.com/office/officeart/2005/8/layout/cycle2"/>
    <dgm:cxn modelId="{31E7B4F4-2EA1-47FF-BDB8-588A343D16F4}" srcId="{2423CF95-1F77-4C54-8B5B-FD0EFF404397}" destId="{4D32CA87-E012-4627-A708-99485A35D070}" srcOrd="3" destOrd="0" parTransId="{61EE31BF-4606-46E4-B90C-3DB6E83D190C}" sibTransId="{52D13472-4E43-41A6-9573-FB93F10B9AA8}"/>
    <dgm:cxn modelId="{F689DF59-C056-4853-A27E-B1A4C5A26DAE}" type="presOf" srcId="{52D13472-4E43-41A6-9573-FB93F10B9AA8}" destId="{DB99E2CE-16D2-4061-8BEA-A3D1AEB1D289}" srcOrd="0" destOrd="0" presId="urn:microsoft.com/office/officeart/2005/8/layout/cycle2"/>
    <dgm:cxn modelId="{27DF8919-01E7-4D2B-B3AF-0ECBF9F46838}" type="presOf" srcId="{045E8310-1ECB-4E2D-85CB-6D575D04C50F}" destId="{08EFE31D-C965-4A82-9A55-9662F805287D}" srcOrd="0" destOrd="0" presId="urn:microsoft.com/office/officeart/2005/8/layout/cycle2"/>
    <dgm:cxn modelId="{852B5ED1-7743-4AE1-B03E-9CBAF8C9670C}" type="presOf" srcId="{529404B9-CCB7-49BE-9CAA-4B72CC1DBA8D}" destId="{31FFBE7F-9652-4875-A856-E9A5C31464CC}" srcOrd="1" destOrd="0" presId="urn:microsoft.com/office/officeart/2005/8/layout/cycle2"/>
    <dgm:cxn modelId="{FA961510-9C2F-4275-9E44-0B1C9CC3B5BD}" srcId="{2423CF95-1F77-4C54-8B5B-FD0EFF404397}" destId="{0498445A-5AC8-4AF6-B357-1E845F13963F}" srcOrd="2" destOrd="0" parTransId="{41F558AB-EC2B-4166-A7A8-3EEB384F15D0}" sibTransId="{1AA2274E-B894-4556-8E37-792812531D72}"/>
    <dgm:cxn modelId="{2054753D-07CE-48ED-8506-486F2E08FC78}" type="presOf" srcId="{52D13472-4E43-41A6-9573-FB93F10B9AA8}" destId="{C1A0A0B8-1E34-4772-A65E-EDDAC865638F}" srcOrd="1" destOrd="0" presId="urn:microsoft.com/office/officeart/2005/8/layout/cycle2"/>
    <dgm:cxn modelId="{C3306A47-C277-4CC6-A67D-429005BD8D19}" type="presOf" srcId="{742C2BBE-1974-4694-9AAD-DC2096B205B2}" destId="{E8F1E092-2DC5-44BB-8C18-8E8EE3642625}" srcOrd="1" destOrd="0" presId="urn:microsoft.com/office/officeart/2005/8/layout/cycle2"/>
    <dgm:cxn modelId="{36CA7168-FB0A-4A0C-B1DA-C6D6EFB88D78}" type="presOf" srcId="{DFDD7288-CCBB-422F-84EE-781343902B49}" destId="{AD995498-C64E-411C-8632-6687EC22BF8D}" srcOrd="1" destOrd="0" presId="urn:microsoft.com/office/officeart/2005/8/layout/cycle2"/>
    <dgm:cxn modelId="{71661B75-F69B-449B-A7FA-B5AD232F370C}" type="presOf" srcId="{742C2BBE-1974-4694-9AAD-DC2096B205B2}" destId="{E7607E9B-C2CF-4B8B-BE50-1DAC8359EEA8}" srcOrd="0" destOrd="0" presId="urn:microsoft.com/office/officeart/2005/8/layout/cycle2"/>
    <dgm:cxn modelId="{5F7D728D-B05E-43A0-AB13-18B8AE5F2802}" type="presOf" srcId="{0498445A-5AC8-4AF6-B357-1E845F13963F}" destId="{EF04B503-93BA-4A78-84A3-FBF84715DB3B}" srcOrd="0" destOrd="0" presId="urn:microsoft.com/office/officeart/2005/8/layout/cycle2"/>
    <dgm:cxn modelId="{22967E88-1D91-4660-8E67-1050C3E05763}" srcId="{2423CF95-1F77-4C54-8B5B-FD0EFF404397}" destId="{045E8310-1ECB-4E2D-85CB-6D575D04C50F}" srcOrd="4" destOrd="0" parTransId="{51EB4F09-1BD3-4C6B-B5E0-F92764493FAD}" sibTransId="{0FDA7BDE-C5B5-4BF0-952F-98FB1008B14A}"/>
    <dgm:cxn modelId="{777D9CA1-C0DB-485B-BC9C-C461F4FBFBF5}" type="presOf" srcId="{1AA2274E-B894-4556-8E37-792812531D72}" destId="{D333A334-A8A7-42F2-9781-1127F4E41809}" srcOrd="1" destOrd="0" presId="urn:microsoft.com/office/officeart/2005/8/layout/cycle2"/>
    <dgm:cxn modelId="{97114B2D-DB16-473E-BAFE-44D67ECE0A7D}" type="presParOf" srcId="{5783E5F1-D782-4DA0-9BF2-20EE9C4CC600}" destId="{58EB0F1E-A3D9-44BD-A23A-F1165FB8E56F}" srcOrd="0" destOrd="0" presId="urn:microsoft.com/office/officeart/2005/8/layout/cycle2"/>
    <dgm:cxn modelId="{E2604182-C220-4E95-88CC-7157197ADACC}" type="presParOf" srcId="{5783E5F1-D782-4DA0-9BF2-20EE9C4CC600}" destId="{E2FA1E26-2F96-4595-90A1-C670295244A5}" srcOrd="1" destOrd="0" presId="urn:microsoft.com/office/officeart/2005/8/layout/cycle2"/>
    <dgm:cxn modelId="{405BD5FA-5CE6-4BF1-994C-644AE6BE225F}" type="presParOf" srcId="{E2FA1E26-2F96-4595-90A1-C670295244A5}" destId="{31FFBE7F-9652-4875-A856-E9A5C31464CC}" srcOrd="0" destOrd="0" presId="urn:microsoft.com/office/officeart/2005/8/layout/cycle2"/>
    <dgm:cxn modelId="{A2BA65C6-707A-416A-9DB7-62B70F8838E1}" type="presParOf" srcId="{5783E5F1-D782-4DA0-9BF2-20EE9C4CC600}" destId="{141D43C4-A7A6-4CE3-B850-ABEEF29AB271}" srcOrd="2" destOrd="0" presId="urn:microsoft.com/office/officeart/2005/8/layout/cycle2"/>
    <dgm:cxn modelId="{00DA56C4-7E52-4318-81E4-DB173F5B358C}" type="presParOf" srcId="{5783E5F1-D782-4DA0-9BF2-20EE9C4CC600}" destId="{E7607E9B-C2CF-4B8B-BE50-1DAC8359EEA8}" srcOrd="3" destOrd="0" presId="urn:microsoft.com/office/officeart/2005/8/layout/cycle2"/>
    <dgm:cxn modelId="{1E6E8262-ADCB-4B7A-ABA6-AC0BF1DD0866}" type="presParOf" srcId="{E7607E9B-C2CF-4B8B-BE50-1DAC8359EEA8}" destId="{E8F1E092-2DC5-44BB-8C18-8E8EE3642625}" srcOrd="0" destOrd="0" presId="urn:microsoft.com/office/officeart/2005/8/layout/cycle2"/>
    <dgm:cxn modelId="{2F728EC9-3186-4020-BEE0-3D0E6E697A6A}" type="presParOf" srcId="{5783E5F1-D782-4DA0-9BF2-20EE9C4CC600}" destId="{EF04B503-93BA-4A78-84A3-FBF84715DB3B}" srcOrd="4" destOrd="0" presId="urn:microsoft.com/office/officeart/2005/8/layout/cycle2"/>
    <dgm:cxn modelId="{388954AA-174D-410E-BAC7-73CEA002DC22}" type="presParOf" srcId="{5783E5F1-D782-4DA0-9BF2-20EE9C4CC600}" destId="{3456F02D-B67C-49EE-A275-6633F3F68C13}" srcOrd="5" destOrd="0" presId="urn:microsoft.com/office/officeart/2005/8/layout/cycle2"/>
    <dgm:cxn modelId="{7D870448-BD88-40A9-B1AD-8BC209D34268}" type="presParOf" srcId="{3456F02D-B67C-49EE-A275-6633F3F68C13}" destId="{D333A334-A8A7-42F2-9781-1127F4E41809}" srcOrd="0" destOrd="0" presId="urn:microsoft.com/office/officeart/2005/8/layout/cycle2"/>
    <dgm:cxn modelId="{AD893347-B0C2-4495-AC12-CD830A5CAC9B}" type="presParOf" srcId="{5783E5F1-D782-4DA0-9BF2-20EE9C4CC600}" destId="{38B783C6-2037-408B-B2F3-2C0B345E9351}" srcOrd="6" destOrd="0" presId="urn:microsoft.com/office/officeart/2005/8/layout/cycle2"/>
    <dgm:cxn modelId="{269E5E16-9AFD-4233-8C14-E1C391B2C858}" type="presParOf" srcId="{5783E5F1-D782-4DA0-9BF2-20EE9C4CC600}" destId="{DB99E2CE-16D2-4061-8BEA-A3D1AEB1D289}" srcOrd="7" destOrd="0" presId="urn:microsoft.com/office/officeart/2005/8/layout/cycle2"/>
    <dgm:cxn modelId="{6CA5BD2B-D6DE-41A8-9282-BE79342EE92C}" type="presParOf" srcId="{DB99E2CE-16D2-4061-8BEA-A3D1AEB1D289}" destId="{C1A0A0B8-1E34-4772-A65E-EDDAC865638F}" srcOrd="0" destOrd="0" presId="urn:microsoft.com/office/officeart/2005/8/layout/cycle2"/>
    <dgm:cxn modelId="{1555CA0C-D335-4F39-8522-EBE7DC6019A9}" type="presParOf" srcId="{5783E5F1-D782-4DA0-9BF2-20EE9C4CC600}" destId="{08EFE31D-C965-4A82-9A55-9662F805287D}" srcOrd="8" destOrd="0" presId="urn:microsoft.com/office/officeart/2005/8/layout/cycle2"/>
    <dgm:cxn modelId="{1929378A-B028-40CB-B21D-3D4350FD8D02}" type="presParOf" srcId="{5783E5F1-D782-4DA0-9BF2-20EE9C4CC600}" destId="{02401C9D-1273-41A6-AB75-69E3324896C2}" srcOrd="9" destOrd="0" presId="urn:microsoft.com/office/officeart/2005/8/layout/cycle2"/>
    <dgm:cxn modelId="{CA0AD6FC-96B3-425D-93EF-1E1539C83458}" type="presParOf" srcId="{02401C9D-1273-41A6-AB75-69E3324896C2}" destId="{A8F862BD-44F4-41FE-8FD2-7CBA354FCCA4}" srcOrd="0" destOrd="0" presId="urn:microsoft.com/office/officeart/2005/8/layout/cycle2"/>
    <dgm:cxn modelId="{C586EC44-CABD-4E71-AA35-8AB3824EED16}" type="presParOf" srcId="{5783E5F1-D782-4DA0-9BF2-20EE9C4CC600}" destId="{61AD7AB7-462B-4C94-B676-0A0323C57795}" srcOrd="10" destOrd="0" presId="urn:microsoft.com/office/officeart/2005/8/layout/cycle2"/>
    <dgm:cxn modelId="{573232B2-A4AA-41EC-83E7-9124ABE9A017}" type="presParOf" srcId="{5783E5F1-D782-4DA0-9BF2-20EE9C4CC600}" destId="{80D08CE9-1ACB-4DE4-BA9E-9BE40EFAC79C}" srcOrd="11" destOrd="0" presId="urn:microsoft.com/office/officeart/2005/8/layout/cycle2"/>
    <dgm:cxn modelId="{1B5A2FD0-BAF2-47A3-A72F-DBF921BBECE7}" type="presParOf" srcId="{80D08CE9-1ACB-4DE4-BA9E-9BE40EFAC79C}" destId="{AD995498-C64E-411C-8632-6687EC22BF8D}"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3D697B5-4C28-41C5-89C4-7AABC5941D30}"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36732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697B5-4C28-41C5-89C4-7AABC5941D30}"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733993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697B5-4C28-41C5-89C4-7AABC5941D30}"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125048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D697B5-4C28-41C5-89C4-7AABC5941D30}"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4111194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3D697B5-4C28-41C5-89C4-7AABC5941D30}" type="datetimeFigureOut">
              <a:rPr lang="en-US" smtClean="0"/>
              <a:t>6/20/2019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782381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D697B5-4C28-41C5-89C4-7AABC5941D30}"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1087085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3D697B5-4C28-41C5-89C4-7AABC5941D30}" type="datetimeFigureOut">
              <a:rPr lang="en-US" smtClean="0"/>
              <a:t>6/20/2019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112344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3D697B5-4C28-41C5-89C4-7AABC5941D30}" type="datetimeFigureOut">
              <a:rPr lang="en-US" smtClean="0"/>
              <a:t>6/20/2019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54148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D697B5-4C28-41C5-89C4-7AABC5941D30}" type="datetimeFigureOut">
              <a:rPr lang="en-US" smtClean="0"/>
              <a:t>6/20/2019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130355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697B5-4C28-41C5-89C4-7AABC5941D30}"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64794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3D697B5-4C28-41C5-89C4-7AABC5941D30}" type="datetimeFigureOut">
              <a:rPr lang="en-US" smtClean="0"/>
              <a:t>6/20/2019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168A89-5D96-4DE1-8FDB-7A72331C20AE}" type="slidenum">
              <a:rPr lang="en-US" smtClean="0"/>
              <a:t>‹#›</a:t>
            </a:fld>
            <a:endParaRPr lang="en-US"/>
          </a:p>
        </p:txBody>
      </p:sp>
    </p:spTree>
    <p:extLst>
      <p:ext uri="{BB962C8B-B14F-4D97-AF65-F5344CB8AC3E}">
        <p14:creationId xmlns:p14="http://schemas.microsoft.com/office/powerpoint/2010/main" val="4108036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D697B5-4C28-41C5-89C4-7AABC5941D30}" type="datetimeFigureOut">
              <a:rPr lang="en-US" smtClean="0"/>
              <a:t>6/20/2019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68A89-5D96-4DE1-8FDB-7A72331C20AE}" type="slidenum">
              <a:rPr lang="en-US" smtClean="0"/>
              <a:t>‹#›</a:t>
            </a:fld>
            <a:endParaRPr lang="en-US"/>
          </a:p>
        </p:txBody>
      </p:sp>
    </p:spTree>
    <p:extLst>
      <p:ext uri="{BB962C8B-B14F-4D97-AF65-F5344CB8AC3E}">
        <p14:creationId xmlns:p14="http://schemas.microsoft.com/office/powerpoint/2010/main" val="1240775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searchmicroservices.techtarget.com/definition/attribut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85800" y="2895600"/>
            <a:ext cx="8229600" cy="1143000"/>
          </a:xfrm>
        </p:spPr>
        <p:txBody>
          <a:bodyPr>
            <a:normAutofit fontScale="90000"/>
          </a:bodyPr>
          <a:lstStyle/>
          <a:p>
            <a:r>
              <a:rPr lang="en-US" i="1" dirty="0" smtClean="0">
                <a:solidFill>
                  <a:srgbClr val="C00000"/>
                </a:solidFill>
                <a:latin typeface="Times New Roman" panose="02020603050405020304" pitchFamily="18" charset="0"/>
                <a:cs typeface="Times New Roman" panose="02020603050405020304" pitchFamily="18" charset="0"/>
              </a:rPr>
              <a:t>Introduction Data Science Process and Data Acquisition</a:t>
            </a:r>
            <a:endParaRPr lang="en-US" i="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0655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i="1" dirty="0">
                <a:solidFill>
                  <a:srgbClr val="C00000"/>
                </a:solidFill>
                <a:latin typeface="Times New Roman" panose="02020603050405020304" pitchFamily="18" charset="0"/>
                <a:cs typeface="Times New Roman" panose="02020603050405020304" pitchFamily="18" charset="0"/>
              </a:rPr>
              <a:t>Data </a:t>
            </a:r>
            <a:r>
              <a:rPr lang="en-US" i="1" dirty="0" smtClean="0">
                <a:solidFill>
                  <a:srgbClr val="C00000"/>
                </a:solidFill>
                <a:latin typeface="Times New Roman" panose="02020603050405020304" pitchFamily="18" charset="0"/>
                <a:cs typeface="Times New Roman" panose="02020603050405020304" pitchFamily="18" charset="0"/>
              </a:rPr>
              <a:t> wrangling </a:t>
            </a:r>
            <a:r>
              <a:rPr lang="en-US" i="1" dirty="0">
                <a:solidFill>
                  <a:srgbClr val="C00000"/>
                </a:solidFill>
                <a:latin typeface="Times New Roman" panose="02020603050405020304" pitchFamily="18" charset="0"/>
                <a:cs typeface="Times New Roman" panose="02020603050405020304" pitchFamily="18" charset="0"/>
              </a:rPr>
              <a:t>Process / Model</a:t>
            </a:r>
            <a:endParaRPr lang="en-US" dirty="0"/>
          </a:p>
        </p:txBody>
      </p:sp>
      <p:sp>
        <p:nvSpPr>
          <p:cNvPr id="3" name="Content Placeholder 2"/>
          <p:cNvSpPr>
            <a:spLocks noGrp="1"/>
          </p:cNvSpPr>
          <p:nvPr>
            <p:ph idx="1"/>
          </p:nvPr>
        </p:nvSpPr>
        <p:spPr>
          <a:xfrm>
            <a:off x="304800" y="914400"/>
            <a:ext cx="8382000" cy="5638800"/>
          </a:xfrm>
        </p:spPr>
        <p:txBody>
          <a:bodyPr>
            <a:normAutofit fontScale="92500" lnSpcReduction="20000"/>
          </a:bodyPr>
          <a:lstStyle/>
          <a:p>
            <a:r>
              <a:rPr lang="en-US" sz="2800" dirty="0">
                <a:latin typeface="Times New Roman" panose="02020603050405020304" pitchFamily="18" charset="0"/>
                <a:cs typeface="Times New Roman" panose="02020603050405020304" pitchFamily="18" charset="0"/>
              </a:rPr>
              <a:t>Data wrangling, simply defined, is the process of manipulating raw data to make it useful for data analytics or to train a machine learning model. </a:t>
            </a:r>
            <a:endParaRPr lang="en-US" sz="2800" dirty="0" smtClean="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There </a:t>
            </a:r>
            <a:r>
              <a:rPr lang="en-US" sz="2800" dirty="0">
                <a:latin typeface="Times New Roman" panose="02020603050405020304" pitchFamily="18" charset="0"/>
                <a:cs typeface="Times New Roman" panose="02020603050405020304" pitchFamily="18" charset="0"/>
              </a:rPr>
              <a:t>are typically </a:t>
            </a:r>
            <a:r>
              <a:rPr lang="en-US" sz="2800" b="1" i="1" dirty="0">
                <a:solidFill>
                  <a:srgbClr val="FF0000"/>
                </a:solidFill>
                <a:latin typeface="Times New Roman" panose="02020603050405020304" pitchFamily="18" charset="0"/>
                <a:cs typeface="Times New Roman" panose="02020603050405020304" pitchFamily="18" charset="0"/>
              </a:rPr>
              <a:t>six iterative </a:t>
            </a:r>
            <a:r>
              <a:rPr lang="en-US" sz="2800" dirty="0">
                <a:latin typeface="Times New Roman" panose="02020603050405020304" pitchFamily="18" charset="0"/>
                <a:cs typeface="Times New Roman" panose="02020603050405020304" pitchFamily="18" charset="0"/>
              </a:rPr>
              <a:t>steps that make up the data wrangling process</a:t>
            </a:r>
            <a:r>
              <a:rPr lang="en-US" sz="28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2400" b="1" u="sng" dirty="0"/>
              <a:t>Discovering</a:t>
            </a:r>
            <a:r>
              <a:rPr lang="en-US" sz="2400" b="1" u="sng" dirty="0" smtClean="0"/>
              <a:t>: </a:t>
            </a:r>
            <a:r>
              <a:rPr lang="en-US" sz="2400" dirty="0"/>
              <a:t>How you wrangle customer data, for example, may be informed by where they are located, what they bought, or what promotions they received</a:t>
            </a:r>
            <a:r>
              <a:rPr lang="en-US" sz="2400" dirty="0" smtClean="0"/>
              <a:t>.</a:t>
            </a:r>
          </a:p>
          <a:p>
            <a:pPr lvl="1">
              <a:buFont typeface="Wingdings" panose="05000000000000000000" pitchFamily="2" charset="2"/>
              <a:buChar char="§"/>
            </a:pPr>
            <a:endParaRPr lang="en-US" sz="2400" dirty="0"/>
          </a:p>
          <a:p>
            <a:pPr marL="457200" lvl="1" indent="0">
              <a:buNone/>
            </a:pPr>
            <a:endParaRPr lang="en-US" sz="2400" dirty="0"/>
          </a:p>
          <a:p>
            <a:pPr lvl="1" algn="just">
              <a:buFont typeface="Wingdings" panose="05000000000000000000" pitchFamily="2" charset="2"/>
              <a:buChar char="§"/>
            </a:pPr>
            <a:r>
              <a:rPr lang="en-US" sz="2400" b="1" u="sng" dirty="0"/>
              <a:t>Structuring:</a:t>
            </a:r>
            <a:r>
              <a:rPr lang="en-US" sz="2400" dirty="0"/>
              <a:t> This means organizing the data, which is necessary because raw data comes in many different shapes and sizes. A single column may turn into several rows for easier analysis. One column may become two. Movement of data is made for easier computation and analysis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31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i="1" dirty="0">
                <a:solidFill>
                  <a:srgbClr val="C00000"/>
                </a:solidFill>
                <a:latin typeface="Times New Roman" panose="02020603050405020304" pitchFamily="18" charset="0"/>
                <a:cs typeface="Times New Roman" panose="02020603050405020304" pitchFamily="18" charset="0"/>
              </a:rPr>
              <a:t>Data </a:t>
            </a:r>
            <a:r>
              <a:rPr lang="en-US" i="1" dirty="0" smtClean="0">
                <a:solidFill>
                  <a:srgbClr val="C00000"/>
                </a:solidFill>
                <a:latin typeface="Times New Roman" panose="02020603050405020304" pitchFamily="18" charset="0"/>
                <a:cs typeface="Times New Roman" panose="02020603050405020304" pitchFamily="18" charset="0"/>
              </a:rPr>
              <a:t>Wrangling </a:t>
            </a:r>
            <a:r>
              <a:rPr lang="en-US" i="1" dirty="0">
                <a:solidFill>
                  <a:srgbClr val="C00000"/>
                </a:solidFill>
                <a:latin typeface="Times New Roman" panose="02020603050405020304" pitchFamily="18" charset="0"/>
                <a:cs typeface="Times New Roman" panose="02020603050405020304" pitchFamily="18" charset="0"/>
              </a:rPr>
              <a:t>Process / Model</a:t>
            </a:r>
            <a:endParaRPr lang="en-US" dirty="0"/>
          </a:p>
        </p:txBody>
      </p:sp>
      <p:sp>
        <p:nvSpPr>
          <p:cNvPr id="3" name="Content Placeholder 2"/>
          <p:cNvSpPr>
            <a:spLocks noGrp="1"/>
          </p:cNvSpPr>
          <p:nvPr>
            <p:ph idx="1"/>
          </p:nvPr>
        </p:nvSpPr>
        <p:spPr>
          <a:xfrm>
            <a:off x="304800" y="914400"/>
            <a:ext cx="8382000" cy="5638800"/>
          </a:xfrm>
        </p:spPr>
        <p:txBody>
          <a:bodyPr>
            <a:normAutofit/>
          </a:bodyPr>
          <a:lstStyle/>
          <a:p>
            <a:r>
              <a:rPr lang="en-US" sz="2800" dirty="0">
                <a:latin typeface="Times New Roman" panose="02020603050405020304" pitchFamily="18" charset="0"/>
                <a:cs typeface="Times New Roman" panose="02020603050405020304" pitchFamily="18" charset="0"/>
              </a:rPr>
              <a:t>There are typically </a:t>
            </a:r>
            <a:r>
              <a:rPr lang="en-US" sz="2800" b="1" i="1" dirty="0">
                <a:solidFill>
                  <a:srgbClr val="FF0000"/>
                </a:solidFill>
                <a:latin typeface="Times New Roman" panose="02020603050405020304" pitchFamily="18" charset="0"/>
                <a:cs typeface="Times New Roman" panose="02020603050405020304" pitchFamily="18" charset="0"/>
              </a:rPr>
              <a:t>six iterative </a:t>
            </a:r>
            <a:r>
              <a:rPr lang="en-US" sz="2800" dirty="0">
                <a:latin typeface="Times New Roman" panose="02020603050405020304" pitchFamily="18" charset="0"/>
                <a:cs typeface="Times New Roman" panose="02020603050405020304" pitchFamily="18" charset="0"/>
              </a:rPr>
              <a:t>steps that make up the data wrangling process</a:t>
            </a:r>
            <a:r>
              <a:rPr lang="en-US" sz="28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2400" b="1" u="sng" dirty="0"/>
              <a:t>Cleaning:</a:t>
            </a:r>
            <a:r>
              <a:rPr lang="en-US" sz="2400" dirty="0"/>
              <a:t> What happens when errors and outliers skew your data?  You clean the data. What happens when state data is entered as CA or California or Calif.? You clean the data. Null values are changed and standard formatting implemented, ultimately increasing data </a:t>
            </a:r>
            <a:r>
              <a:rPr lang="en-US" sz="2400" dirty="0" smtClean="0"/>
              <a:t>quality.</a:t>
            </a:r>
          </a:p>
          <a:p>
            <a:pPr lvl="1" algn="just">
              <a:buFont typeface="Wingdings" panose="05000000000000000000" pitchFamily="2" charset="2"/>
              <a:buChar char="§"/>
            </a:pPr>
            <a:endParaRPr lang="en-US" sz="2400" dirty="0" smtClean="0"/>
          </a:p>
          <a:p>
            <a:pPr lvl="1" algn="just">
              <a:buFont typeface="Wingdings" panose="05000000000000000000" pitchFamily="2" charset="2"/>
              <a:buChar char="§"/>
            </a:pPr>
            <a:r>
              <a:rPr lang="en-US" sz="2400" b="1" u="sng" dirty="0"/>
              <a:t>Enriching:</a:t>
            </a:r>
            <a:r>
              <a:rPr lang="en-US" sz="2400" dirty="0"/>
              <a:t> Here you take stock in your data and strategize about how other additional data might augment it. Questions asked during this data wrangling step might be: </a:t>
            </a:r>
            <a:r>
              <a:rPr lang="en-US" sz="2400" b="1" i="1" dirty="0"/>
              <a:t>what new types of data can I derive from what I already have or what other information would better inform my decision making about this current data</a:t>
            </a:r>
            <a:endParaRPr lang="en-US" sz="2400" b="1" i="1" dirty="0" smtClean="0"/>
          </a:p>
        </p:txBody>
      </p:sp>
    </p:spTree>
    <p:extLst>
      <p:ext uri="{BB962C8B-B14F-4D97-AF65-F5344CB8AC3E}">
        <p14:creationId xmlns:p14="http://schemas.microsoft.com/office/powerpoint/2010/main" val="152537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i="1" dirty="0">
                <a:solidFill>
                  <a:srgbClr val="C00000"/>
                </a:solidFill>
                <a:latin typeface="Times New Roman" panose="02020603050405020304" pitchFamily="18" charset="0"/>
                <a:cs typeface="Times New Roman" panose="02020603050405020304" pitchFamily="18" charset="0"/>
              </a:rPr>
              <a:t>Data </a:t>
            </a:r>
            <a:r>
              <a:rPr lang="en-US" i="1" dirty="0" smtClean="0">
                <a:solidFill>
                  <a:srgbClr val="C00000"/>
                </a:solidFill>
                <a:latin typeface="Times New Roman" panose="02020603050405020304" pitchFamily="18" charset="0"/>
                <a:cs typeface="Times New Roman" panose="02020603050405020304" pitchFamily="18" charset="0"/>
              </a:rPr>
              <a:t>wrangling </a:t>
            </a:r>
            <a:r>
              <a:rPr lang="en-US" i="1" dirty="0">
                <a:solidFill>
                  <a:srgbClr val="C00000"/>
                </a:solidFill>
                <a:latin typeface="Times New Roman" panose="02020603050405020304" pitchFamily="18" charset="0"/>
                <a:cs typeface="Times New Roman" panose="02020603050405020304" pitchFamily="18" charset="0"/>
              </a:rPr>
              <a:t>Process / Model</a:t>
            </a:r>
            <a:endParaRPr lang="en-US" dirty="0"/>
          </a:p>
        </p:txBody>
      </p:sp>
      <p:sp>
        <p:nvSpPr>
          <p:cNvPr id="3" name="Content Placeholder 2"/>
          <p:cNvSpPr>
            <a:spLocks noGrp="1"/>
          </p:cNvSpPr>
          <p:nvPr>
            <p:ph idx="1"/>
          </p:nvPr>
        </p:nvSpPr>
        <p:spPr>
          <a:xfrm>
            <a:off x="304800" y="914400"/>
            <a:ext cx="8382000" cy="5638800"/>
          </a:xfrm>
        </p:spPr>
        <p:txBody>
          <a:bodyPr>
            <a:normAutofit/>
          </a:bodyPr>
          <a:lstStyle/>
          <a:p>
            <a:r>
              <a:rPr lang="en-US" sz="2800" dirty="0">
                <a:latin typeface="Times New Roman" panose="02020603050405020304" pitchFamily="18" charset="0"/>
                <a:cs typeface="Times New Roman" panose="02020603050405020304" pitchFamily="18" charset="0"/>
              </a:rPr>
              <a:t>There are typically </a:t>
            </a:r>
            <a:r>
              <a:rPr lang="en-US" sz="2800" b="1" i="1" dirty="0">
                <a:solidFill>
                  <a:srgbClr val="FF0000"/>
                </a:solidFill>
                <a:latin typeface="Times New Roman" panose="02020603050405020304" pitchFamily="18" charset="0"/>
                <a:cs typeface="Times New Roman" panose="02020603050405020304" pitchFamily="18" charset="0"/>
              </a:rPr>
              <a:t>six iterative </a:t>
            </a:r>
            <a:r>
              <a:rPr lang="en-US" sz="2800" dirty="0">
                <a:latin typeface="Times New Roman" panose="02020603050405020304" pitchFamily="18" charset="0"/>
                <a:cs typeface="Times New Roman" panose="02020603050405020304" pitchFamily="18" charset="0"/>
              </a:rPr>
              <a:t>steps that make up the data wrangling process</a:t>
            </a:r>
            <a:r>
              <a:rPr lang="en-US" sz="2800" dirty="0" smtClean="0">
                <a:latin typeface="Times New Roman" panose="02020603050405020304" pitchFamily="18" charset="0"/>
                <a:cs typeface="Times New Roman" panose="02020603050405020304" pitchFamily="18" charset="0"/>
              </a:rPr>
              <a:t>.</a:t>
            </a:r>
          </a:p>
          <a:p>
            <a:pPr lvl="1" algn="just">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 </a:t>
            </a:r>
            <a:r>
              <a:rPr lang="en-US" sz="2400" b="1" u="sng" dirty="0"/>
              <a:t>Validating:</a:t>
            </a:r>
            <a:r>
              <a:rPr lang="en-US" sz="2400" dirty="0"/>
              <a:t> Validation rules are repetitive programming sequences that verify data consistency, quality, and security. Examples of validation include ensuring uniform distribution of attributes that should be distributed normally </a:t>
            </a:r>
            <a:r>
              <a:rPr lang="en-US" sz="2400" b="1" i="1" dirty="0"/>
              <a:t>(e.g. birth dates)</a:t>
            </a:r>
            <a:r>
              <a:rPr lang="en-US" sz="2400" dirty="0"/>
              <a:t> or confirming accuracy of fields through a check across data</a:t>
            </a:r>
            <a:r>
              <a:rPr lang="en-US" sz="2400" dirty="0" smtClean="0"/>
              <a:t>.</a:t>
            </a:r>
          </a:p>
          <a:p>
            <a:pPr lvl="1" algn="just">
              <a:buFont typeface="Wingdings" panose="05000000000000000000" pitchFamily="2" charset="2"/>
              <a:buChar char="§"/>
            </a:pPr>
            <a:endParaRPr lang="en-US" sz="2400" dirty="0"/>
          </a:p>
          <a:p>
            <a:pPr lvl="1" algn="just">
              <a:buFont typeface="Wingdings" panose="05000000000000000000" pitchFamily="2" charset="2"/>
              <a:buChar char="§"/>
            </a:pPr>
            <a:r>
              <a:rPr lang="en-US" sz="2400" b="1" u="sng" dirty="0" smtClean="0"/>
              <a:t>Publishing:  </a:t>
            </a:r>
            <a:r>
              <a:rPr lang="en-US" sz="2400" b="1" dirty="0" smtClean="0"/>
              <a:t>Data analyst is responsible for mining vast amount of data patterns, trends relationship in data. </a:t>
            </a:r>
          </a:p>
          <a:p>
            <a:pPr lvl="2" algn="just">
              <a:buFont typeface="Wingdings" panose="05000000000000000000" pitchFamily="2" charset="2"/>
              <a:buChar char="§"/>
            </a:pPr>
            <a:r>
              <a:rPr lang="en-US" sz="2000" dirty="0" smtClean="0"/>
              <a:t>Analysts </a:t>
            </a:r>
            <a:r>
              <a:rPr lang="en-US" sz="2000" dirty="0"/>
              <a:t>prepare the wrangled data for use downstream – whether by a particular user or software – and document any particular steps taken or logic used to wrangle said data</a:t>
            </a:r>
            <a:endParaRPr lang="en-US" sz="2000" dirty="0" smtClean="0"/>
          </a:p>
        </p:txBody>
      </p:sp>
    </p:spTree>
    <p:extLst>
      <p:ext uri="{BB962C8B-B14F-4D97-AF65-F5344CB8AC3E}">
        <p14:creationId xmlns:p14="http://schemas.microsoft.com/office/powerpoint/2010/main" val="2334723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15962"/>
          </a:xfrm>
        </p:spPr>
        <p:txBody>
          <a:bodyPr>
            <a:normAutofit/>
          </a:bodyPr>
          <a:lstStyle/>
          <a:p>
            <a:r>
              <a:rPr lang="en-US" sz="4000" i="1" dirty="0">
                <a:solidFill>
                  <a:srgbClr val="C00000"/>
                </a:solidFill>
                <a:latin typeface="Times New Roman" panose="02020603050405020304" pitchFamily="18" charset="0"/>
                <a:cs typeface="Times New Roman" panose="02020603050405020304" pitchFamily="18" charset="0"/>
              </a:rPr>
              <a:t>What is Data Munging?</a:t>
            </a:r>
          </a:p>
        </p:txBody>
      </p:sp>
      <p:sp>
        <p:nvSpPr>
          <p:cNvPr id="3" name="Content Placeholder 2"/>
          <p:cNvSpPr>
            <a:spLocks noGrp="1"/>
          </p:cNvSpPr>
          <p:nvPr>
            <p:ph idx="1"/>
          </p:nvPr>
        </p:nvSpPr>
        <p:spPr>
          <a:xfrm>
            <a:off x="228600" y="914400"/>
            <a:ext cx="8458200" cy="5638800"/>
          </a:xfrm>
        </p:spPr>
        <p:txBody>
          <a:bodyPr>
            <a:normAutofit/>
          </a:bodyPr>
          <a:lstStyle/>
          <a:p>
            <a:pPr algn="just"/>
            <a:r>
              <a:rPr lang="en-US" sz="2800" dirty="0">
                <a:latin typeface="Times New Roman" panose="02020603050405020304" pitchFamily="18" charset="0"/>
                <a:cs typeface="Times New Roman" panose="02020603050405020304" pitchFamily="18" charset="0"/>
              </a:rPr>
              <a:t>The process of manual data cleansing prior to analysis is known as </a:t>
            </a:r>
            <a:r>
              <a:rPr lang="en-US" sz="2800" b="1" dirty="0">
                <a:latin typeface="Times New Roman" panose="02020603050405020304" pitchFamily="18" charset="0"/>
                <a:cs typeface="Times New Roman" panose="02020603050405020304" pitchFamily="18" charset="0"/>
              </a:rPr>
              <a:t>data munging</a:t>
            </a:r>
            <a:r>
              <a:rPr lang="en-US" sz="2800" dirty="0">
                <a:latin typeface="Times New Roman" panose="02020603050405020304" pitchFamily="18" charset="0"/>
                <a:cs typeface="Times New Roman" panose="02020603050405020304" pitchFamily="18" charset="0"/>
              </a:rPr>
              <a:t>. This process can be a laborious task without the right tools.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common interface used for data munging is often Excel, which lacks the sophistication for collaboration and automation to make the process efficient. 80% of the time spent on data analytics is allocated to data munging, where IT manually cleans the data to pass over to business users who perform analytics. </a:t>
            </a:r>
          </a:p>
        </p:txBody>
      </p:sp>
    </p:spTree>
    <p:extLst>
      <p:ext uri="{BB962C8B-B14F-4D97-AF65-F5344CB8AC3E}">
        <p14:creationId xmlns:p14="http://schemas.microsoft.com/office/powerpoint/2010/main" val="186670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sz="4000" i="1" dirty="0">
                <a:solidFill>
                  <a:srgbClr val="C00000"/>
                </a:solidFill>
                <a:latin typeface="Times New Roman" panose="02020603050405020304" pitchFamily="18" charset="0"/>
                <a:cs typeface="Times New Roman" panose="02020603050405020304" pitchFamily="18" charset="0"/>
              </a:rPr>
              <a:t>Data preparation</a:t>
            </a:r>
          </a:p>
        </p:txBody>
      </p:sp>
      <p:sp>
        <p:nvSpPr>
          <p:cNvPr id="3" name="Content Placeholder 2"/>
          <p:cNvSpPr>
            <a:spLocks noGrp="1"/>
          </p:cNvSpPr>
          <p:nvPr>
            <p:ph idx="1"/>
          </p:nvPr>
        </p:nvSpPr>
        <p:spPr>
          <a:xfrm>
            <a:off x="152400" y="762000"/>
            <a:ext cx="8534400" cy="5943600"/>
          </a:xfrm>
        </p:spPr>
        <p:txBody>
          <a:bodyPr>
            <a:normAutofit fontScale="92500" lnSpcReduction="10000"/>
          </a:bodyPr>
          <a:lstStyle/>
          <a:p>
            <a:pPr algn="just"/>
            <a:r>
              <a:rPr lang="en-US" sz="2800" dirty="0">
                <a:latin typeface="Times New Roman" panose="02020603050405020304" pitchFamily="18" charset="0"/>
                <a:cs typeface="Times New Roman" panose="02020603050405020304" pitchFamily="18" charset="0"/>
              </a:rPr>
              <a:t>The final step in data engineering is data preparation (or preprocessing).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step assumes that you have a cleansed data set that might not be ready for processing by a machine learning algorithm.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Here </a:t>
            </a:r>
            <a:r>
              <a:rPr lang="en-US" sz="2800" dirty="0">
                <a:latin typeface="Times New Roman" panose="02020603050405020304" pitchFamily="18" charset="0"/>
                <a:cs typeface="Times New Roman" panose="02020603050405020304" pitchFamily="18" charset="0"/>
              </a:rPr>
              <a:t>are a couple of examples where this preparation could apply</a:t>
            </a:r>
            <a:r>
              <a:rPr lang="en-US" sz="2800" dirty="0" smtClean="0">
                <a:latin typeface="Times New Roman" panose="02020603050405020304" pitchFamily="18" charset="0"/>
                <a:cs typeface="Times New Roman" panose="02020603050405020304" pitchFamily="18" charset="0"/>
              </a:rPr>
              <a:t>.</a:t>
            </a:r>
          </a:p>
          <a:p>
            <a:pPr lvl="1" algn="just"/>
            <a:r>
              <a:rPr lang="en-US" sz="2600" dirty="0">
                <a:latin typeface="Times New Roman" panose="02020603050405020304" pitchFamily="18" charset="0"/>
                <a:cs typeface="Times New Roman" panose="02020603050405020304" pitchFamily="18" charset="0"/>
              </a:rPr>
              <a:t>In some cases, normalization of data can be useful. Using normalization, you transform an </a:t>
            </a:r>
            <a:r>
              <a:rPr lang="en-US" sz="2600" b="1" dirty="0">
                <a:latin typeface="Times New Roman" panose="02020603050405020304" pitchFamily="18" charset="0"/>
                <a:cs typeface="Times New Roman" panose="02020603050405020304" pitchFamily="18" charset="0"/>
              </a:rPr>
              <a:t>input feature </a:t>
            </a:r>
            <a:r>
              <a:rPr lang="en-US" sz="2600" dirty="0">
                <a:latin typeface="Times New Roman" panose="02020603050405020304" pitchFamily="18" charset="0"/>
                <a:cs typeface="Times New Roman" panose="02020603050405020304" pitchFamily="18" charset="0"/>
              </a:rPr>
              <a:t>to distribute the data evenly into an acceptable range for the machine learning algorithm. </a:t>
            </a:r>
          </a:p>
          <a:p>
            <a:pPr lvl="1" algn="just"/>
            <a:r>
              <a:rPr lang="en-US" sz="2600" dirty="0">
                <a:latin typeface="Times New Roman" panose="02020603050405020304" pitchFamily="18" charset="0"/>
                <a:cs typeface="Times New Roman" panose="02020603050405020304" pitchFamily="18" charset="0"/>
              </a:rPr>
              <a:t>This task can be as simple as linear scaling (from an arbitrary range given a domain </a:t>
            </a:r>
            <a:r>
              <a:rPr lang="en-US" sz="2600" b="1" dirty="0">
                <a:latin typeface="Times New Roman" panose="02020603050405020304" pitchFamily="18" charset="0"/>
                <a:cs typeface="Times New Roman" panose="02020603050405020304" pitchFamily="18" charset="0"/>
              </a:rPr>
              <a:t>minimum and maximum </a:t>
            </a:r>
            <a:r>
              <a:rPr lang="en-US" sz="2600" dirty="0">
                <a:latin typeface="Times New Roman" panose="02020603050405020304" pitchFamily="18" charset="0"/>
                <a:cs typeface="Times New Roman" panose="02020603050405020304" pitchFamily="18" charset="0"/>
              </a:rPr>
              <a:t>from </a:t>
            </a:r>
            <a:r>
              <a:rPr lang="en-US" sz="2600" b="1" dirty="0">
                <a:latin typeface="Times New Roman" panose="02020603050405020304" pitchFamily="18" charset="0"/>
                <a:cs typeface="Times New Roman" panose="02020603050405020304" pitchFamily="18" charset="0"/>
              </a:rPr>
              <a:t>-1.0 to 1.0). </a:t>
            </a:r>
            <a:r>
              <a:rPr lang="en-US" sz="2600" dirty="0">
                <a:latin typeface="Times New Roman" panose="02020603050405020304" pitchFamily="18" charset="0"/>
                <a:cs typeface="Times New Roman" panose="02020603050405020304" pitchFamily="18" charset="0"/>
              </a:rPr>
              <a:t>You can also apply more complicated statistical approaches. </a:t>
            </a:r>
          </a:p>
        </p:txBody>
      </p:sp>
    </p:spTree>
    <p:extLst>
      <p:ext uri="{BB962C8B-B14F-4D97-AF65-F5344CB8AC3E}">
        <p14:creationId xmlns:p14="http://schemas.microsoft.com/office/powerpoint/2010/main" val="230142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39762"/>
          </a:xfrm>
        </p:spPr>
        <p:txBody>
          <a:bodyPr>
            <a:normAutofit fontScale="90000"/>
          </a:bodyPr>
          <a:lstStyle/>
          <a:p>
            <a:r>
              <a:rPr lang="en-US" sz="4000" i="1" dirty="0">
                <a:solidFill>
                  <a:srgbClr val="C00000"/>
                </a:solidFill>
                <a:latin typeface="Times New Roman" panose="02020603050405020304" pitchFamily="18" charset="0"/>
                <a:cs typeface="Times New Roman" panose="02020603050405020304" pitchFamily="18" charset="0"/>
              </a:rPr>
              <a:t>Data preparation</a:t>
            </a:r>
          </a:p>
        </p:txBody>
      </p:sp>
      <p:sp>
        <p:nvSpPr>
          <p:cNvPr id="3" name="Content Placeholder 2"/>
          <p:cNvSpPr>
            <a:spLocks noGrp="1"/>
          </p:cNvSpPr>
          <p:nvPr>
            <p:ph idx="1"/>
          </p:nvPr>
        </p:nvSpPr>
        <p:spPr>
          <a:xfrm>
            <a:off x="152400" y="762000"/>
            <a:ext cx="8534400" cy="5943600"/>
          </a:xfrm>
        </p:spPr>
        <p:txBody>
          <a:bodyPr>
            <a:normAutofit/>
          </a:bodyPr>
          <a:lstStyle/>
          <a:p>
            <a:pPr algn="just"/>
            <a:r>
              <a:rPr lang="en-US" sz="2800" dirty="0">
                <a:latin typeface="Times New Roman" panose="02020603050405020304" pitchFamily="18" charset="0"/>
                <a:cs typeface="Times New Roman" panose="02020603050405020304" pitchFamily="18" charset="0"/>
              </a:rPr>
              <a:t>normalization can help you avoid getting stuck in a </a:t>
            </a:r>
            <a:r>
              <a:rPr lang="en-US" sz="2800" b="1" dirty="0">
                <a:latin typeface="Times New Roman" panose="02020603050405020304" pitchFamily="18" charset="0"/>
                <a:cs typeface="Times New Roman" panose="02020603050405020304" pitchFamily="18" charset="0"/>
              </a:rPr>
              <a:t>local optima </a:t>
            </a:r>
            <a:r>
              <a:rPr lang="en-US" sz="2800" dirty="0">
                <a:latin typeface="Times New Roman" panose="02020603050405020304" pitchFamily="18" charset="0"/>
                <a:cs typeface="Times New Roman" panose="02020603050405020304" pitchFamily="18" charset="0"/>
              </a:rPr>
              <a:t>during the </a:t>
            </a:r>
            <a:r>
              <a:rPr lang="en-US" sz="2800" b="1" dirty="0">
                <a:latin typeface="Times New Roman" panose="02020603050405020304" pitchFamily="18" charset="0"/>
                <a:cs typeface="Times New Roman" panose="02020603050405020304" pitchFamily="18" charset="0"/>
              </a:rPr>
              <a:t>training process </a:t>
            </a:r>
            <a:r>
              <a:rPr lang="en-US" sz="2800" dirty="0">
                <a:latin typeface="Times New Roman" panose="02020603050405020304" pitchFamily="18" charset="0"/>
                <a:cs typeface="Times New Roman" panose="02020603050405020304" pitchFamily="18" charset="0"/>
              </a:rPr>
              <a:t>(in the context of neural networks).</a:t>
            </a:r>
            <a:r>
              <a:rPr lang="en-US" sz="2600" dirty="0">
                <a:latin typeface="Times New Roman" panose="02020603050405020304" pitchFamily="18" charset="0"/>
                <a:cs typeface="Times New Roman" panose="02020603050405020304" pitchFamily="18" charset="0"/>
              </a:rPr>
              <a:t> </a:t>
            </a:r>
            <a:endParaRPr lang="en-US" sz="2600" dirty="0" smtClean="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Another useful technique in data preparation is the conversion of </a:t>
            </a:r>
            <a:r>
              <a:rPr lang="en-US" sz="2800" b="1" dirty="0">
                <a:latin typeface="Times New Roman" panose="02020603050405020304" pitchFamily="18" charset="0"/>
                <a:cs typeface="Times New Roman" panose="02020603050405020304" pitchFamily="18" charset="0"/>
              </a:rPr>
              <a:t>categorical data into numerical values</a:t>
            </a:r>
            <a:r>
              <a:rPr lang="en-US" sz="2800" dirty="0">
                <a:latin typeface="Times New Roman" panose="02020603050405020304" pitchFamily="18" charset="0"/>
                <a:cs typeface="Times New Roman" panose="02020603050405020304" pitchFamily="18" charset="0"/>
              </a:rPr>
              <a:t>. Consider a data set that includes a set of symbols that represent a feature (such as {T0..T5}).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a string, this isn't useful as an input to a neural network, but you can transform it by using a one-of-</a:t>
            </a:r>
            <a:r>
              <a:rPr lang="en-US" sz="2800" i="1" dirty="0">
                <a:latin typeface="Times New Roman" panose="02020603050405020304" pitchFamily="18" charset="0"/>
                <a:cs typeface="Times New Roman" panose="02020603050405020304" pitchFamily="18" charset="0"/>
              </a:rPr>
              <a:t>K</a:t>
            </a:r>
            <a:r>
              <a:rPr lang="en-US" sz="2800" dirty="0">
                <a:latin typeface="Times New Roman" panose="02020603050405020304" pitchFamily="18" charset="0"/>
                <a:cs typeface="Times New Roman" panose="02020603050405020304" pitchFamily="18" charset="0"/>
              </a:rPr>
              <a:t> scheme (also known as </a:t>
            </a:r>
            <a:r>
              <a:rPr lang="en-US" sz="2800" i="1" dirty="0">
                <a:latin typeface="Times New Roman" panose="02020603050405020304" pitchFamily="18" charset="0"/>
                <a:cs typeface="Times New Roman" panose="02020603050405020304" pitchFamily="18" charset="0"/>
              </a:rPr>
              <a:t>one-hot encoding</a:t>
            </a:r>
            <a:r>
              <a:rPr lang="en-US" sz="2800" dirty="0">
                <a:latin typeface="Times New Roman" panose="02020603050405020304" pitchFamily="18" charset="0"/>
                <a:cs typeface="Times New Roman" panose="02020603050405020304" pitchFamily="18" charset="0"/>
              </a:rPr>
              <a:t>)</a:t>
            </a:r>
            <a:r>
              <a:rPr lang="en-US" sz="2800" dirty="0"/>
              <a:t>.</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6544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229600" cy="639762"/>
          </a:xfrm>
        </p:spPr>
        <p:txBody>
          <a:bodyPr>
            <a:normAutofit fontScale="90000"/>
          </a:bodyPr>
          <a:lstStyle/>
          <a:p>
            <a:r>
              <a:rPr lang="en-US" sz="4000" i="1" dirty="0" smtClean="0">
                <a:solidFill>
                  <a:srgbClr val="C00000"/>
                </a:solidFill>
                <a:latin typeface="Times New Roman" panose="02020603050405020304" pitchFamily="18" charset="0"/>
                <a:cs typeface="Times New Roman" panose="02020603050405020304" pitchFamily="18" charset="0"/>
              </a:rPr>
              <a:t>Machine / Model </a:t>
            </a:r>
            <a:r>
              <a:rPr lang="en-US" sz="4000" i="1" dirty="0">
                <a:solidFill>
                  <a:srgbClr val="C00000"/>
                </a:solidFill>
                <a:latin typeface="Times New Roman" panose="02020603050405020304" pitchFamily="18" charset="0"/>
                <a:cs typeface="Times New Roman" panose="02020603050405020304" pitchFamily="18" charset="0"/>
              </a:rPr>
              <a:t>Learning </a:t>
            </a:r>
          </a:p>
        </p:txBody>
      </p:sp>
      <p:sp>
        <p:nvSpPr>
          <p:cNvPr id="3" name="Content Placeholder 2"/>
          <p:cNvSpPr>
            <a:spLocks noGrp="1"/>
          </p:cNvSpPr>
          <p:nvPr>
            <p:ph idx="1"/>
          </p:nvPr>
        </p:nvSpPr>
        <p:spPr>
          <a:xfrm>
            <a:off x="304800" y="762000"/>
            <a:ext cx="8382000" cy="5943600"/>
          </a:xfrm>
        </p:spPr>
        <p:txBody>
          <a:bodyPr/>
          <a:lstStyle/>
          <a:p>
            <a:r>
              <a:rPr lang="en-US" i="1" dirty="0">
                <a:latin typeface="Times New Roman" panose="02020603050405020304" pitchFamily="18" charset="0"/>
                <a:cs typeface="Times New Roman" panose="02020603050405020304" pitchFamily="18" charset="0"/>
              </a:rPr>
              <a:t>Model Learning </a:t>
            </a:r>
            <a:endParaRPr lang="en-US" i="1" dirty="0" smtClean="0">
              <a:latin typeface="Times New Roman" panose="02020603050405020304" pitchFamily="18" charset="0"/>
              <a:cs typeface="Times New Roman" panose="02020603050405020304" pitchFamily="18" charset="0"/>
            </a:endParaRPr>
          </a:p>
          <a:p>
            <a:pPr lvl="1"/>
            <a:r>
              <a:rPr lang="en-US" i="1" dirty="0" smtClean="0">
                <a:latin typeface="Times New Roman" panose="02020603050405020304" pitchFamily="18" charset="0"/>
                <a:cs typeface="Times New Roman" panose="02020603050405020304" pitchFamily="18" charset="0"/>
              </a:rPr>
              <a:t>Collect Data</a:t>
            </a:r>
          </a:p>
          <a:p>
            <a:pPr lvl="1"/>
            <a:r>
              <a:rPr lang="en-US" i="1" dirty="0" smtClean="0">
                <a:latin typeface="Times New Roman" panose="02020603050405020304" pitchFamily="18" charset="0"/>
                <a:cs typeface="Times New Roman" panose="02020603050405020304" pitchFamily="18" charset="0"/>
              </a:rPr>
              <a:t>Update Data</a:t>
            </a:r>
          </a:p>
          <a:p>
            <a:pPr lvl="1"/>
            <a:r>
              <a:rPr lang="en-US" i="1" dirty="0" smtClean="0">
                <a:latin typeface="Times New Roman" panose="02020603050405020304" pitchFamily="18" charset="0"/>
                <a:cs typeface="Times New Roman" panose="02020603050405020304" pitchFamily="18" charset="0"/>
              </a:rPr>
              <a:t>Store Data</a:t>
            </a:r>
          </a:p>
          <a:p>
            <a:pPr lvl="1"/>
            <a:r>
              <a:rPr lang="en-US" i="1" dirty="0" smtClean="0">
                <a:latin typeface="Times New Roman" panose="02020603050405020304" pitchFamily="18" charset="0"/>
                <a:cs typeface="Times New Roman" panose="02020603050405020304" pitchFamily="18" charset="0"/>
              </a:rPr>
              <a:t>Business analyst </a:t>
            </a:r>
          </a:p>
          <a:p>
            <a:pPr lvl="2"/>
            <a:r>
              <a:rPr lang="en-US" i="1" dirty="0" smtClean="0">
                <a:latin typeface="Times New Roman" panose="02020603050405020304" pitchFamily="18" charset="0"/>
                <a:cs typeface="Times New Roman" panose="02020603050405020304" pitchFamily="18" charset="0"/>
              </a:rPr>
              <a:t>Discovering Data</a:t>
            </a:r>
          </a:p>
          <a:p>
            <a:pPr lvl="2"/>
            <a:r>
              <a:rPr lang="en-US" i="1" dirty="0" smtClean="0">
                <a:latin typeface="Times New Roman" panose="02020603050405020304" pitchFamily="18" charset="0"/>
                <a:cs typeface="Times New Roman" panose="02020603050405020304" pitchFamily="18" charset="0"/>
              </a:rPr>
              <a:t>Analyzing </a:t>
            </a:r>
            <a:r>
              <a:rPr lang="en-US" i="1" dirty="0">
                <a:latin typeface="Times New Roman" panose="02020603050405020304" pitchFamily="18" charset="0"/>
                <a:cs typeface="Times New Roman" panose="02020603050405020304" pitchFamily="18" charset="0"/>
              </a:rPr>
              <a:t>Data</a:t>
            </a:r>
          </a:p>
          <a:p>
            <a:pPr lvl="2"/>
            <a:r>
              <a:rPr lang="en-US" i="1" dirty="0">
                <a:latin typeface="Times New Roman" panose="02020603050405020304" pitchFamily="18" charset="0"/>
                <a:cs typeface="Times New Roman" panose="02020603050405020304" pitchFamily="18" charset="0"/>
              </a:rPr>
              <a:t>Specifying Changes how S/W system create and maintain </a:t>
            </a:r>
            <a:r>
              <a:rPr lang="en-US" i="1" dirty="0" smtClean="0">
                <a:latin typeface="Times New Roman" panose="02020603050405020304" pitchFamily="18" charset="0"/>
                <a:cs typeface="Times New Roman" panose="02020603050405020304" pitchFamily="18" charset="0"/>
              </a:rPr>
              <a:t>transformation </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372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229600" cy="639762"/>
          </a:xfrm>
        </p:spPr>
        <p:txBody>
          <a:bodyPr>
            <a:noAutofit/>
          </a:bodyPr>
          <a:lstStyle/>
          <a:p>
            <a:r>
              <a:rPr lang="en-US" sz="3600" i="1" dirty="0" smtClean="0">
                <a:solidFill>
                  <a:srgbClr val="C00000"/>
                </a:solidFill>
                <a:latin typeface="Times New Roman" panose="02020603050405020304" pitchFamily="18" charset="0"/>
                <a:cs typeface="Times New Roman" panose="02020603050405020304" pitchFamily="18" charset="0"/>
              </a:rPr>
              <a:t>Machine / Model </a:t>
            </a:r>
            <a:r>
              <a:rPr lang="en-US" sz="3600" i="1" dirty="0">
                <a:solidFill>
                  <a:srgbClr val="C00000"/>
                </a:solidFill>
                <a:latin typeface="Times New Roman" panose="02020603050405020304" pitchFamily="18" charset="0"/>
                <a:cs typeface="Times New Roman" panose="02020603050405020304" pitchFamily="18" charset="0"/>
              </a:rPr>
              <a:t>Learning </a:t>
            </a:r>
          </a:p>
        </p:txBody>
      </p:sp>
      <p:sp>
        <p:nvSpPr>
          <p:cNvPr id="3" name="Content Placeholder 2"/>
          <p:cNvSpPr>
            <a:spLocks noGrp="1"/>
          </p:cNvSpPr>
          <p:nvPr>
            <p:ph idx="1"/>
          </p:nvPr>
        </p:nvSpPr>
        <p:spPr>
          <a:xfrm>
            <a:off x="304800" y="685800"/>
            <a:ext cx="8382000" cy="6019800"/>
          </a:xfrm>
        </p:spPr>
        <p:txBody>
          <a:bodyPr>
            <a:normAutofit/>
          </a:bodyPr>
          <a:lstStyle/>
          <a:p>
            <a:r>
              <a:rPr lang="en-US" dirty="0" smtClean="0">
                <a:latin typeface="Times New Roman" panose="02020603050405020304" pitchFamily="18" charset="0"/>
                <a:cs typeface="Times New Roman" panose="02020603050405020304" pitchFamily="18" charset="0"/>
              </a:rPr>
              <a:t>Data </a:t>
            </a:r>
            <a:r>
              <a:rPr lang="en-US" dirty="0" err="1" smtClean="0">
                <a:latin typeface="Times New Roman" panose="02020603050405020304" pitchFamily="18" charset="0"/>
                <a:cs typeface="Times New Roman" panose="02020603050405020304" pitchFamily="18" charset="0"/>
              </a:rPr>
              <a:t>Modeller</a:t>
            </a:r>
            <a:r>
              <a:rPr lang="en-US" dirty="0" smtClean="0">
                <a:latin typeface="Times New Roman" panose="02020603050405020304" pitchFamily="18" charset="0"/>
                <a:cs typeface="Times New Roman" panose="02020603050405020304" pitchFamily="18" charset="0"/>
              </a:rPr>
              <a:t>  </a:t>
            </a:r>
          </a:p>
          <a:p>
            <a:pPr lvl="1"/>
            <a:r>
              <a:rPr lang="en-US" sz="2600" dirty="0">
                <a:latin typeface="Times New Roman" panose="02020603050405020304" pitchFamily="18" charset="0"/>
                <a:cs typeface="Times New Roman" panose="02020603050405020304" pitchFamily="18" charset="0"/>
              </a:rPr>
              <a:t>create an entity relationship diagram to </a:t>
            </a:r>
            <a:r>
              <a:rPr lang="en-US" sz="2600" dirty="0" smtClean="0">
                <a:latin typeface="Times New Roman" panose="02020603050405020304" pitchFamily="18" charset="0"/>
                <a:cs typeface="Times New Roman" panose="02020603050405020304" pitchFamily="18" charset="0"/>
              </a:rPr>
              <a:t>visualize </a:t>
            </a:r>
            <a:r>
              <a:rPr lang="en-US" sz="2600" dirty="0">
                <a:latin typeface="Times New Roman" panose="02020603050405020304" pitchFamily="18" charset="0"/>
                <a:cs typeface="Times New Roman" panose="02020603050405020304" pitchFamily="18" charset="0"/>
              </a:rPr>
              <a:t>relationships between key business concepts</a:t>
            </a:r>
          </a:p>
          <a:p>
            <a:pPr lvl="1"/>
            <a:r>
              <a:rPr lang="en-US" sz="2600" dirty="0">
                <a:latin typeface="Times New Roman" panose="02020603050405020304" pitchFamily="18" charset="0"/>
                <a:cs typeface="Times New Roman" panose="02020603050405020304" pitchFamily="18" charset="0"/>
              </a:rPr>
              <a:t>create a conceptual-level data dictionary to communicate data requirement that are important to business </a:t>
            </a:r>
            <a:r>
              <a:rPr lang="en-US" sz="2600" dirty="0" smtClean="0">
                <a:latin typeface="Times New Roman" panose="02020603050405020304" pitchFamily="18" charset="0"/>
                <a:cs typeface="Times New Roman" panose="02020603050405020304" pitchFamily="18" charset="0"/>
              </a:rPr>
              <a:t>stakeholders</a:t>
            </a:r>
          </a:p>
          <a:p>
            <a:pPr lvl="1"/>
            <a:r>
              <a:rPr lang="en-US" sz="2600" dirty="0">
                <a:latin typeface="Times New Roman" panose="02020603050405020304" pitchFamily="18" charset="0"/>
                <a:cs typeface="Times New Roman" panose="02020603050405020304" pitchFamily="18" charset="0"/>
              </a:rPr>
              <a:t>create a data map to resolve potential data issues for a data migrate on or integration project. </a:t>
            </a:r>
            <a:endParaRPr lang="en-US" sz="2600" dirty="0" smtClean="0">
              <a:latin typeface="Times New Roman" panose="02020603050405020304" pitchFamily="18" charset="0"/>
              <a:cs typeface="Times New Roman" panose="02020603050405020304" pitchFamily="18" charset="0"/>
            </a:endParaRPr>
          </a:p>
          <a:p>
            <a:pPr lvl="1"/>
            <a:r>
              <a:rPr lang="en-US" sz="2600" dirty="0">
                <a:latin typeface="Times New Roman" panose="02020603050405020304" pitchFamily="18" charset="0"/>
                <a:cs typeface="Times New Roman" panose="02020603050405020304" pitchFamily="18" charset="0"/>
              </a:rPr>
              <a:t>Data modelers often use multiple models to view the same data and ensure that all processes, entities, relationships and data flows have been </a:t>
            </a:r>
            <a:r>
              <a:rPr lang="en-US" sz="2600" dirty="0" smtClean="0">
                <a:latin typeface="Times New Roman" panose="02020603050405020304" pitchFamily="18" charset="0"/>
                <a:cs typeface="Times New Roman" panose="02020603050405020304" pitchFamily="18" charset="0"/>
              </a:rPr>
              <a:t>identified.</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0349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i="1" dirty="0" smtClean="0">
                <a:solidFill>
                  <a:srgbClr val="C00000"/>
                </a:solidFill>
                <a:latin typeface="Times New Roman" panose="02020603050405020304" pitchFamily="18" charset="0"/>
                <a:cs typeface="Times New Roman" panose="02020603050405020304" pitchFamily="18" charset="0"/>
              </a:rPr>
              <a:t>Machine / Model </a:t>
            </a:r>
            <a:r>
              <a:rPr lang="en-US" i="1" dirty="0">
                <a:solidFill>
                  <a:srgbClr val="C00000"/>
                </a:solidFill>
                <a:latin typeface="Times New Roman" panose="02020603050405020304" pitchFamily="18" charset="0"/>
                <a:cs typeface="Times New Roman" panose="02020603050405020304" pitchFamily="18" charset="0"/>
              </a:rPr>
              <a:t>Learning </a:t>
            </a:r>
            <a:endParaRPr lang="en-US" dirty="0"/>
          </a:p>
        </p:txBody>
      </p:sp>
      <p:sp>
        <p:nvSpPr>
          <p:cNvPr id="3" name="Content Placeholder 2"/>
          <p:cNvSpPr>
            <a:spLocks noGrp="1"/>
          </p:cNvSpPr>
          <p:nvPr>
            <p:ph idx="1"/>
          </p:nvPr>
        </p:nvSpPr>
        <p:spPr>
          <a:xfrm>
            <a:off x="381000" y="685800"/>
            <a:ext cx="8305800" cy="6019800"/>
          </a:xfrm>
        </p:spPr>
        <p:txBody>
          <a:bodyPr/>
          <a:lstStyle/>
          <a:p>
            <a:pPr marL="342900" lvl="1" indent="-3429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Data </a:t>
            </a:r>
            <a:r>
              <a:rPr lang="en-US" sz="3200" dirty="0" err="1">
                <a:latin typeface="Times New Roman" panose="02020603050405020304" pitchFamily="18" charset="0"/>
                <a:cs typeface="Times New Roman" panose="02020603050405020304" pitchFamily="18" charset="0"/>
              </a:rPr>
              <a:t>Modeller</a:t>
            </a:r>
            <a:r>
              <a:rPr lang="en-US" sz="3200" dirty="0">
                <a:latin typeface="Times New Roman" panose="02020603050405020304" pitchFamily="18" charset="0"/>
                <a:cs typeface="Times New Roman" panose="02020603050405020304" pitchFamily="18" charset="0"/>
              </a:rPr>
              <a:t>  </a:t>
            </a:r>
          </a:p>
          <a:p>
            <a:pPr marL="742950" lvl="2" indent="-342900"/>
            <a:r>
              <a:rPr lang="en-US" sz="2200" dirty="0" smtClean="0">
                <a:latin typeface="Times New Roman" panose="02020603050405020304" pitchFamily="18" charset="0"/>
                <a:cs typeface="Times New Roman" panose="02020603050405020304" pitchFamily="18" charset="0"/>
              </a:rPr>
              <a:t>initiate </a:t>
            </a:r>
            <a:r>
              <a:rPr lang="en-US" sz="2200" dirty="0">
                <a:latin typeface="Times New Roman" panose="02020603050405020304" pitchFamily="18" charset="0"/>
                <a:cs typeface="Times New Roman" panose="02020603050405020304" pitchFamily="18" charset="0"/>
              </a:rPr>
              <a:t>new projects by gathering requirements from business stakeholders. </a:t>
            </a:r>
            <a:endParaRPr lang="en-US" sz="2200" dirty="0" smtClean="0">
              <a:latin typeface="Times New Roman" panose="02020603050405020304" pitchFamily="18" charset="0"/>
              <a:cs typeface="Times New Roman" panose="02020603050405020304" pitchFamily="18" charset="0"/>
            </a:endParaRPr>
          </a:p>
          <a:p>
            <a:pPr marL="742950" lvl="2" indent="-342900"/>
            <a:r>
              <a:rPr lang="en-US" sz="2200" dirty="0" smtClean="0">
                <a:latin typeface="Times New Roman" panose="02020603050405020304" pitchFamily="18" charset="0"/>
                <a:cs typeface="Times New Roman" panose="02020603050405020304" pitchFamily="18" charset="0"/>
              </a:rPr>
              <a:t>Data </a:t>
            </a:r>
            <a:r>
              <a:rPr lang="en-US" sz="2200" dirty="0">
                <a:latin typeface="Times New Roman" panose="02020603050405020304" pitchFamily="18" charset="0"/>
                <a:cs typeface="Times New Roman" panose="02020603050405020304" pitchFamily="18" charset="0"/>
              </a:rPr>
              <a:t>modeling stages roughly break down into creation of logical data models that show specific </a:t>
            </a:r>
            <a:r>
              <a:rPr lang="en-US" sz="2200" dirty="0">
                <a:latin typeface="Times New Roman" panose="02020603050405020304" pitchFamily="18" charset="0"/>
                <a:cs typeface="Times New Roman" panose="02020603050405020304" pitchFamily="18" charset="0"/>
                <a:hlinkClick r:id="rId2"/>
              </a:rPr>
              <a:t>attributes</a:t>
            </a:r>
            <a:r>
              <a:rPr lang="en-US" sz="2200" dirty="0">
                <a:latin typeface="Times New Roman" panose="02020603050405020304" pitchFamily="18" charset="0"/>
                <a:cs typeface="Times New Roman" panose="02020603050405020304" pitchFamily="18" charset="0"/>
              </a:rPr>
              <a:t>, entities and relationships among entities and the physical data model</a:t>
            </a:r>
          </a:p>
          <a:p>
            <a:pPr lvl="1"/>
            <a:endParaRPr lang="en-US" dirty="0"/>
          </a:p>
        </p:txBody>
      </p:sp>
    </p:spTree>
    <p:extLst>
      <p:ext uri="{BB962C8B-B14F-4D97-AF65-F5344CB8AC3E}">
        <p14:creationId xmlns:p14="http://schemas.microsoft.com/office/powerpoint/2010/main" val="12951574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i="1" dirty="0">
                <a:solidFill>
                  <a:srgbClr val="C00000"/>
                </a:solidFill>
                <a:latin typeface="Times New Roman" panose="02020603050405020304" pitchFamily="18" charset="0"/>
                <a:cs typeface="Times New Roman" panose="02020603050405020304" pitchFamily="18" charset="0"/>
              </a:rPr>
              <a:t>Machine / Model Learning </a:t>
            </a:r>
            <a:endParaRPr lang="en-US" dirty="0"/>
          </a:p>
        </p:txBody>
      </p:sp>
      <p:sp>
        <p:nvSpPr>
          <p:cNvPr id="3" name="Content Placeholder 2"/>
          <p:cNvSpPr>
            <a:spLocks noGrp="1"/>
          </p:cNvSpPr>
          <p:nvPr>
            <p:ph idx="1"/>
          </p:nvPr>
        </p:nvSpPr>
        <p:spPr>
          <a:xfrm>
            <a:off x="381000" y="685800"/>
            <a:ext cx="8305800" cy="6019800"/>
          </a:xfrm>
        </p:spPr>
        <p:txBody>
          <a:bodyPr/>
          <a:lstStyle/>
          <a:p>
            <a:pPr lvl="1"/>
            <a:r>
              <a:rPr lang="en-US" dirty="0">
                <a:latin typeface="Times New Roman" panose="02020603050405020304" pitchFamily="18" charset="0"/>
                <a:cs typeface="Times New Roman" panose="02020603050405020304" pitchFamily="18" charset="0"/>
              </a:rPr>
              <a:t>In this phase, you create and validate a machine learning model.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Sometimes</a:t>
            </a:r>
            <a:r>
              <a:rPr lang="en-US" dirty="0">
                <a:latin typeface="Times New Roman" panose="02020603050405020304" pitchFamily="18" charset="0"/>
                <a:cs typeface="Times New Roman" panose="02020603050405020304" pitchFamily="18" charset="0"/>
              </a:rPr>
              <a:t>, the machine learning model is the product, which is deployed in the context of an application to provide some capability (such as </a:t>
            </a:r>
            <a:r>
              <a:rPr lang="en-US" b="1" dirty="0" smtClean="0">
                <a:latin typeface="Times New Roman" panose="02020603050405020304" pitchFamily="18" charset="0"/>
                <a:cs typeface="Times New Roman" panose="02020603050405020304" pitchFamily="18" charset="0"/>
              </a:rPr>
              <a:t>classification </a:t>
            </a:r>
            <a:r>
              <a:rPr lang="en-US" b="1" dirty="0">
                <a:latin typeface="Times New Roman" panose="02020603050405020304" pitchFamily="18" charset="0"/>
                <a:cs typeface="Times New Roman" panose="02020603050405020304" pitchFamily="18" charset="0"/>
              </a:rPr>
              <a:t>or prediction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37001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914400"/>
          </a:xfrm>
        </p:spPr>
        <p:txBody>
          <a:bodyPr/>
          <a:lstStyle/>
          <a:p>
            <a:r>
              <a:rPr lang="en-US" i="1" dirty="0" smtClean="0">
                <a:solidFill>
                  <a:srgbClr val="C00000"/>
                </a:solidFill>
                <a:latin typeface="Times New Roman" panose="02020603050405020304" pitchFamily="18" charset="0"/>
                <a:cs typeface="Times New Roman" panose="02020603050405020304" pitchFamily="18" charset="0"/>
              </a:rPr>
              <a:t>Data Science </a:t>
            </a:r>
            <a:endParaRPr lang="en-US" i="1"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 y="1066800"/>
            <a:ext cx="8077200" cy="5334000"/>
          </a:xfrm>
        </p:spPr>
        <p:txBody>
          <a:bodyPr/>
          <a:lstStyle/>
          <a:p>
            <a:pPr algn="l"/>
            <a:r>
              <a:rPr lang="en-US" b="1" dirty="0" smtClean="0">
                <a:solidFill>
                  <a:srgbClr val="0070C0"/>
                </a:solidFill>
                <a:latin typeface="Times New Roman" panose="02020603050405020304" pitchFamily="18" charset="0"/>
                <a:cs typeface="Times New Roman" panose="02020603050405020304" pitchFamily="18" charset="0"/>
              </a:rPr>
              <a:t>Definition: </a:t>
            </a:r>
            <a:r>
              <a:rPr lang="en-US" dirty="0" smtClean="0">
                <a:solidFill>
                  <a:schemeClr val="tx1"/>
                </a:solidFill>
                <a:latin typeface="Times New Roman" panose="02020603050405020304" pitchFamily="18" charset="0"/>
                <a:cs typeface="Times New Roman" panose="02020603050405020304" pitchFamily="18" charset="0"/>
              </a:rPr>
              <a:t>It is the study of how we transform raw observation(data) into meaningful information.</a:t>
            </a:r>
          </a:p>
          <a:p>
            <a:pPr algn="l"/>
            <a:endParaRPr lang="en-US" dirty="0">
              <a:solidFill>
                <a:schemeClr val="tx1"/>
              </a:solidFill>
              <a:latin typeface="Times New Roman" panose="02020603050405020304" pitchFamily="18" charset="0"/>
              <a:cs typeface="Times New Roman" panose="02020603050405020304" pitchFamily="18" charset="0"/>
            </a:endParaRPr>
          </a:p>
          <a:p>
            <a:pPr algn="l"/>
            <a:endParaRPr lang="en-US" dirty="0" smtClean="0">
              <a:solidFill>
                <a:schemeClr val="tx1"/>
              </a:solidFill>
              <a:latin typeface="Times New Roman" panose="02020603050405020304" pitchFamily="18" charset="0"/>
              <a:cs typeface="Times New Roman" panose="02020603050405020304" pitchFamily="18" charset="0"/>
            </a:endParaRPr>
          </a:p>
          <a:p>
            <a:pPr algn="l"/>
            <a:r>
              <a:rPr lang="en-US" dirty="0" smtClean="0">
                <a:solidFill>
                  <a:schemeClr val="tx1"/>
                </a:solidFill>
                <a:latin typeface="Times New Roman" panose="02020603050405020304" pitchFamily="18" charset="0"/>
                <a:cs typeface="Times New Roman" panose="02020603050405020304" pitchFamily="18" charset="0"/>
              </a:rPr>
              <a:t>Data Science is blended of various tools, Algorithms and Machine learning with goal to discover hidden patterns from raw data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8413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63562"/>
          </a:xfrm>
        </p:spPr>
        <p:txBody>
          <a:bodyPr>
            <a:normAutofit fontScale="90000"/>
          </a:bodyPr>
          <a:lstStyle/>
          <a:p>
            <a:r>
              <a:rPr lang="en-US" i="1" dirty="0">
                <a:solidFill>
                  <a:srgbClr val="C00000"/>
                </a:solidFill>
                <a:latin typeface="Times New Roman" panose="02020603050405020304" pitchFamily="18" charset="0"/>
                <a:cs typeface="Times New Roman" panose="02020603050405020304" pitchFamily="18" charset="0"/>
              </a:rPr>
              <a:t>Machine / Model validation</a:t>
            </a:r>
            <a:br>
              <a:rPr lang="en-US" i="1" dirty="0">
                <a:solidFill>
                  <a:srgbClr val="C00000"/>
                </a:solidFill>
                <a:latin typeface="Times New Roman" panose="02020603050405020304" pitchFamily="18" charset="0"/>
                <a:cs typeface="Times New Roman" panose="02020603050405020304" pitchFamily="18" charset="0"/>
              </a:rPr>
            </a:br>
            <a:endParaRPr lang="en-US" i="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90600"/>
            <a:ext cx="8305800" cy="5715000"/>
          </a:xfrm>
        </p:spPr>
        <p:txBody>
          <a:bodyPr/>
          <a:lstStyle/>
          <a:p>
            <a:pPr lvl="1"/>
            <a:r>
              <a:rPr lang="en-US" dirty="0">
                <a:latin typeface="Times New Roman" panose="02020603050405020304" pitchFamily="18" charset="0"/>
                <a:cs typeface="Times New Roman" panose="02020603050405020304" pitchFamily="18" charset="0"/>
              </a:rPr>
              <a:t>After a model is trained, how will it behave in production? One way to understand its behavior is through model validation</a:t>
            </a:r>
            <a:r>
              <a:rPr lang="en-US" dirty="0" smtClean="0">
                <a:latin typeface="Times New Roman" panose="02020603050405020304" pitchFamily="18" charset="0"/>
                <a:cs typeface="Times New Roman" panose="02020603050405020304" pitchFamily="18" charset="0"/>
              </a:rPr>
              <a:t>.</a:t>
            </a:r>
          </a:p>
          <a:p>
            <a:pPr lvl="1"/>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common approach to model validation is to reserve a small amount of the available training data to be tested against the final model </a:t>
            </a:r>
            <a:r>
              <a:rPr lang="en-US" b="1" dirty="0">
                <a:latin typeface="Times New Roman" panose="02020603050405020304" pitchFamily="18" charset="0"/>
                <a:cs typeface="Times New Roman" panose="02020603050405020304" pitchFamily="18" charset="0"/>
              </a:rPr>
              <a:t>(called </a:t>
            </a:r>
            <a:r>
              <a:rPr lang="en-US" b="1" i="1" dirty="0">
                <a:latin typeface="Times New Roman" panose="02020603050405020304" pitchFamily="18" charset="0"/>
                <a:cs typeface="Times New Roman" panose="02020603050405020304" pitchFamily="18" charset="0"/>
              </a:rPr>
              <a:t>test data</a:t>
            </a:r>
            <a:r>
              <a:rPr lang="en-US" b="1" dirty="0">
                <a:latin typeface="Times New Roman" panose="02020603050405020304" pitchFamily="18" charset="0"/>
                <a:cs typeface="Times New Roman" panose="02020603050405020304" pitchFamily="18" charset="0"/>
              </a:rPr>
              <a:t>). </a:t>
            </a:r>
            <a:endParaRPr lang="en-US" b="1" dirty="0" smtClean="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use the </a:t>
            </a:r>
            <a:r>
              <a:rPr lang="en-US" b="1" dirty="0">
                <a:latin typeface="Times New Roman" panose="02020603050405020304" pitchFamily="18" charset="0"/>
                <a:cs typeface="Times New Roman" panose="02020603050405020304" pitchFamily="18" charset="0"/>
              </a:rPr>
              <a:t>training data </a:t>
            </a:r>
            <a:r>
              <a:rPr lang="en-US" dirty="0">
                <a:latin typeface="Times New Roman" panose="02020603050405020304" pitchFamily="18" charset="0"/>
                <a:cs typeface="Times New Roman" panose="02020603050405020304" pitchFamily="18" charset="0"/>
              </a:rPr>
              <a:t>to train the machine learning model, and the </a:t>
            </a:r>
            <a:r>
              <a:rPr lang="en-US" b="1" dirty="0">
                <a:latin typeface="Times New Roman" panose="02020603050405020304" pitchFamily="18" charset="0"/>
                <a:cs typeface="Times New Roman" panose="02020603050405020304" pitchFamily="18" charset="0"/>
              </a:rPr>
              <a:t>test data </a:t>
            </a:r>
            <a:r>
              <a:rPr lang="en-US" dirty="0">
                <a:latin typeface="Times New Roman" panose="02020603050405020304" pitchFamily="18" charset="0"/>
                <a:cs typeface="Times New Roman" panose="02020603050405020304" pitchFamily="18" charset="0"/>
              </a:rPr>
              <a:t>is used when the model is complete to validate how well it generalizes to unseen data</a:t>
            </a:r>
          </a:p>
        </p:txBody>
      </p:sp>
    </p:spTree>
    <p:extLst>
      <p:ext uri="{BB962C8B-B14F-4D97-AF65-F5344CB8AC3E}">
        <p14:creationId xmlns:p14="http://schemas.microsoft.com/office/powerpoint/2010/main" val="42001780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63562"/>
          </a:xfrm>
        </p:spPr>
        <p:txBody>
          <a:bodyPr>
            <a:normAutofit fontScale="90000"/>
          </a:bodyPr>
          <a:lstStyle/>
          <a:p>
            <a:r>
              <a:rPr lang="en-US" i="1" dirty="0">
                <a:solidFill>
                  <a:srgbClr val="C00000"/>
                </a:solidFill>
                <a:latin typeface="Times New Roman" panose="02020603050405020304" pitchFamily="18" charset="0"/>
                <a:cs typeface="Times New Roman" panose="02020603050405020304" pitchFamily="18" charset="0"/>
              </a:rPr>
              <a:t>Operations</a:t>
            </a:r>
            <a:br>
              <a:rPr lang="en-US" i="1" dirty="0">
                <a:solidFill>
                  <a:srgbClr val="C00000"/>
                </a:solidFill>
                <a:latin typeface="Times New Roman" panose="02020603050405020304" pitchFamily="18" charset="0"/>
                <a:cs typeface="Times New Roman" panose="02020603050405020304" pitchFamily="18" charset="0"/>
              </a:rPr>
            </a:br>
            <a:r>
              <a:rPr lang="en-US" i="1" dirty="0">
                <a:solidFill>
                  <a:srgbClr val="C00000"/>
                </a:solidFill>
                <a:latin typeface="Times New Roman" panose="02020603050405020304" pitchFamily="18" charset="0"/>
                <a:cs typeface="Times New Roman" panose="02020603050405020304" pitchFamily="18" charset="0"/>
              </a:rPr>
              <a:t/>
            </a:r>
            <a:br>
              <a:rPr lang="en-US" i="1" dirty="0">
                <a:solidFill>
                  <a:srgbClr val="C00000"/>
                </a:solidFill>
                <a:latin typeface="Times New Roman" panose="02020603050405020304" pitchFamily="18" charset="0"/>
                <a:cs typeface="Times New Roman" panose="02020603050405020304" pitchFamily="18" charset="0"/>
              </a:rPr>
            </a:br>
            <a:endParaRPr lang="en-US" i="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990600"/>
            <a:ext cx="8534400" cy="5715000"/>
          </a:xfrm>
        </p:spPr>
        <p:txBody>
          <a:bodyPr/>
          <a:lstStyle/>
          <a:p>
            <a:pPr lvl="1"/>
            <a:r>
              <a:rPr lang="en-US" b="1" i="1" dirty="0">
                <a:latin typeface="Times New Roman" panose="02020603050405020304" pitchFamily="18" charset="0"/>
                <a:cs typeface="Times New Roman" panose="02020603050405020304" pitchFamily="18" charset="0"/>
              </a:rPr>
              <a:t>Operations</a:t>
            </a:r>
            <a:r>
              <a:rPr lang="en-US" dirty="0">
                <a:latin typeface="Times New Roman" panose="02020603050405020304" pitchFamily="18" charset="0"/>
                <a:cs typeface="Times New Roman" panose="02020603050405020304" pitchFamily="18" charset="0"/>
              </a:rPr>
              <a:t> refers to the end goal of the data science pipeline. This goal can be as simple as creating a visualization for your data product to tell a story to some audience or answer some question created before the data set was used to train a model.</a:t>
            </a:r>
          </a:p>
        </p:txBody>
      </p:sp>
    </p:spTree>
    <p:extLst>
      <p:ext uri="{BB962C8B-B14F-4D97-AF65-F5344CB8AC3E}">
        <p14:creationId xmlns:p14="http://schemas.microsoft.com/office/powerpoint/2010/main" val="6909464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smtClean="0">
                <a:solidFill>
                  <a:srgbClr val="C00000"/>
                </a:solidFill>
                <a:latin typeface="Times New Roman" panose="02020603050405020304" pitchFamily="18" charset="0"/>
                <a:cs typeface="Times New Roman" panose="02020603050405020304" pitchFamily="18" charset="0"/>
              </a:rPr>
              <a:t>Data Science life cycle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77558023"/>
              </p:ext>
            </p:extLst>
          </p:nvPr>
        </p:nvGraphicFramePr>
        <p:xfrm>
          <a:off x="228600" y="1371600"/>
          <a:ext cx="87630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56897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latin typeface="Times New Roman" panose="02020603050405020304" pitchFamily="18" charset="0"/>
                <a:cs typeface="Times New Roman" panose="02020603050405020304" pitchFamily="18" charset="0"/>
              </a:rPr>
              <a:t>Phase 1—Discovery:</a:t>
            </a:r>
            <a:endParaRPr lang="en-US" dirty="0"/>
          </a:p>
        </p:txBody>
      </p:sp>
      <p:sp>
        <p:nvSpPr>
          <p:cNvPr id="3" name="Content Placeholder 2"/>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Before </a:t>
            </a:r>
            <a:r>
              <a:rPr lang="en-US" sz="2400" dirty="0">
                <a:latin typeface="Times New Roman" panose="02020603050405020304" pitchFamily="18" charset="0"/>
                <a:cs typeface="Times New Roman" panose="02020603050405020304" pitchFamily="18" charset="0"/>
              </a:rPr>
              <a:t>you begin the project, it is important to understand the various specifications, requirements, priorities and required budget.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Here</a:t>
            </a:r>
            <a:r>
              <a:rPr lang="en-US" sz="2400" dirty="0">
                <a:latin typeface="Times New Roman" panose="02020603050405020304" pitchFamily="18" charset="0"/>
                <a:cs typeface="Times New Roman" panose="02020603050405020304" pitchFamily="18" charset="0"/>
              </a:rPr>
              <a:t>, you assess if you have the required resources present in terms of people, technology, time and data to support the project.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this phase, you also need to frame the business problem and formulate initial hypotheses (IH) to </a:t>
            </a:r>
            <a:r>
              <a:rPr lang="en-US" sz="2400" dirty="0" smtClean="0">
                <a:latin typeface="Times New Roman" panose="02020603050405020304" pitchFamily="18" charset="0"/>
                <a:cs typeface="Times New Roman" panose="02020603050405020304" pitchFamily="18" charset="0"/>
              </a:rPr>
              <a:t>test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600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fontScale="90000"/>
          </a:bodyPr>
          <a:lstStyle/>
          <a:p>
            <a:r>
              <a:rPr lang="en-US" sz="4000" b="1" dirty="0">
                <a:latin typeface="Times New Roman" panose="02020603050405020304" pitchFamily="18" charset="0"/>
                <a:cs typeface="Times New Roman" panose="02020603050405020304" pitchFamily="18" charset="0"/>
              </a:rPr>
              <a:t>Phase</a:t>
            </a:r>
            <a:r>
              <a:rPr lang="en-US" b="1" dirty="0"/>
              <a:t> </a:t>
            </a:r>
            <a:r>
              <a:rPr lang="en-US" sz="4000" b="1" dirty="0">
                <a:latin typeface="Times New Roman" panose="02020603050405020304" pitchFamily="18" charset="0"/>
                <a:cs typeface="Times New Roman" panose="02020603050405020304" pitchFamily="18" charset="0"/>
              </a:rPr>
              <a:t>2—Data preparation</a:t>
            </a:r>
            <a:r>
              <a:rPr lang="en-US" b="1" dirty="0"/>
              <a:t>:</a:t>
            </a:r>
            <a:endParaRPr lang="en-US" dirty="0"/>
          </a:p>
        </p:txBody>
      </p:sp>
      <p:sp>
        <p:nvSpPr>
          <p:cNvPr id="3" name="Content Placeholder 2"/>
          <p:cNvSpPr>
            <a:spLocks noGrp="1"/>
          </p:cNvSpPr>
          <p:nvPr>
            <p:ph idx="1"/>
          </p:nvPr>
        </p:nvSpPr>
        <p:spPr>
          <a:xfrm>
            <a:off x="381000" y="1219200"/>
            <a:ext cx="8305800" cy="4906963"/>
          </a:xfrm>
        </p:spPr>
        <p:txBody>
          <a:bodyPr>
            <a:normAutofit/>
          </a:bodyPr>
          <a:lstStyle/>
          <a:p>
            <a:pPr algn="just"/>
            <a:r>
              <a:rPr lang="en-US" sz="2400" b="1" dirty="0">
                <a:latin typeface="Times New Roman" panose="02020603050405020304" pitchFamily="18" charset="0"/>
                <a:cs typeface="Times New Roman" panose="02020603050405020304" pitchFamily="18" charset="0"/>
              </a:rPr>
              <a:t>Phase 2—Data preparation: </a:t>
            </a:r>
            <a:r>
              <a:rPr lang="en-US" sz="2400" dirty="0">
                <a:latin typeface="Times New Roman" panose="02020603050405020304" pitchFamily="18" charset="0"/>
                <a:cs typeface="Times New Roman" panose="02020603050405020304" pitchFamily="18" charset="0"/>
              </a:rPr>
              <a:t>In this phase, you require analytical sandbox in which you can perform analytics for the entire duration of the project.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need to explore, preprocess and condition data prior to modeling. Further, you will perform ETLT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extract, transform, load and transform) to get data into the sandbox.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can use </a:t>
            </a:r>
            <a:r>
              <a:rPr lang="en-US" sz="2400" b="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for data cleaning, transformation, and visualization. This will help you to spot the outliers and establish a relationship between the variables. Once you have cleaned and prepared the data, it’s time to do exploratory analytics on it.</a:t>
            </a:r>
          </a:p>
        </p:txBody>
      </p:sp>
    </p:spTree>
    <p:extLst>
      <p:ext uri="{BB962C8B-B14F-4D97-AF65-F5344CB8AC3E}">
        <p14:creationId xmlns:p14="http://schemas.microsoft.com/office/powerpoint/2010/main" val="26972990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normAutofit/>
          </a:bodyPr>
          <a:lstStyle/>
          <a:p>
            <a:r>
              <a:rPr lang="en-US" sz="3600" b="1" dirty="0">
                <a:latin typeface="Times New Roman" panose="02020603050405020304" pitchFamily="18" charset="0"/>
                <a:cs typeface="Times New Roman" panose="02020603050405020304" pitchFamily="18" charset="0"/>
              </a:rPr>
              <a:t>Phase 3—Model </a:t>
            </a:r>
            <a:r>
              <a:rPr lang="en-US" sz="3600" b="1" dirty="0" smtClean="0">
                <a:latin typeface="Times New Roman" panose="02020603050405020304" pitchFamily="18" charset="0"/>
                <a:cs typeface="Times New Roman" panose="02020603050405020304" pitchFamily="18" charset="0"/>
              </a:rPr>
              <a:t>planning	continue…</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4525963"/>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Phase </a:t>
            </a:r>
            <a:r>
              <a:rPr lang="en-US" sz="2400" b="1" dirty="0">
                <a:latin typeface="Times New Roman" panose="02020603050405020304" pitchFamily="18" charset="0"/>
                <a:cs typeface="Times New Roman" panose="02020603050405020304" pitchFamily="18" charset="0"/>
              </a:rPr>
              <a:t>3—Model planning: </a:t>
            </a:r>
            <a:r>
              <a:rPr lang="en-US" sz="2400" dirty="0">
                <a:latin typeface="Times New Roman" panose="02020603050405020304" pitchFamily="18" charset="0"/>
                <a:cs typeface="Times New Roman" panose="02020603050405020304" pitchFamily="18" charset="0"/>
              </a:rPr>
              <a:t>Here, you will determine the methods and techniques to draw the relationships between variables. These relationships will set the base for the algorithms which you will implement in the next phase. You will apply Exploratory Data Analytics (EDA) using various statistical formulas and visualization tools.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993854"/>
            <a:ext cx="6543675" cy="18735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7529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600" b="1" dirty="0">
                <a:latin typeface="Times New Roman" panose="02020603050405020304" pitchFamily="18" charset="0"/>
                <a:cs typeface="Times New Roman" panose="02020603050405020304" pitchFamily="18" charset="0"/>
              </a:rPr>
              <a:t>Exploratory Data Analytics </a:t>
            </a:r>
          </a:p>
        </p:txBody>
      </p:sp>
      <p:sp>
        <p:nvSpPr>
          <p:cNvPr id="3" name="Content Placeholder 2"/>
          <p:cNvSpPr>
            <a:spLocks noGrp="1"/>
          </p:cNvSpPr>
          <p:nvPr>
            <p:ph idx="1"/>
          </p:nvPr>
        </p:nvSpPr>
        <p:spPr>
          <a:xfrm>
            <a:off x="304800" y="1219200"/>
            <a:ext cx="8610600" cy="5410200"/>
          </a:xfrm>
        </p:spPr>
        <p:txBody>
          <a:bodyPr/>
          <a:lstStyle/>
          <a:p>
            <a:r>
              <a:rPr lang="en-US" dirty="0"/>
              <a:t>Exploratory Data Analysis refers to the critical process of performing initial investigations on data so as to discover patterns</a:t>
            </a:r>
            <a:r>
              <a:rPr lang="en-US" dirty="0" smtClean="0"/>
              <a:t>, to </a:t>
            </a:r>
            <a:r>
              <a:rPr lang="en-US" dirty="0"/>
              <a:t>spot anomalies</a:t>
            </a:r>
            <a:r>
              <a:rPr lang="en-US" dirty="0" smtClean="0"/>
              <a:t>, to </a:t>
            </a:r>
            <a:r>
              <a:rPr lang="en-US" dirty="0"/>
              <a:t>test hypothesis and to check assumptions with the help of summary statistics and graphical representations.</a:t>
            </a:r>
          </a:p>
        </p:txBody>
      </p:sp>
    </p:spTree>
    <p:extLst>
      <p:ext uri="{BB962C8B-B14F-4D97-AF65-F5344CB8AC3E}">
        <p14:creationId xmlns:p14="http://schemas.microsoft.com/office/powerpoint/2010/main" val="1676005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smtClean="0">
                <a:latin typeface="Times New Roman" panose="02020603050405020304" pitchFamily="18" charset="0"/>
                <a:cs typeface="Times New Roman" panose="02020603050405020304" pitchFamily="18" charset="0"/>
              </a:rPr>
              <a:t>R</a:t>
            </a:r>
            <a:r>
              <a:rPr lang="en-US" sz="2400" dirty="0" smtClean="0">
                <a:latin typeface="Times New Roman" panose="02020603050405020304" pitchFamily="18" charset="0"/>
                <a:cs typeface="Times New Roman" panose="02020603050405020304" pitchFamily="18" charset="0"/>
              </a:rPr>
              <a:t> has a complete set of modeling capabilities and provides a good environment for building interpretive models.</a:t>
            </a:r>
          </a:p>
          <a:p>
            <a:r>
              <a:rPr lang="en-US" sz="2400" b="1" dirty="0" smtClean="0">
                <a:latin typeface="Times New Roman" panose="02020603050405020304" pitchFamily="18" charset="0"/>
                <a:cs typeface="Times New Roman" panose="02020603050405020304" pitchFamily="18" charset="0"/>
              </a:rPr>
              <a:t>SQL Analysis services</a:t>
            </a:r>
            <a:r>
              <a:rPr lang="en-US" sz="2400" dirty="0" smtClean="0">
                <a:latin typeface="Times New Roman" panose="02020603050405020304" pitchFamily="18" charset="0"/>
                <a:cs typeface="Times New Roman" panose="02020603050405020304" pitchFamily="18" charset="0"/>
              </a:rPr>
              <a:t> can perform in-database analytics using common data mining functions and basic predictive models.</a:t>
            </a:r>
          </a:p>
          <a:p>
            <a:r>
              <a:rPr lang="en-US" sz="2400" b="1" dirty="0" smtClean="0">
                <a:latin typeface="Times New Roman" panose="02020603050405020304" pitchFamily="18" charset="0"/>
                <a:cs typeface="Times New Roman" panose="02020603050405020304" pitchFamily="18" charset="0"/>
              </a:rPr>
              <a:t>SAS/ACCESS</a:t>
            </a:r>
            <a:r>
              <a:rPr lang="en-US" sz="2400" dirty="0" smtClean="0">
                <a:latin typeface="Times New Roman" panose="02020603050405020304" pitchFamily="18" charset="0"/>
                <a:cs typeface="Times New Roman" panose="02020603050405020304" pitchFamily="18" charset="0"/>
              </a:rPr>
              <a:t>  can be used to access data from Hadoop and is used for creating repeatable and reusable model flow diagrams.</a:t>
            </a:r>
          </a:p>
          <a:p>
            <a:endParaRPr lang="en-US" sz="24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76200"/>
            <a:ext cx="8229600" cy="914400"/>
          </a:xfrm>
        </p:spPr>
        <p:txBody>
          <a:bodyPr>
            <a:normAutofit/>
          </a:bodyPr>
          <a:lstStyle/>
          <a:p>
            <a:r>
              <a:rPr lang="en-US" sz="3600" b="1" dirty="0">
                <a:latin typeface="Times New Roman" panose="02020603050405020304" pitchFamily="18" charset="0"/>
                <a:cs typeface="Times New Roman" panose="02020603050405020304" pitchFamily="18" charset="0"/>
              </a:rPr>
              <a:t>Phase 3—Model planning</a:t>
            </a:r>
          </a:p>
        </p:txBody>
      </p:sp>
    </p:spTree>
    <p:extLst>
      <p:ext uri="{BB962C8B-B14F-4D97-AF65-F5344CB8AC3E}">
        <p14:creationId xmlns:p14="http://schemas.microsoft.com/office/powerpoint/2010/main" val="33423966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US" sz="3600" b="1" dirty="0">
                <a:latin typeface="Times New Roman" panose="02020603050405020304" pitchFamily="18" charset="0"/>
                <a:cs typeface="Times New Roman" panose="02020603050405020304" pitchFamily="18" charset="0"/>
              </a:rPr>
              <a:t>Phase 4—Model building</a:t>
            </a:r>
          </a:p>
        </p:txBody>
      </p:sp>
      <p:sp>
        <p:nvSpPr>
          <p:cNvPr id="3" name="Content Placeholder 2"/>
          <p:cNvSpPr>
            <a:spLocks noGrp="1"/>
          </p:cNvSpPr>
          <p:nvPr>
            <p:ph idx="1"/>
          </p:nvPr>
        </p:nvSpPr>
        <p:spPr>
          <a:xfrm>
            <a:off x="457200" y="1219200"/>
            <a:ext cx="8229600" cy="4525963"/>
          </a:xfrm>
        </p:spPr>
        <p:txBody>
          <a:bodyPr>
            <a:normAutofit/>
          </a:bodyPr>
          <a:lstStyle/>
          <a:p>
            <a:r>
              <a:rPr lang="en-US" sz="2400" b="1" dirty="0">
                <a:latin typeface="Times New Roman" panose="02020603050405020304" pitchFamily="18" charset="0"/>
                <a:cs typeface="Times New Roman" panose="02020603050405020304" pitchFamily="18" charset="0"/>
              </a:rPr>
              <a:t>Phase 4—Model building: </a:t>
            </a:r>
            <a:r>
              <a:rPr lang="en-US" sz="2400" dirty="0">
                <a:latin typeface="Times New Roman" panose="02020603050405020304" pitchFamily="18" charset="0"/>
                <a:cs typeface="Times New Roman" panose="02020603050405020304" pitchFamily="18" charset="0"/>
              </a:rPr>
              <a:t>In this phase, you will develop datasets for training and testing purposes.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will consider whether your existing tools will suffice for running the models or it will need a more robust environment (like fast and parallel processing).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will analyze various learning techniques like classification, association and clustering to build the model.</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4495800"/>
            <a:ext cx="7239000" cy="2072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9544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sz="4000" b="1" dirty="0">
                <a:latin typeface="Times New Roman" panose="02020603050405020304" pitchFamily="18" charset="0"/>
                <a:cs typeface="Times New Roman" panose="02020603050405020304" pitchFamily="18" charset="0"/>
              </a:rPr>
              <a:t>Phase </a:t>
            </a:r>
            <a:r>
              <a:rPr lang="en-US" sz="4000" b="1" dirty="0" smtClean="0">
                <a:latin typeface="Times New Roman" panose="02020603050405020304" pitchFamily="18" charset="0"/>
                <a:cs typeface="Times New Roman" panose="02020603050405020304" pitchFamily="18" charset="0"/>
              </a:rPr>
              <a:t>5—Operationalize</a:t>
            </a:r>
            <a:endParaRPr lang="en-US" dirty="0"/>
          </a:p>
        </p:txBody>
      </p:sp>
      <p:sp>
        <p:nvSpPr>
          <p:cNvPr id="3" name="Content Placeholder 2"/>
          <p:cNvSpPr>
            <a:spLocks noGrp="1"/>
          </p:cNvSpPr>
          <p:nvPr>
            <p:ph idx="1"/>
          </p:nvPr>
        </p:nvSpPr>
        <p:spPr>
          <a:xfrm>
            <a:off x="304800" y="1219200"/>
            <a:ext cx="8382000" cy="5410200"/>
          </a:xfrm>
        </p:spPr>
        <p:txBody>
          <a:bodyPr>
            <a:normAutofit/>
          </a:bodyPr>
          <a:lstStyle/>
          <a:p>
            <a:r>
              <a:rPr lang="en-US" sz="2400" b="1" dirty="0">
                <a:latin typeface="Times New Roman" panose="02020603050405020304" pitchFamily="18" charset="0"/>
                <a:cs typeface="Times New Roman" panose="02020603050405020304" pitchFamily="18" charset="0"/>
              </a:rPr>
              <a:t>Phase 5—Operationalize:  </a:t>
            </a:r>
            <a:r>
              <a:rPr lang="en-US" sz="2400" dirty="0">
                <a:latin typeface="Times New Roman" panose="02020603050405020304" pitchFamily="18" charset="0"/>
                <a:cs typeface="Times New Roman" panose="02020603050405020304" pitchFamily="18" charset="0"/>
              </a:rPr>
              <a:t>In this phase, you deliver final reports, briefings, code and technical documents. In addition, sometimes a pilot project is also implemented in a real-time production environment</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This will provide you a clear picture of the performance and other related constraints on a small scale before full deployment.</a:t>
            </a:r>
          </a:p>
        </p:txBody>
      </p:sp>
    </p:spTree>
    <p:extLst>
      <p:ext uri="{BB962C8B-B14F-4D97-AF65-F5344CB8AC3E}">
        <p14:creationId xmlns:p14="http://schemas.microsoft.com/office/powerpoint/2010/main" val="852532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609600"/>
            <a:ext cx="7493992"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93141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sz="3600" b="1" dirty="0">
                <a:latin typeface="Times New Roman" panose="02020603050405020304" pitchFamily="18" charset="0"/>
                <a:cs typeface="Times New Roman" panose="02020603050405020304" pitchFamily="18" charset="0"/>
              </a:rPr>
              <a:t>Phase 6—Communicate results</a:t>
            </a:r>
          </a:p>
        </p:txBody>
      </p:sp>
      <p:sp>
        <p:nvSpPr>
          <p:cNvPr id="3" name="Content Placeholder 2"/>
          <p:cNvSpPr>
            <a:spLocks noGrp="1"/>
          </p:cNvSpPr>
          <p:nvPr>
            <p:ph idx="1"/>
          </p:nvPr>
        </p:nvSpPr>
        <p:spPr>
          <a:xfrm>
            <a:off x="457200" y="1219200"/>
            <a:ext cx="8229600" cy="4525963"/>
          </a:xfrm>
        </p:spPr>
        <p:txBody>
          <a:bodyPr>
            <a:normAutofit/>
          </a:bodyPr>
          <a:lstStyle/>
          <a:p>
            <a:pPr algn="just"/>
            <a:r>
              <a:rPr lang="en-US" sz="2400" b="1" dirty="0">
                <a:latin typeface="Times New Roman" panose="02020603050405020304" pitchFamily="18" charset="0"/>
                <a:cs typeface="Times New Roman" panose="02020603050405020304" pitchFamily="18" charset="0"/>
              </a:rPr>
              <a:t>Phase 6—Communicate results: </a:t>
            </a:r>
            <a:r>
              <a:rPr lang="en-US" sz="2400" dirty="0">
                <a:latin typeface="Times New Roman" panose="02020603050405020304" pitchFamily="18" charset="0"/>
                <a:cs typeface="Times New Roman" panose="02020603050405020304" pitchFamily="18" charset="0"/>
              </a:rPr>
              <a:t>Now it is important to evaluate if you have been able to achieve your goal that you had planned in the first phase.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So</a:t>
            </a:r>
            <a:r>
              <a:rPr lang="en-US" sz="2400" dirty="0">
                <a:latin typeface="Times New Roman" panose="02020603050405020304" pitchFamily="18" charset="0"/>
                <a:cs typeface="Times New Roman" panose="02020603050405020304" pitchFamily="18" charset="0"/>
              </a:rPr>
              <a:t>, in the last phase, you identify all the key findings, communicate to the stakeholders and determine if the results of the project are a success or a failure based on the criteria developed in Phase 1.</a:t>
            </a:r>
          </a:p>
        </p:txBody>
      </p:sp>
    </p:spTree>
    <p:extLst>
      <p:ext uri="{BB962C8B-B14F-4D97-AF65-F5344CB8AC3E}">
        <p14:creationId xmlns:p14="http://schemas.microsoft.com/office/powerpoint/2010/main" val="1099076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Is this A or B?</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With this question, we are referring to problems which have a categorical answer, as in problems which have a fixed solution, the answer could either be a yes or a no, 1 or 0, interested, maybe or not interested. </a:t>
            </a:r>
          </a:p>
          <a:p>
            <a:r>
              <a:rPr lang="en-US" b="1" dirty="0">
                <a:latin typeface="Times New Roman" panose="02020603050405020304" pitchFamily="18" charset="0"/>
                <a:cs typeface="Times New Roman" panose="02020603050405020304" pitchFamily="18" charset="0"/>
              </a:rPr>
              <a:t>For Example: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Q. What will you have, Tea or Coffee?</a:t>
            </a:r>
          </a:p>
          <a:p>
            <a:r>
              <a:rPr lang="en-US" dirty="0">
                <a:latin typeface="Times New Roman" panose="02020603050405020304" pitchFamily="18" charset="0"/>
                <a:cs typeface="Times New Roman" panose="02020603050405020304" pitchFamily="18" charset="0"/>
              </a:rPr>
              <a:t>Here, you cannot say you would want a coke! Since the question only offers tea or coffee, and hence you may answer one of these only.</a:t>
            </a:r>
          </a:p>
          <a:p>
            <a:r>
              <a:rPr lang="en-US" dirty="0">
                <a:latin typeface="Times New Roman" panose="02020603050405020304" pitchFamily="18" charset="0"/>
                <a:cs typeface="Times New Roman" panose="02020603050405020304" pitchFamily="18" charset="0"/>
              </a:rPr>
              <a:t>When we have only two type of answers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yes or no, 1 or 0, it is called 2 – Class Classification. With more than two options, it is called Multi Class Classification.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3300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b="1" dirty="0">
                <a:latin typeface="Times New Roman" panose="02020603050405020304" pitchFamily="18" charset="0"/>
                <a:cs typeface="Times New Roman" panose="02020603050405020304" pitchFamily="18" charset="0"/>
              </a:rPr>
              <a:t>Case Study: Diabetes Prevention</a:t>
            </a:r>
            <a:r>
              <a:rPr lang="en-US" sz="3400" dirty="0">
                <a:latin typeface="Times New Roman" panose="02020603050405020304" pitchFamily="18" charset="0"/>
                <a:cs typeface="Times New Roman" panose="02020603050405020304" pitchFamily="18" charset="0"/>
              </a:rPr>
              <a:t/>
            </a:r>
            <a:br>
              <a:rPr lang="en-US" sz="3400" dirty="0">
                <a:latin typeface="Times New Roman" panose="02020603050405020304" pitchFamily="18" charset="0"/>
                <a:cs typeface="Times New Roman" panose="02020603050405020304" pitchFamily="18" charset="0"/>
              </a:rPr>
            </a:br>
            <a:endParaRPr lang="en-US" sz="3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219200"/>
            <a:ext cx="8610600" cy="5334000"/>
          </a:xfrm>
        </p:spPr>
        <p:txBody>
          <a:bodyPr>
            <a:normAutofit/>
          </a:bodyPr>
          <a:lstStyle/>
          <a:p>
            <a:r>
              <a:rPr lang="en-US" sz="2400" dirty="0">
                <a:latin typeface="Times New Roman" panose="02020603050405020304" pitchFamily="18" charset="0"/>
                <a:cs typeface="Times New Roman" panose="02020603050405020304" pitchFamily="18" charset="0"/>
              </a:rPr>
              <a:t>What if we could predict the occurrence of diabetes and take appropriate </a:t>
            </a:r>
            <a:r>
              <a:rPr lang="en-US" sz="2400" dirty="0" smtClean="0">
                <a:latin typeface="Times New Roman" panose="02020603050405020304" pitchFamily="18" charset="0"/>
                <a:cs typeface="Times New Roman" panose="02020603050405020304" pitchFamily="18" charset="0"/>
              </a:rPr>
              <a:t>measures </a:t>
            </a:r>
            <a:r>
              <a:rPr lang="en-US" sz="2400" dirty="0">
                <a:latin typeface="Times New Roman" panose="02020603050405020304" pitchFamily="18" charset="0"/>
                <a:cs typeface="Times New Roman" panose="02020603050405020304" pitchFamily="18" charset="0"/>
              </a:rPr>
              <a:t>beforehand to prevent it</a:t>
            </a:r>
            <a:r>
              <a:rPr lang="en-US" sz="2400" dirty="0" smtClean="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In this case study let us  </a:t>
            </a:r>
            <a:r>
              <a:rPr lang="en-US" sz="2400" dirty="0">
                <a:latin typeface="Times New Roman" panose="02020603050405020304" pitchFamily="18" charset="0"/>
                <a:cs typeface="Times New Roman" panose="02020603050405020304" pitchFamily="18" charset="0"/>
              </a:rPr>
              <a:t>predict the occurrence of diabetes making use of the entire lifecycle </a:t>
            </a:r>
            <a:r>
              <a:rPr lang="en-US" sz="2400" dirty="0" smtClean="0">
                <a:latin typeface="Times New Roman" panose="02020603050405020304" pitchFamily="18" charset="0"/>
                <a:cs typeface="Times New Roman" panose="02020603050405020304" pitchFamily="18" charset="0"/>
              </a:rPr>
              <a:t>of </a:t>
            </a:r>
            <a:r>
              <a:rPr lang="en-US" sz="2400" b="1" i="1" dirty="0" smtClean="0">
                <a:solidFill>
                  <a:srgbClr val="C00000"/>
                </a:solidFill>
                <a:latin typeface="Times New Roman" panose="02020603050405020304" pitchFamily="18" charset="0"/>
                <a:cs typeface="Times New Roman" panose="02020603050405020304" pitchFamily="18" charset="0"/>
              </a:rPr>
              <a:t>Data Science</a:t>
            </a:r>
          </a:p>
          <a:p>
            <a:r>
              <a:rPr lang="en-US" sz="2400" dirty="0" smtClean="0">
                <a:latin typeface="Times New Roman" panose="02020603050405020304" pitchFamily="18" charset="0"/>
                <a:cs typeface="Times New Roman" panose="02020603050405020304" pitchFamily="18" charset="0"/>
              </a:rPr>
              <a:t>Let’s </a:t>
            </a:r>
            <a:r>
              <a:rPr lang="en-US" sz="2400" dirty="0">
                <a:latin typeface="Times New Roman" panose="02020603050405020304" pitchFamily="18" charset="0"/>
                <a:cs typeface="Times New Roman" panose="02020603050405020304" pitchFamily="18" charset="0"/>
              </a:rPr>
              <a:t>go through the various steps.</a:t>
            </a:r>
          </a:p>
        </p:txBody>
      </p:sp>
    </p:spTree>
    <p:extLst>
      <p:ext uri="{BB962C8B-B14F-4D97-AF65-F5344CB8AC3E}">
        <p14:creationId xmlns:p14="http://schemas.microsoft.com/office/powerpoint/2010/main" val="2088407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6200"/>
            <a:ext cx="8610600" cy="1249362"/>
          </a:xfrm>
        </p:spPr>
        <p:txBody>
          <a:bodyPr>
            <a:noAutofit/>
          </a:bodyPr>
          <a:lstStyle/>
          <a:p>
            <a:r>
              <a:rPr lang="en-US" sz="2400" b="1" dirty="0" smtClean="0"/>
              <a:t/>
            </a:r>
            <a:br>
              <a:rPr lang="en-US" sz="2400" b="1" dirty="0" smtClean="0"/>
            </a:br>
            <a:r>
              <a:rPr lang="en-US" sz="2400" b="1" dirty="0" smtClean="0"/>
              <a:t>Step </a:t>
            </a:r>
            <a:r>
              <a:rPr lang="en-US" sz="2400" b="1" dirty="0"/>
              <a:t>1</a:t>
            </a:r>
            <a:r>
              <a:rPr lang="en-US" sz="2400" b="1" dirty="0" smtClean="0"/>
              <a:t>: </a:t>
            </a:r>
            <a:r>
              <a:rPr lang="en-US" sz="2400" dirty="0">
                <a:latin typeface="Times New Roman" panose="02020603050405020304" pitchFamily="18" charset="0"/>
                <a:cs typeface="Times New Roman" panose="02020603050405020304" pitchFamily="18" charset="0"/>
              </a:rPr>
              <a:t>First, we will collect the data based on the medical history of the patient as discussed in Phase 1.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can refer to the sample data below.</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371600"/>
            <a:ext cx="8305800" cy="5181600"/>
          </a:xfrm>
        </p:spPr>
        <p:txBody>
          <a:bodyPr>
            <a:normAutofit/>
          </a:bodyPr>
          <a:lstStyle/>
          <a:p>
            <a:r>
              <a:rPr lang="en-US" sz="2000" b="1" dirty="0">
                <a:latin typeface="Times New Roman" panose="02020603050405020304" pitchFamily="18" charset="0"/>
                <a:cs typeface="Times New Roman" panose="02020603050405020304" pitchFamily="18" charset="0"/>
              </a:rPr>
              <a:t>Attributes:</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npreg</a:t>
            </a:r>
            <a:r>
              <a:rPr lang="en-US" sz="2000" dirty="0">
                <a:latin typeface="Times New Roman" panose="02020603050405020304" pitchFamily="18" charset="0"/>
                <a:cs typeface="Times New Roman" panose="02020603050405020304" pitchFamily="18" charset="0"/>
              </a:rPr>
              <a:t>     –   Number of times pregnant</a:t>
            </a:r>
          </a:p>
          <a:p>
            <a:r>
              <a:rPr lang="en-US" sz="2000" dirty="0">
                <a:latin typeface="Times New Roman" panose="02020603050405020304" pitchFamily="18" charset="0"/>
                <a:cs typeface="Times New Roman" panose="02020603050405020304" pitchFamily="18" charset="0"/>
              </a:rPr>
              <a:t>glucose   –   Plasma glucose concentration</a:t>
            </a:r>
          </a:p>
          <a:p>
            <a:r>
              <a:rPr lang="en-US" sz="2000" dirty="0" err="1">
                <a:latin typeface="Times New Roman" panose="02020603050405020304" pitchFamily="18" charset="0"/>
                <a:cs typeface="Times New Roman" panose="02020603050405020304" pitchFamily="18" charset="0"/>
              </a:rPr>
              <a:t>bp</a:t>
            </a:r>
            <a:r>
              <a:rPr lang="en-US" sz="2000" dirty="0">
                <a:latin typeface="Times New Roman" panose="02020603050405020304" pitchFamily="18" charset="0"/>
                <a:cs typeface="Times New Roman" panose="02020603050405020304" pitchFamily="18" charset="0"/>
              </a:rPr>
              <a:t>          –   Blood pressure</a:t>
            </a:r>
          </a:p>
          <a:p>
            <a:r>
              <a:rPr lang="en-US" sz="2000" dirty="0">
                <a:latin typeface="Times New Roman" panose="02020603050405020304" pitchFamily="18" charset="0"/>
                <a:cs typeface="Times New Roman" panose="02020603050405020304" pitchFamily="18" charset="0"/>
              </a:rPr>
              <a:t>skin        –   Triceps skinfold thickness</a:t>
            </a:r>
          </a:p>
          <a:p>
            <a:r>
              <a:rPr lang="en-US" sz="2000" dirty="0" err="1">
                <a:latin typeface="Times New Roman" panose="02020603050405020304" pitchFamily="18" charset="0"/>
                <a:cs typeface="Times New Roman" panose="02020603050405020304" pitchFamily="18" charset="0"/>
              </a:rPr>
              <a:t>bmi</a:t>
            </a:r>
            <a:r>
              <a:rPr lang="en-US" sz="2000" dirty="0">
                <a:latin typeface="Times New Roman" panose="02020603050405020304" pitchFamily="18" charset="0"/>
                <a:cs typeface="Times New Roman" panose="02020603050405020304" pitchFamily="18" charset="0"/>
              </a:rPr>
              <a:t>        –   Body mass index</a:t>
            </a:r>
          </a:p>
          <a:p>
            <a:r>
              <a:rPr lang="en-US" sz="2000" dirty="0" err="1">
                <a:latin typeface="Times New Roman" panose="02020603050405020304" pitchFamily="18" charset="0"/>
                <a:cs typeface="Times New Roman" panose="02020603050405020304" pitchFamily="18" charset="0"/>
              </a:rPr>
              <a:t>ped</a:t>
            </a:r>
            <a:r>
              <a:rPr lang="en-US" sz="2000" dirty="0">
                <a:latin typeface="Times New Roman" panose="02020603050405020304" pitchFamily="18" charset="0"/>
                <a:cs typeface="Times New Roman" panose="02020603050405020304" pitchFamily="18" charset="0"/>
              </a:rPr>
              <a:t>        –   Diabetes pedigree function</a:t>
            </a:r>
          </a:p>
          <a:p>
            <a:r>
              <a:rPr lang="en-US" sz="2000" dirty="0">
                <a:latin typeface="Times New Roman" panose="02020603050405020304" pitchFamily="18" charset="0"/>
                <a:cs typeface="Times New Roman" panose="02020603050405020304" pitchFamily="18" charset="0"/>
              </a:rPr>
              <a:t>age        –   Age</a:t>
            </a:r>
          </a:p>
          <a:p>
            <a:r>
              <a:rPr lang="en-US" sz="2000" dirty="0">
                <a:latin typeface="Times New Roman" panose="02020603050405020304" pitchFamily="18" charset="0"/>
                <a:cs typeface="Times New Roman" panose="02020603050405020304" pitchFamily="18" charset="0"/>
              </a:rPr>
              <a:t>income   –   Income</a:t>
            </a:r>
          </a:p>
          <a:p>
            <a:endParaRPr lang="en-US" sz="24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600200"/>
            <a:ext cx="3200400" cy="4895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05159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458200" cy="5897563"/>
          </a:xfrm>
        </p:spPr>
        <p:txBody>
          <a:bodyPr>
            <a:normAutofit/>
          </a:bodyPr>
          <a:lstStyle/>
          <a:p>
            <a:r>
              <a:rPr lang="en-US" sz="2400" b="1" dirty="0">
                <a:latin typeface="Times New Roman" panose="02020603050405020304" pitchFamily="18" charset="0"/>
                <a:cs typeface="Times New Roman" panose="02020603050405020304" pitchFamily="18" charset="0"/>
              </a:rPr>
              <a:t>Step 2</a:t>
            </a:r>
            <a:r>
              <a:rPr lang="en-US" sz="2400" b="1" dirty="0" smtClean="0">
                <a:latin typeface="Times New Roman" panose="02020603050405020304" pitchFamily="18" charset="0"/>
                <a:cs typeface="Times New Roman" panose="02020603050405020304" pitchFamily="18" charset="0"/>
              </a:rPr>
              <a:t>: continued….</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Now</a:t>
            </a:r>
            <a:r>
              <a:rPr lang="en-US" sz="2400" dirty="0">
                <a:latin typeface="Times New Roman" panose="02020603050405020304" pitchFamily="18" charset="0"/>
                <a:cs typeface="Times New Roman" panose="02020603050405020304" pitchFamily="18" charset="0"/>
              </a:rPr>
              <a:t>, once we have the data, we need to clean and prepare the data for data analysis</a:t>
            </a:r>
            <a:r>
              <a:rPr lang="en-US" sz="2400" dirty="0" smtClean="0">
                <a:latin typeface="Times New Roman" panose="02020603050405020304" pitchFamily="18" charset="0"/>
                <a:cs typeface="Times New Roman" panose="02020603050405020304" pitchFamily="18" charset="0"/>
              </a:rPr>
              <a:t>. </a:t>
            </a:r>
          </a:p>
          <a:p>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data has a lot of inconsistencies like missing values, blank columns, abrupt values and incorrect data format which need to be </a:t>
            </a:r>
            <a:r>
              <a:rPr lang="en-US" sz="2400" dirty="0" smtClean="0">
                <a:latin typeface="Times New Roman" panose="02020603050405020304" pitchFamily="18" charset="0"/>
                <a:cs typeface="Times New Roman" panose="02020603050405020304" pitchFamily="18" charset="0"/>
              </a:rPr>
              <a:t>cleaned.</a:t>
            </a:r>
          </a:p>
          <a:p>
            <a:r>
              <a:rPr lang="en-US" sz="2400" dirty="0" smtClean="0">
                <a:latin typeface="Times New Roman" panose="02020603050405020304" pitchFamily="18" charset="0"/>
                <a:cs typeface="Times New Roman" panose="02020603050405020304" pitchFamily="18" charset="0"/>
              </a:rPr>
              <a:t>Here</a:t>
            </a:r>
            <a:r>
              <a:rPr lang="en-US" sz="2400" dirty="0">
                <a:latin typeface="Times New Roman" panose="02020603050405020304" pitchFamily="18" charset="0"/>
                <a:cs typeface="Times New Roman" panose="02020603050405020304" pitchFamily="18" charset="0"/>
              </a:rPr>
              <a:t>, we have organized the data into a single table under different attributes – making it look more structured.</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790" y="914400"/>
            <a:ext cx="7571210" cy="5799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2872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pPr algn="l"/>
            <a:r>
              <a:rPr lang="en-US" sz="3200" b="1" dirty="0">
                <a:latin typeface="Times New Roman" panose="02020603050405020304" pitchFamily="18" charset="0"/>
                <a:cs typeface="Times New Roman" panose="02020603050405020304" pitchFamily="18" charset="0"/>
              </a:rPr>
              <a:t>Step 2:</a:t>
            </a:r>
            <a:endParaRPr lang="en-US" sz="3200" dirty="0"/>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This data has a lot of inconsistencies.</a:t>
            </a:r>
          </a:p>
          <a:p>
            <a:r>
              <a:rPr lang="en-US" dirty="0">
                <a:latin typeface="Times New Roman" panose="02020603050405020304" pitchFamily="18" charset="0"/>
                <a:cs typeface="Times New Roman" panose="02020603050405020304" pitchFamily="18" charset="0"/>
              </a:rPr>
              <a:t>In the column </a:t>
            </a:r>
            <a:r>
              <a:rPr lang="en-US" b="1" i="1" dirty="0" err="1">
                <a:latin typeface="Times New Roman" panose="02020603050405020304" pitchFamily="18" charset="0"/>
                <a:cs typeface="Times New Roman" panose="02020603050405020304" pitchFamily="18" charset="0"/>
              </a:rPr>
              <a:t>npreg</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“one” </a:t>
            </a:r>
            <a:r>
              <a:rPr lang="en-US" dirty="0">
                <a:latin typeface="Times New Roman" panose="02020603050405020304" pitchFamily="18" charset="0"/>
                <a:cs typeface="Times New Roman" panose="02020603050405020304" pitchFamily="18" charset="0"/>
              </a:rPr>
              <a:t>is written in words, whereas it should be in the numeric form like 1.</a:t>
            </a:r>
          </a:p>
          <a:p>
            <a:r>
              <a:rPr lang="en-US" dirty="0">
                <a:latin typeface="Times New Roman" panose="02020603050405020304" pitchFamily="18" charset="0"/>
                <a:cs typeface="Times New Roman" panose="02020603050405020304" pitchFamily="18" charset="0"/>
              </a:rPr>
              <a:t>In column</a:t>
            </a:r>
            <a:r>
              <a:rPr lang="en-US" i="1" dirty="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bp</a:t>
            </a:r>
            <a:r>
              <a:rPr lang="en-US" dirty="0">
                <a:latin typeface="Times New Roman" panose="02020603050405020304" pitchFamily="18" charset="0"/>
                <a:cs typeface="Times New Roman" panose="02020603050405020304" pitchFamily="18" charset="0"/>
              </a:rPr>
              <a:t> one of the values is </a:t>
            </a:r>
            <a:r>
              <a:rPr lang="en-US" b="1" dirty="0">
                <a:solidFill>
                  <a:srgbClr val="C00000"/>
                </a:solidFill>
                <a:latin typeface="Times New Roman" panose="02020603050405020304" pitchFamily="18" charset="0"/>
                <a:cs typeface="Times New Roman" panose="02020603050405020304" pitchFamily="18" charset="0"/>
              </a:rPr>
              <a:t>6600 </a:t>
            </a:r>
            <a:r>
              <a:rPr lang="en-US" dirty="0">
                <a:latin typeface="Times New Roman" panose="02020603050405020304" pitchFamily="18" charset="0"/>
                <a:cs typeface="Times New Roman" panose="02020603050405020304" pitchFamily="18" charset="0"/>
              </a:rPr>
              <a:t>which is impossible (at least for humans) as </a:t>
            </a:r>
            <a:r>
              <a:rPr lang="en-US" dirty="0" err="1">
                <a:latin typeface="Times New Roman" panose="02020603050405020304" pitchFamily="18" charset="0"/>
                <a:cs typeface="Times New Roman" panose="02020603050405020304" pitchFamily="18" charset="0"/>
              </a:rPr>
              <a:t>bp</a:t>
            </a:r>
            <a:r>
              <a:rPr lang="en-US" dirty="0">
                <a:latin typeface="Times New Roman" panose="02020603050405020304" pitchFamily="18" charset="0"/>
                <a:cs typeface="Times New Roman" panose="02020603050405020304" pitchFamily="18" charset="0"/>
              </a:rPr>
              <a:t> cannot go up to such huge value.</a:t>
            </a:r>
          </a:p>
          <a:p>
            <a:r>
              <a:rPr lang="en-US" dirty="0">
                <a:latin typeface="Times New Roman" panose="02020603050405020304" pitchFamily="18" charset="0"/>
                <a:cs typeface="Times New Roman" panose="02020603050405020304" pitchFamily="18" charset="0"/>
              </a:rPr>
              <a:t>As you can see the</a:t>
            </a:r>
            <a:r>
              <a:rPr lang="en-US" i="1" dirty="0">
                <a:latin typeface="Times New Roman" panose="02020603050405020304" pitchFamily="18" charset="0"/>
                <a:cs typeface="Times New Roman" panose="02020603050405020304" pitchFamily="18" charset="0"/>
              </a:rPr>
              <a:t> Income</a:t>
            </a:r>
            <a:r>
              <a:rPr lang="en-US" dirty="0">
                <a:latin typeface="Times New Roman" panose="02020603050405020304" pitchFamily="18" charset="0"/>
                <a:cs typeface="Times New Roman" panose="02020603050405020304" pitchFamily="18" charset="0"/>
              </a:rPr>
              <a:t> column is blank and also makes no sense in predicting diabetes. Therefore, it is redundant to have it here and should be removed from the table.</a:t>
            </a:r>
          </a:p>
          <a:p>
            <a:r>
              <a:rPr lang="en-US" dirty="0">
                <a:latin typeface="Times New Roman" panose="02020603050405020304" pitchFamily="18" charset="0"/>
                <a:cs typeface="Times New Roman" panose="02020603050405020304" pitchFamily="18" charset="0"/>
              </a:rPr>
              <a:t>So, we will clean and preprocess this data by removing the outliers, filling up the null values and normalizing the data type. If you remember, this is our second phase which is data preprocessing.</a:t>
            </a:r>
          </a:p>
          <a:p>
            <a:r>
              <a:rPr lang="en-US" dirty="0">
                <a:latin typeface="Times New Roman" panose="02020603050405020304" pitchFamily="18" charset="0"/>
                <a:cs typeface="Times New Roman" panose="02020603050405020304" pitchFamily="18" charset="0"/>
              </a:rPr>
              <a:t>Finally, we get the clean data as shown below which can be used for analysis.</a:t>
            </a:r>
          </a:p>
          <a:p>
            <a:endParaRPr lang="en-US"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685800"/>
            <a:ext cx="8001000" cy="5949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56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15400" cy="685800"/>
          </a:xfrm>
        </p:spPr>
        <p:txBody>
          <a:bodyPr>
            <a:normAutofit fontScale="90000"/>
          </a:bodyPr>
          <a:lstStyle/>
          <a:p>
            <a:pPr algn="l"/>
            <a:r>
              <a:rPr lang="en-US" sz="3200" b="1" dirty="0">
                <a:latin typeface="Times New Roman" panose="02020603050405020304" pitchFamily="18" charset="0"/>
                <a:cs typeface="Times New Roman" panose="02020603050405020304" pitchFamily="18" charset="0"/>
              </a:rPr>
              <a:t>Step 3</a:t>
            </a:r>
            <a:r>
              <a:rPr lang="en-US" sz="3200" b="1"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Now let’s do some analysis as discussed earlier in Phase 3.</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447800"/>
            <a:ext cx="8534400" cy="4876800"/>
          </a:xfrm>
        </p:spPr>
        <p:txBody>
          <a:bodyPr>
            <a:normAutofit/>
          </a:bodyPr>
          <a:lstStyle/>
          <a:p>
            <a:r>
              <a:rPr lang="en-US" sz="2400" dirty="0">
                <a:latin typeface="Times New Roman" panose="02020603050405020304" pitchFamily="18" charset="0"/>
                <a:cs typeface="Times New Roman" panose="02020603050405020304" pitchFamily="18" charset="0"/>
              </a:rPr>
              <a:t>First, we will load the data into the analytical sandbox and apply various statistical functions on it. For example, R has functions like </a:t>
            </a:r>
            <a:r>
              <a:rPr lang="en-US" sz="2400" i="1" dirty="0">
                <a:latin typeface="Times New Roman" panose="02020603050405020304" pitchFamily="18" charset="0"/>
                <a:cs typeface="Times New Roman" panose="02020603050405020304" pitchFamily="18" charset="0"/>
              </a:rPr>
              <a:t>describe</a:t>
            </a:r>
            <a:r>
              <a:rPr lang="en-US" sz="2400" dirty="0">
                <a:latin typeface="Times New Roman" panose="02020603050405020304" pitchFamily="18" charset="0"/>
                <a:cs typeface="Times New Roman" panose="02020603050405020304" pitchFamily="18" charset="0"/>
              </a:rPr>
              <a:t> which gives us the number of missing values and unique values. We can also use the summary function which will give us statistical information like mean, median, range, min and max values.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29206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latin typeface="Times New Roman" panose="02020603050405020304" pitchFamily="18" charset="0"/>
                <a:cs typeface="Times New Roman" panose="02020603050405020304" pitchFamily="18" charset="0"/>
              </a:rPr>
              <a:t>Then, we use visualization techniques like histograms, line graphs, box plots to get a fair idea of the distribution of data.</a:t>
            </a:r>
            <a:br>
              <a:rPr lang="en-US" sz="2400" dirty="0">
                <a:latin typeface="Times New Roman" panose="02020603050405020304" pitchFamily="18" charset="0"/>
                <a:cs typeface="Times New Roman" panose="02020603050405020304" pitchFamily="18" charset="0"/>
              </a:rPr>
            </a:br>
            <a:endParaRPr lang="en-US" sz="2400" dirty="0"/>
          </a:p>
        </p:txBody>
      </p:sp>
      <p:pic>
        <p:nvPicPr>
          <p:cNvPr id="5122" name="Picture 2" descr="Data Science visualization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62100"/>
            <a:ext cx="7858125" cy="52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8754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 y="9236"/>
            <a:ext cx="8229600" cy="639762"/>
          </a:xfrm>
        </p:spPr>
        <p:txBody>
          <a:bodyPr>
            <a:normAutofit/>
          </a:bodyPr>
          <a:lstStyle/>
          <a:p>
            <a:pPr algn="l"/>
            <a:r>
              <a:rPr lang="en-US" sz="3200" b="1" dirty="0"/>
              <a:t>Step 4:</a:t>
            </a:r>
            <a:endParaRPr lang="en-US" sz="3200" dirty="0"/>
          </a:p>
        </p:txBody>
      </p:sp>
      <p:sp>
        <p:nvSpPr>
          <p:cNvPr id="3" name="Content Placeholder 2"/>
          <p:cNvSpPr>
            <a:spLocks noGrp="1"/>
          </p:cNvSpPr>
          <p:nvPr>
            <p:ph idx="1"/>
          </p:nvPr>
        </p:nvSpPr>
        <p:spPr>
          <a:xfrm>
            <a:off x="152400" y="838200"/>
            <a:ext cx="8534400" cy="5287963"/>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Now, based on insights derived from the previous step, the best fit for this kind of problem is the decision tree.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Since</a:t>
            </a:r>
            <a:r>
              <a:rPr lang="en-US" dirty="0">
                <a:latin typeface="Times New Roman" panose="02020603050405020304" pitchFamily="18" charset="0"/>
                <a:cs typeface="Times New Roman" panose="02020603050405020304" pitchFamily="18" charset="0"/>
              </a:rPr>
              <a:t>, we already have the major attributes for analysis like </a:t>
            </a:r>
            <a:r>
              <a:rPr lang="en-US" i="1" dirty="0" err="1">
                <a:latin typeface="Times New Roman" panose="02020603050405020304" pitchFamily="18" charset="0"/>
                <a:cs typeface="Times New Roman" panose="02020603050405020304" pitchFamily="18" charset="0"/>
              </a:rPr>
              <a:t>npreg</a:t>
            </a:r>
            <a:r>
              <a:rPr lang="en-US" i="1" dirty="0">
                <a:latin typeface="Times New Roman" panose="02020603050405020304" pitchFamily="18" charset="0"/>
                <a:cs typeface="Times New Roman" panose="02020603050405020304" pitchFamily="18" charset="0"/>
              </a:rPr>
              <a:t>, </a:t>
            </a:r>
            <a:r>
              <a:rPr lang="en-US" i="1" dirty="0" err="1">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etc., so we will </a:t>
            </a:r>
            <a:r>
              <a:rPr lang="en-US" dirty="0" smtClean="0">
                <a:latin typeface="Times New Roman" panose="02020603050405020304" pitchFamily="18" charset="0"/>
                <a:cs typeface="Times New Roman" panose="02020603050405020304" pitchFamily="18" charset="0"/>
              </a:rPr>
              <a:t>unsupervised </a:t>
            </a:r>
            <a:r>
              <a:rPr lang="en-US" dirty="0">
                <a:latin typeface="Times New Roman" panose="02020603050405020304" pitchFamily="18" charset="0"/>
                <a:cs typeface="Times New Roman" panose="02020603050405020304" pitchFamily="18" charset="0"/>
              </a:rPr>
              <a:t>learning technique to build a model here.</a:t>
            </a:r>
          </a:p>
          <a:p>
            <a:pPr algn="just"/>
            <a:r>
              <a:rPr lang="en-US" dirty="0" smtClean="0">
                <a:latin typeface="Times New Roman" panose="02020603050405020304" pitchFamily="18" charset="0"/>
                <a:cs typeface="Times New Roman" panose="02020603050405020304" pitchFamily="18" charset="0"/>
              </a:rPr>
              <a:t>we </a:t>
            </a:r>
            <a:r>
              <a:rPr lang="en-US" dirty="0">
                <a:latin typeface="Times New Roman" panose="02020603050405020304" pitchFamily="18" charset="0"/>
                <a:cs typeface="Times New Roman" panose="02020603050405020304" pitchFamily="18" charset="0"/>
              </a:rPr>
              <a:t>have particularly used decision tree because it takes all attributes into consideration in one </a:t>
            </a:r>
            <a:r>
              <a:rPr lang="en-US" dirty="0" smtClean="0">
                <a:latin typeface="Times New Roman" panose="02020603050405020304" pitchFamily="18" charset="0"/>
                <a:cs typeface="Times New Roman" panose="02020603050405020304" pitchFamily="18" charset="0"/>
              </a:rPr>
              <a:t>go.</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our case, we have a linear relationship between </a:t>
            </a:r>
            <a:r>
              <a:rPr lang="en-US" i="1" dirty="0" err="1">
                <a:latin typeface="Times New Roman" panose="02020603050405020304" pitchFamily="18" charset="0"/>
                <a:cs typeface="Times New Roman" panose="02020603050405020304" pitchFamily="18" charset="0"/>
              </a:rPr>
              <a:t>npreg</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age,</a:t>
            </a:r>
            <a:r>
              <a:rPr lang="en-US" dirty="0">
                <a:latin typeface="Times New Roman" panose="02020603050405020304" pitchFamily="18" charset="0"/>
                <a:cs typeface="Times New Roman" panose="02020603050405020304" pitchFamily="18" charset="0"/>
              </a:rPr>
              <a:t> whereas the nonlinear relationship between </a:t>
            </a:r>
            <a:r>
              <a:rPr lang="en-US" i="1" dirty="0" err="1">
                <a:latin typeface="Times New Roman" panose="02020603050405020304" pitchFamily="18" charset="0"/>
                <a:cs typeface="Times New Roman" panose="02020603050405020304" pitchFamily="18" charset="0"/>
              </a:rPr>
              <a:t>npreg</a:t>
            </a:r>
            <a:r>
              <a:rPr lang="en-US" dirty="0">
                <a:latin typeface="Times New Roman" panose="02020603050405020304" pitchFamily="18" charset="0"/>
                <a:cs typeface="Times New Roman" panose="02020603050405020304" pitchFamily="18" charset="0"/>
              </a:rPr>
              <a:t> and </a:t>
            </a:r>
            <a:r>
              <a:rPr lang="en-US" i="1" dirty="0" err="1">
                <a:latin typeface="Times New Roman" panose="02020603050405020304" pitchFamily="18" charset="0"/>
                <a:cs typeface="Times New Roman" panose="02020603050405020304" pitchFamily="18" charset="0"/>
              </a:rPr>
              <a:t>ped</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Decision tree models are also very robust as we can use the different combination of attributes to make various trees and then finally implement the one with the maximum efficiency.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106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https://d1jnx9ba8s6j9r.cloudfront.net/blog/wp-content/uploads/2017/01/Data-Science-decision-tree-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391400" cy="5433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937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487362"/>
          </a:xfrm>
        </p:spPr>
        <p:txBody>
          <a:bodyPr>
            <a:normAutofit fontScale="90000"/>
          </a:bodyPr>
          <a:lstStyle/>
          <a:p>
            <a:r>
              <a:rPr lang="en-US" i="1" dirty="0">
                <a:solidFill>
                  <a:srgbClr val="C00000"/>
                </a:solidFill>
                <a:latin typeface="Times New Roman" panose="02020603050405020304" pitchFamily="18" charset="0"/>
                <a:cs typeface="Times New Roman" panose="02020603050405020304" pitchFamily="18" charset="0"/>
              </a:rPr>
              <a:t>Data Science </a:t>
            </a:r>
            <a:br>
              <a:rPr lang="en-US" i="1" dirty="0">
                <a:solidFill>
                  <a:srgbClr val="C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228600" y="914400"/>
            <a:ext cx="8763000" cy="5638800"/>
          </a:xfrm>
        </p:spPr>
        <p:txBody>
          <a:bodyPr/>
          <a:lstStyle/>
          <a:p>
            <a:r>
              <a:rPr lang="en-US" sz="2800" i="1" dirty="0">
                <a:solidFill>
                  <a:srgbClr val="C00000"/>
                </a:solidFill>
                <a:latin typeface="Times New Roman" panose="02020603050405020304" pitchFamily="18" charset="0"/>
                <a:ea typeface="+mj-ea"/>
                <a:cs typeface="Times New Roman" panose="02020603050405020304" pitchFamily="18" charset="0"/>
              </a:rPr>
              <a:t>Data Science </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Transform raw data into meaningful Information</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Discover hidden patterns from raw data</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Blended of various tools, Algorithms and Machine Learning</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Business Skills and Data Governance</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Data Exploration, Analytics </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Data Engineering </a:t>
            </a:r>
          </a:p>
          <a:p>
            <a:pPr lvl="1">
              <a:buFont typeface="Wingdings" panose="05000000000000000000" pitchFamily="2" charset="2"/>
              <a:buChar char="§"/>
            </a:pPr>
            <a:r>
              <a:rPr lang="en-US" dirty="0" smtClean="0">
                <a:latin typeface="Times New Roman" panose="02020603050405020304" pitchFamily="18" charset="0"/>
                <a:cs typeface="Times New Roman" panose="02020603050405020304" pitchFamily="18" charset="0"/>
              </a:rPr>
              <a:t>Adoption of AI and Machine Learning </a:t>
            </a:r>
          </a:p>
          <a:p>
            <a:pPr lvl="2">
              <a:buFont typeface="Wingdings" panose="05000000000000000000" pitchFamily="2" charset="2"/>
              <a:buChar char="§"/>
            </a:pPr>
            <a:r>
              <a:rPr lang="en-US" dirty="0" smtClean="0">
                <a:solidFill>
                  <a:srgbClr val="FF0000"/>
                </a:solidFill>
                <a:latin typeface="Times New Roman" panose="02020603050405020304" pitchFamily="18" charset="0"/>
                <a:cs typeface="Times New Roman" panose="02020603050405020304" pitchFamily="18" charset="0"/>
              </a:rPr>
              <a:t>(</a:t>
            </a:r>
            <a:r>
              <a:rPr lang="en-US" b="1" i="1" dirty="0" smtClean="0">
                <a:solidFill>
                  <a:srgbClr val="FF0000"/>
                </a:solidFill>
                <a:latin typeface="Times New Roman" panose="02020603050405020304" pitchFamily="18" charset="0"/>
                <a:cs typeface="Times New Roman" panose="02020603050405020304" pitchFamily="18" charset="0"/>
              </a:rPr>
              <a:t>For Intelligent and Accurate Decision Making</a:t>
            </a:r>
            <a:r>
              <a:rPr lang="en-US" dirty="0" smtClean="0">
                <a:solidFill>
                  <a:srgbClr val="FF0000"/>
                </a:solidFill>
                <a:latin typeface="Times New Roman" panose="02020603050405020304" pitchFamily="18" charset="0"/>
                <a:cs typeface="Times New Roman" panose="02020603050405020304" pitchFamily="18" charset="0"/>
              </a:rPr>
              <a:t>) </a:t>
            </a: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1534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6032241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018"/>
            <a:ext cx="8229600" cy="715962"/>
          </a:xfrm>
        </p:spPr>
        <p:txBody>
          <a:bodyPr>
            <a:noAutofit/>
          </a:bodyPr>
          <a:lstStyle/>
          <a:p>
            <a:r>
              <a:rPr lang="en-US" i="1" dirty="0">
                <a:solidFill>
                  <a:srgbClr val="C00000"/>
                </a:solidFill>
                <a:latin typeface="Times New Roman" panose="02020603050405020304" pitchFamily="18" charset="0"/>
                <a:cs typeface="Times New Roman" panose="02020603050405020304" pitchFamily="18" charset="0"/>
              </a:rPr>
              <a:t>Case Studies/Projects </a:t>
            </a:r>
          </a:p>
        </p:txBody>
      </p:sp>
      <p:sp>
        <p:nvSpPr>
          <p:cNvPr id="3" name="Content Placeholder 2"/>
          <p:cNvSpPr>
            <a:spLocks noGrp="1"/>
          </p:cNvSpPr>
          <p:nvPr>
            <p:ph idx="1"/>
          </p:nvPr>
        </p:nvSpPr>
        <p:spPr>
          <a:xfrm>
            <a:off x="76200" y="1066800"/>
            <a:ext cx="8839200" cy="5638800"/>
          </a:xfrm>
        </p:spPr>
        <p:txBody>
          <a:bodyPr>
            <a:normAutofit/>
          </a:bodyPr>
          <a:lstStyle/>
          <a:p>
            <a:r>
              <a:rPr lang="en-US" sz="2800" dirty="0" smtClean="0">
                <a:latin typeface="Times New Roman" panose="02020603050405020304" pitchFamily="18" charset="0"/>
                <a:cs typeface="Times New Roman" panose="02020603050405020304" pitchFamily="18" charset="0"/>
              </a:rPr>
              <a:t>Product rating Prediction for Amazon (Domain –E-Commerce)</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Accurate Sales for 25 stores of Walmart (Domain Retail)</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Improving customer Experience for </a:t>
            </a:r>
            <a:r>
              <a:rPr lang="en-US" sz="2800" dirty="0" err="1" smtClean="0">
                <a:latin typeface="Times New Roman" panose="02020603050405020304" pitchFamily="18" charset="0"/>
                <a:cs typeface="Times New Roman" panose="02020603050405020304" pitchFamily="18" charset="0"/>
              </a:rPr>
              <a:t>comcast</a:t>
            </a:r>
            <a:r>
              <a:rPr lang="en-US" sz="2800" dirty="0">
                <a:latin typeface="Times New Roman" panose="02020603050405020304" pitchFamily="18" charset="0"/>
                <a:cs typeface="Times New Roman" panose="02020603050405020304" pitchFamily="18" charset="0"/>
              </a:rPr>
              <a:t> (Domain </a:t>
            </a:r>
            <a:r>
              <a:rPr lang="en-US" sz="2800" dirty="0" smtClean="0">
                <a:latin typeface="Times New Roman" panose="02020603050405020304" pitchFamily="18" charset="0"/>
                <a:cs typeface="Times New Roman" panose="02020603050405020304" pitchFamily="18" charset="0"/>
              </a:rPr>
              <a:t>Telecom)</a:t>
            </a:r>
          </a:p>
          <a:p>
            <a:endParaRPr lang="en-US" sz="2800" dirty="0">
              <a:latin typeface="Times New Roman" panose="02020603050405020304" pitchFamily="18" charset="0"/>
              <a:cs typeface="Times New Roman" panose="02020603050405020304" pitchFamily="18" charset="0"/>
            </a:endParaRPr>
          </a:p>
          <a:p>
            <a:r>
              <a:rPr lang="en-US" sz="2800" dirty="0" smtClean="0">
                <a:latin typeface="Times New Roman" panose="02020603050405020304" pitchFamily="18" charset="0"/>
                <a:cs typeface="Times New Roman" panose="02020603050405020304" pitchFamily="18" charset="0"/>
              </a:rPr>
              <a:t>Predicative Analysis for Healthcare (Domain Health)</a:t>
            </a:r>
          </a:p>
          <a:p>
            <a:pPr lvl="1"/>
            <a:r>
              <a:rPr lang="en-US" sz="2400" dirty="0" smtClean="0">
                <a:latin typeface="Times New Roman" panose="02020603050405020304" pitchFamily="18" charset="0"/>
                <a:cs typeface="Times New Roman" panose="02020603050405020304" pitchFamily="18" charset="0"/>
              </a:rPr>
              <a:t>MRI Brain Tumor Classification</a:t>
            </a:r>
          </a:p>
          <a:p>
            <a:pPr lvl="1"/>
            <a:r>
              <a:rPr lang="en-US" sz="2400" dirty="0" smtClean="0">
                <a:latin typeface="Times New Roman" panose="02020603050405020304" pitchFamily="18" charset="0"/>
                <a:cs typeface="Times New Roman" panose="02020603050405020304" pitchFamily="18" charset="0"/>
              </a:rPr>
              <a:t>Lung Cancer Classification </a:t>
            </a:r>
            <a:endParaRPr lang="en-US"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1073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8" name="Picture 4" descr="Types of Machine Learning - Waht is Machine Learning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1835"/>
            <a:ext cx="8429625" cy="686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15610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218"/>
            <a:ext cx="8610600" cy="6453982"/>
          </a:xfrm>
        </p:spPr>
        <p:txBody>
          <a:bodyPr/>
          <a:lstStyle/>
          <a:p>
            <a:pPr marL="0" indent="0" algn="ctr">
              <a:buNone/>
            </a:pPr>
            <a:r>
              <a:rPr lang="en-US" dirty="0" smtClean="0">
                <a:latin typeface="Times New Roman" panose="02020603050405020304" pitchFamily="18" charset="0"/>
                <a:cs typeface="Times New Roman" panose="02020603050405020304" pitchFamily="18" charset="0"/>
              </a:rPr>
              <a:t>Data Science </a:t>
            </a:r>
          </a:p>
          <a:p>
            <a:pPr marL="0" indent="0" algn="ctr">
              <a:buNone/>
            </a:pPr>
            <a:endParaRPr lang="en-US" dirty="0">
              <a:latin typeface="Times New Roman" panose="02020603050405020304" pitchFamily="18" charset="0"/>
              <a:cs typeface="Times New Roman" panose="02020603050405020304" pitchFamily="18" charset="0"/>
            </a:endParaRPr>
          </a:p>
          <a:p>
            <a:pPr marL="0" indent="0">
              <a:buNone/>
            </a:pPr>
            <a:r>
              <a:rPr lang="en-US" sz="2800" dirty="0" smtClean="0">
                <a:latin typeface="Times New Roman" panose="02020603050405020304" pitchFamily="18" charset="0"/>
                <a:cs typeface="Times New Roman" panose="02020603050405020304" pitchFamily="18" charset="0"/>
              </a:rPr>
              <a:t>Statistics &amp; Mathematics                     Machine Learning  </a:t>
            </a: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					               </a:t>
            </a:r>
          </a:p>
          <a:p>
            <a:pPr marL="0" indent="0">
              <a:buNone/>
            </a:pPr>
            <a:r>
              <a:rPr lang="en-US" sz="2400" dirty="0" smtClean="0">
                <a:latin typeface="Times New Roman" panose="02020603050405020304" pitchFamily="18" charset="0"/>
                <a:cs typeface="Times New Roman" panose="02020603050405020304" pitchFamily="18" charset="0"/>
              </a:rPr>
              <a:t>Qualitative	       Quantitative                  Classification  Clustering                  	</a:t>
            </a:r>
            <a:endParaRPr lang="en-US" sz="2400" dirty="0">
              <a:latin typeface="Times New Roman" panose="02020603050405020304" pitchFamily="18" charset="0"/>
              <a:cs typeface="Times New Roman" panose="02020603050405020304" pitchFamily="18" charset="0"/>
            </a:endParaRPr>
          </a:p>
        </p:txBody>
      </p:sp>
      <p:cxnSp>
        <p:nvCxnSpPr>
          <p:cNvPr id="11" name="Straight Connector 10"/>
          <p:cNvCxnSpPr/>
          <p:nvPr/>
        </p:nvCxnSpPr>
        <p:spPr>
          <a:xfrm flipV="1">
            <a:off x="4267200" y="533400"/>
            <a:ext cx="0" cy="6096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2971800" y="1143000"/>
            <a:ext cx="4114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2971800" y="1143000"/>
            <a:ext cx="0" cy="2701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86600" y="1143000"/>
            <a:ext cx="0" cy="2701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1117600" y="2022764"/>
            <a:ext cx="1828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2057400" y="1752600"/>
            <a:ext cx="0" cy="2701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1129145" y="2022764"/>
            <a:ext cx="0" cy="2701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946400" y="1983510"/>
            <a:ext cx="0" cy="2701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7162800" y="1752600"/>
            <a:ext cx="0" cy="2701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H="1">
            <a:off x="6248400" y="2067792"/>
            <a:ext cx="1828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6257636" y="2067792"/>
            <a:ext cx="0" cy="2701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8077200" y="2094348"/>
            <a:ext cx="0" cy="2701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9600" y="2819400"/>
            <a:ext cx="2895600" cy="2308324"/>
          </a:xfrm>
          <a:prstGeom prst="rect">
            <a:avLst/>
          </a:prstGeom>
          <a:noFill/>
        </p:spPr>
        <p:txBody>
          <a:bodyPr wrap="square" rtlCol="0">
            <a:spAutoFit/>
          </a:bodyPr>
          <a:lstStyle>
            <a:defPPr>
              <a:defRPr lang="en-US"/>
            </a:defPPr>
            <a:lvl1pPr>
              <a:defRPr sz="2400" b="1">
                <a:latin typeface="Times New Roman" panose="02020603050405020304" pitchFamily="18" charset="0"/>
                <a:cs typeface="Times New Roman" panose="02020603050405020304" pitchFamily="18" charset="0"/>
              </a:defRPr>
            </a:lvl1pPr>
          </a:lstStyle>
          <a:p>
            <a:r>
              <a:rPr lang="en-US" dirty="0"/>
              <a:t>It is used for collecting and analyzing numerical data in large quantities to get useful insights </a:t>
            </a:r>
          </a:p>
        </p:txBody>
      </p:sp>
      <p:sp>
        <p:nvSpPr>
          <p:cNvPr id="36" name="TextBox 35"/>
          <p:cNvSpPr txBox="1"/>
          <p:nvPr/>
        </p:nvSpPr>
        <p:spPr>
          <a:xfrm>
            <a:off x="5638800" y="2895600"/>
            <a:ext cx="3124200" cy="1938992"/>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M.L: Explores the building and study of algorithms which learn to </a:t>
            </a:r>
            <a:r>
              <a:rPr lang="en-US" sz="2400" b="1" dirty="0">
                <a:latin typeface="Times New Roman" panose="02020603050405020304" pitchFamily="18" charset="0"/>
                <a:cs typeface="Times New Roman" panose="02020603050405020304" pitchFamily="18" charset="0"/>
              </a:rPr>
              <a:t>make</a:t>
            </a:r>
            <a:r>
              <a:rPr lang="en-US" sz="2400" b="1" dirty="0" smtClean="0">
                <a:latin typeface="Times New Roman" panose="02020603050405020304" pitchFamily="18" charset="0"/>
                <a:cs typeface="Times New Roman" panose="02020603050405020304" pitchFamily="18" charset="0"/>
              </a:rPr>
              <a:t> prediction future data </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906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534400" cy="6400800"/>
          </a:xfrm>
        </p:spPr>
        <p:txBody>
          <a:bodyPr/>
          <a:lstStyle/>
          <a:p>
            <a:r>
              <a:rPr lang="en-US" dirty="0" smtClean="0">
                <a:latin typeface="Times New Roman" panose="02020603050405020304" pitchFamily="18" charset="0"/>
                <a:cs typeface="Times New Roman" panose="02020603050405020304" pitchFamily="18" charset="0"/>
              </a:rPr>
              <a:t>In data science there are mainly three algorithms are used </a:t>
            </a:r>
          </a:p>
          <a:p>
            <a:pPr marL="971550" lvl="1" indent="-514350">
              <a:buFont typeface="+mj-lt"/>
              <a:buAutoNum type="arabicPeriod"/>
            </a:pPr>
            <a:r>
              <a:rPr lang="en-US" sz="2400" dirty="0" smtClean="0">
                <a:latin typeface="Times New Roman" panose="02020603050405020304" pitchFamily="18" charset="0"/>
                <a:cs typeface="Times New Roman" panose="02020603050405020304" pitchFamily="18" charset="0"/>
              </a:rPr>
              <a:t>Data Preparation, Data munging and Process Algorithm </a:t>
            </a:r>
          </a:p>
          <a:p>
            <a:pPr marL="971550" lvl="1"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971550" lvl="1" indent="-514350">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971550" lvl="1" indent="-514350">
              <a:buFont typeface="+mj-lt"/>
              <a:buAutoNum type="arabicPeriod"/>
            </a:pPr>
            <a:r>
              <a:rPr lang="en-US" sz="2400" dirty="0" smtClean="0">
                <a:latin typeface="Times New Roman" panose="02020603050405020304" pitchFamily="18" charset="0"/>
                <a:cs typeface="Times New Roman" panose="02020603050405020304" pitchFamily="18" charset="0"/>
              </a:rPr>
              <a:t>Optimization algorithms for parameter estimation which includes </a:t>
            </a:r>
            <a:endParaRPr lang="en-US" sz="2400" dirty="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2286000" y="3147413"/>
            <a:ext cx="3733800" cy="1653187"/>
            <a:chOff x="2362200" y="2951079"/>
            <a:chExt cx="3733800" cy="1653187"/>
          </a:xfrm>
        </p:grpSpPr>
        <p:cxnSp>
          <p:nvCxnSpPr>
            <p:cNvPr id="6" name="Straight Connector 5"/>
            <p:cNvCxnSpPr/>
            <p:nvPr/>
          </p:nvCxnSpPr>
          <p:spPr>
            <a:xfrm>
              <a:off x="2362200" y="3124200"/>
              <a:ext cx="0" cy="1295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a:off x="2362200" y="31242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9" name="Straight Arrow Connector 8"/>
            <p:cNvCxnSpPr/>
            <p:nvPr/>
          </p:nvCxnSpPr>
          <p:spPr>
            <a:xfrm>
              <a:off x="2362200" y="38100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0" name="Straight Arrow Connector 9"/>
            <p:cNvCxnSpPr/>
            <p:nvPr/>
          </p:nvCxnSpPr>
          <p:spPr>
            <a:xfrm>
              <a:off x="2362200" y="44196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1" name="TextBox 10"/>
            <p:cNvSpPr txBox="1"/>
            <p:nvPr/>
          </p:nvSpPr>
          <p:spPr>
            <a:xfrm>
              <a:off x="2780144" y="2951079"/>
              <a:ext cx="316345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Stochastic Gradient Descent </a:t>
              </a:r>
              <a:endParaRPr lang="en-US"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2932544" y="3669268"/>
              <a:ext cx="316345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Least Square</a:t>
              </a:r>
              <a:endParaRPr lang="en-US"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2911762" y="4234934"/>
              <a:ext cx="316345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Newton’s Method </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0733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6553200"/>
          </a:xfrm>
        </p:spPr>
        <p:txBody>
          <a:bodyPr/>
          <a:lstStyle/>
          <a:p>
            <a:pPr marL="0" indent="0">
              <a:buNone/>
            </a:pPr>
            <a:r>
              <a:rPr lang="en-US" dirty="0" smtClean="0"/>
              <a:t>3.	Machine Learning Algorithm </a:t>
            </a:r>
            <a:endParaRPr lang="en-US" dirty="0"/>
          </a:p>
        </p:txBody>
      </p:sp>
      <p:cxnSp>
        <p:nvCxnSpPr>
          <p:cNvPr id="5" name="Straight Connector 4"/>
          <p:cNvCxnSpPr/>
          <p:nvPr/>
        </p:nvCxnSpPr>
        <p:spPr>
          <a:xfrm>
            <a:off x="1447800" y="1011321"/>
            <a:ext cx="0" cy="685800"/>
          </a:xfrm>
          <a:prstGeom prst="line">
            <a:avLst/>
          </a:prstGeom>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a:off x="1447800" y="1011321"/>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7" name="Straight Arrow Connector 6"/>
          <p:cNvCxnSpPr/>
          <p:nvPr/>
        </p:nvCxnSpPr>
        <p:spPr>
          <a:xfrm>
            <a:off x="1447800" y="1697121"/>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9" name="TextBox 8"/>
          <p:cNvSpPr txBox="1"/>
          <p:nvPr/>
        </p:nvSpPr>
        <p:spPr>
          <a:xfrm>
            <a:off x="1865744" y="838200"/>
            <a:ext cx="598285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For prediction, categorize, classify etc.  From given data sets</a:t>
            </a:r>
            <a:endParaRPr lang="en-US" dirty="0">
              <a:latin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a:off x="2590800" y="46482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nvGrpSpPr>
          <p:cNvPr id="34" name="Group 33"/>
          <p:cNvGrpSpPr/>
          <p:nvPr/>
        </p:nvGrpSpPr>
        <p:grpSpPr>
          <a:xfrm>
            <a:off x="1958108" y="1554293"/>
            <a:ext cx="3392056" cy="4234811"/>
            <a:chOff x="2018144" y="1556389"/>
            <a:chExt cx="3392056" cy="4234811"/>
          </a:xfrm>
        </p:grpSpPr>
        <p:cxnSp>
          <p:nvCxnSpPr>
            <p:cNvPr id="8" name="Straight Arrow Connector 7"/>
            <p:cNvCxnSpPr/>
            <p:nvPr/>
          </p:nvCxnSpPr>
          <p:spPr>
            <a:xfrm>
              <a:off x="2667000" y="32004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2018144" y="1556389"/>
              <a:ext cx="316345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Supervised Learning </a:t>
              </a:r>
              <a:endParaRPr lang="en-US"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2971800" y="2971800"/>
              <a:ext cx="16579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Decision Tree</a:t>
              </a:r>
              <a:endParaRPr lang="en-US" dirty="0">
                <a:latin typeface="Times New Roman" panose="02020603050405020304" pitchFamily="18" charset="0"/>
                <a:cs typeface="Times New Roman" panose="02020603050405020304" pitchFamily="18" charset="0"/>
              </a:endParaRPr>
            </a:p>
          </p:txBody>
        </p:sp>
        <p:cxnSp>
          <p:nvCxnSpPr>
            <p:cNvPr id="12" name="Straight Connector 11"/>
            <p:cNvCxnSpPr/>
            <p:nvPr/>
          </p:nvCxnSpPr>
          <p:spPr>
            <a:xfrm>
              <a:off x="2667000" y="1905000"/>
              <a:ext cx="0" cy="2743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a:off x="2667000" y="20574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4" name="TextBox 13"/>
            <p:cNvSpPr txBox="1"/>
            <p:nvPr/>
          </p:nvSpPr>
          <p:spPr>
            <a:xfrm>
              <a:off x="3008744" y="1840468"/>
              <a:ext cx="1581728"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Regression</a:t>
              </a:r>
              <a:endParaRPr lang="en-US" dirty="0">
                <a:latin typeface="Times New Roman" panose="02020603050405020304" pitchFamily="18" charset="0"/>
                <a:cs typeface="Times New Roman" panose="02020603050405020304" pitchFamily="18" charset="0"/>
              </a:endParaRPr>
            </a:p>
          </p:txBody>
        </p:sp>
        <p:cxnSp>
          <p:nvCxnSpPr>
            <p:cNvPr id="15" name="Straight Connector 14"/>
            <p:cNvCxnSpPr/>
            <p:nvPr/>
          </p:nvCxnSpPr>
          <p:spPr>
            <a:xfrm>
              <a:off x="3657600" y="2133600"/>
              <a:ext cx="0" cy="6477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3657600" y="22860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8" name="TextBox 17"/>
            <p:cNvSpPr txBox="1"/>
            <p:nvPr/>
          </p:nvSpPr>
          <p:spPr>
            <a:xfrm>
              <a:off x="4075544" y="2133600"/>
              <a:ext cx="110836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Linear </a:t>
              </a:r>
              <a:endParaRPr lang="en-US" dirty="0">
                <a:latin typeface="Times New Roman" panose="02020603050405020304" pitchFamily="18" charset="0"/>
                <a:cs typeface="Times New Roman" panose="02020603050405020304" pitchFamily="18" charset="0"/>
              </a:endParaRPr>
            </a:p>
          </p:txBody>
        </p:sp>
        <p:cxnSp>
          <p:nvCxnSpPr>
            <p:cNvPr id="19" name="Straight Arrow Connector 18"/>
            <p:cNvCxnSpPr/>
            <p:nvPr/>
          </p:nvCxnSpPr>
          <p:spPr>
            <a:xfrm>
              <a:off x="3657600" y="27432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0" name="TextBox 19"/>
            <p:cNvSpPr txBox="1"/>
            <p:nvPr/>
          </p:nvSpPr>
          <p:spPr>
            <a:xfrm>
              <a:off x="4114800" y="2590800"/>
              <a:ext cx="1295400"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Polynomial </a:t>
              </a:r>
              <a:endParaRPr lang="en-US" dirty="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2667000" y="38100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4" name="TextBox 23"/>
            <p:cNvSpPr txBox="1"/>
            <p:nvPr/>
          </p:nvSpPr>
          <p:spPr>
            <a:xfrm>
              <a:off x="2971800" y="3593068"/>
              <a:ext cx="16579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Random Forest</a:t>
              </a:r>
              <a:endParaRPr lang="en-US"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3104574" y="4463534"/>
              <a:ext cx="16579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Classification</a:t>
              </a:r>
              <a:endParaRPr lang="en-US" dirty="0">
                <a:latin typeface="Times New Roman" panose="02020603050405020304" pitchFamily="18" charset="0"/>
                <a:cs typeface="Times New Roman" panose="02020603050405020304" pitchFamily="18" charset="0"/>
              </a:endParaRPr>
            </a:p>
          </p:txBody>
        </p:sp>
        <p:cxnSp>
          <p:nvCxnSpPr>
            <p:cNvPr id="26" name="Straight Connector 25"/>
            <p:cNvCxnSpPr/>
            <p:nvPr/>
          </p:nvCxnSpPr>
          <p:spPr>
            <a:xfrm>
              <a:off x="3657600" y="4762500"/>
              <a:ext cx="0" cy="788432"/>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p:nvPr/>
          </p:nvCxnSpPr>
          <p:spPr>
            <a:xfrm>
              <a:off x="3657600" y="55626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8" name="TextBox 27"/>
            <p:cNvSpPr txBox="1"/>
            <p:nvPr/>
          </p:nvSpPr>
          <p:spPr>
            <a:xfrm>
              <a:off x="3997035" y="5040868"/>
              <a:ext cx="110836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KNN</a:t>
              </a:r>
              <a:endParaRPr lang="en-US"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3962400" y="4659868"/>
              <a:ext cx="110836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SVM</a:t>
              </a:r>
              <a:endParaRPr lang="en-US"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3997035" y="5421868"/>
              <a:ext cx="110836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NN</a:t>
              </a:r>
              <a:endParaRPr lang="en-US" dirty="0">
                <a:latin typeface="Times New Roman" panose="02020603050405020304" pitchFamily="18" charset="0"/>
                <a:cs typeface="Times New Roman" panose="02020603050405020304" pitchFamily="18" charset="0"/>
              </a:endParaRPr>
            </a:p>
          </p:txBody>
        </p:sp>
        <p:cxnSp>
          <p:nvCxnSpPr>
            <p:cNvPr id="31" name="Straight Arrow Connector 30"/>
            <p:cNvCxnSpPr/>
            <p:nvPr/>
          </p:nvCxnSpPr>
          <p:spPr>
            <a:xfrm>
              <a:off x="3657600" y="48768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2" name="Straight Arrow Connector 31"/>
            <p:cNvCxnSpPr/>
            <p:nvPr/>
          </p:nvCxnSpPr>
          <p:spPr>
            <a:xfrm>
              <a:off x="3657600" y="52578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spTree>
    <p:extLst>
      <p:ext uri="{BB962C8B-B14F-4D97-AF65-F5344CB8AC3E}">
        <p14:creationId xmlns:p14="http://schemas.microsoft.com/office/powerpoint/2010/main" val="3841216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
            <a:ext cx="8458200" cy="6049963"/>
          </a:xfrm>
        </p:spPr>
        <p:txBody>
          <a:bodyPr/>
          <a:lstStyle/>
          <a:p>
            <a:endParaRPr lang="en-US" dirty="0"/>
          </a:p>
        </p:txBody>
      </p:sp>
      <p:grpSp>
        <p:nvGrpSpPr>
          <p:cNvPr id="4" name="Group 3"/>
          <p:cNvGrpSpPr/>
          <p:nvPr/>
        </p:nvGrpSpPr>
        <p:grpSpPr>
          <a:xfrm>
            <a:off x="1958108" y="1554293"/>
            <a:ext cx="4671292" cy="1784743"/>
            <a:chOff x="2018144" y="1556389"/>
            <a:chExt cx="4671292" cy="1784743"/>
          </a:xfrm>
        </p:grpSpPr>
        <p:cxnSp>
          <p:nvCxnSpPr>
            <p:cNvPr id="5" name="Straight Arrow Connector 4"/>
            <p:cNvCxnSpPr/>
            <p:nvPr/>
          </p:nvCxnSpPr>
          <p:spPr>
            <a:xfrm>
              <a:off x="2667000" y="32004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6" name="TextBox 5"/>
            <p:cNvSpPr txBox="1"/>
            <p:nvPr/>
          </p:nvSpPr>
          <p:spPr>
            <a:xfrm>
              <a:off x="2018144" y="1556389"/>
              <a:ext cx="316345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Unsupervised Learning </a:t>
              </a:r>
              <a:endParaRPr 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971800" y="2971800"/>
              <a:ext cx="1657926"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Reduction </a:t>
              </a:r>
              <a:endParaRPr lang="en-US" dirty="0">
                <a:latin typeface="Times New Roman" panose="02020603050405020304" pitchFamily="18" charset="0"/>
                <a:cs typeface="Times New Roman" panose="02020603050405020304" pitchFamily="18" charset="0"/>
              </a:endParaRPr>
            </a:p>
          </p:txBody>
        </p:sp>
        <p:cxnSp>
          <p:nvCxnSpPr>
            <p:cNvPr id="8" name="Straight Connector 7"/>
            <p:cNvCxnSpPr/>
            <p:nvPr/>
          </p:nvCxnSpPr>
          <p:spPr>
            <a:xfrm>
              <a:off x="2667000" y="1905000"/>
              <a:ext cx="0" cy="1295400"/>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a:off x="2667000" y="20574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0" name="TextBox 9"/>
            <p:cNvSpPr txBox="1"/>
            <p:nvPr/>
          </p:nvSpPr>
          <p:spPr>
            <a:xfrm>
              <a:off x="3008744" y="1840468"/>
              <a:ext cx="3680692"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Clustering &amp; Dimension Reduction </a:t>
              </a:r>
              <a:endParaRPr lang="en-US" dirty="0">
                <a:latin typeface="Times New Roman" panose="02020603050405020304" pitchFamily="18" charset="0"/>
                <a:cs typeface="Times New Roman" panose="02020603050405020304" pitchFamily="18" charset="0"/>
              </a:endParaRPr>
            </a:p>
          </p:txBody>
        </p:sp>
      </p:grpSp>
      <p:cxnSp>
        <p:nvCxnSpPr>
          <p:cNvPr id="27" name="Straight Connector 26"/>
          <p:cNvCxnSpPr/>
          <p:nvPr/>
        </p:nvCxnSpPr>
        <p:spPr>
          <a:xfrm>
            <a:off x="3429000" y="3276600"/>
            <a:ext cx="0" cy="788432"/>
          </a:xfrm>
          <a:prstGeom prst="line">
            <a:avLst/>
          </a:prstGeom>
        </p:spPr>
        <p:style>
          <a:lnRef idx="3">
            <a:schemeClr val="accent2"/>
          </a:lnRef>
          <a:fillRef idx="0">
            <a:schemeClr val="accent2"/>
          </a:fillRef>
          <a:effectRef idx="2">
            <a:schemeClr val="accent2"/>
          </a:effectRef>
          <a:fontRef idx="minor">
            <a:schemeClr val="tx1"/>
          </a:fontRef>
        </p:style>
      </p:cxnSp>
      <p:grpSp>
        <p:nvGrpSpPr>
          <p:cNvPr id="34" name="Group 33"/>
          <p:cNvGrpSpPr/>
          <p:nvPr/>
        </p:nvGrpSpPr>
        <p:grpSpPr>
          <a:xfrm>
            <a:off x="3429000" y="3200400"/>
            <a:ext cx="1447800" cy="1066800"/>
            <a:chOff x="3429000" y="3200400"/>
            <a:chExt cx="1447800" cy="1066800"/>
          </a:xfrm>
        </p:grpSpPr>
        <p:cxnSp>
          <p:nvCxnSpPr>
            <p:cNvPr id="28" name="Straight Arrow Connector 27"/>
            <p:cNvCxnSpPr/>
            <p:nvPr/>
          </p:nvCxnSpPr>
          <p:spPr>
            <a:xfrm>
              <a:off x="3429000" y="40767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p:nvPr/>
          </p:nvCxnSpPr>
          <p:spPr>
            <a:xfrm>
              <a:off x="3429000" y="33909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p:nvPr/>
          </p:nvCxnSpPr>
          <p:spPr>
            <a:xfrm>
              <a:off x="3429000" y="3771900"/>
              <a:ext cx="381000" cy="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1" name="TextBox 30"/>
            <p:cNvSpPr txBox="1"/>
            <p:nvPr/>
          </p:nvSpPr>
          <p:spPr>
            <a:xfrm>
              <a:off x="3733800" y="3200400"/>
              <a:ext cx="110836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SVD</a:t>
              </a:r>
              <a:endParaRPr lang="en-US"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3768435" y="3593068"/>
              <a:ext cx="110836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PCA</a:t>
              </a:r>
              <a:endParaRPr lang="en-US"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3733800" y="3897868"/>
              <a:ext cx="1108365" cy="369332"/>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K-means</a:t>
              </a:r>
              <a:endParaRPr lang="en-US"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3409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a:normAutofit fontScale="90000"/>
          </a:bodyPr>
          <a:lstStyle/>
          <a:p>
            <a:r>
              <a:rPr lang="en-US" i="1" dirty="0" smtClean="0">
                <a:solidFill>
                  <a:srgbClr val="C00000"/>
                </a:solidFill>
                <a:latin typeface="Times New Roman" panose="02020603050405020304" pitchFamily="18" charset="0"/>
                <a:cs typeface="Times New Roman" panose="02020603050405020304" pitchFamily="18" charset="0"/>
              </a:rPr>
              <a:t>Data </a:t>
            </a:r>
            <a:r>
              <a:rPr lang="en-US" i="1" dirty="0">
                <a:solidFill>
                  <a:srgbClr val="C00000"/>
                </a:solidFill>
                <a:latin typeface="Times New Roman" panose="02020603050405020304" pitchFamily="18" charset="0"/>
                <a:cs typeface="Times New Roman" panose="02020603050405020304" pitchFamily="18" charset="0"/>
              </a:rPr>
              <a:t>Science </a:t>
            </a:r>
            <a:r>
              <a:rPr lang="en-US" i="1" dirty="0" smtClean="0">
                <a:solidFill>
                  <a:srgbClr val="C00000"/>
                </a:solidFill>
                <a:latin typeface="Times New Roman" panose="02020603050405020304" pitchFamily="18" charset="0"/>
                <a:cs typeface="Times New Roman" panose="02020603050405020304" pitchFamily="18" charset="0"/>
              </a:rPr>
              <a:t>Process / Model</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343650" cy="498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62153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2044</TotalTime>
  <Words>1191</Words>
  <Application>Microsoft Office PowerPoint</Application>
  <PresentationFormat>On-screen Show (4:3)</PresentationFormat>
  <Paragraphs>197</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Introduction Data Science Process and Data Acquisition</vt:lpstr>
      <vt:lpstr>Data Science </vt:lpstr>
      <vt:lpstr>PowerPoint Presentation</vt:lpstr>
      <vt:lpstr>Data Science  </vt:lpstr>
      <vt:lpstr>PowerPoint Presentation</vt:lpstr>
      <vt:lpstr>PowerPoint Presentation</vt:lpstr>
      <vt:lpstr>PowerPoint Presentation</vt:lpstr>
      <vt:lpstr>PowerPoint Presentation</vt:lpstr>
      <vt:lpstr>Data Science Process / Model</vt:lpstr>
      <vt:lpstr>Data  wrangling Process / Model</vt:lpstr>
      <vt:lpstr>Data Wrangling Process / Model</vt:lpstr>
      <vt:lpstr>Data wrangling Process / Model</vt:lpstr>
      <vt:lpstr>What is Data Munging?</vt:lpstr>
      <vt:lpstr>Data preparation</vt:lpstr>
      <vt:lpstr>Data preparation</vt:lpstr>
      <vt:lpstr>Machine / Model Learning </vt:lpstr>
      <vt:lpstr>Machine / Model Learning </vt:lpstr>
      <vt:lpstr>Machine / Model Learning </vt:lpstr>
      <vt:lpstr>Machine / Model Learning </vt:lpstr>
      <vt:lpstr>Machine / Model validation </vt:lpstr>
      <vt:lpstr>Operations  </vt:lpstr>
      <vt:lpstr>Data Science life cycle</vt:lpstr>
      <vt:lpstr>Phase 1—Discovery:</vt:lpstr>
      <vt:lpstr>Phase 2—Data preparation:</vt:lpstr>
      <vt:lpstr>Phase 3—Model planning continue…</vt:lpstr>
      <vt:lpstr>Exploratory Data Analytics </vt:lpstr>
      <vt:lpstr>Phase 3—Model planning</vt:lpstr>
      <vt:lpstr>Phase 4—Model building</vt:lpstr>
      <vt:lpstr>Phase 5—Operationalize</vt:lpstr>
      <vt:lpstr>Phase 6—Communicate results</vt:lpstr>
      <vt:lpstr>PowerPoint Presentation</vt:lpstr>
      <vt:lpstr>Case Study: Diabetes Prevention </vt:lpstr>
      <vt:lpstr> Step 1: First, we will collect the data based on the medical history of the patient as discussed in Phase 1.  You can refer to the sample data below. </vt:lpstr>
      <vt:lpstr>PowerPoint Presentation</vt:lpstr>
      <vt:lpstr>Step 2:</vt:lpstr>
      <vt:lpstr>Step 3: Now let’s do some analysis as discussed earlier in Phase 3.</vt:lpstr>
      <vt:lpstr>Then, we use visualization techniques like histograms, line graphs, box plots to get a fair idea of the distribution of data. </vt:lpstr>
      <vt:lpstr>Step 4:</vt:lpstr>
      <vt:lpstr>PowerPoint Presentation</vt:lpstr>
      <vt:lpstr>PowerPoint Presentation</vt:lpstr>
      <vt:lpstr>Case Studies/Projects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dc:title>
  <dc:creator>Santosh Chowhan</dc:creator>
  <cp:lastModifiedBy>Santosh Chowhan</cp:lastModifiedBy>
  <cp:revision>69</cp:revision>
  <dcterms:created xsi:type="dcterms:W3CDTF">2018-06-08T07:21:06Z</dcterms:created>
  <dcterms:modified xsi:type="dcterms:W3CDTF">2019-06-20T05:23:09Z</dcterms:modified>
</cp:coreProperties>
</file>