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 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 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 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 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 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 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 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s:…"/>
          <p:cNvSpPr txBox="1"/>
          <p:nvPr>
            <p:ph type="body" idx="21"/>
          </p:nvPr>
        </p:nvSpPr>
        <p:spPr>
          <a:xfrm>
            <a:off x="1211657" y="11148940"/>
            <a:ext cx="21960686" cy="1643260"/>
          </a:xfrm>
          <a:prstGeom prst="rect">
            <a:avLst/>
          </a:prstGeom>
          <a:extLst>
            <a:ext uri="{C572A759-6A51-4108-AA02-DFA0A04FC94B}">
              <ma14:wrappingTextBoxFlag xmlns:ma14="http://schemas.microsoft.com/office/mac/drawingml/2011/main" val="1"/>
            </a:ext>
          </a:extLst>
        </p:spPr>
        <p:txBody>
          <a:bodyPr/>
          <a:lstStyle/>
          <a:p>
            <a:pPr defTabSz="569594">
              <a:defRPr sz="2484"/>
            </a:pPr>
            <a:r>
              <a:t>Authors: </a:t>
            </a:r>
          </a:p>
          <a:p>
            <a:pPr defTabSz="569594">
              <a:defRPr sz="2484"/>
            </a:pPr>
            <a:r>
              <a:t>Aman Govind Soni, Abhinav Pratap Singh Bais, Vishal Chauhan, Maheshwari Yadav, Tharun T</a:t>
            </a:r>
          </a:p>
          <a:p>
            <a:pPr defTabSz="569594">
              <a:defRPr sz="2484"/>
            </a:pPr>
            <a:r>
              <a:t>Date:</a:t>
            </a:r>
          </a:p>
          <a:p>
            <a:pPr defTabSz="569594">
              <a:defRPr sz="2484"/>
            </a:pPr>
            <a:r>
              <a:t>31.04.2023</a:t>
            </a:r>
          </a:p>
        </p:txBody>
      </p:sp>
      <p:sp>
        <p:nvSpPr>
          <p:cNvPr id="152" name="Molecular Simulation"/>
          <p:cNvSpPr txBox="1"/>
          <p:nvPr>
            <p:ph type="ctrTitle"/>
          </p:nvPr>
        </p:nvSpPr>
        <p:spPr>
          <a:prstGeom prst="rect">
            <a:avLst/>
          </a:prstGeom>
        </p:spPr>
        <p:txBody>
          <a:bodyPr/>
          <a:lstStyle/>
          <a:p>
            <a:pPr/>
            <a:r>
              <a:t>Molecular Simulation</a:t>
            </a:r>
          </a:p>
        </p:txBody>
      </p:sp>
      <p:sp>
        <p:nvSpPr>
          <p:cNvPr id="153" name="Project : Coding in C++"/>
          <p:cNvSpPr txBox="1"/>
          <p:nvPr>
            <p:ph type="subTitle" sz="quarter" idx="1"/>
          </p:nvPr>
        </p:nvSpPr>
        <p:spPr>
          <a:prstGeom prst="rect">
            <a:avLst/>
          </a:prstGeom>
        </p:spPr>
        <p:txBody>
          <a:bodyPr/>
          <a:lstStyle/>
          <a:p>
            <a:pPr/>
            <a:r>
              <a:t>Project : Coding in C++</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he Algorithm"/>
          <p:cNvSpPr txBox="1"/>
          <p:nvPr>
            <p:ph type="title"/>
          </p:nvPr>
        </p:nvSpPr>
        <p:spPr>
          <a:xfrm>
            <a:off x="1206500" y="525957"/>
            <a:ext cx="21971000" cy="1433164"/>
          </a:xfrm>
          <a:prstGeom prst="rect">
            <a:avLst/>
          </a:prstGeom>
        </p:spPr>
        <p:txBody>
          <a:bodyPr/>
          <a:lstStyle/>
          <a:p>
            <a:pPr/>
            <a:r>
              <a:t>The Algorithm</a:t>
            </a:r>
          </a:p>
        </p:txBody>
      </p:sp>
      <p:sp>
        <p:nvSpPr>
          <p:cNvPr id="156" name="First we initialise the configuration of the atoms by spacing them at an optimum distance as per the number of atoms and then calculate and store the initial energy of the configuration…"/>
          <p:cNvSpPr txBox="1"/>
          <p:nvPr>
            <p:ph type="body" idx="1"/>
          </p:nvPr>
        </p:nvSpPr>
        <p:spPr>
          <a:xfrm>
            <a:off x="1206500" y="2429405"/>
            <a:ext cx="21971000" cy="10075111"/>
          </a:xfrm>
          <a:prstGeom prst="rect">
            <a:avLst/>
          </a:prstGeom>
        </p:spPr>
        <p:txBody>
          <a:bodyPr/>
          <a:lstStyle/>
          <a:p>
            <a:pPr marL="518160" indent="-518160" defTabSz="2072588">
              <a:spcBef>
                <a:spcPts val="3800"/>
              </a:spcBef>
              <a:defRPr sz="4080"/>
            </a:pPr>
            <a:r>
              <a:t>First we initialise the configuration of the atoms by spacing them at an optimum distance as per the number of atoms and then calculate and store the initial energy of the configuration</a:t>
            </a:r>
          </a:p>
          <a:p>
            <a:pPr marL="518160" indent="-518160" defTabSz="2072588">
              <a:spcBef>
                <a:spcPts val="3800"/>
              </a:spcBef>
              <a:defRPr sz="4080"/>
            </a:pPr>
            <a:r>
              <a:t>Randomly select an atom and give it a displacement, calculate the new energy of the system as per the minimum image convention and periodic boundary conditions. </a:t>
            </a:r>
          </a:p>
          <a:p>
            <a:pPr marL="518160" indent="-518160" defTabSz="2072588">
              <a:spcBef>
                <a:spcPts val="3800"/>
              </a:spcBef>
              <a:defRPr sz="4080"/>
            </a:pPr>
            <a:r>
              <a:t>If the energy obtained of the new configuration is lesser than the old configuration accept the energy and store it</a:t>
            </a:r>
            <a:br/>
            <a:r>
              <a:t>Else calculate the number proportional to the probability </a:t>
            </a:r>
            <a:r>
              <a:rPr>
                <a:latin typeface="Times Roman"/>
                <a:ea typeface="Times Roman"/>
                <a:cs typeface="Times Roman"/>
                <a:sym typeface="Times Roman"/>
              </a:rPr>
              <a:t>𝑒𝑥𝑝(-Δ</a:t>
            </a:r>
            <a:r>
              <a:rPr i="1">
                <a:latin typeface="Times Roman"/>
                <a:ea typeface="Times Roman"/>
                <a:cs typeface="Times Roman"/>
                <a:sym typeface="Times Roman"/>
              </a:rPr>
              <a:t>E/kT</a:t>
            </a:r>
            <a:r>
              <a:rPr>
                <a:latin typeface="Times Roman"/>
                <a:ea typeface="Times Roman"/>
                <a:cs typeface="Times Roman"/>
                <a:sym typeface="Times Roman"/>
              </a:rPr>
              <a:t>)</a:t>
            </a:r>
            <a:r>
              <a:t> and generate a random number between 0 and 1, then if the random number generated is lesser than the number corresponding the porbability then accept the configuration else reject it and loop.</a:t>
            </a:r>
            <a:br/>
            <a:r>
              <a:t>This is done to avoid stopping the program at any local minima and only stopping the code when we reach the global minima of the potential curve.</a:t>
            </a:r>
          </a:p>
          <a:p>
            <a:pPr marL="518160" indent="-518160" defTabSz="2072588">
              <a:spcBef>
                <a:spcPts val="3800"/>
              </a:spcBef>
              <a:defRPr sz="4080"/>
            </a:pPr>
            <a:r>
              <a:t>Repeat steps until equilibrium is reached or at least &gt;10</a:t>
            </a:r>
            <a:r>
              <a:rPr baseline="31999"/>
              <a:t>5</a:t>
            </a:r>
            <a:r>
              <a:t> MCS[Monte Carlo Step]. </a:t>
            </a:r>
            <a:br/>
            <a:r>
              <a:t>(One MCS is the number of displacement moves equal to the number of molecules in the system)</a:t>
            </a:r>
          </a:p>
        </p:txBody>
      </p:sp>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o the CODE"/>
          <p:cNvSpPr txBox="1"/>
          <p:nvPr>
            <p:ph type="title"/>
          </p:nvPr>
        </p:nvSpPr>
        <p:spPr>
          <a:prstGeom prst="rect">
            <a:avLst/>
          </a:prstGeom>
        </p:spPr>
        <p:txBody>
          <a:bodyPr/>
          <a:lstStyle/>
          <a:p>
            <a:pPr/>
            <a:r>
              <a:t>To the CODE</a:t>
            </a:r>
          </a:p>
        </p:txBody>
      </p:sp>
    </p:spTree>
  </p:cSld>
  <p:clrMapOvr>
    <a:masterClrMapping/>
  </p:clrMapOvr>
  <mc:AlternateContent xmlns:mc="http://schemas.openxmlformats.org/markup-compatibility/2006">
    <mc:Choice xmlns:p14="http://schemas.microsoft.com/office/powerpoint/2010/main" Requires="p14">
      <p:transition spd="slow" advClick="1" p14:dur="1500">
        <p:checker dir="horz"/>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he Graph"/>
          <p:cNvSpPr txBox="1"/>
          <p:nvPr>
            <p:ph type="title"/>
          </p:nvPr>
        </p:nvSpPr>
        <p:spPr>
          <a:xfrm>
            <a:off x="1206500" y="573351"/>
            <a:ext cx="21971000" cy="1433164"/>
          </a:xfrm>
          <a:prstGeom prst="rect">
            <a:avLst/>
          </a:prstGeom>
        </p:spPr>
        <p:txBody>
          <a:bodyPr/>
          <a:lstStyle/>
          <a:p>
            <a:pPr/>
            <a:r>
              <a:t>The Graph</a:t>
            </a:r>
          </a:p>
        </p:txBody>
      </p:sp>
      <p:sp>
        <p:nvSpPr>
          <p:cNvPr id="161" name="Line"/>
          <p:cNvSpPr/>
          <p:nvPr/>
        </p:nvSpPr>
        <p:spPr>
          <a:xfrm flipV="1">
            <a:off x="4684929" y="4776944"/>
            <a:ext cx="1" cy="5007769"/>
          </a:xfrm>
          <a:prstGeom prst="line">
            <a:avLst/>
          </a:prstGeom>
          <a:ln w="50800">
            <a:solidFill>
              <a:srgbClr val="000000"/>
            </a:solidFill>
            <a:miter lim="400000"/>
            <a:tailEnd type="triangle"/>
          </a:ln>
        </p:spPr>
        <p:txBody>
          <a:bodyPr lIns="50800" tIns="50800" rIns="50800" bIns="50800" anchor="ctr"/>
          <a:lstStyle/>
          <a:p>
            <a:pPr/>
          </a:p>
        </p:txBody>
      </p:sp>
      <p:sp>
        <p:nvSpPr>
          <p:cNvPr id="162" name="Line"/>
          <p:cNvSpPr/>
          <p:nvPr/>
        </p:nvSpPr>
        <p:spPr>
          <a:xfrm>
            <a:off x="10096314" y="12213663"/>
            <a:ext cx="4794824" cy="1"/>
          </a:xfrm>
          <a:prstGeom prst="line">
            <a:avLst/>
          </a:prstGeom>
          <a:ln w="50800">
            <a:solidFill>
              <a:srgbClr val="000000"/>
            </a:solidFill>
            <a:miter lim="400000"/>
            <a:tailEnd type="triangle"/>
          </a:ln>
        </p:spPr>
        <p:txBody>
          <a:bodyPr lIns="50800" tIns="50800" rIns="50800" bIns="50800" anchor="ctr"/>
          <a:lstStyle/>
          <a:p>
            <a:pPr/>
          </a:p>
        </p:txBody>
      </p:sp>
      <p:sp>
        <p:nvSpPr>
          <p:cNvPr id="163" name="Number of accepted iterations"/>
          <p:cNvSpPr txBox="1"/>
          <p:nvPr/>
        </p:nvSpPr>
        <p:spPr>
          <a:xfrm>
            <a:off x="10221594" y="12468812"/>
            <a:ext cx="454426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Number of accepted iterations</a:t>
            </a:r>
          </a:p>
        </p:txBody>
      </p:sp>
      <p:sp>
        <p:nvSpPr>
          <p:cNvPr id="164" name="Energy of the System (Lenard-Jones Potential)"/>
          <p:cNvSpPr txBox="1"/>
          <p:nvPr/>
        </p:nvSpPr>
        <p:spPr>
          <a:xfrm rot="16200000">
            <a:off x="2296587" y="6866149"/>
            <a:ext cx="3681375"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pPr>
            <a:r>
              <a:t>Energy of the System</a:t>
            </a:r>
            <a:br/>
            <a:r>
              <a:t>(Lenard-Jones Potential)</a:t>
            </a:r>
          </a:p>
        </p:txBody>
      </p:sp>
      <p:pic>
        <p:nvPicPr>
          <p:cNvPr id="165" name="graph_100000.jpeg" descr="graph_100000.jpeg"/>
          <p:cNvPicPr>
            <a:picLocks noChangeAspect="1"/>
          </p:cNvPicPr>
          <p:nvPr/>
        </p:nvPicPr>
        <p:blipFill>
          <a:blip r:embed="rId2">
            <a:extLst/>
          </a:blip>
          <a:stretch>
            <a:fillRect/>
          </a:stretch>
        </p:blipFill>
        <p:spPr>
          <a:xfrm>
            <a:off x="5467513" y="2516813"/>
            <a:ext cx="12630618" cy="9441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cover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hank You"/>
          <p:cNvSpPr txBox="1"/>
          <p:nvPr>
            <p:ph type="title"/>
          </p:nvPr>
        </p:nvSpPr>
        <p:spPr>
          <a:xfrm>
            <a:off x="1206498" y="4533900"/>
            <a:ext cx="21971004" cy="4648200"/>
          </a:xfrm>
          <a:prstGeom prst="rect">
            <a:avLst/>
          </a:prstGeom>
        </p:spPr>
        <p:txBody>
          <a:bodyPr/>
          <a:lstStyle>
            <a:lvl1pPr algn="ctr"/>
          </a:lstStyle>
          <a:p>
            <a:pPr/>
            <a:r>
              <a:t>Thank You</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