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57" r:id="rId4"/>
    <p:sldId id="258" r:id="rId5"/>
    <p:sldId id="259" r:id="rId6"/>
    <p:sldId id="260" r:id="rId7"/>
    <p:sldId id="261" r:id="rId8"/>
    <p:sldId id="266" r:id="rId9"/>
    <p:sldId id="263" r:id="rId10"/>
    <p:sldId id="264" r:id="rId11"/>
    <p:sldId id="265"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59" autoAdjust="0"/>
  </p:normalViewPr>
  <p:slideViewPr>
    <p:cSldViewPr snapToGrid="0">
      <p:cViewPr>
        <p:scale>
          <a:sx n="87" d="100"/>
          <a:sy n="87" d="100"/>
        </p:scale>
        <p:origin x="21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FBE8F-7EBB-424C-8404-3CDBEC5FD23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E9D5BC-9B26-4702-891D-6CE7133D9AD6}">
      <dgm:prSet custT="1"/>
      <dgm:spPr/>
      <dgm: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By focusing on these services, these societies can prosper to higher levels of stability and GDP per capita resulting in higher life ladder rates</a:t>
          </a:r>
        </a:p>
      </dgm:t>
    </dgm:pt>
    <dgm:pt modelId="{ABB0F215-66E5-438E-A1E4-EDCC0FEB901C}" type="parTrans" cxnId="{D5CD434C-0FF6-4354-A68D-C08C2D7380E4}">
      <dgm:prSet/>
      <dgm:spPr/>
      <dgm:t>
        <a:bodyPr/>
        <a:lstStyle/>
        <a:p>
          <a:endParaRPr lang="en-US"/>
        </a:p>
      </dgm:t>
    </dgm:pt>
    <dgm:pt modelId="{543A0F09-3D9D-4F07-9252-BC207FCB5DC9}" type="sibTrans" cxnId="{D5CD434C-0FF6-4354-A68D-C08C2D7380E4}">
      <dgm:prSet/>
      <dgm:spPr/>
      <dgm:t>
        <a:bodyPr/>
        <a:lstStyle/>
        <a:p>
          <a:pPr>
            <a:lnSpc>
              <a:spcPct val="100000"/>
            </a:lnSpc>
          </a:pPr>
          <a:endParaRPr lang="en-US"/>
        </a:p>
      </dgm:t>
    </dgm:pt>
    <dgm:pt modelId="{E2F09788-028E-427C-9B10-C21B5F0843DC}">
      <dgm:prSet custT="1"/>
      <dgm:spPr/>
      <dgm: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Good infrastructure means the easier it for the economy to move in the country, thus making the people’s lives easier</a:t>
          </a:r>
        </a:p>
      </dgm:t>
    </dgm:pt>
    <dgm:pt modelId="{7E7AB63E-4F72-44A1-ACFC-6FC55648F109}" type="parTrans" cxnId="{93AC8461-BD5D-411F-9BF2-9009C30F84D2}">
      <dgm:prSet/>
      <dgm:spPr/>
      <dgm:t>
        <a:bodyPr/>
        <a:lstStyle/>
        <a:p>
          <a:endParaRPr lang="en-US"/>
        </a:p>
      </dgm:t>
    </dgm:pt>
    <dgm:pt modelId="{40AA996C-0EF7-45C3-A1A3-6DF13483B387}" type="sibTrans" cxnId="{93AC8461-BD5D-411F-9BF2-9009C30F84D2}">
      <dgm:prSet/>
      <dgm:spPr/>
      <dgm:t>
        <a:bodyPr/>
        <a:lstStyle/>
        <a:p>
          <a:endParaRPr lang="en-US"/>
        </a:p>
      </dgm:t>
    </dgm:pt>
    <dgm:pt modelId="{08FE4CEF-A380-4B93-A9FE-1505BDEABCB1}">
      <dgm:prSet custT="1"/>
      <dgm:spPr/>
      <dgm:t>
        <a:bodyPr/>
        <a:lstStyle/>
        <a:p>
          <a:pPr>
            <a:lnSpc>
              <a:spcPct val="100000"/>
            </a:lnSpc>
          </a:pPr>
          <a:r>
            <a:rPr lang="en-US" sz="1900" kern="1200" dirty="0">
              <a:solidFill>
                <a:prstClr val="black">
                  <a:hueOff val="0"/>
                  <a:satOff val="0"/>
                  <a:lumOff val="0"/>
                  <a:alphaOff val="0"/>
                </a:prstClr>
              </a:solidFill>
              <a:latin typeface="Calibri" panose="020F0502020204030204"/>
              <a:ea typeface="+mn-ea"/>
              <a:cs typeface="+mn-cs"/>
            </a:rPr>
            <a:t>Donating helps us pay for our expenses and allows us to provide what’s necessary</a:t>
          </a:r>
        </a:p>
      </dgm:t>
    </dgm:pt>
    <dgm:pt modelId="{F0DE9911-1000-492C-B7BB-63E49CEF4598}" type="parTrans" cxnId="{3450777B-1D86-463C-B9F2-9C943F5134CB}">
      <dgm:prSet/>
      <dgm:spPr/>
      <dgm:t>
        <a:bodyPr/>
        <a:lstStyle/>
        <a:p>
          <a:endParaRPr lang="en-US"/>
        </a:p>
      </dgm:t>
    </dgm:pt>
    <dgm:pt modelId="{3C189D62-08A8-4BB1-9197-0CE3041DD86D}" type="sibTrans" cxnId="{3450777B-1D86-463C-B9F2-9C943F5134CB}">
      <dgm:prSet/>
      <dgm:spPr/>
      <dgm:t>
        <a:bodyPr/>
        <a:lstStyle/>
        <a:p>
          <a:endParaRPr lang="en-US"/>
        </a:p>
      </dgm:t>
    </dgm:pt>
    <dgm:pt modelId="{E07F3E08-A294-4D1F-B749-314880D8D9EB}">
      <dgm:prSet custT="1"/>
      <dgm:spPr/>
      <dgm:t>
        <a:bodyPr/>
        <a:lstStyle/>
        <a:p>
          <a:pPr>
            <a:lnSpc>
              <a:spcPct val="100000"/>
            </a:lnSpc>
          </a:pPr>
          <a:r>
            <a:rPr lang="en-US" sz="1900" kern="1200" dirty="0">
              <a:solidFill>
                <a:prstClr val="black">
                  <a:hueOff val="0"/>
                  <a:satOff val="0"/>
                  <a:lumOff val="0"/>
                  <a:alphaOff val="0"/>
                </a:prstClr>
              </a:solidFill>
              <a:latin typeface="Calibri" panose="020F0502020204030204"/>
              <a:ea typeface="+mn-ea"/>
              <a:cs typeface="+mn-cs"/>
            </a:rPr>
            <a:t>Education ensures that everyone has useful knowledge that can be used to build a better society</a:t>
          </a:r>
        </a:p>
      </dgm:t>
    </dgm:pt>
    <dgm:pt modelId="{FED45F22-49B1-4D17-9BAB-CEA7BBC054EA}" type="parTrans" cxnId="{7C47A136-505F-4AFB-AFE8-EFA7C8B5CF6C}">
      <dgm:prSet/>
      <dgm:spPr/>
      <dgm:t>
        <a:bodyPr/>
        <a:lstStyle/>
        <a:p>
          <a:endParaRPr lang="en-US"/>
        </a:p>
      </dgm:t>
    </dgm:pt>
    <dgm:pt modelId="{F2872FDD-E8A6-4CAA-A5FF-FF2926F0A1AE}" type="sibTrans" cxnId="{7C47A136-505F-4AFB-AFE8-EFA7C8B5CF6C}">
      <dgm:prSet/>
      <dgm:spPr/>
      <dgm:t>
        <a:bodyPr/>
        <a:lstStyle/>
        <a:p>
          <a:endParaRPr lang="en-US"/>
        </a:p>
      </dgm:t>
    </dgm:pt>
    <dgm:pt modelId="{BF71B151-C7B5-4493-9CE1-B8EFBE03BF7B}">
      <dgm:prSet custT="1"/>
      <dgm:spPr/>
      <dgm: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Health services give the needed medical care and ensure that these societies can focus on more important things. </a:t>
          </a:r>
        </a:p>
      </dgm:t>
    </dgm:pt>
    <dgm:pt modelId="{376223C1-EE41-4545-876C-155E7ACD3B25}" type="parTrans" cxnId="{A5DB25F5-2AEA-4C1A-B75A-32387E3E9B37}">
      <dgm:prSet/>
      <dgm:spPr/>
      <dgm:t>
        <a:bodyPr/>
        <a:lstStyle/>
        <a:p>
          <a:endParaRPr lang="en-US"/>
        </a:p>
      </dgm:t>
    </dgm:pt>
    <dgm:pt modelId="{7D66CE7A-161F-4DCF-BBF0-D338BE97652A}" type="sibTrans" cxnId="{A5DB25F5-2AEA-4C1A-B75A-32387E3E9B37}">
      <dgm:prSet/>
      <dgm:spPr/>
      <dgm:t>
        <a:bodyPr/>
        <a:lstStyle/>
        <a:p>
          <a:endParaRPr lang="en-US"/>
        </a:p>
      </dgm:t>
    </dgm:pt>
    <dgm:pt modelId="{A52A0B85-B545-4DA6-BC07-B198891EAC16}" type="pres">
      <dgm:prSet presAssocID="{3D5FBE8F-7EBB-424C-8404-3CDBEC5FD237}" presName="root" presStyleCnt="0">
        <dgm:presLayoutVars>
          <dgm:dir val="rev"/>
          <dgm:resizeHandles val="exact"/>
        </dgm:presLayoutVars>
      </dgm:prSet>
      <dgm:spPr/>
    </dgm:pt>
    <dgm:pt modelId="{5DC7AC61-DA12-47A4-836C-C2876C96A929}" type="pres">
      <dgm:prSet presAssocID="{DCE9D5BC-9B26-4702-891D-6CE7133D9AD6}" presName="compNode" presStyleCnt="0"/>
      <dgm:spPr/>
    </dgm:pt>
    <dgm:pt modelId="{84241B40-9C28-4455-9B4D-0A29DE34DF01}" type="pres">
      <dgm:prSet presAssocID="{DCE9D5BC-9B26-4702-891D-6CE7133D9A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nce with solid fill"/>
        </a:ext>
      </dgm:extLst>
    </dgm:pt>
    <dgm:pt modelId="{0410E04B-399F-4267-873C-6C9FD30BBB5F}" type="pres">
      <dgm:prSet presAssocID="{DCE9D5BC-9B26-4702-891D-6CE7133D9AD6}" presName="spaceRect" presStyleCnt="0"/>
      <dgm:spPr/>
    </dgm:pt>
    <dgm:pt modelId="{CE590DA0-978D-4238-B960-F8904B815282}" type="pres">
      <dgm:prSet presAssocID="{DCE9D5BC-9B26-4702-891D-6CE7133D9AD6}" presName="textRect" presStyleLbl="revTx" presStyleIdx="0" presStyleCnt="5" custScaleX="133174" custScaleY="97712">
        <dgm:presLayoutVars>
          <dgm:chMax val="1"/>
          <dgm:chPref val="1"/>
        </dgm:presLayoutVars>
      </dgm:prSet>
      <dgm:spPr/>
    </dgm:pt>
    <dgm:pt modelId="{180B1588-40AC-4CD3-AE88-69AB8659387D}" type="pres">
      <dgm:prSet presAssocID="{543A0F09-3D9D-4F07-9252-BC207FCB5DC9}" presName="sibTrans" presStyleCnt="0"/>
      <dgm:spPr/>
    </dgm:pt>
    <dgm:pt modelId="{88032B93-8B17-4849-BBB0-6842333A0F0C}" type="pres">
      <dgm:prSet presAssocID="{08FE4CEF-A380-4B93-A9FE-1505BDEABCB1}" presName="compNode" presStyleCnt="0"/>
      <dgm:spPr/>
    </dgm:pt>
    <dgm:pt modelId="{B3AD95AF-0403-4C6D-B8DD-576FA74D2920}" type="pres">
      <dgm:prSet presAssocID="{08FE4CEF-A380-4B93-A9FE-1505BDEABC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F49AA0F3-A1BD-48BB-AE34-CAAEC2D22717}" type="pres">
      <dgm:prSet presAssocID="{08FE4CEF-A380-4B93-A9FE-1505BDEABCB1}" presName="spaceRect" presStyleCnt="0"/>
      <dgm:spPr/>
    </dgm:pt>
    <dgm:pt modelId="{4D1F7CCC-FA3F-4D9E-A189-C7358CF8874C}" type="pres">
      <dgm:prSet presAssocID="{08FE4CEF-A380-4B93-A9FE-1505BDEABCB1}" presName="textRect" presStyleLbl="revTx" presStyleIdx="1" presStyleCnt="5">
        <dgm:presLayoutVars>
          <dgm:chMax val="1"/>
          <dgm:chPref val="1"/>
        </dgm:presLayoutVars>
      </dgm:prSet>
      <dgm:spPr/>
    </dgm:pt>
    <dgm:pt modelId="{58ED70F1-B655-48DF-A260-EA639597DC10}" type="pres">
      <dgm:prSet presAssocID="{3C189D62-08A8-4BB1-9197-0CE3041DD86D}" presName="sibTrans" presStyleCnt="0"/>
      <dgm:spPr/>
    </dgm:pt>
    <dgm:pt modelId="{C1D9C592-FEFC-48BD-B689-3C8446039BB1}" type="pres">
      <dgm:prSet presAssocID="{E2F09788-028E-427C-9B10-C21B5F0843DC}" presName="compNode" presStyleCnt="0"/>
      <dgm:spPr/>
    </dgm:pt>
    <dgm:pt modelId="{CC2F0AED-2D12-4EB8-AE06-2D1856C6E44B}" type="pres">
      <dgm:prSet presAssocID="{E2F09788-028E-427C-9B10-C21B5F0843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ink"/>
        </a:ext>
      </dgm:extLst>
    </dgm:pt>
    <dgm:pt modelId="{F6D25F9E-4085-4CFA-ACB1-93EEE73FBBDD}" type="pres">
      <dgm:prSet presAssocID="{E2F09788-028E-427C-9B10-C21B5F0843DC}" presName="spaceRect" presStyleCnt="0"/>
      <dgm:spPr/>
    </dgm:pt>
    <dgm:pt modelId="{C6544A90-A6BD-46A1-BF34-F70203E95B16}" type="pres">
      <dgm:prSet presAssocID="{E2F09788-028E-427C-9B10-C21B5F0843DC}" presName="textRect" presStyleLbl="revTx" presStyleIdx="2" presStyleCnt="5" custScaleX="113214" custScaleY="90251" custLinFactNeighborX="-1305" custLinFactNeighborY="-3769">
        <dgm:presLayoutVars>
          <dgm:chMax val="1"/>
          <dgm:chPref val="1"/>
        </dgm:presLayoutVars>
      </dgm:prSet>
      <dgm:spPr/>
    </dgm:pt>
    <dgm:pt modelId="{4CBE8757-5CAF-41BE-9575-33310905D153}" type="pres">
      <dgm:prSet presAssocID="{40AA996C-0EF7-45C3-A1A3-6DF13483B387}" presName="sibTrans" presStyleCnt="0"/>
      <dgm:spPr/>
    </dgm:pt>
    <dgm:pt modelId="{769DF6FB-0DB1-4B13-9FBB-9348B16A5812}" type="pres">
      <dgm:prSet presAssocID="{E07F3E08-A294-4D1F-B749-314880D8D9EB}" presName="compNode" presStyleCnt="0"/>
      <dgm:spPr/>
    </dgm:pt>
    <dgm:pt modelId="{9808F808-3AF1-4A12-9BF3-6A6C01B132F5}" type="pres">
      <dgm:prSet presAssocID="{E07F3E08-A294-4D1F-B749-314880D8D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aduation cap outline"/>
        </a:ext>
      </dgm:extLst>
    </dgm:pt>
    <dgm:pt modelId="{5E9E079A-18CC-454D-949B-63FD089EB5D7}" type="pres">
      <dgm:prSet presAssocID="{E07F3E08-A294-4D1F-B749-314880D8D9EB}" presName="spaceRect" presStyleCnt="0"/>
      <dgm:spPr/>
    </dgm:pt>
    <dgm:pt modelId="{7C77C06B-D5B6-42D8-90D9-5B7834469CE4}" type="pres">
      <dgm:prSet presAssocID="{E07F3E08-A294-4D1F-B749-314880D8D9EB}" presName="textRect" presStyleLbl="revTx" presStyleIdx="3" presStyleCnt="5" custLinFactNeighborX="652" custLinFactNeighborY="-3769">
        <dgm:presLayoutVars>
          <dgm:chMax val="1"/>
          <dgm:chPref val="1"/>
        </dgm:presLayoutVars>
      </dgm:prSet>
      <dgm:spPr/>
    </dgm:pt>
    <dgm:pt modelId="{4A8BEBC3-F55D-405E-91CB-7A10261DC20D}" type="pres">
      <dgm:prSet presAssocID="{F2872FDD-E8A6-4CAA-A5FF-FF2926F0A1AE}" presName="sibTrans" presStyleCnt="0"/>
      <dgm:spPr/>
    </dgm:pt>
    <dgm:pt modelId="{E21D5627-FCB0-469A-AE93-F0AC86D43E47}" type="pres">
      <dgm:prSet presAssocID="{BF71B151-C7B5-4493-9CE1-B8EFBE03BF7B}" presName="compNode" presStyleCnt="0"/>
      <dgm:spPr/>
    </dgm:pt>
    <dgm:pt modelId="{E11133FA-99E7-4852-A30D-AE429E6FFA2E}" type="pres">
      <dgm:prSet presAssocID="{BF71B151-C7B5-4493-9CE1-B8EFBE03BF7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edical with solid fill"/>
        </a:ext>
      </dgm:extLst>
    </dgm:pt>
    <dgm:pt modelId="{8020A2A7-EFB2-4242-9459-CB5025D8BD7B}" type="pres">
      <dgm:prSet presAssocID="{BF71B151-C7B5-4493-9CE1-B8EFBE03BF7B}" presName="spaceRect" presStyleCnt="0"/>
      <dgm:spPr/>
    </dgm:pt>
    <dgm:pt modelId="{5E07C0E3-EF5F-441C-B6B4-162D0CE481C9}" type="pres">
      <dgm:prSet presAssocID="{BF71B151-C7B5-4493-9CE1-B8EFBE03BF7B}" presName="textRect" presStyleLbl="revTx" presStyleIdx="4" presStyleCnt="5" custLinFactNeighborX="3094" custLinFactNeighborY="-5440">
        <dgm:presLayoutVars>
          <dgm:chMax val="1"/>
          <dgm:chPref val="1"/>
        </dgm:presLayoutVars>
      </dgm:prSet>
      <dgm:spPr/>
    </dgm:pt>
  </dgm:ptLst>
  <dgm:cxnLst>
    <dgm:cxn modelId="{7C47A136-505F-4AFB-AFE8-EFA7C8B5CF6C}" srcId="{3D5FBE8F-7EBB-424C-8404-3CDBEC5FD237}" destId="{E07F3E08-A294-4D1F-B749-314880D8D9EB}" srcOrd="3" destOrd="0" parTransId="{FED45F22-49B1-4D17-9BAB-CEA7BBC054EA}" sibTransId="{F2872FDD-E8A6-4CAA-A5FF-FF2926F0A1AE}"/>
    <dgm:cxn modelId="{93AC8461-BD5D-411F-9BF2-9009C30F84D2}" srcId="{3D5FBE8F-7EBB-424C-8404-3CDBEC5FD237}" destId="{E2F09788-028E-427C-9B10-C21B5F0843DC}" srcOrd="2" destOrd="0" parTransId="{7E7AB63E-4F72-44A1-ACFC-6FC55648F109}" sibTransId="{40AA996C-0EF7-45C3-A1A3-6DF13483B387}"/>
    <dgm:cxn modelId="{E6785847-76EF-42E1-9C32-83E65A603376}" type="presOf" srcId="{DCE9D5BC-9B26-4702-891D-6CE7133D9AD6}" destId="{CE590DA0-978D-4238-B960-F8904B815282}" srcOrd="0" destOrd="0" presId="urn:microsoft.com/office/officeart/2018/2/layout/IconLabelList"/>
    <dgm:cxn modelId="{D5CD434C-0FF6-4354-A68D-C08C2D7380E4}" srcId="{3D5FBE8F-7EBB-424C-8404-3CDBEC5FD237}" destId="{DCE9D5BC-9B26-4702-891D-6CE7133D9AD6}" srcOrd="0" destOrd="0" parTransId="{ABB0F215-66E5-438E-A1E4-EDCC0FEB901C}" sibTransId="{543A0F09-3D9D-4F07-9252-BC207FCB5DC9}"/>
    <dgm:cxn modelId="{AB5FA44C-0B57-4A8D-BADB-3D6982954F05}" type="presOf" srcId="{BF71B151-C7B5-4493-9CE1-B8EFBE03BF7B}" destId="{5E07C0E3-EF5F-441C-B6B4-162D0CE481C9}" srcOrd="0" destOrd="0" presId="urn:microsoft.com/office/officeart/2018/2/layout/IconLabelList"/>
    <dgm:cxn modelId="{3450777B-1D86-463C-B9F2-9C943F5134CB}" srcId="{3D5FBE8F-7EBB-424C-8404-3CDBEC5FD237}" destId="{08FE4CEF-A380-4B93-A9FE-1505BDEABCB1}" srcOrd="1" destOrd="0" parTransId="{F0DE9911-1000-492C-B7BB-63E49CEF4598}" sibTransId="{3C189D62-08A8-4BB1-9197-0CE3041DD86D}"/>
    <dgm:cxn modelId="{0F1B9D95-76C2-4FF2-9F8B-6229D39356C0}" type="presOf" srcId="{E2F09788-028E-427C-9B10-C21B5F0843DC}" destId="{C6544A90-A6BD-46A1-BF34-F70203E95B16}" srcOrd="0" destOrd="0" presId="urn:microsoft.com/office/officeart/2018/2/layout/IconLabelList"/>
    <dgm:cxn modelId="{7507B2C0-C1D8-4CCB-877F-46090DCB8BB5}" type="presOf" srcId="{08FE4CEF-A380-4B93-A9FE-1505BDEABCB1}" destId="{4D1F7CCC-FA3F-4D9E-A189-C7358CF8874C}" srcOrd="0" destOrd="0" presId="urn:microsoft.com/office/officeart/2018/2/layout/IconLabelList"/>
    <dgm:cxn modelId="{0FD0D6DD-FA57-4A78-98F7-A04346AF7C47}" type="presOf" srcId="{E07F3E08-A294-4D1F-B749-314880D8D9EB}" destId="{7C77C06B-D5B6-42D8-90D9-5B7834469CE4}" srcOrd="0" destOrd="0" presId="urn:microsoft.com/office/officeart/2018/2/layout/IconLabelList"/>
    <dgm:cxn modelId="{6243CCE9-D11D-42E1-B061-361C722FF6AB}" type="presOf" srcId="{3D5FBE8F-7EBB-424C-8404-3CDBEC5FD237}" destId="{A52A0B85-B545-4DA6-BC07-B198891EAC16}" srcOrd="0" destOrd="0" presId="urn:microsoft.com/office/officeart/2018/2/layout/IconLabelList"/>
    <dgm:cxn modelId="{A5DB25F5-2AEA-4C1A-B75A-32387E3E9B37}" srcId="{3D5FBE8F-7EBB-424C-8404-3CDBEC5FD237}" destId="{BF71B151-C7B5-4493-9CE1-B8EFBE03BF7B}" srcOrd="4" destOrd="0" parTransId="{376223C1-EE41-4545-876C-155E7ACD3B25}" sibTransId="{7D66CE7A-161F-4DCF-BBF0-D338BE97652A}"/>
    <dgm:cxn modelId="{1B2F2DFF-7111-4E1E-9035-C43D21D3C815}" type="presParOf" srcId="{A52A0B85-B545-4DA6-BC07-B198891EAC16}" destId="{5DC7AC61-DA12-47A4-836C-C2876C96A929}" srcOrd="0" destOrd="0" presId="urn:microsoft.com/office/officeart/2018/2/layout/IconLabelList"/>
    <dgm:cxn modelId="{66514901-FE1F-4006-8CB1-BDD0EBC67DFF}" type="presParOf" srcId="{5DC7AC61-DA12-47A4-836C-C2876C96A929}" destId="{84241B40-9C28-4455-9B4D-0A29DE34DF01}" srcOrd="0" destOrd="0" presId="urn:microsoft.com/office/officeart/2018/2/layout/IconLabelList"/>
    <dgm:cxn modelId="{E84D8C17-9D5B-40C9-A2A6-877AF728BC1F}" type="presParOf" srcId="{5DC7AC61-DA12-47A4-836C-C2876C96A929}" destId="{0410E04B-399F-4267-873C-6C9FD30BBB5F}" srcOrd="1" destOrd="0" presId="urn:microsoft.com/office/officeart/2018/2/layout/IconLabelList"/>
    <dgm:cxn modelId="{1D1DCA32-F239-49E4-88B4-FE89CF2516F1}" type="presParOf" srcId="{5DC7AC61-DA12-47A4-836C-C2876C96A929}" destId="{CE590DA0-978D-4238-B960-F8904B815282}" srcOrd="2" destOrd="0" presId="urn:microsoft.com/office/officeart/2018/2/layout/IconLabelList"/>
    <dgm:cxn modelId="{0BAA6A6E-67EE-48C2-ADD3-4D2567C20A84}" type="presParOf" srcId="{A52A0B85-B545-4DA6-BC07-B198891EAC16}" destId="{180B1588-40AC-4CD3-AE88-69AB8659387D}" srcOrd="1" destOrd="0" presId="urn:microsoft.com/office/officeart/2018/2/layout/IconLabelList"/>
    <dgm:cxn modelId="{FB6249A0-3F69-4256-8C52-9D1D4BB83034}" type="presParOf" srcId="{A52A0B85-B545-4DA6-BC07-B198891EAC16}" destId="{88032B93-8B17-4849-BBB0-6842333A0F0C}" srcOrd="2" destOrd="0" presId="urn:microsoft.com/office/officeart/2018/2/layout/IconLabelList"/>
    <dgm:cxn modelId="{EAC969D0-D6CF-483D-8030-45B501E95ADB}" type="presParOf" srcId="{88032B93-8B17-4849-BBB0-6842333A0F0C}" destId="{B3AD95AF-0403-4C6D-B8DD-576FA74D2920}" srcOrd="0" destOrd="0" presId="urn:microsoft.com/office/officeart/2018/2/layout/IconLabelList"/>
    <dgm:cxn modelId="{D05AAD61-45C0-450D-9ABF-6C484FF8E4E9}" type="presParOf" srcId="{88032B93-8B17-4849-BBB0-6842333A0F0C}" destId="{F49AA0F3-A1BD-48BB-AE34-CAAEC2D22717}" srcOrd="1" destOrd="0" presId="urn:microsoft.com/office/officeart/2018/2/layout/IconLabelList"/>
    <dgm:cxn modelId="{B28B259C-6407-47B1-A416-EE0B2E52CC09}" type="presParOf" srcId="{88032B93-8B17-4849-BBB0-6842333A0F0C}" destId="{4D1F7CCC-FA3F-4D9E-A189-C7358CF8874C}" srcOrd="2" destOrd="0" presId="urn:microsoft.com/office/officeart/2018/2/layout/IconLabelList"/>
    <dgm:cxn modelId="{2C74F3FC-F024-4978-9BC5-78FD4BE12646}" type="presParOf" srcId="{A52A0B85-B545-4DA6-BC07-B198891EAC16}" destId="{58ED70F1-B655-48DF-A260-EA639597DC10}" srcOrd="3" destOrd="0" presId="urn:microsoft.com/office/officeart/2018/2/layout/IconLabelList"/>
    <dgm:cxn modelId="{13E03DE1-29B5-4C0E-BBAC-494A83F82089}" type="presParOf" srcId="{A52A0B85-B545-4DA6-BC07-B198891EAC16}" destId="{C1D9C592-FEFC-48BD-B689-3C8446039BB1}" srcOrd="4" destOrd="0" presId="urn:microsoft.com/office/officeart/2018/2/layout/IconLabelList"/>
    <dgm:cxn modelId="{4F60E92A-95AA-43CE-81D9-E2EF5974D38A}" type="presParOf" srcId="{C1D9C592-FEFC-48BD-B689-3C8446039BB1}" destId="{CC2F0AED-2D12-4EB8-AE06-2D1856C6E44B}" srcOrd="0" destOrd="0" presId="urn:microsoft.com/office/officeart/2018/2/layout/IconLabelList"/>
    <dgm:cxn modelId="{82C112D8-0427-498F-AEFD-343D23E5333B}" type="presParOf" srcId="{C1D9C592-FEFC-48BD-B689-3C8446039BB1}" destId="{F6D25F9E-4085-4CFA-ACB1-93EEE73FBBDD}" srcOrd="1" destOrd="0" presId="urn:microsoft.com/office/officeart/2018/2/layout/IconLabelList"/>
    <dgm:cxn modelId="{1CC630CF-1457-4C55-976A-439358A863FB}" type="presParOf" srcId="{C1D9C592-FEFC-48BD-B689-3C8446039BB1}" destId="{C6544A90-A6BD-46A1-BF34-F70203E95B16}" srcOrd="2" destOrd="0" presId="urn:microsoft.com/office/officeart/2018/2/layout/IconLabelList"/>
    <dgm:cxn modelId="{2B9C6588-0117-4284-BF2C-7D5F0D29ABC7}" type="presParOf" srcId="{A52A0B85-B545-4DA6-BC07-B198891EAC16}" destId="{4CBE8757-5CAF-41BE-9575-33310905D153}" srcOrd="5" destOrd="0" presId="urn:microsoft.com/office/officeart/2018/2/layout/IconLabelList"/>
    <dgm:cxn modelId="{CAD78221-D6DE-47C3-A643-BF1C06576341}" type="presParOf" srcId="{A52A0B85-B545-4DA6-BC07-B198891EAC16}" destId="{769DF6FB-0DB1-4B13-9FBB-9348B16A5812}" srcOrd="6" destOrd="0" presId="urn:microsoft.com/office/officeart/2018/2/layout/IconLabelList"/>
    <dgm:cxn modelId="{7ECB2ED1-64D7-49A8-9591-F8C9130BFF27}" type="presParOf" srcId="{769DF6FB-0DB1-4B13-9FBB-9348B16A5812}" destId="{9808F808-3AF1-4A12-9BF3-6A6C01B132F5}" srcOrd="0" destOrd="0" presId="urn:microsoft.com/office/officeart/2018/2/layout/IconLabelList"/>
    <dgm:cxn modelId="{A9AD201C-D251-4A34-869A-9652335557CC}" type="presParOf" srcId="{769DF6FB-0DB1-4B13-9FBB-9348B16A5812}" destId="{5E9E079A-18CC-454D-949B-63FD089EB5D7}" srcOrd="1" destOrd="0" presId="urn:microsoft.com/office/officeart/2018/2/layout/IconLabelList"/>
    <dgm:cxn modelId="{DA132938-CF30-4CE5-851A-F735A0D897E6}" type="presParOf" srcId="{769DF6FB-0DB1-4B13-9FBB-9348B16A5812}" destId="{7C77C06B-D5B6-42D8-90D9-5B7834469CE4}" srcOrd="2" destOrd="0" presId="urn:microsoft.com/office/officeart/2018/2/layout/IconLabelList"/>
    <dgm:cxn modelId="{FF0BE847-2409-407A-9962-AA5194691382}" type="presParOf" srcId="{A52A0B85-B545-4DA6-BC07-B198891EAC16}" destId="{4A8BEBC3-F55D-405E-91CB-7A10261DC20D}" srcOrd="7" destOrd="0" presId="urn:microsoft.com/office/officeart/2018/2/layout/IconLabelList"/>
    <dgm:cxn modelId="{7C75FD53-3918-45BB-AED2-15EDEB23D3E9}" type="presParOf" srcId="{A52A0B85-B545-4DA6-BC07-B198891EAC16}" destId="{E21D5627-FCB0-469A-AE93-F0AC86D43E47}" srcOrd="8" destOrd="0" presId="urn:microsoft.com/office/officeart/2018/2/layout/IconLabelList"/>
    <dgm:cxn modelId="{60409B8D-C2D6-4520-B708-D280FC64C68E}" type="presParOf" srcId="{E21D5627-FCB0-469A-AE93-F0AC86D43E47}" destId="{E11133FA-99E7-4852-A30D-AE429E6FFA2E}" srcOrd="0" destOrd="0" presId="urn:microsoft.com/office/officeart/2018/2/layout/IconLabelList"/>
    <dgm:cxn modelId="{77265F71-384A-4F47-B67E-E4F98F4908A5}" type="presParOf" srcId="{E21D5627-FCB0-469A-AE93-F0AC86D43E47}" destId="{8020A2A7-EFB2-4242-9459-CB5025D8BD7B}" srcOrd="1" destOrd="0" presId="urn:microsoft.com/office/officeart/2018/2/layout/IconLabelList"/>
    <dgm:cxn modelId="{B2B212CF-AAC3-4CAC-BE11-8519F7121478}" type="presParOf" srcId="{E21D5627-FCB0-469A-AE93-F0AC86D43E47}" destId="{5E07C0E3-EF5F-441C-B6B4-162D0CE481C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41B40-9C28-4455-9B4D-0A29DE34DF01}">
      <dsp:nvSpPr>
        <dsp:cNvPr id="0" name=""/>
        <dsp:cNvSpPr/>
      </dsp:nvSpPr>
      <dsp:spPr>
        <a:xfrm>
          <a:off x="9115927" y="444132"/>
          <a:ext cx="777568" cy="777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90DA0-978D-4238-B960-F8904B815282}">
      <dsp:nvSpPr>
        <dsp:cNvPr id="0" name=""/>
        <dsp:cNvSpPr/>
      </dsp:nvSpPr>
      <dsp:spPr>
        <a:xfrm>
          <a:off x="8354135" y="1745593"/>
          <a:ext cx="2301153" cy="1863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By focusing on these services, these societies can prosper to higher levels of stability and GDP per capita resulting in higher life ladder rates</a:t>
          </a:r>
        </a:p>
      </dsp:txBody>
      <dsp:txXfrm>
        <a:off x="8354135" y="1745593"/>
        <a:ext cx="2301153" cy="1863595"/>
      </dsp:txXfrm>
    </dsp:sp>
    <dsp:sp modelId="{B3AD95AF-0403-4C6D-B8DD-576FA74D2920}">
      <dsp:nvSpPr>
        <dsp:cNvPr id="0" name=""/>
        <dsp:cNvSpPr/>
      </dsp:nvSpPr>
      <dsp:spPr>
        <a:xfrm>
          <a:off x="6798998" y="433223"/>
          <a:ext cx="777568" cy="777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F7CCC-FA3F-4D9E-A189-C7358CF8874C}">
      <dsp:nvSpPr>
        <dsp:cNvPr id="0" name=""/>
        <dsp:cNvSpPr/>
      </dsp:nvSpPr>
      <dsp:spPr>
        <a:xfrm>
          <a:off x="6323818" y="1712865"/>
          <a:ext cx="1727929" cy="190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Donating helps us pay for our expenses and allows us to provide what’s necessary</a:t>
          </a:r>
        </a:p>
      </dsp:txBody>
      <dsp:txXfrm>
        <a:off x="6323818" y="1712865"/>
        <a:ext cx="1727929" cy="1907233"/>
      </dsp:txXfrm>
    </dsp:sp>
    <dsp:sp modelId="{CC2F0AED-2D12-4EB8-AE06-2D1856C6E44B}">
      <dsp:nvSpPr>
        <dsp:cNvPr id="0" name=""/>
        <dsp:cNvSpPr/>
      </dsp:nvSpPr>
      <dsp:spPr>
        <a:xfrm>
          <a:off x="4654517" y="479707"/>
          <a:ext cx="777568" cy="777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44A90-A6BD-46A1-BF34-F70203E95B16}">
      <dsp:nvSpPr>
        <dsp:cNvPr id="0" name=""/>
        <dsp:cNvSpPr/>
      </dsp:nvSpPr>
      <dsp:spPr>
        <a:xfrm>
          <a:off x="4042622" y="1780433"/>
          <a:ext cx="1956258" cy="1721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Good infrastructure means the easier it for the economy to move in the country, thus making the people’s lives easier</a:t>
          </a:r>
        </a:p>
      </dsp:txBody>
      <dsp:txXfrm>
        <a:off x="4042622" y="1780433"/>
        <a:ext cx="1956258" cy="1721297"/>
      </dsp:txXfrm>
    </dsp:sp>
    <dsp:sp modelId="{9808F808-3AF1-4A12-9BF3-6A6C01B132F5}">
      <dsp:nvSpPr>
        <dsp:cNvPr id="0" name=""/>
        <dsp:cNvSpPr/>
      </dsp:nvSpPr>
      <dsp:spPr>
        <a:xfrm>
          <a:off x="2510035" y="433223"/>
          <a:ext cx="777568" cy="777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77C06B-D5B6-42D8-90D9-5B7834469CE4}">
      <dsp:nvSpPr>
        <dsp:cNvPr id="0" name=""/>
        <dsp:cNvSpPr/>
      </dsp:nvSpPr>
      <dsp:spPr>
        <a:xfrm>
          <a:off x="2046120" y="1640981"/>
          <a:ext cx="1727929" cy="190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Education ensures that everyone has useful knowledge that can be used to build a better society</a:t>
          </a:r>
        </a:p>
      </dsp:txBody>
      <dsp:txXfrm>
        <a:off x="2046120" y="1640981"/>
        <a:ext cx="1727929" cy="1907233"/>
      </dsp:txXfrm>
    </dsp:sp>
    <dsp:sp modelId="{E11133FA-99E7-4852-A30D-AE429E6FFA2E}">
      <dsp:nvSpPr>
        <dsp:cNvPr id="0" name=""/>
        <dsp:cNvSpPr/>
      </dsp:nvSpPr>
      <dsp:spPr>
        <a:xfrm>
          <a:off x="479718" y="433223"/>
          <a:ext cx="777568" cy="7775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07C0E3-EF5F-441C-B6B4-162D0CE481C9}">
      <dsp:nvSpPr>
        <dsp:cNvPr id="0" name=""/>
        <dsp:cNvSpPr/>
      </dsp:nvSpPr>
      <dsp:spPr>
        <a:xfrm>
          <a:off x="57999" y="1609111"/>
          <a:ext cx="1727929" cy="190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Calibri" panose="020F0502020204030204"/>
              <a:ea typeface="+mn-ea"/>
              <a:cs typeface="+mn-cs"/>
            </a:rPr>
            <a:t>Health services give the needed medical care and ensure that these societies can focus on more important things. </a:t>
          </a:r>
        </a:p>
      </dsp:txBody>
      <dsp:txXfrm>
        <a:off x="57999" y="1609111"/>
        <a:ext cx="1727929" cy="19072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19.344"/>
    </inkml:context>
    <inkml:brush xml:id="br0">
      <inkml:brushProperty name="width" value="0.05" units="cm"/>
      <inkml:brushProperty name="height" value="0.05" units="cm"/>
      <inkml:brushProperty name="color" value="#5A74B1"/>
    </inkml:brush>
  </inkml:definitions>
  <inkml:trace contextRef="#ctx0" brushRef="#br0">149 1 24575,'0'30'0,"-10"275"0,5-262 0,-1-1 0,-3 1 0,-1-1 0,-31 80 0,29-97 0,1 1 0,2 0 0,0 0 0,2 1 0,1 0 0,1 0 0,1 0 0,0 34 0,9 350-1365,-5-374-5461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22.771"/>
    </inkml:context>
    <inkml:brush xml:id="br0">
      <inkml:brushProperty name="width" value="0.05" units="cm"/>
      <inkml:brushProperty name="height" value="0.05" units="cm"/>
      <inkml:brushProperty name="color" value="#5A74B1"/>
    </inkml:brush>
  </inkml:definitions>
  <inkml:trace contextRef="#ctx0" brushRef="#br0">435 399 24575,'-2'0'0,"1"0"0,-1 0 0,0 0 0,1 1 0,-1-1 0,0 1 0,1 0 0,-1-1 0,1 1 0,-1 0 0,1 0 0,-1 0 0,1 0 0,-1 0 0,1 0 0,0 0 0,0 1 0,-1-1 0,1 0 0,-1 3 0,-18 36 0,15-29 0,-58 161 0,43-111 0,-42 87 0,61-146 0,0 1 0,0-1 0,0 0 0,0 0 0,-1 0 0,1 0 0,-1 0 0,1 0 0,-1 0 0,0 0 0,0-1 0,-3 3 0,4-4 0,1 0 0,-1 1 0,1-1 0,-1 0 0,1 0 0,-1 0 0,1 0 0,-1-1 0,1 1 0,-1 0 0,1 0 0,-1 0 0,1 0 0,-1 0 0,1-1 0,-1 1 0,1 0 0,0 0 0,-1-1 0,1 1 0,-1 0 0,1-1 0,0 1 0,-1 0 0,1-1 0,0 1 0,0-1 0,-1 1 0,1 0 0,0-1 0,0 1 0,-1-1 0,1 1 0,0-1 0,0 0 0,-2-6 0,0 0 0,1 0 0,-1 0 0,2 0 0,-1 0 0,1-13 0,17-133 0,-13 133 0,0 0 0,1 1 0,1 0 0,1 0 0,14-27 0,-10 35 0,-3 16 0,2 25 0,-1 54 0,-3 1 0,-7 106 0,0-161 0,1-41 0,0-46 0,3 0 0,12-71 0,-20 188 0,-74 264 0,59-261 0,17-60 0,3-14 0,8-28 0,13-27 0,3 1 0,40-74 0,-44 106 0,-20 33 0,0 1 0,0-1 0,0 0 0,0 0 0,0 0 0,0 0 0,0 0 0,-1 1 0,1-1 0,0 0 0,0 0 0,0 0 0,0 0 0,0 1 0,0-1 0,0 0 0,0 0 0,0 0 0,0 0 0,0 1 0,0-1 0,0 0 0,0 0 0,1 0 0,-1 0 0,0 0 0,0 1 0,0-1 0,0 0 0,0 0 0,0 0 0,0 0 0,0 0 0,0 1 0,1-1 0,-1 0 0,0 0 0,0 0 0,0 0 0,0 0 0,0 0 0,0 0 0,1 0 0,-1 0 0,0 0 0,0 0 0,0 1 0,0-1 0,1 0 0,-1 0 0,0 0 0,0 0 0,0 0 0,0 0 0,1 0 0,-1 0 0,0 0 0,0-1 0,0 1 0,0 0 0,0 0 0,1 0 0,-1 0 0,0 0 0,-18 67 0,-110 262 0,123-318 0,-22 42 0,26-51 0,1-1 0,-1 1 0,0 0 0,-1 0 0,1-1 0,0 1 0,0-1 0,-1 1 0,1-1 0,-1 1 0,1-1 0,-1 0 0,0 0 0,1 0 0,-1 0 0,0 0 0,0 0 0,0 0 0,0-1 0,-2 2 0,3-3 0,0 0 0,-1 1 0,1-1 0,0 0 0,0 1 0,0-1 0,0 0 0,0 0 0,0 0 0,1 0 0,-1 0 0,0 0 0,0 0 0,1 0 0,-1 0 0,1 0 0,-1-1 0,1 1 0,-1 0 0,1 0 0,0-1 0,-1 1 0,1 0 0,0 0 0,0-2 0,-5-20 0,2-1 0,0 1 0,2-1 0,0 1 0,5-37 0,24-122 0,-21 143 0,68-283 0,-45 234 0,-29 87 0,-1 0 0,1 0 0,-1 0 0,1 0 0,-1 0 0,1 0 0,-1 0 0,1 0 0,0 0 0,0 0 0,-1 1 0,1-1 0,0 0 0,0 0 0,0 1 0,0-1 0,0 0 0,1 0 0,-1 1 0,-1 1 0,1-1 0,-1 0 0,1 0 0,-1 1 0,1-1 0,-1 0 0,1 0 0,-1 1 0,1-1 0,-1 1 0,0-1 0,1 0 0,-1 1 0,0-1 0,1 1 0,-1-1 0,0 1 0,0-1 0,1 1 0,-1-1 0,0 1 0,0-1 0,0 1 0,0-1 0,0 1 0,7 51 0,-9 94 0,-29 217 0,28-335 0,3-25 0,-3 37 0,9-42 0,8-24 0,161-388 0,27-55 0,-189 443 0,0 1 0,30-39 0,-41 61 0,0 1 0,0-1 0,0 1 0,1 0 0,-1 0 0,1 0 0,-1 0 0,1 0 0,0 0 0,4-2 0,-6 4 0,0 0 0,-1 0 0,1 0 0,0 0 0,-1 0 0,1 0 0,0 0 0,0 0 0,-1 0 0,1 0 0,0 0 0,-1 0 0,1 0 0,0 1 0,0-1 0,-1 0 0,1 0 0,-1 1 0,1-1 0,0 0 0,-1 1 0,1-1 0,-1 1 0,1-1 0,-1 1 0,1-1 0,-1 1 0,2 1 0,0 3 0,1 1 0,-1 0 0,0 0 0,-1 0 0,1 0 0,-1 1 0,-1-1 0,1 0 0,-1 8 0,-1 69 0,-5 0 0,-3-1 0,-30 128 0,14-117 0,24-91 0,1 0 0,-1 0 0,0 0 0,0 1 0,0-1 0,0 0 0,0 0 0,0-1 0,0 1 0,-1 0 0,1 0 0,-1 0 0,1-1 0,-3 2 0,3-3 0,1-1 0,-1 0 0,0 0 0,0 0 0,0 0 0,1 0 0,-1 0 0,0 0 0,1 0 0,-1 0 0,1 0 0,-1 0 0,1 0 0,0 0 0,-1 0 0,1 0 0,0-1 0,0 1 0,0 0 0,0 0 0,0 0 0,0-1 0,0 1 0,0 0 0,1-2 0,1-91 0,16-100 0,-151 616 34,-163 448-1000,280-830 966,-24 41 0,19-52 0,20-28 0,1-1 0,0 0 0,-1 1 0,1-1 0,0 0 0,-1 1 0,1-1 0,0 0 0,-1 1 0,1-1 0,-1 0 0,1 0 0,-1 0 0,1 1 0,0-1 0,-1 0 0,1 0 0,-1 0 0,1 0 0,-1 0 0,1 0 0,-1 0 0,1 0 0,-1 0 0,1 0 0,-1 0 0,1 0 0,-1 0 0,1 0 0,0 0 0,-1-1 0,-1-2 0,1 0 0,-1 0 0,1-1 0,0 1 0,0 0 0,1-1 0,-1 1 0,1 0 0,-1-1 0,1 1 0,0-1 0,1 1 0,-1-1 0,1-3 0,11-87 31,4 0-1,54-174 0,-59 228 35,-5 20-2,74-228 650,-57 206-713,-23 41 0,0 1 0,0 0 0,0 0 0,0 0 0,0 0 0,1 0 0,-1 0 0,0 0 0,0-1 0,0 1 0,0 0 0,0 0 0,1 0 0,-1 0 0,0 0 0,0 0 0,0 0 0,0 0 0,0 0 0,1 0 0,-1 0 0,0 0 0,0 0 0,0 0 0,0 0 0,1 0 0,-1 0 0,0 0 0,0 0 0,0 0 0,0 0 0,1 0 0,-1 0 0,0 1 0,0-1 0,0 0 0,0 0 0,0 0 0,0 0 0,1 0 0,-1 0 0,0 0 0,0 1 0,0-1 0,0 0 0,0 0 0,0 0 0,0 0 0,0 0 0,0 1 0,0-1 0,0 0 0,1 0 0,-1 0 0,0 0 0,0 1 0,0-1 0,0 0 0,0 0 0,0 0 0,0 0 0,-1 1 0,1 32 0,-22 119 0,-45 169 0,41-213 0,-158 619 0,143-607 0,40-116 0,0-1 0,0 1 0,-1-1 0,0 0 0,1 0 0,-1 1 0,0-1 0,-1 0 0,1-1 0,-6 6 0,8-8 0,0 0 0,-1 1 0,1-1 0,0 0 0,-1 0 0,1 0 0,0 0 0,0 0 0,-1 0 0,1-1 0,0 1 0,-1 0 0,1 0 0,0 0 0,-1 0 0,1 0 0,0 0 0,0 0 0,-1-1 0,1 1 0,0 0 0,0 0 0,-1 0 0,1-1 0,0 1 0,0 0 0,-1 0 0,1-1 0,0 1 0,0 0 0,0-1 0,0 1 0,0 0 0,-1 0 0,1-1 0,0 0 0,-6-28 0,6-16 0,2-1 0,1 1 0,3 0 0,16-63 0,-22 107 0,180-723 0,-129 561 0,-48 152 0,1 0 0,0 0 0,1 1 0,0-1 0,9-12 0,-13 22 0,-1 1 0,0 0 0,0-1 0,0 1 0,1 0 0,-1 0 0,0-1 0,0 1 0,1 0 0,-1 0 0,0-1 0,1 1 0,-1 0 0,0 0 0,1 0 0,-1 0 0,0 0 0,1-1 0,-1 1 0,0 0 0,1 0 0,-1 0 0,1 0 0,-1 0 0,0 0 0,1 0 0,-1 0 0,0 0 0,1 0 0,-1 1 0,0-1 0,1 0 0,-1 0 0,1 0 0,-1 0 0,0 0 0,1 1 0,8 20 0,-5 23 0,-1-1 0,-2 1 0,-10 79 0,6-80 0,-78 763 0,73-756 0,5-41 0,1-10 0,2-70 0,98-604 0,-85 601 0,-4 17 0,-6 33 0,1 1 0,1-1 0,1 1 0,15-40 0,-14 56 0,-1 18 0,0 29 0,-2 0 0,-1 0 0,-5 74 0,1-45 0,0 20 0,-1-59 0,2-55 0,11-129 0,7 0 0,52-210 0,-50 304 0,-20 59 0,0 1 0,0 0 0,0 0 0,0 0 0,0 0 0,0-1 0,0 1 0,0 0 0,0 0 0,0 0 0,0 0 0,1 0 0,-1-1 0,0 1 0,0 0 0,0 0 0,0 0 0,0 0 0,1 0 0,-1 0 0,0 0 0,0 0 0,0 0 0,0-1 0,1 1 0,-1 0 0,0 0 0,0 0 0,0 0 0,0 0 0,1 0 0,-1 0 0,0 0 0,0 0 0,0 0 0,1 0 0,-1 0 0,0 0 0,0 1 0,0-1 0,0 0 0,1 0 0,-1 0 0,0 0 0,0 0 0,0 0 0,0 0 0,0 0 0,1 0 0,-1 1 0,0-1 0,6 19 0,0 39 0,-1 98 0,-5-98 0,-3 1107 0,2-1146 0,1-25 0,0-37 0,-1-100 0,8-406 0,1 460 0,-1 60 0,-1 62 0,-2 128 0,-7 0 0,-30 201 0,21-275 0,7-63 0,0-21 0,0-39 0,-1-389 0,7 334 0,-1 58 0,1 47 0,-1 57 0,1 334 0,-1-735 0,-14 457 0,5-63 0,5-31 0,-16 60 0,20-93 0,0 1 0,0 0 0,0 0 0,0 0 0,-1-1 0,1 1 0,0 0 0,0-1 0,-1 1 0,1 0 0,0-1 0,-1 1 0,1 0 0,-1-1 0,1 1 0,-1 0 0,1-1 0,-1 1 0,1-1 0,-1 1 0,1-1 0,-1 1 0,-1-1 0,-5-14 0,-1-45 0,6 46 0,-5-18-1365,-1 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39.398"/>
    </inkml:context>
    <inkml:brush xml:id="br0">
      <inkml:brushProperty name="width" value="0.35" units="cm"/>
      <inkml:brushProperty name="height" value="0.35" units="cm"/>
      <inkml:brushProperty name="color" value="#5A74B1"/>
    </inkml:brush>
  </inkml:definitions>
  <inkml:trace contextRef="#ctx0" brushRef="#br0">111 0 24575,'5'0'0,"0"1"0,1-1 0,-1 1 0,0 0 0,1 0 0,-1 0 0,0 1 0,0 0 0,0 0 0,0 0 0,-1 1 0,1 0 0,0-1 0,-1 2 0,0-1 0,5 4 0,-3 1 0,1-1 0,-1 1 0,0 0 0,-1 0 0,0 1 0,0 0 0,-1 0 0,4 11 0,2 12 0,-2 1 0,-1 0 0,5 66 0,-6 48 0,-7 0 0,-26 192 0,23-296 0,-13 111 0,-11 211 0,30 683 0,-5-992 0,-17 93 0,9-79 0,-26 141 0,-2 2 0,31-171 0,-1-1 0,-26 67 0,23-77 0,1 1 0,2 0 0,1 1 0,1-1 0,-2 46 0,10 210 0,1-104 0,0-147 0,1-1 0,2 0 0,2 0 0,1-1 0,1 0 0,2 0 0,27 55 0,-28-59-1365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43.320"/>
    </inkml:context>
    <inkml:brush xml:id="br0">
      <inkml:brushProperty name="width" value="0.35" units="cm"/>
      <inkml:brushProperty name="height" value="0.35" units="cm"/>
      <inkml:brushProperty name="color" value="#5A74B1"/>
    </inkml:brush>
  </inkml:definitions>
  <inkml:trace contextRef="#ctx0" brushRef="#br0">180 0 24575,'-11'13'0,"1"0"0,0 1 0,0 0 0,1 1 0,1 0 0,1 0 0,-10 26 0,4-1 0,-16 76 0,8 17 0,-6 147 0,21 137 0,5-315 0,3 91 0,2-165 0,1 0 0,1 0 0,15 40 0,-9-30 0,7 41 0,11 65 0,-14-81 0,-4 0 0,8 121 0,-20-150 0,0 13 0,1-1 0,3 0 0,16 82 0,0-35 0,9 104 0,16 77 0,-34-206 0,-2 1 0,-3 0 0,-3 0 0,-7 84 0,1-11 0,3 540 0,-2-661 0,0 0 0,-1 1 0,-8 28 0,5-26 0,1 1 0,-2 28 0,5-13 0,2-21 0,-1 1 0,0-1 0,-2 0 0,0 1 0,-1-1 0,-1 0 0,-13 31 0,10-31 0,1 1 0,0 0 0,2 0 0,0 1 0,2-1 0,-2 31 0,6 131 0,2-83 0,-3 401-1365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55.735"/>
    </inkml:context>
    <inkml:brush xml:id="br0">
      <inkml:brushProperty name="width" value="0.35" units="cm"/>
      <inkml:brushProperty name="height" value="0.35" units="cm"/>
      <inkml:brushProperty name="color" value="#5A74B1"/>
    </inkml:brush>
  </inkml:definitions>
  <inkml:trace contextRef="#ctx0" brushRef="#br0">1 0 24575,'57'3'0,"89"15"0,-12-1 0,94-14 0,-155-5 0,139 14 0,-147-2 0,176 30 0,282 53 0,-448-88 0,107-6 0,-64-1 0,260 2 0,-759 2 0,-516-8 0,849 5 0,15 2 0,0-3 0,0 0 0,-57-13 0,83 11 0,12 1 0,16-1 0,730-42 0,-322 48 0,-1171-20 0,739 18 0,-12-1 0,-1 0 0,1-1 0,-15-4 0,26 1 0,14-1 0,17-1 0,26 0 0,-1 3 0,1 1 0,57 6 0,94-5 0,-134-7 0,-32 3 0,44 1 0,1602 5 0,-1663 2 0,-1 0 0,0 2 0,0 0 0,38 13 0,-35-9 0,-1-2 0,1 0 0,35 3 0,77-8 0,13 0 0,-143 0 0,0 0 0,-1 0 0,1 1 0,-1 0 0,1 0 0,-1 0 0,0 0 0,0 1 0,0-1 0,0 1 0,0 0 0,-1 1 0,1-1 0,-1 0 0,0 1 0,0 0 0,0 0 0,0 0 0,-1 0 0,0 0 0,1 0 0,1 9 0,3 3 0,-1 1 0,-1 0 0,-1 0 0,-1 0 0,2 20 0,-4-11 0,-1 0 0,-2 0 0,-6 38 0,3-31 0,-1 47 0,7 302 0,0-403-97,-5-53-1171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47.464"/>
    </inkml:context>
    <inkml:brush xml:id="br0">
      <inkml:brushProperty name="width" value="0.35" units="cm"/>
      <inkml:brushProperty name="height" value="0.35" units="cm"/>
      <inkml:brushProperty name="color" value="#5A74B1"/>
    </inkml:brush>
  </inkml:definitions>
  <inkml:trace contextRef="#ctx0" brushRef="#br0">239 1896 24575,'-4'-123'0,"-6"1"0,-47-230 0,40 250 0,-5-123 0,0-10 0,16 207 0,-1 1 0,-1 0 0,-2 1 0,0-1 0,-19-33 0,7 16 0,19 36 0,1 0 0,-1 0 0,1 0 0,1 0 0,-1 0 0,1-1 0,1 1 0,0 0 0,0-1 0,0 1 0,1 0 0,0-1 0,5-15 0,4-7 0,1 1 0,19-37 0,-18 41 0,-7 15 0,0 0 0,0-1 0,-1 0 0,-1 1 0,0-1 0,0-1 0,-2 1 0,1 0 0,-1-16 0,-1 19-170,0 0-1,1 1 0,0-1 1,1 0-1,-1 1 0,2-1 1,3-8-1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3:48.367"/>
    </inkml:context>
    <inkml:brush xml:id="br0">
      <inkml:brushProperty name="width" value="0.35" units="cm"/>
      <inkml:brushProperty name="height" value="0.35" units="cm"/>
      <inkml:brushProperty name="color" value="#5A74B1"/>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05:34:03.078"/>
    </inkml:context>
    <inkml:brush xml:id="br0">
      <inkml:brushProperty name="width" value="0.35" units="cm"/>
      <inkml:brushProperty name="height" value="0.35" units="cm"/>
      <inkml:brushProperty name="color" value="#5A74B1"/>
    </inkml:brush>
  </inkml:definitions>
  <inkml:trace contextRef="#ctx0" brushRef="#br0">0 60 24575,'13'-1'0,"0"0"0,0-2 0,0 1 0,0-2 0,-1 0 0,0 0 0,12-7 0,-10 5 0,0 1 0,0 0 0,0 1 0,1 0 0,18-2 0,300 8 0,-274 4 0,0 2 0,0 3 0,87 28 0,-89-26 0,2-3 0,-1-2 0,1-3 0,67-3 0,0 2 0,346 28 0,-299-13 0,1-1 0,-79-7 0,99-1 0,101 4 0,-24-9 0,-191-6 0,-304 11 0,23 0 0,-55-10 0,214-8 0,33-1 0,27-1 0,25-2 0,1 3 0,0 2 0,60-3 0,0 0 0,-61 4 0,-24 2 0,1 1 0,0 1 0,0 1 0,0 0 0,24 4 0,-107 4 0,-383-2 0,357-6 0,1224 1 0,-1029-10 0,-73 5 0,43 0 0,22 5 0,117 16 0,-142-10 0,141-6 0,-91-2 0,-94 3-455,1 1 0,51 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51E17-B80E-491D-9D19-6AE67D278214}"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381E1-9046-4850-8972-0E1DFFEE41BB}" type="slidenum">
              <a:rPr lang="en-US" smtClean="0"/>
              <a:t>‹#›</a:t>
            </a:fld>
            <a:endParaRPr lang="en-US"/>
          </a:p>
        </p:txBody>
      </p:sp>
    </p:spTree>
    <p:extLst>
      <p:ext uri="{BB962C8B-B14F-4D97-AF65-F5344CB8AC3E}">
        <p14:creationId xmlns:p14="http://schemas.microsoft.com/office/powerpoint/2010/main" val="36314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presenting import data insights, and how this data can help our organization. This presentation is aimed to the organization’s directors and decision makers. The dataset is from WHO, reporting on happiness levels all over the world. The dataset will help in understanding where happiness/comfort lacks.</a:t>
            </a:r>
          </a:p>
        </p:txBody>
      </p:sp>
      <p:sp>
        <p:nvSpPr>
          <p:cNvPr id="4" name="Slide Number Placeholder 3"/>
          <p:cNvSpPr>
            <a:spLocks noGrp="1"/>
          </p:cNvSpPr>
          <p:nvPr>
            <p:ph type="sldNum" sz="quarter" idx="5"/>
          </p:nvPr>
        </p:nvSpPr>
        <p:spPr/>
        <p:txBody>
          <a:bodyPr/>
          <a:lstStyle/>
          <a:p>
            <a:fld id="{A9E381E1-9046-4850-8972-0E1DFFEE41BB}" type="slidenum">
              <a:rPr lang="en-US" smtClean="0"/>
              <a:t>1</a:t>
            </a:fld>
            <a:endParaRPr lang="en-US"/>
          </a:p>
        </p:txBody>
      </p:sp>
    </p:spTree>
    <p:extLst>
      <p:ext uri="{BB962C8B-B14F-4D97-AF65-F5344CB8AC3E}">
        <p14:creationId xmlns:p14="http://schemas.microsoft.com/office/powerpoint/2010/main" val="97146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Life Ladder is one of the determinants by providing us with a general idea of what do the previous countries citizen’s rate life. The scale is on a scale of 1-10, from 2008 until 2018. This tells us that these countries lack the quality of life they want. Quality of life is important for everyone and can be improved by supplying them with what is missing.</a:t>
            </a:r>
          </a:p>
        </p:txBody>
      </p:sp>
      <p:sp>
        <p:nvSpPr>
          <p:cNvPr id="4" name="Slide Number Placeholder 3"/>
          <p:cNvSpPr>
            <a:spLocks noGrp="1"/>
          </p:cNvSpPr>
          <p:nvPr>
            <p:ph type="sldNum" sz="quarter" idx="5"/>
          </p:nvPr>
        </p:nvSpPr>
        <p:spPr/>
        <p:txBody>
          <a:bodyPr/>
          <a:lstStyle/>
          <a:p>
            <a:fld id="{A9E381E1-9046-4850-8972-0E1DFFEE41BB}" type="slidenum">
              <a:rPr lang="en-US" smtClean="0"/>
              <a:t>7</a:t>
            </a:fld>
            <a:endParaRPr lang="en-US"/>
          </a:p>
        </p:txBody>
      </p:sp>
    </p:spTree>
    <p:extLst>
      <p:ext uri="{BB962C8B-B14F-4D97-AF65-F5344CB8AC3E}">
        <p14:creationId xmlns:p14="http://schemas.microsoft.com/office/powerpoint/2010/main" val="410659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From the countries that need our help the most (from the map slide), most of them have an average life expectancy of 50 or less. Meanwhile, in other countries the average can reach up to 80 years. That is an almost </a:t>
            </a:r>
            <a:r>
              <a:rPr lang="en-US" sz="1200" b="1" dirty="0"/>
              <a:t>60% difference </a:t>
            </a:r>
            <a:r>
              <a:rPr lang="en-US" sz="1200" dirty="0"/>
              <a:t>between advanced and developing societies. The relevance of this data is that life expectancy means how long an individual is expected to live, and with shorter life expectancies, it indicates that there is a problem. The problem in our case is that the countries represented in front of you, </a:t>
            </a:r>
            <a:r>
              <a:rPr lang="en-US" sz="1200" b="1" dirty="0"/>
              <a:t>lack health resources. </a:t>
            </a:r>
            <a:r>
              <a:rPr lang="en-US" sz="1200" dirty="0"/>
              <a:t>With health resources, this expectancy can become higher, eventually reaching the level of more advanced countries and granting them a better quality of life. </a:t>
            </a:r>
            <a:endParaRPr lang="en-US" dirty="0"/>
          </a:p>
        </p:txBody>
      </p:sp>
      <p:sp>
        <p:nvSpPr>
          <p:cNvPr id="4" name="Slide Number Placeholder 3"/>
          <p:cNvSpPr>
            <a:spLocks noGrp="1"/>
          </p:cNvSpPr>
          <p:nvPr>
            <p:ph type="sldNum" sz="quarter" idx="5"/>
          </p:nvPr>
        </p:nvSpPr>
        <p:spPr/>
        <p:txBody>
          <a:bodyPr/>
          <a:lstStyle/>
          <a:p>
            <a:fld id="{A9E381E1-9046-4850-8972-0E1DFFEE41BB}" type="slidenum">
              <a:rPr lang="en-US" smtClean="0"/>
              <a:t>8</a:t>
            </a:fld>
            <a:endParaRPr lang="en-US"/>
          </a:p>
        </p:txBody>
      </p:sp>
    </p:spTree>
    <p:extLst>
      <p:ext uri="{BB962C8B-B14F-4D97-AF65-F5344CB8AC3E}">
        <p14:creationId xmlns:p14="http://schemas.microsoft.com/office/powerpoint/2010/main" val="414404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585216">
              <a:spcBef>
                <a:spcPts val="640"/>
              </a:spcBef>
              <a:buFont typeface="Arial" panose="020B0604020202020204" pitchFamily="34" charset="0"/>
              <a:buChar char="•"/>
            </a:pPr>
            <a:r>
              <a:rPr lang="en-US" sz="1200" kern="1200" dirty="0">
                <a:latin typeface="+mn-lt"/>
                <a:ea typeface="+mn-ea"/>
                <a:cs typeface="+mn-cs"/>
              </a:rPr>
              <a:t>Corruption is also a big factor when dealing with charity work to increase the quality of life</a:t>
            </a:r>
          </a:p>
          <a:p>
            <a:pPr marL="171450" indent="-171450" defTabSz="585216">
              <a:spcBef>
                <a:spcPts val="640"/>
              </a:spcBef>
              <a:buFont typeface="Arial" panose="020B0604020202020204" pitchFamily="34" charset="0"/>
              <a:buChar char="•"/>
            </a:pPr>
            <a:r>
              <a:rPr lang="en-US" sz="1200" kern="1200" dirty="0">
                <a:latin typeface="+mn-lt"/>
                <a:ea typeface="+mn-ea"/>
                <a:cs typeface="+mn-cs"/>
              </a:rPr>
              <a:t>Ensuring that our efforts are sent and given to those who truly need it is hard, but it is an extra step to consider</a:t>
            </a:r>
          </a:p>
          <a:p>
            <a:pPr marL="171450" indent="-171450">
              <a:buFont typeface="Arial" panose="020B0604020202020204" pitchFamily="34" charset="0"/>
              <a:buChar char="•"/>
            </a:pPr>
            <a:r>
              <a:rPr lang="en-US" dirty="0"/>
              <a:t>By knowing that corruption is an issue for the societies we’re working in, we also know that people have </a:t>
            </a:r>
            <a:r>
              <a:rPr lang="en-US" b="1" dirty="0"/>
              <a:t>financial issues </a:t>
            </a:r>
            <a:r>
              <a:rPr lang="en-US" dirty="0"/>
              <a:t>which causes them to seek other means for financial gain. </a:t>
            </a:r>
          </a:p>
          <a:p>
            <a:pPr marL="171450" indent="-171450">
              <a:buFont typeface="Arial" panose="020B0604020202020204" pitchFamily="34" charset="0"/>
              <a:buChar char="•"/>
            </a:pPr>
            <a:r>
              <a:rPr lang="en-US" dirty="0"/>
              <a:t>This also ensures that these countries need help, which can be in the form of societal services that can help their society become better and eventually eliminate corruption.</a:t>
            </a:r>
          </a:p>
        </p:txBody>
      </p:sp>
      <p:sp>
        <p:nvSpPr>
          <p:cNvPr id="4" name="Slide Number Placeholder 3"/>
          <p:cNvSpPr>
            <a:spLocks noGrp="1"/>
          </p:cNvSpPr>
          <p:nvPr>
            <p:ph type="sldNum" sz="quarter" idx="5"/>
          </p:nvPr>
        </p:nvSpPr>
        <p:spPr/>
        <p:txBody>
          <a:bodyPr/>
          <a:lstStyle/>
          <a:p>
            <a:fld id="{A9E381E1-9046-4850-8972-0E1DFFEE41BB}" type="slidenum">
              <a:rPr lang="en-US" smtClean="0"/>
              <a:t>9</a:t>
            </a:fld>
            <a:endParaRPr lang="en-US"/>
          </a:p>
        </p:txBody>
      </p:sp>
    </p:spTree>
    <p:extLst>
      <p:ext uri="{BB962C8B-B14F-4D97-AF65-F5344CB8AC3E}">
        <p14:creationId xmlns:p14="http://schemas.microsoft.com/office/powerpoint/2010/main" val="310074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countries with the darkest blue indicate the higher generosity rates and the lighter the blue indicates the less generous they are. Each country has generosity percentage &amp; GDP per Capita on display for the viewers. With this knowledge, we can strategically choose where to start spreading awareness for our campaign to ensure that we are able to raise what we need.</a:t>
            </a:r>
            <a:endParaRPr lang="en-US" dirty="0"/>
          </a:p>
        </p:txBody>
      </p:sp>
      <p:sp>
        <p:nvSpPr>
          <p:cNvPr id="4" name="Slide Number Placeholder 3"/>
          <p:cNvSpPr>
            <a:spLocks noGrp="1"/>
          </p:cNvSpPr>
          <p:nvPr>
            <p:ph type="sldNum" sz="quarter" idx="5"/>
          </p:nvPr>
        </p:nvSpPr>
        <p:spPr/>
        <p:txBody>
          <a:bodyPr/>
          <a:lstStyle/>
          <a:p>
            <a:fld id="{A9E381E1-9046-4850-8972-0E1DFFEE41BB}" type="slidenum">
              <a:rPr lang="en-US" smtClean="0"/>
              <a:t>10</a:t>
            </a:fld>
            <a:endParaRPr lang="en-US"/>
          </a:p>
        </p:txBody>
      </p:sp>
    </p:spTree>
    <p:extLst>
      <p:ext uri="{BB962C8B-B14F-4D97-AF65-F5344CB8AC3E}">
        <p14:creationId xmlns:p14="http://schemas.microsoft.com/office/powerpoint/2010/main" val="39021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381E1-9046-4850-8972-0E1DFFEE41BB}" type="slidenum">
              <a:rPr lang="en-US" smtClean="0"/>
              <a:t>12</a:t>
            </a:fld>
            <a:endParaRPr lang="en-US"/>
          </a:p>
        </p:txBody>
      </p:sp>
    </p:spTree>
    <p:extLst>
      <p:ext uri="{BB962C8B-B14F-4D97-AF65-F5344CB8AC3E}">
        <p14:creationId xmlns:p14="http://schemas.microsoft.com/office/powerpoint/2010/main" val="143132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9DE4-1ACC-05CB-56DC-D693AFAB8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9FBCD3-C225-9A3C-C419-59C567013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D56AB-8278-8594-906A-4EA0E8F6FDB8}"/>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5" name="Footer Placeholder 4">
            <a:extLst>
              <a:ext uri="{FF2B5EF4-FFF2-40B4-BE49-F238E27FC236}">
                <a16:creationId xmlns:a16="http://schemas.microsoft.com/office/drawing/2014/main" id="{5A722514-70A2-96FF-4495-F310A8A07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36D21-B2F4-292F-B3FE-07F1CFA6D4DC}"/>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281484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B0C1-C9DE-6A2D-8695-28E58780C7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8DA493-0A48-5051-DA89-C81D716E2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2EA8D-EEC6-5068-980B-2EF855031ACB}"/>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5" name="Footer Placeholder 4">
            <a:extLst>
              <a:ext uri="{FF2B5EF4-FFF2-40B4-BE49-F238E27FC236}">
                <a16:creationId xmlns:a16="http://schemas.microsoft.com/office/drawing/2014/main" id="{06EF10DA-20F4-459D-739A-2D4ACBD3A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A2B84-BB96-71C1-4DAF-C6288227FBAF}"/>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276463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FF4DE-3945-0E48-D803-829E2ABC3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F4E44-749F-CCFC-D12B-9E3DC80C3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9C25C-07ED-17E9-6EBF-D95AE70027DA}"/>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5" name="Footer Placeholder 4">
            <a:extLst>
              <a:ext uri="{FF2B5EF4-FFF2-40B4-BE49-F238E27FC236}">
                <a16:creationId xmlns:a16="http://schemas.microsoft.com/office/drawing/2014/main" id="{46EE96F6-3808-6393-5884-A4F5C84A7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5D9CC-1631-6DF3-0821-C988EF999A7E}"/>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931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86A1-49A7-9DE5-409F-4CC2B78EB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35330-4541-575D-74FE-DF3814365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F86E9-B2A5-AD9F-128D-71A440CDBDDB}"/>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5" name="Footer Placeholder 4">
            <a:extLst>
              <a:ext uri="{FF2B5EF4-FFF2-40B4-BE49-F238E27FC236}">
                <a16:creationId xmlns:a16="http://schemas.microsoft.com/office/drawing/2014/main" id="{2385804B-CF0D-D393-7332-37C26FDE1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E76DE-E2BF-B7F2-7CF6-4196CA99E613}"/>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336077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9B20-06F0-00F3-E30B-B06709B04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DCE8DA-DF42-723E-38A2-FC35363CF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2215F-3AC9-5D4D-E824-A48B5A84F324}"/>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5" name="Footer Placeholder 4">
            <a:extLst>
              <a:ext uri="{FF2B5EF4-FFF2-40B4-BE49-F238E27FC236}">
                <a16:creationId xmlns:a16="http://schemas.microsoft.com/office/drawing/2014/main" id="{27B7494B-DC70-35FC-26EF-99A4FC784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5789A-B265-842B-4D02-D86611178B7E}"/>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407443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08F4-796D-0698-2112-E3C9A1F1A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EC4BC-FD70-9110-823D-3A963B72E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94236-1F4A-F8EC-46F5-CC6238585A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01BCD-591D-0399-6C7B-E30D46401ADF}"/>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6" name="Footer Placeholder 5">
            <a:extLst>
              <a:ext uri="{FF2B5EF4-FFF2-40B4-BE49-F238E27FC236}">
                <a16:creationId xmlns:a16="http://schemas.microsoft.com/office/drawing/2014/main" id="{DA9FE7F3-C4A1-AF21-0481-5FDFB79F6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28B1E-2E88-F79A-6B48-DFE1345F6486}"/>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333908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22AB-B8A8-2322-5C52-374C8AE0C0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2C4060-6294-0FF4-E825-7A46BAF32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CE86CD-BB41-EC85-2C63-D05DE9716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E2D44-48C8-F0D0-A593-AE4CBCB26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0077C-1BBB-DEE4-97C5-BEC8D711A8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50899F-6694-90CD-3051-7110546D0AC7}"/>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8" name="Footer Placeholder 7">
            <a:extLst>
              <a:ext uri="{FF2B5EF4-FFF2-40B4-BE49-F238E27FC236}">
                <a16:creationId xmlns:a16="http://schemas.microsoft.com/office/drawing/2014/main" id="{AA0340D1-E599-34B7-5FCA-C7D961547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768238-7515-7347-A1A0-FB974C53351D}"/>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184733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F8D1-D481-8FB4-9F8B-5587B872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CF8F1-D004-C37F-EB03-DB9F73A63221}"/>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4" name="Footer Placeholder 3">
            <a:extLst>
              <a:ext uri="{FF2B5EF4-FFF2-40B4-BE49-F238E27FC236}">
                <a16:creationId xmlns:a16="http://schemas.microsoft.com/office/drawing/2014/main" id="{19A38758-7577-EB7C-671A-F88BF6E5F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294DDE-62EE-D9D9-68D2-0E415DDE54D7}"/>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319808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C6052-2A7A-C08F-34E3-C69AADB7B2B4}"/>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3" name="Footer Placeholder 2">
            <a:extLst>
              <a:ext uri="{FF2B5EF4-FFF2-40B4-BE49-F238E27FC236}">
                <a16:creationId xmlns:a16="http://schemas.microsoft.com/office/drawing/2014/main" id="{9FE8541F-27FA-92CC-77CD-838F1072B7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316690-2AC2-072E-1CAC-FDEDDBCA0329}"/>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212285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440B-D552-9503-3424-A7BD97ADB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CD9C2-AEEA-51B1-A371-20189FB7C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03C4A-466A-25E6-ACD0-B33B105C6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84788-C382-8CC9-8E4A-44006688CF2C}"/>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6" name="Footer Placeholder 5">
            <a:extLst>
              <a:ext uri="{FF2B5EF4-FFF2-40B4-BE49-F238E27FC236}">
                <a16:creationId xmlns:a16="http://schemas.microsoft.com/office/drawing/2014/main" id="{E52A66A4-57F5-AEAA-FD57-53CB3FF59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04B3F-F07F-9528-01C1-D0C5FDFAA20A}"/>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151843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26C4-81BA-D15B-328E-AB603BBE0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58B9EE-819A-FC9D-99EC-FF531EBA2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E4462F-A2CB-32B0-AA75-2D64BA317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B6F00-9C63-0462-EFE0-16370B7343AB}"/>
              </a:ext>
            </a:extLst>
          </p:cNvPr>
          <p:cNvSpPr>
            <a:spLocks noGrp="1"/>
          </p:cNvSpPr>
          <p:nvPr>
            <p:ph type="dt" sz="half" idx="10"/>
          </p:nvPr>
        </p:nvSpPr>
        <p:spPr/>
        <p:txBody>
          <a:bodyPr/>
          <a:lstStyle/>
          <a:p>
            <a:fld id="{C1A5ABE3-3EE9-44F0-8DF2-4E955801EEB7}" type="datetimeFigureOut">
              <a:rPr lang="en-US" smtClean="0"/>
              <a:t>12/2/2023</a:t>
            </a:fld>
            <a:endParaRPr lang="en-US"/>
          </a:p>
        </p:txBody>
      </p:sp>
      <p:sp>
        <p:nvSpPr>
          <p:cNvPr id="6" name="Footer Placeholder 5">
            <a:extLst>
              <a:ext uri="{FF2B5EF4-FFF2-40B4-BE49-F238E27FC236}">
                <a16:creationId xmlns:a16="http://schemas.microsoft.com/office/drawing/2014/main" id="{D60B22BA-2DB8-3642-4251-A87E7E409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4A24C-45E1-6A23-D3C9-7AC67C427E52}"/>
              </a:ext>
            </a:extLst>
          </p:cNvPr>
          <p:cNvSpPr>
            <a:spLocks noGrp="1"/>
          </p:cNvSpPr>
          <p:nvPr>
            <p:ph type="sldNum" sz="quarter" idx="12"/>
          </p:nvPr>
        </p:nvSpPr>
        <p:spPr/>
        <p:txBody>
          <a:bodyPr/>
          <a:lstStyle/>
          <a:p>
            <a:fld id="{5DF081A5-663F-4E18-8FDE-ED2BAFB7BCA5}" type="slidenum">
              <a:rPr lang="en-US" smtClean="0"/>
              <a:t>‹#›</a:t>
            </a:fld>
            <a:endParaRPr lang="en-US"/>
          </a:p>
        </p:txBody>
      </p:sp>
    </p:spTree>
    <p:extLst>
      <p:ext uri="{BB962C8B-B14F-4D97-AF65-F5344CB8AC3E}">
        <p14:creationId xmlns:p14="http://schemas.microsoft.com/office/powerpoint/2010/main" val="4504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3EB04-56FF-539A-64A0-2C4D14F7C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01654D-BD80-0754-89BC-9A73C232E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36207-839F-A94E-8CF3-9023339F8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5ABE3-3EE9-44F0-8DF2-4E955801EEB7}" type="datetimeFigureOut">
              <a:rPr lang="en-US" smtClean="0"/>
              <a:t>12/2/2023</a:t>
            </a:fld>
            <a:endParaRPr lang="en-US"/>
          </a:p>
        </p:txBody>
      </p:sp>
      <p:sp>
        <p:nvSpPr>
          <p:cNvPr id="5" name="Footer Placeholder 4">
            <a:extLst>
              <a:ext uri="{FF2B5EF4-FFF2-40B4-BE49-F238E27FC236}">
                <a16:creationId xmlns:a16="http://schemas.microsoft.com/office/drawing/2014/main" id="{66C45CA1-9F7A-871B-B200-EAE4B998A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2A848-9CF7-7DC1-FF58-47D2B276D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081A5-663F-4E18-8FDE-ED2BAFB7BCA5}" type="slidenum">
              <a:rPr lang="en-US" smtClean="0"/>
              <a:t>‹#›</a:t>
            </a:fld>
            <a:endParaRPr lang="en-US"/>
          </a:p>
        </p:txBody>
      </p:sp>
    </p:spTree>
    <p:extLst>
      <p:ext uri="{BB962C8B-B14F-4D97-AF65-F5344CB8AC3E}">
        <p14:creationId xmlns:p14="http://schemas.microsoft.com/office/powerpoint/2010/main" val="417881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sterclass.com/articles/what-is-infrastructure" TargetMode="External"/><Relationship Id="rId2" Type="http://schemas.openxmlformats.org/officeDocument/2006/relationships/hyperlink" Target="https://www.kaggle.com/datasets/ajaypalsinghlo/world-happiness-report-2021"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ctionforhappiness.org/10-keys-to-happier-living/do-things-for-others#:~:text=Altruistic%20behaviour%20releases%20endorphins%20in,than%20spending%20it%20on%20themselves." TargetMode="External"/><Relationship Id="rId4" Type="http://schemas.openxmlformats.org/officeDocument/2006/relationships/hyperlink" Target="https://www.imf.org/en/Blogs/Articles/2023/03/31/the-time-is-now-we-must-step-up-support-for-the-poorest-countries#:~:text=Low%2Dincome%20countries%20face%20huge,the%20funding%20of%20this%20suppor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4" name="Rectangle 109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E17D7-C59E-AE37-2911-244356DE8129}"/>
              </a:ext>
            </a:extLst>
          </p:cNvPr>
          <p:cNvSpPr>
            <a:spLocks noGrp="1"/>
          </p:cNvSpPr>
          <p:nvPr>
            <p:ph type="ctrTitle"/>
          </p:nvPr>
        </p:nvSpPr>
        <p:spPr>
          <a:xfrm>
            <a:off x="599608" y="679731"/>
            <a:ext cx="4186995" cy="3612351"/>
          </a:xfrm>
        </p:spPr>
        <p:txBody>
          <a:bodyPr vert="horz" lIns="91440" tIns="45720" rIns="91440" bIns="45720" rtlCol="0">
            <a:normAutofit/>
          </a:bodyPr>
          <a:lstStyle/>
          <a:p>
            <a:pPr algn="l"/>
            <a:r>
              <a:rPr lang="en-US" dirty="0"/>
              <a:t>The Joy Campaign</a:t>
            </a:r>
          </a:p>
        </p:txBody>
      </p:sp>
      <p:grpSp>
        <p:nvGrpSpPr>
          <p:cNvPr id="1091" name="Group 109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092" name="Straight Connector 109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93" name="Rectangle 109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5" name="Rectangle 109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a:extLst>
              <a:ext uri="{FF2B5EF4-FFF2-40B4-BE49-F238E27FC236}">
                <a16:creationId xmlns:a16="http://schemas.microsoft.com/office/drawing/2014/main" id="{9DBE4275-75E7-A872-524A-D5B3EBC141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959" b="5066"/>
          <a:stretch/>
        </p:blipFill>
        <p:spPr bwMode="auto">
          <a:xfrm>
            <a:off x="5698112" y="1048801"/>
            <a:ext cx="5493749" cy="46498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DB78CB-9AF4-486F-637F-EFFB70742BDC}"/>
              </a:ext>
            </a:extLst>
          </p:cNvPr>
          <p:cNvSpPr txBox="1"/>
          <p:nvPr/>
        </p:nvSpPr>
        <p:spPr>
          <a:xfrm>
            <a:off x="2438894" y="4292082"/>
            <a:ext cx="3135085" cy="369332"/>
          </a:xfrm>
          <a:prstGeom prst="rect">
            <a:avLst/>
          </a:prstGeom>
          <a:noFill/>
        </p:spPr>
        <p:txBody>
          <a:bodyPr wrap="square" rtlCol="0">
            <a:spAutoFit/>
          </a:bodyPr>
          <a:lstStyle/>
          <a:p>
            <a:r>
              <a:rPr lang="en-US" dirty="0"/>
              <a:t>Amanny Abuthuraya</a:t>
            </a:r>
          </a:p>
        </p:txBody>
      </p:sp>
    </p:spTree>
    <p:extLst>
      <p:ext uri="{BB962C8B-B14F-4D97-AF65-F5344CB8AC3E}">
        <p14:creationId xmlns:p14="http://schemas.microsoft.com/office/powerpoint/2010/main" val="669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BA0DA-D0B4-C4F7-FC38-8F7AD9F4E92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Fundraising</a:t>
            </a:r>
          </a:p>
        </p:txBody>
      </p:sp>
      <p:sp>
        <p:nvSpPr>
          <p:cNvPr id="3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lide7" descr="Genorosity in Rich Countries">
            <a:extLst>
              <a:ext uri="{FF2B5EF4-FFF2-40B4-BE49-F238E27FC236}">
                <a16:creationId xmlns:a16="http://schemas.microsoft.com/office/drawing/2014/main" id="{324A181D-3016-7256-535C-3654FBF114BD}"/>
              </a:ext>
            </a:extLst>
          </p:cNvPr>
          <p:cNvPicPr>
            <a:picLocks noChangeAspect="1"/>
          </p:cNvPicPr>
          <p:nvPr/>
        </p:nvPicPr>
        <p:blipFill rotWithShape="1">
          <a:blip r:embed="rId3">
            <a:extLst>
              <a:ext uri="{28A0092B-C50C-407E-A947-70E740481C1C}">
                <a14:useLocalDpi xmlns:a14="http://schemas.microsoft.com/office/drawing/2010/main" val="0"/>
              </a:ext>
            </a:extLst>
          </a:blip>
          <a:srcRect b="3817"/>
          <a:stretch/>
        </p:blipFill>
        <p:spPr>
          <a:xfrm>
            <a:off x="509974" y="2157698"/>
            <a:ext cx="11377226" cy="4048926"/>
          </a:xfrm>
          <a:prstGeom prst="rect">
            <a:avLst/>
          </a:prstGeom>
        </p:spPr>
      </p:pic>
    </p:spTree>
    <p:extLst>
      <p:ext uri="{BB962C8B-B14F-4D97-AF65-F5344CB8AC3E}">
        <p14:creationId xmlns:p14="http://schemas.microsoft.com/office/powerpoint/2010/main" val="166625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AD2E-7B37-8089-40C0-BA91E6990489}"/>
              </a:ext>
            </a:extLst>
          </p:cNvPr>
          <p:cNvSpPr>
            <a:spLocks noGrp="1"/>
          </p:cNvSpPr>
          <p:nvPr>
            <p:ph type="title"/>
          </p:nvPr>
        </p:nvSpPr>
        <p:spPr/>
        <p:txBody>
          <a:bodyPr>
            <a:normAutofit/>
          </a:bodyPr>
          <a:lstStyle/>
          <a:p>
            <a:r>
              <a:rPr lang="en-US" sz="4000" dirty="0"/>
              <a:t>What’s Next?</a:t>
            </a:r>
          </a:p>
        </p:txBody>
      </p:sp>
      <p:sp>
        <p:nvSpPr>
          <p:cNvPr id="3" name="Content Placeholder 2">
            <a:extLst>
              <a:ext uri="{FF2B5EF4-FFF2-40B4-BE49-F238E27FC236}">
                <a16:creationId xmlns:a16="http://schemas.microsoft.com/office/drawing/2014/main" id="{4F69F889-C8B6-4BF7-431D-077C21FAE146}"/>
              </a:ext>
            </a:extLst>
          </p:cNvPr>
          <p:cNvSpPr>
            <a:spLocks noGrp="1"/>
          </p:cNvSpPr>
          <p:nvPr>
            <p:ph idx="1"/>
          </p:nvPr>
        </p:nvSpPr>
        <p:spPr>
          <a:xfrm>
            <a:off x="838200" y="2130195"/>
            <a:ext cx="10515600" cy="4362680"/>
          </a:xfrm>
        </p:spPr>
        <p:txBody>
          <a:bodyPr>
            <a:normAutofit/>
          </a:bodyPr>
          <a:lstStyle/>
          <a:p>
            <a:r>
              <a:rPr lang="en-US" dirty="0"/>
              <a:t>From the previous data, it is obvious that the countries previously displayed need financial and health services the most.</a:t>
            </a:r>
          </a:p>
          <a:p>
            <a:r>
              <a:rPr lang="en-US" dirty="0"/>
              <a:t>Besides financial and health services, education and infrastructure will be very important as their payback is very big to society.</a:t>
            </a:r>
          </a:p>
          <a:p>
            <a:r>
              <a:rPr lang="en-US" dirty="0"/>
              <a:t>Fundraising can start with a huge focus on the most generous countries to help with supporting our efforts. By educating our audience in those countries with the benefits of giving charity and how our efforts will be allocated, we can surely have a successful campaign.</a:t>
            </a:r>
          </a:p>
        </p:txBody>
      </p:sp>
      <p:pic>
        <p:nvPicPr>
          <p:cNvPr id="4" name="Picture 3">
            <a:extLst>
              <a:ext uri="{FF2B5EF4-FFF2-40B4-BE49-F238E27FC236}">
                <a16:creationId xmlns:a16="http://schemas.microsoft.com/office/drawing/2014/main" id="{05E5561A-C1B0-E0A9-0F83-D798222446EF}"/>
              </a:ext>
            </a:extLst>
          </p:cNvPr>
          <p:cNvPicPr>
            <a:picLocks noChangeAspect="1"/>
          </p:cNvPicPr>
          <p:nvPr/>
        </p:nvPicPr>
        <p:blipFill rotWithShape="1">
          <a:blip r:embed="rId2"/>
          <a:srcRect l="33042" t="-6212" r="30430" b="8271"/>
          <a:stretch/>
        </p:blipFill>
        <p:spPr>
          <a:xfrm>
            <a:off x="728018" y="1326794"/>
            <a:ext cx="6393397" cy="363894"/>
          </a:xfrm>
          <a:prstGeom prst="rect">
            <a:avLst/>
          </a:prstGeom>
        </p:spPr>
      </p:pic>
    </p:spTree>
    <p:extLst>
      <p:ext uri="{BB962C8B-B14F-4D97-AF65-F5344CB8AC3E}">
        <p14:creationId xmlns:p14="http://schemas.microsoft.com/office/powerpoint/2010/main" val="360870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E3EE8-9ACD-0EDD-604D-8980BA887790}"/>
              </a:ext>
            </a:extLst>
          </p:cNvPr>
          <p:cNvSpPr>
            <a:spLocks noGrp="1"/>
          </p:cNvSpPr>
          <p:nvPr>
            <p:ph type="title"/>
          </p:nvPr>
        </p:nvSpPr>
        <p:spPr>
          <a:xfrm>
            <a:off x="838200" y="556995"/>
            <a:ext cx="10515600" cy="1133693"/>
          </a:xfrm>
        </p:spPr>
        <p:txBody>
          <a:bodyPr>
            <a:normAutofit/>
          </a:bodyPr>
          <a:lstStyle/>
          <a:p>
            <a:r>
              <a:rPr lang="en-US" sz="4000" dirty="0"/>
              <a:t>We Can Make a Difference</a:t>
            </a:r>
          </a:p>
        </p:txBody>
      </p:sp>
      <p:graphicFrame>
        <p:nvGraphicFramePr>
          <p:cNvPr id="6155" name="Content Placeholder 2">
            <a:extLst>
              <a:ext uri="{FF2B5EF4-FFF2-40B4-BE49-F238E27FC236}">
                <a16:creationId xmlns:a16="http://schemas.microsoft.com/office/drawing/2014/main" id="{CB2F6274-8E97-1853-66D7-88ECE1033E0D}"/>
              </a:ext>
            </a:extLst>
          </p:cNvPr>
          <p:cNvGraphicFramePr>
            <a:graphicFrameLocks noGrp="1"/>
          </p:cNvGraphicFramePr>
          <p:nvPr>
            <p:ph idx="1"/>
            <p:extLst>
              <p:ext uri="{D42A27DB-BD31-4B8C-83A1-F6EECF244321}">
                <p14:modId xmlns:p14="http://schemas.microsoft.com/office/powerpoint/2010/main" val="3692341066"/>
              </p:ext>
            </p:extLst>
          </p:nvPr>
        </p:nvGraphicFramePr>
        <p:xfrm>
          <a:off x="962969" y="2022857"/>
          <a:ext cx="10659826" cy="4053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EFBA5623-2749-5CE6-C911-49B9A9325140}"/>
              </a:ext>
            </a:extLst>
          </p:cNvPr>
          <p:cNvPicPr>
            <a:picLocks noChangeAspect="1"/>
          </p:cNvPicPr>
          <p:nvPr/>
        </p:nvPicPr>
        <p:blipFill rotWithShape="1">
          <a:blip r:embed="rId8"/>
          <a:srcRect l="33042" t="-6212" r="30430" b="8271"/>
          <a:stretch/>
        </p:blipFill>
        <p:spPr>
          <a:xfrm>
            <a:off x="838200" y="1479483"/>
            <a:ext cx="7447916" cy="326468"/>
          </a:xfrm>
          <a:prstGeom prst="rect">
            <a:avLst/>
          </a:prstGeom>
        </p:spPr>
      </p:pic>
    </p:spTree>
    <p:extLst>
      <p:ext uri="{BB962C8B-B14F-4D97-AF65-F5344CB8AC3E}">
        <p14:creationId xmlns:p14="http://schemas.microsoft.com/office/powerpoint/2010/main" val="418076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E06F-3EFA-5791-BC32-9F0075C4DBC1}"/>
              </a:ext>
            </a:extLst>
          </p:cNvPr>
          <p:cNvSpPr>
            <a:spLocks noGrp="1"/>
          </p:cNvSpPr>
          <p:nvPr>
            <p:ph type="title"/>
          </p:nvPr>
        </p:nvSpPr>
        <p:spPr/>
        <p:txBody>
          <a:bodyPr>
            <a:normAutofit/>
          </a:bodyPr>
          <a:lstStyle/>
          <a:p>
            <a:r>
              <a:rPr lang="en-US" sz="4000" dirty="0"/>
              <a:t>Sources</a:t>
            </a:r>
          </a:p>
        </p:txBody>
      </p:sp>
      <p:sp>
        <p:nvSpPr>
          <p:cNvPr id="3" name="Content Placeholder 2">
            <a:extLst>
              <a:ext uri="{FF2B5EF4-FFF2-40B4-BE49-F238E27FC236}">
                <a16:creationId xmlns:a16="http://schemas.microsoft.com/office/drawing/2014/main" id="{2437BFC0-171B-1001-DBC8-BE2A7CA7896B}"/>
              </a:ext>
            </a:extLst>
          </p:cNvPr>
          <p:cNvSpPr>
            <a:spLocks noGrp="1"/>
          </p:cNvSpPr>
          <p:nvPr>
            <p:ph idx="1"/>
          </p:nvPr>
        </p:nvSpPr>
        <p:spPr/>
        <p:txBody>
          <a:bodyPr/>
          <a:lstStyle/>
          <a:p>
            <a:r>
              <a:rPr lang="en-US" dirty="0">
                <a:hlinkClick r:id="rId2"/>
              </a:rPr>
              <a:t>World Happiness Report</a:t>
            </a:r>
            <a:endParaRPr lang="en-US" dirty="0"/>
          </a:p>
          <a:p>
            <a:r>
              <a:rPr lang="en-US" dirty="0">
                <a:hlinkClick r:id="rId3"/>
              </a:rPr>
              <a:t>What is Infrastructure</a:t>
            </a:r>
            <a:endParaRPr lang="en-US" dirty="0"/>
          </a:p>
          <a:p>
            <a:r>
              <a:rPr lang="en-US" dirty="0">
                <a:hlinkClick r:id="rId4"/>
              </a:rPr>
              <a:t>The Time Is Now: We Must Step Up Support For the Poorest Countries</a:t>
            </a:r>
            <a:endParaRPr lang="en-US" dirty="0"/>
          </a:p>
          <a:p>
            <a:r>
              <a:rPr lang="en-US" dirty="0">
                <a:hlinkClick r:id="rId5"/>
              </a:rPr>
              <a:t>Do Things For Others</a:t>
            </a:r>
            <a:endParaRPr lang="en-US" dirty="0"/>
          </a:p>
          <a:p>
            <a:endParaRPr lang="en-US" dirty="0"/>
          </a:p>
        </p:txBody>
      </p:sp>
      <p:pic>
        <p:nvPicPr>
          <p:cNvPr id="4" name="Picture 3">
            <a:extLst>
              <a:ext uri="{FF2B5EF4-FFF2-40B4-BE49-F238E27FC236}">
                <a16:creationId xmlns:a16="http://schemas.microsoft.com/office/drawing/2014/main" id="{6EA58CB7-DE70-C661-F05D-99424017B7D3}"/>
              </a:ext>
            </a:extLst>
          </p:cNvPr>
          <p:cNvPicPr>
            <a:picLocks noChangeAspect="1"/>
          </p:cNvPicPr>
          <p:nvPr/>
        </p:nvPicPr>
        <p:blipFill rotWithShape="1">
          <a:blip r:embed="rId6"/>
          <a:srcRect l="33042" t="-6212" r="30430" b="8271"/>
          <a:stretch/>
        </p:blipFill>
        <p:spPr>
          <a:xfrm>
            <a:off x="653375" y="1364220"/>
            <a:ext cx="7447916" cy="326468"/>
          </a:xfrm>
          <a:prstGeom prst="rect">
            <a:avLst/>
          </a:prstGeom>
        </p:spPr>
      </p:pic>
    </p:spTree>
    <p:extLst>
      <p:ext uri="{BB962C8B-B14F-4D97-AF65-F5344CB8AC3E}">
        <p14:creationId xmlns:p14="http://schemas.microsoft.com/office/powerpoint/2010/main" val="297532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9" name="Rectangle 513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BB1C2-FB04-F06F-CF42-5EC9C7AF1067}"/>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sz="5400"/>
              <a:t>Thank You</a:t>
            </a:r>
          </a:p>
        </p:txBody>
      </p:sp>
      <p:pic>
        <p:nvPicPr>
          <p:cNvPr id="5126" name="Picture 6">
            <a:extLst>
              <a:ext uri="{FF2B5EF4-FFF2-40B4-BE49-F238E27FC236}">
                <a16:creationId xmlns:a16="http://schemas.microsoft.com/office/drawing/2014/main" id="{19AA1749-38A5-EB45-7535-B3072B870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282" b="3"/>
          <a:stretch/>
        </p:blipFill>
        <p:spPr bwMode="auto">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a:noFill/>
          <a:extLst>
            <a:ext uri="{909E8E84-426E-40DD-AFC4-6F175D3DCCD1}">
              <a14:hiddenFill xmlns:a14="http://schemas.microsoft.com/office/drawing/2010/main">
                <a:solidFill>
                  <a:srgbClr val="FFFFFF"/>
                </a:solidFill>
              </a14:hiddenFill>
            </a:ext>
          </a:extLst>
        </p:spPr>
      </p:pic>
      <p:sp>
        <p:nvSpPr>
          <p:cNvPr id="5141"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29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7987A-9F2D-867A-5DD1-2ED5950868A0}"/>
              </a:ext>
            </a:extLst>
          </p:cNvPr>
          <p:cNvSpPr>
            <a:spLocks noGrp="1"/>
          </p:cNvSpPr>
          <p:nvPr>
            <p:ph type="title"/>
          </p:nvPr>
        </p:nvSpPr>
        <p:spPr>
          <a:xfrm>
            <a:off x="572493" y="238539"/>
            <a:ext cx="11018520" cy="1434415"/>
          </a:xfrm>
        </p:spPr>
        <p:txBody>
          <a:bodyPr anchor="b">
            <a:normAutofit/>
          </a:bodyPr>
          <a:lstStyle/>
          <a:p>
            <a:r>
              <a:rPr lang="en-US" dirty="0"/>
              <a:t>Agenda</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AAFF51-CB17-609D-682B-541B3D6F9599}"/>
              </a:ext>
            </a:extLst>
          </p:cNvPr>
          <p:cNvSpPr>
            <a:spLocks noGrp="1"/>
          </p:cNvSpPr>
          <p:nvPr>
            <p:ph idx="1"/>
          </p:nvPr>
        </p:nvSpPr>
        <p:spPr>
          <a:xfrm>
            <a:off x="572493" y="2071316"/>
            <a:ext cx="6713552" cy="4119172"/>
          </a:xfrm>
        </p:spPr>
        <p:txBody>
          <a:bodyPr anchor="t">
            <a:normAutofit/>
          </a:bodyPr>
          <a:lstStyle/>
          <a:p>
            <a:pPr marL="457200" indent="-457200">
              <a:buFont typeface="+mj-lt"/>
              <a:buAutoNum type="arabicPeriod"/>
            </a:pPr>
            <a:r>
              <a:rPr lang="en-US" sz="2000" dirty="0"/>
              <a:t>Recent Events</a:t>
            </a:r>
          </a:p>
          <a:p>
            <a:pPr marL="457200" indent="-457200">
              <a:buFont typeface="+mj-lt"/>
              <a:buAutoNum type="arabicPeriod"/>
            </a:pPr>
            <a:r>
              <a:rPr lang="en-US" sz="2000" dirty="0"/>
              <a:t>How can our NGO help? </a:t>
            </a:r>
          </a:p>
          <a:p>
            <a:pPr marL="457200" indent="-457200">
              <a:buFont typeface="+mj-lt"/>
              <a:buAutoNum type="arabicPeriod"/>
            </a:pPr>
            <a:r>
              <a:rPr lang="en-US" sz="2000" dirty="0"/>
              <a:t>Imagine if you were…</a:t>
            </a:r>
          </a:p>
          <a:p>
            <a:pPr marL="457200" indent="-457200">
              <a:buFont typeface="+mj-lt"/>
              <a:buAutoNum type="arabicPeriod"/>
            </a:pPr>
            <a:r>
              <a:rPr lang="en-US" sz="2000" dirty="0"/>
              <a:t>Allocating efforts</a:t>
            </a:r>
          </a:p>
          <a:p>
            <a:pPr marL="457200" indent="-457200">
              <a:buFont typeface="+mj-lt"/>
              <a:buAutoNum type="arabicPeriod"/>
            </a:pPr>
            <a:r>
              <a:rPr lang="en-US" sz="2000" dirty="0"/>
              <a:t>How is help determined</a:t>
            </a:r>
          </a:p>
          <a:p>
            <a:pPr marL="457200" indent="-457200">
              <a:buFont typeface="+mj-lt"/>
              <a:buAutoNum type="arabicPeriod"/>
            </a:pPr>
            <a:r>
              <a:rPr lang="en-US" sz="2000" dirty="0"/>
              <a:t>Life expectancy is a concern</a:t>
            </a:r>
          </a:p>
          <a:p>
            <a:pPr marL="457200" indent="-457200">
              <a:buFont typeface="+mj-lt"/>
              <a:buAutoNum type="arabicPeriod"/>
            </a:pPr>
            <a:r>
              <a:rPr lang="en-US" sz="2000" dirty="0"/>
              <a:t>Ending corruption</a:t>
            </a:r>
          </a:p>
          <a:p>
            <a:pPr marL="457200" indent="-457200">
              <a:buFont typeface="+mj-lt"/>
              <a:buAutoNum type="arabicPeriod"/>
            </a:pPr>
            <a:r>
              <a:rPr lang="en-US" sz="2000" dirty="0"/>
              <a:t>Fundraising</a:t>
            </a:r>
          </a:p>
          <a:p>
            <a:pPr marL="457200" indent="-457200">
              <a:buFont typeface="+mj-lt"/>
              <a:buAutoNum type="arabicPeriod"/>
            </a:pPr>
            <a:r>
              <a:rPr lang="en-US" sz="2000" dirty="0"/>
              <a:t>What’s next?</a:t>
            </a:r>
          </a:p>
          <a:p>
            <a:pPr marL="457200" indent="-457200">
              <a:buFont typeface="+mj-lt"/>
              <a:buAutoNum type="arabicPeriod"/>
            </a:pPr>
            <a:r>
              <a:rPr lang="en-US" sz="2000" dirty="0"/>
              <a:t>We can make a difference</a:t>
            </a:r>
          </a:p>
          <a:p>
            <a:endParaRPr lang="en-US" sz="2000" dirty="0"/>
          </a:p>
          <a:p>
            <a:endParaRPr lang="en-US" sz="2000" dirty="0"/>
          </a:p>
          <a:p>
            <a:endParaRPr lang="en-US" sz="2000" dirty="0"/>
          </a:p>
        </p:txBody>
      </p:sp>
    </p:spTree>
    <p:extLst>
      <p:ext uri="{BB962C8B-B14F-4D97-AF65-F5344CB8AC3E}">
        <p14:creationId xmlns:p14="http://schemas.microsoft.com/office/powerpoint/2010/main" val="230072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DD825-37E3-8A14-8D5C-77D9AFE4A802}"/>
              </a:ext>
            </a:extLst>
          </p:cNvPr>
          <p:cNvSpPr>
            <a:spLocks noGrp="1"/>
          </p:cNvSpPr>
          <p:nvPr>
            <p:ph type="title"/>
          </p:nvPr>
        </p:nvSpPr>
        <p:spPr>
          <a:xfrm>
            <a:off x="572493" y="685800"/>
            <a:ext cx="8272927" cy="987154"/>
          </a:xfrm>
        </p:spPr>
        <p:txBody>
          <a:bodyPr anchor="b">
            <a:normAutofit/>
          </a:bodyPr>
          <a:lstStyle/>
          <a:p>
            <a:r>
              <a:rPr lang="en-US" sz="4000" dirty="0"/>
              <a:t>Recent Events</a:t>
            </a:r>
          </a:p>
        </p:txBody>
      </p:sp>
      <p:sp>
        <p:nvSpPr>
          <p:cNvPr id="206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CA66BF-29A2-D270-A0B7-97111324700F}"/>
              </a:ext>
            </a:extLst>
          </p:cNvPr>
          <p:cNvSpPr>
            <a:spLocks noGrp="1"/>
          </p:cNvSpPr>
          <p:nvPr>
            <p:ph idx="1"/>
          </p:nvPr>
        </p:nvSpPr>
        <p:spPr>
          <a:xfrm>
            <a:off x="572493" y="2071316"/>
            <a:ext cx="6713552" cy="3908065"/>
          </a:xfrm>
        </p:spPr>
        <p:txBody>
          <a:bodyPr anchor="t">
            <a:normAutofit/>
          </a:bodyPr>
          <a:lstStyle/>
          <a:p>
            <a:r>
              <a:rPr lang="en-US" sz="2200" dirty="0"/>
              <a:t>In the last few years, the world has suffered from a global pandemic, several natural disasters and civil wars</a:t>
            </a:r>
          </a:p>
          <a:p>
            <a:endParaRPr lang="en-US" sz="2200" dirty="0"/>
          </a:p>
          <a:p>
            <a:r>
              <a:rPr lang="en-US" sz="2200" dirty="0"/>
              <a:t>Those who have been affected shouldn’t be forgotten. As a result of these events, they’ve suffered great losses.</a:t>
            </a:r>
          </a:p>
          <a:p>
            <a:pPr marL="0" indent="0">
              <a:buNone/>
            </a:pPr>
            <a:endParaRPr lang="en-US" sz="2200" dirty="0"/>
          </a:p>
        </p:txBody>
      </p:sp>
      <p:pic>
        <p:nvPicPr>
          <p:cNvPr id="2052" name="Picture 4" descr="A cartoon of a planet earth with clouds&#10;&#10;Description automatically generated">
            <a:extLst>
              <a:ext uri="{FF2B5EF4-FFF2-40B4-BE49-F238E27FC236}">
                <a16:creationId xmlns:a16="http://schemas.microsoft.com/office/drawing/2014/main" id="{645394D5-8AC2-E190-1214-12ABB670AC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4" r="3099" b="-2"/>
          <a:stretch/>
        </p:blipFill>
        <p:spPr bwMode="auto">
          <a:xfrm>
            <a:off x="8060768" y="2520999"/>
            <a:ext cx="3530245" cy="366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7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2D472-3D13-2DC3-A2EE-EE23429F2332}"/>
              </a:ext>
            </a:extLst>
          </p:cNvPr>
          <p:cNvSpPr>
            <a:spLocks noGrp="1"/>
          </p:cNvSpPr>
          <p:nvPr>
            <p:ph type="title"/>
          </p:nvPr>
        </p:nvSpPr>
        <p:spPr>
          <a:xfrm>
            <a:off x="598202" y="256273"/>
            <a:ext cx="11018520" cy="1434415"/>
          </a:xfrm>
        </p:spPr>
        <p:txBody>
          <a:bodyPr anchor="b">
            <a:normAutofit/>
          </a:bodyPr>
          <a:lstStyle/>
          <a:p>
            <a:r>
              <a:rPr lang="en-US" sz="4000" dirty="0"/>
              <a:t>How Can Our NGO Help?</a:t>
            </a:r>
          </a:p>
        </p:txBody>
      </p:sp>
      <p:sp>
        <p:nvSpPr>
          <p:cNvPr id="309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73D61B-16DF-CAB4-8474-038C5CC880D9}"/>
              </a:ext>
            </a:extLst>
          </p:cNvPr>
          <p:cNvSpPr>
            <a:spLocks noGrp="1"/>
          </p:cNvSpPr>
          <p:nvPr>
            <p:ph idx="1"/>
          </p:nvPr>
        </p:nvSpPr>
        <p:spPr>
          <a:xfrm>
            <a:off x="572493" y="2071316"/>
            <a:ext cx="6713552" cy="4119172"/>
          </a:xfrm>
        </p:spPr>
        <p:txBody>
          <a:bodyPr anchor="t">
            <a:normAutofit/>
          </a:bodyPr>
          <a:lstStyle/>
          <a:p>
            <a:r>
              <a:rPr lang="en-US" sz="2200" dirty="0"/>
              <a:t>NGO’s can help by organizing efforts for charity and help to reach those in need</a:t>
            </a:r>
          </a:p>
          <a:p>
            <a:endParaRPr lang="en-US" sz="2200" dirty="0"/>
          </a:p>
          <a:p>
            <a:r>
              <a:rPr lang="en-US" sz="2200" dirty="0"/>
              <a:t>Collecting necessary workers, volunteers and creating fundraisings</a:t>
            </a:r>
          </a:p>
          <a:p>
            <a:endParaRPr lang="en-US" sz="2200" dirty="0"/>
          </a:p>
          <a:p>
            <a:r>
              <a:rPr lang="en-US" sz="2200" dirty="0"/>
              <a:t>Determining what is needed and where</a:t>
            </a:r>
          </a:p>
          <a:p>
            <a:endParaRPr lang="en-US" sz="2200" dirty="0"/>
          </a:p>
          <a:p>
            <a:r>
              <a:rPr lang="en-US" sz="2200" dirty="0"/>
              <a:t>Encouraging others to do the same in their communities</a:t>
            </a:r>
          </a:p>
        </p:txBody>
      </p:sp>
      <p:pic>
        <p:nvPicPr>
          <p:cNvPr id="3074" name="Picture 2" descr="A group of people holding up hearts&#10;&#10;Description automatically generated">
            <a:extLst>
              <a:ext uri="{FF2B5EF4-FFF2-40B4-BE49-F238E27FC236}">
                <a16:creationId xmlns:a16="http://schemas.microsoft.com/office/drawing/2014/main" id="{5630BC3A-793C-3875-7F46-0EBCF4121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1" r="1731" b="-3"/>
          <a:stretch/>
        </p:blipFill>
        <p:spPr bwMode="auto">
          <a:xfrm>
            <a:off x="7812204" y="2235908"/>
            <a:ext cx="3804518" cy="395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8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5" name="Rectangle 4124">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a:extLst>
              <a:ext uri="{FF2B5EF4-FFF2-40B4-BE49-F238E27FC236}">
                <a16:creationId xmlns:a16="http://schemas.microsoft.com/office/drawing/2014/main" id="{B6F0356A-9DB3-94F3-F4C1-A1D172B40E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9465"/>
          <a:stretch/>
        </p:blipFill>
        <p:spPr bwMode="auto">
          <a:xfrm>
            <a:off x="0" y="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4126" name="Group 4125">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4121" name="Freeform: Shape 4120">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4122" name="Freeform: Shape 4121">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4123" name="Freeform: Shape 4122">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4124" name="Freeform: Shape 4123">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94DD5B58-8D6A-7A8D-041D-537B87663335}"/>
              </a:ext>
            </a:extLst>
          </p:cNvPr>
          <p:cNvSpPr>
            <a:spLocks noGrp="1"/>
          </p:cNvSpPr>
          <p:nvPr>
            <p:ph type="title"/>
          </p:nvPr>
        </p:nvSpPr>
        <p:spPr>
          <a:xfrm>
            <a:off x="539502" y="4499434"/>
            <a:ext cx="5021782" cy="1509931"/>
          </a:xfrm>
        </p:spPr>
        <p:txBody>
          <a:bodyPr>
            <a:normAutofit/>
          </a:bodyPr>
          <a:lstStyle/>
          <a:p>
            <a:r>
              <a:rPr lang="en-US" sz="3600" dirty="0"/>
              <a:t>Imagine If You Were….</a:t>
            </a:r>
          </a:p>
        </p:txBody>
      </p:sp>
      <p:sp>
        <p:nvSpPr>
          <p:cNvPr id="3" name="Content Placeholder 2">
            <a:extLst>
              <a:ext uri="{FF2B5EF4-FFF2-40B4-BE49-F238E27FC236}">
                <a16:creationId xmlns:a16="http://schemas.microsoft.com/office/drawing/2014/main" id="{AD8CDE43-7A45-AC60-FF4D-D83CFC9141F3}"/>
              </a:ext>
            </a:extLst>
          </p:cNvPr>
          <p:cNvSpPr>
            <a:spLocks noGrp="1"/>
          </p:cNvSpPr>
          <p:nvPr>
            <p:ph idx="1"/>
          </p:nvPr>
        </p:nvSpPr>
        <p:spPr>
          <a:xfrm>
            <a:off x="5414838" y="4299093"/>
            <a:ext cx="6379385" cy="2371567"/>
          </a:xfrm>
        </p:spPr>
        <p:txBody>
          <a:bodyPr anchor="ctr">
            <a:noAutofit/>
          </a:bodyPr>
          <a:lstStyle/>
          <a:p>
            <a:r>
              <a:rPr lang="en-US" sz="2000" dirty="0"/>
              <a:t>Close your eyes, imagine if you were in the shoes of those affected</a:t>
            </a:r>
          </a:p>
          <a:p>
            <a:r>
              <a:rPr lang="en-US" sz="2000" dirty="0"/>
              <a:t>How would you feel?</a:t>
            </a:r>
          </a:p>
          <a:p>
            <a:r>
              <a:rPr lang="en-US" sz="2000" dirty="0"/>
              <a:t>Wouldn’t a little help make a great difference for you?</a:t>
            </a:r>
          </a:p>
          <a:p>
            <a:r>
              <a:rPr lang="en-US" sz="2000" dirty="0"/>
              <a:t>Allocating our efforts to those who truly need it is a goal of the NGO</a:t>
            </a:r>
          </a:p>
        </p:txBody>
      </p:sp>
    </p:spTree>
    <p:extLst>
      <p:ext uri="{BB962C8B-B14F-4D97-AF65-F5344CB8AC3E}">
        <p14:creationId xmlns:p14="http://schemas.microsoft.com/office/powerpoint/2010/main" val="407671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9DAF34-4FED-7995-4B79-C5FCD2F85125}"/>
              </a:ext>
            </a:extLst>
          </p:cNvPr>
          <p:cNvSpPr>
            <a:spLocks noGrp="1"/>
          </p:cNvSpPr>
          <p:nvPr>
            <p:ph type="title"/>
          </p:nvPr>
        </p:nvSpPr>
        <p:spPr>
          <a:xfrm>
            <a:off x="761802" y="762001"/>
            <a:ext cx="4080362" cy="1708242"/>
          </a:xfrm>
        </p:spPr>
        <p:txBody>
          <a:bodyPr anchor="ctr">
            <a:normAutofit/>
          </a:bodyPr>
          <a:lstStyle/>
          <a:p>
            <a:r>
              <a:rPr lang="en-US" sz="4000" dirty="0"/>
              <a:t>Allocating Efforts</a:t>
            </a:r>
          </a:p>
        </p:txBody>
      </p:sp>
      <p:sp>
        <p:nvSpPr>
          <p:cNvPr id="3" name="Content Placeholder 2">
            <a:extLst>
              <a:ext uri="{FF2B5EF4-FFF2-40B4-BE49-F238E27FC236}">
                <a16:creationId xmlns:a16="http://schemas.microsoft.com/office/drawing/2014/main" id="{048E9A21-B91B-89CD-B62D-10753560081A}"/>
              </a:ext>
            </a:extLst>
          </p:cNvPr>
          <p:cNvSpPr>
            <a:spLocks noGrp="1"/>
          </p:cNvSpPr>
          <p:nvPr>
            <p:ph idx="1"/>
          </p:nvPr>
        </p:nvSpPr>
        <p:spPr>
          <a:xfrm>
            <a:off x="761803" y="2470244"/>
            <a:ext cx="4080361" cy="3769834"/>
          </a:xfrm>
        </p:spPr>
        <p:txBody>
          <a:bodyPr anchor="ctr">
            <a:normAutofit/>
          </a:bodyPr>
          <a:lstStyle/>
          <a:p>
            <a:r>
              <a:rPr lang="en-US" sz="2000" dirty="0"/>
              <a:t>By using the data in the World Happiness Report, we can determine where our efforts would go</a:t>
            </a:r>
          </a:p>
          <a:p>
            <a:r>
              <a:rPr lang="en-US" sz="2000" dirty="0"/>
              <a:t>Starting first with the countries based on the lowest GDP per capita</a:t>
            </a:r>
          </a:p>
        </p:txBody>
      </p:sp>
      <p:sp>
        <p:nvSpPr>
          <p:cNvPr id="35" name="Rectangle 3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D7F686B3-E137-B15E-48AB-BE443DB99A54}"/>
              </a:ext>
            </a:extLst>
          </p:cNvPr>
          <p:cNvPicPr>
            <a:picLocks noChangeAspect="1"/>
          </p:cNvPicPr>
          <p:nvPr/>
        </p:nvPicPr>
        <p:blipFill rotWithShape="1">
          <a:blip r:embed="rId2"/>
          <a:srcRect l="33042" t="-6212" r="30430" b="8271"/>
          <a:stretch/>
        </p:blipFill>
        <p:spPr>
          <a:xfrm>
            <a:off x="612089" y="1852322"/>
            <a:ext cx="4186019" cy="363894"/>
          </a:xfrm>
          <a:prstGeom prst="rect">
            <a:avLst/>
          </a:prstGeom>
        </p:spPr>
      </p:pic>
      <p:pic>
        <p:nvPicPr>
          <p:cNvPr id="5" name="slide3" descr="Poorest Countries Map">
            <a:extLst>
              <a:ext uri="{FF2B5EF4-FFF2-40B4-BE49-F238E27FC236}">
                <a16:creationId xmlns:a16="http://schemas.microsoft.com/office/drawing/2014/main" id="{DE5EAA0D-8F5D-0EA3-41B8-F99E93F33A33}"/>
              </a:ext>
            </a:extLst>
          </p:cNvPr>
          <p:cNvPicPr>
            <a:picLocks noChangeAspect="1"/>
          </p:cNvPicPr>
          <p:nvPr/>
        </p:nvPicPr>
        <p:blipFill rotWithShape="1">
          <a:blip r:embed="rId3">
            <a:extLst>
              <a:ext uri="{28A0092B-C50C-407E-A947-70E740481C1C}">
                <a14:useLocalDpi xmlns:a14="http://schemas.microsoft.com/office/drawing/2010/main" val="0"/>
              </a:ext>
            </a:extLst>
          </a:blip>
          <a:srcRect l="17683" t="295" r="30465" b="7072"/>
          <a:stretch/>
        </p:blipFill>
        <p:spPr>
          <a:xfrm>
            <a:off x="6095998" y="336177"/>
            <a:ext cx="5574553" cy="6185646"/>
          </a:xfrm>
          <a:prstGeom prst="rect">
            <a:avLst/>
          </a:prstGeom>
        </p:spPr>
      </p:pic>
    </p:spTree>
    <p:extLst>
      <p:ext uri="{BB962C8B-B14F-4D97-AF65-F5344CB8AC3E}">
        <p14:creationId xmlns:p14="http://schemas.microsoft.com/office/powerpoint/2010/main" val="94461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168E0-62A2-F225-96B8-FCC7CDBA7C6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How Is Help Determined?</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9" descr="Life Ladder in Poor Countries">
            <a:extLst>
              <a:ext uri="{FF2B5EF4-FFF2-40B4-BE49-F238E27FC236}">
                <a16:creationId xmlns:a16="http://schemas.microsoft.com/office/drawing/2014/main" id="{43AFF393-0C40-B46E-3C96-BB552C696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583" y="114484"/>
            <a:ext cx="7261844" cy="6629031"/>
          </a:xfrm>
          <a:prstGeom prst="rect">
            <a:avLst/>
          </a:prstGeom>
        </p:spPr>
      </p:pic>
    </p:spTree>
    <p:extLst>
      <p:ext uri="{BB962C8B-B14F-4D97-AF65-F5344CB8AC3E}">
        <p14:creationId xmlns:p14="http://schemas.microsoft.com/office/powerpoint/2010/main" val="121568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A222B-7F87-B266-17D2-338CD8ED174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800" dirty="0"/>
              <a:t>Life Expectancy Is a Concern</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8" descr="Healthy Life Expectency in Poor Countries">
            <a:extLst>
              <a:ext uri="{FF2B5EF4-FFF2-40B4-BE49-F238E27FC236}">
                <a16:creationId xmlns:a16="http://schemas.microsoft.com/office/drawing/2014/main" id="{274052D6-5143-84FA-459F-BA84FC6AD6E7}"/>
              </a:ext>
            </a:extLst>
          </p:cNvPr>
          <p:cNvPicPr>
            <a:picLocks noChangeAspect="1"/>
          </p:cNvPicPr>
          <p:nvPr/>
        </p:nvPicPr>
        <p:blipFill rotWithShape="1">
          <a:blip r:embed="rId3">
            <a:extLst>
              <a:ext uri="{28A0092B-C50C-407E-A947-70E740481C1C}">
                <a14:useLocalDpi xmlns:a14="http://schemas.microsoft.com/office/drawing/2010/main" val="0"/>
              </a:ext>
            </a:extLst>
          </a:blip>
          <a:srcRect r="18988" b="7274"/>
          <a:stretch/>
        </p:blipFill>
        <p:spPr>
          <a:xfrm>
            <a:off x="4849574" y="896454"/>
            <a:ext cx="7014287" cy="5065091"/>
          </a:xfrm>
          <a:prstGeom prst="rect">
            <a:avLst/>
          </a:prstGeom>
        </p:spPr>
      </p:pic>
    </p:spTree>
    <p:extLst>
      <p:ext uri="{BB962C8B-B14F-4D97-AF65-F5344CB8AC3E}">
        <p14:creationId xmlns:p14="http://schemas.microsoft.com/office/powerpoint/2010/main" val="374081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DFA7670-DD73-1C4F-5513-F4D37E1B1845}"/>
              </a:ext>
            </a:extLst>
          </p:cNvPr>
          <p:cNvSpPr>
            <a:spLocks noGrp="1"/>
          </p:cNvSpPr>
          <p:nvPr>
            <p:ph type="title"/>
          </p:nvPr>
        </p:nvSpPr>
        <p:spPr>
          <a:xfrm>
            <a:off x="2600898" y="440193"/>
            <a:ext cx="6985602" cy="1249394"/>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Ending Corruption</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6" descr="Corruption in Poor Countries">
            <a:extLst>
              <a:ext uri="{FF2B5EF4-FFF2-40B4-BE49-F238E27FC236}">
                <a16:creationId xmlns:a16="http://schemas.microsoft.com/office/drawing/2014/main" id="{46B16C2F-240D-5150-2A24-6AD4E47A1E7F}"/>
              </a:ext>
            </a:extLst>
          </p:cNvPr>
          <p:cNvPicPr>
            <a:picLocks noChangeAspect="1"/>
          </p:cNvPicPr>
          <p:nvPr/>
        </p:nvPicPr>
        <p:blipFill rotWithShape="1">
          <a:blip r:embed="rId3">
            <a:extLst>
              <a:ext uri="{28A0092B-C50C-407E-A947-70E740481C1C}">
                <a14:useLocalDpi xmlns:a14="http://schemas.microsoft.com/office/drawing/2010/main" val="0"/>
              </a:ext>
            </a:extLst>
          </a:blip>
          <a:srcRect r="16935" b="3625"/>
          <a:stretch/>
        </p:blipFill>
        <p:spPr>
          <a:xfrm>
            <a:off x="1632473" y="1866471"/>
            <a:ext cx="8532251" cy="4700023"/>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86D1496-68F9-D2BC-9E3B-55FDF29E29A7}"/>
                  </a:ext>
                </a:extLst>
              </p14:cNvPr>
              <p14:cNvContentPartPr/>
              <p14:nvPr/>
            </p14:nvContentPartPr>
            <p14:xfrm>
              <a:off x="6115650" y="3284092"/>
              <a:ext cx="53640" cy="485280"/>
            </p14:xfrm>
          </p:contentPart>
        </mc:Choice>
        <mc:Fallback>
          <p:pic>
            <p:nvPicPr>
              <p:cNvPr id="5" name="Ink 4">
                <a:extLst>
                  <a:ext uri="{FF2B5EF4-FFF2-40B4-BE49-F238E27FC236}">
                    <a16:creationId xmlns:a16="http://schemas.microsoft.com/office/drawing/2014/main" id="{486D1496-68F9-D2BC-9E3B-55FDF29E29A7}"/>
                  </a:ext>
                </a:extLst>
              </p:cNvPr>
              <p:cNvPicPr/>
              <p:nvPr/>
            </p:nvPicPr>
            <p:blipFill>
              <a:blip r:embed="rId5"/>
              <a:stretch>
                <a:fillRect/>
              </a:stretch>
            </p:blipFill>
            <p:spPr>
              <a:xfrm>
                <a:off x="6107010" y="3275452"/>
                <a:ext cx="7128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0557FCE-18F7-48CA-2A23-10D9E5619F7E}"/>
                  </a:ext>
                </a:extLst>
              </p14:cNvPr>
              <p14:cNvContentPartPr/>
              <p14:nvPr/>
            </p14:nvContentPartPr>
            <p14:xfrm>
              <a:off x="5986770" y="3552652"/>
              <a:ext cx="278280" cy="875520"/>
            </p14:xfrm>
          </p:contentPart>
        </mc:Choice>
        <mc:Fallback>
          <p:pic>
            <p:nvPicPr>
              <p:cNvPr id="7" name="Ink 6">
                <a:extLst>
                  <a:ext uri="{FF2B5EF4-FFF2-40B4-BE49-F238E27FC236}">
                    <a16:creationId xmlns:a16="http://schemas.microsoft.com/office/drawing/2014/main" id="{00557FCE-18F7-48CA-2A23-10D9E5619F7E}"/>
                  </a:ext>
                </a:extLst>
              </p:cNvPr>
              <p:cNvPicPr/>
              <p:nvPr/>
            </p:nvPicPr>
            <p:blipFill>
              <a:blip r:embed="rId7"/>
              <a:stretch>
                <a:fillRect/>
              </a:stretch>
            </p:blipFill>
            <p:spPr>
              <a:xfrm>
                <a:off x="5978130" y="3544012"/>
                <a:ext cx="295920" cy="89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DC9EF1AB-E20B-EA5E-0EDB-6439E2DC8421}"/>
                  </a:ext>
                </a:extLst>
              </p14:cNvPr>
              <p14:cNvContentPartPr/>
              <p14:nvPr/>
            </p14:nvContentPartPr>
            <p14:xfrm>
              <a:off x="6090450" y="3889252"/>
              <a:ext cx="105840" cy="1631880"/>
            </p14:xfrm>
          </p:contentPart>
        </mc:Choice>
        <mc:Fallback>
          <p:pic>
            <p:nvPicPr>
              <p:cNvPr id="10" name="Ink 9">
                <a:extLst>
                  <a:ext uri="{FF2B5EF4-FFF2-40B4-BE49-F238E27FC236}">
                    <a16:creationId xmlns:a16="http://schemas.microsoft.com/office/drawing/2014/main" id="{DC9EF1AB-E20B-EA5E-0EDB-6439E2DC8421}"/>
                  </a:ext>
                </a:extLst>
              </p:cNvPr>
              <p:cNvPicPr/>
              <p:nvPr/>
            </p:nvPicPr>
            <p:blipFill>
              <a:blip r:embed="rId9"/>
              <a:stretch>
                <a:fillRect/>
              </a:stretch>
            </p:blipFill>
            <p:spPr>
              <a:xfrm>
                <a:off x="6027810" y="3826252"/>
                <a:ext cx="231480" cy="1757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675977B-145A-46EA-004E-57547E8A114D}"/>
                  </a:ext>
                </a:extLst>
              </p14:cNvPr>
              <p14:cNvContentPartPr/>
              <p14:nvPr/>
            </p14:nvContentPartPr>
            <p14:xfrm>
              <a:off x="7726650" y="3528532"/>
              <a:ext cx="106560" cy="2035800"/>
            </p14:xfrm>
          </p:contentPart>
        </mc:Choice>
        <mc:Fallback>
          <p:pic>
            <p:nvPicPr>
              <p:cNvPr id="11" name="Ink 10">
                <a:extLst>
                  <a:ext uri="{FF2B5EF4-FFF2-40B4-BE49-F238E27FC236}">
                    <a16:creationId xmlns:a16="http://schemas.microsoft.com/office/drawing/2014/main" id="{D675977B-145A-46EA-004E-57547E8A114D}"/>
                  </a:ext>
                </a:extLst>
              </p:cNvPr>
              <p:cNvPicPr/>
              <p:nvPr/>
            </p:nvPicPr>
            <p:blipFill>
              <a:blip r:embed="rId11"/>
              <a:stretch>
                <a:fillRect/>
              </a:stretch>
            </p:blipFill>
            <p:spPr>
              <a:xfrm>
                <a:off x="7664010" y="3465532"/>
                <a:ext cx="232200" cy="2161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106D70A7-72E7-C85B-D7AF-E10568CC67E0}"/>
                  </a:ext>
                </a:extLst>
              </p14:cNvPr>
              <p14:cNvContentPartPr/>
              <p14:nvPr/>
            </p14:nvContentPartPr>
            <p14:xfrm>
              <a:off x="6182391" y="3143963"/>
              <a:ext cx="1562040" cy="335880"/>
            </p14:xfrm>
          </p:contentPart>
        </mc:Choice>
        <mc:Fallback>
          <p:pic>
            <p:nvPicPr>
              <p:cNvPr id="16" name="Ink 15">
                <a:extLst>
                  <a:ext uri="{FF2B5EF4-FFF2-40B4-BE49-F238E27FC236}">
                    <a16:creationId xmlns:a16="http://schemas.microsoft.com/office/drawing/2014/main" id="{106D70A7-72E7-C85B-D7AF-E10568CC67E0}"/>
                  </a:ext>
                </a:extLst>
              </p:cNvPr>
              <p:cNvPicPr/>
              <p:nvPr/>
            </p:nvPicPr>
            <p:blipFill>
              <a:blip r:embed="rId13"/>
              <a:stretch>
                <a:fillRect/>
              </a:stretch>
            </p:blipFill>
            <p:spPr>
              <a:xfrm>
                <a:off x="6119751" y="3080963"/>
                <a:ext cx="1687680" cy="461520"/>
              </a:xfrm>
              <a:prstGeom prst="rect">
                <a:avLst/>
              </a:prstGeom>
            </p:spPr>
          </p:pic>
        </mc:Fallback>
      </mc:AlternateContent>
      <p:grpSp>
        <p:nvGrpSpPr>
          <p:cNvPr id="21" name="Group 20">
            <a:extLst>
              <a:ext uri="{FF2B5EF4-FFF2-40B4-BE49-F238E27FC236}">
                <a16:creationId xmlns:a16="http://schemas.microsoft.com/office/drawing/2014/main" id="{3A491466-87B9-B02B-571A-E999C92EAB5E}"/>
              </a:ext>
            </a:extLst>
          </p:cNvPr>
          <p:cNvGrpSpPr/>
          <p:nvPr/>
        </p:nvGrpSpPr>
        <p:grpSpPr>
          <a:xfrm>
            <a:off x="4473471" y="2974763"/>
            <a:ext cx="1716480" cy="795240"/>
            <a:chOff x="4473471" y="2974763"/>
            <a:chExt cx="1716480" cy="79524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8A64E002-8008-B0EA-70D5-4EA79B951CD9}"/>
                    </a:ext>
                  </a:extLst>
                </p14:cNvPr>
                <p14:cNvContentPartPr/>
                <p14:nvPr/>
              </p14:nvContentPartPr>
              <p14:xfrm>
                <a:off x="6103911" y="3087443"/>
                <a:ext cx="86040" cy="682560"/>
              </p14:xfrm>
            </p:contentPart>
          </mc:Choice>
          <mc:Fallback>
            <p:pic>
              <p:nvPicPr>
                <p:cNvPr id="12" name="Ink 11">
                  <a:extLst>
                    <a:ext uri="{FF2B5EF4-FFF2-40B4-BE49-F238E27FC236}">
                      <a16:creationId xmlns:a16="http://schemas.microsoft.com/office/drawing/2014/main" id="{8A64E002-8008-B0EA-70D5-4EA79B951CD9}"/>
                    </a:ext>
                  </a:extLst>
                </p:cNvPr>
                <p:cNvPicPr/>
                <p:nvPr/>
              </p:nvPicPr>
              <p:blipFill>
                <a:blip r:embed="rId15"/>
                <a:stretch>
                  <a:fillRect/>
                </a:stretch>
              </p:blipFill>
              <p:spPr>
                <a:xfrm>
                  <a:off x="6041271" y="3024803"/>
                  <a:ext cx="211680" cy="808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9A5128C-9A3A-7233-895D-4457C3770FFB}"/>
                    </a:ext>
                  </a:extLst>
                </p14:cNvPr>
                <p14:cNvContentPartPr/>
                <p14:nvPr/>
              </p14:nvContentPartPr>
              <p14:xfrm>
                <a:off x="6140631" y="3031283"/>
                <a:ext cx="360" cy="360"/>
              </p14:xfrm>
            </p:contentPart>
          </mc:Choice>
          <mc:Fallback>
            <p:pic>
              <p:nvPicPr>
                <p:cNvPr id="14" name="Ink 13">
                  <a:extLst>
                    <a:ext uri="{FF2B5EF4-FFF2-40B4-BE49-F238E27FC236}">
                      <a16:creationId xmlns:a16="http://schemas.microsoft.com/office/drawing/2014/main" id="{99A5128C-9A3A-7233-895D-4457C3770FFB}"/>
                    </a:ext>
                  </a:extLst>
                </p:cNvPr>
                <p:cNvPicPr/>
                <p:nvPr/>
              </p:nvPicPr>
              <p:blipFill>
                <a:blip r:embed="rId17"/>
                <a:stretch>
                  <a:fillRect/>
                </a:stretch>
              </p:blipFill>
              <p:spPr>
                <a:xfrm>
                  <a:off x="6077631" y="296864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87A141C2-2628-48BA-EAA9-52008C7DFD81}"/>
                    </a:ext>
                  </a:extLst>
                </p14:cNvPr>
                <p14:cNvContentPartPr/>
                <p14:nvPr/>
              </p14:nvContentPartPr>
              <p14:xfrm>
                <a:off x="4473471" y="2974763"/>
                <a:ext cx="1634040" cy="85320"/>
              </p14:xfrm>
            </p:contentPart>
          </mc:Choice>
          <mc:Fallback>
            <p:pic>
              <p:nvPicPr>
                <p:cNvPr id="20" name="Ink 19">
                  <a:extLst>
                    <a:ext uri="{FF2B5EF4-FFF2-40B4-BE49-F238E27FC236}">
                      <a16:creationId xmlns:a16="http://schemas.microsoft.com/office/drawing/2014/main" id="{87A141C2-2628-48BA-EAA9-52008C7DFD81}"/>
                    </a:ext>
                  </a:extLst>
                </p:cNvPr>
                <p:cNvPicPr/>
                <p:nvPr/>
              </p:nvPicPr>
              <p:blipFill>
                <a:blip r:embed="rId19"/>
                <a:stretch>
                  <a:fillRect/>
                </a:stretch>
              </p:blipFill>
              <p:spPr>
                <a:xfrm>
                  <a:off x="4410471" y="2911763"/>
                  <a:ext cx="1759680" cy="210960"/>
                </a:xfrm>
                <a:prstGeom prst="rect">
                  <a:avLst/>
                </a:prstGeom>
              </p:spPr>
            </p:pic>
          </mc:Fallback>
        </mc:AlternateContent>
      </p:grpSp>
    </p:spTree>
    <p:extLst>
      <p:ext uri="{BB962C8B-B14F-4D97-AF65-F5344CB8AC3E}">
        <p14:creationId xmlns:p14="http://schemas.microsoft.com/office/powerpoint/2010/main" val="379321549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368</TotalTime>
  <Words>883</Words>
  <Application>Microsoft Office PowerPoint</Application>
  <PresentationFormat>Widescreen</PresentationFormat>
  <Paragraphs>68</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Joy Campaign</vt:lpstr>
      <vt:lpstr>Agenda</vt:lpstr>
      <vt:lpstr>Recent Events</vt:lpstr>
      <vt:lpstr>How Can Our NGO Help?</vt:lpstr>
      <vt:lpstr>Imagine If You Were….</vt:lpstr>
      <vt:lpstr>Allocating Efforts</vt:lpstr>
      <vt:lpstr>How Is Help Determined?</vt:lpstr>
      <vt:lpstr>Life Expectancy Is a Concern</vt:lpstr>
      <vt:lpstr>Ending Corruption</vt:lpstr>
      <vt:lpstr>Fundraising</vt:lpstr>
      <vt:lpstr>What’s Next?</vt:lpstr>
      <vt:lpstr>We Can Make a Difference</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Joy Campaign</dc:title>
  <dc:creator>Amanny Abuthuraya</dc:creator>
  <cp:lastModifiedBy>Amanny Abuthuraya</cp:lastModifiedBy>
  <cp:revision>8</cp:revision>
  <dcterms:created xsi:type="dcterms:W3CDTF">2023-11-16T05:45:11Z</dcterms:created>
  <dcterms:modified xsi:type="dcterms:W3CDTF">2023-12-03T06:38:02Z</dcterms:modified>
</cp:coreProperties>
</file>