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sldIdLst>
    <p:sldId id="256" r:id="rId2"/>
    <p:sldId id="259" r:id="rId3"/>
    <p:sldId id="258" r:id="rId4"/>
    <p:sldId id="260" r:id="rId5"/>
    <p:sldId id="261" r:id="rId6"/>
    <p:sldId id="262" r:id="rId7"/>
    <p:sldId id="283" r:id="rId8"/>
    <p:sldId id="263" r:id="rId9"/>
    <p:sldId id="264" r:id="rId10"/>
    <p:sldId id="265" r:id="rId11"/>
    <p:sldId id="266" r:id="rId12"/>
    <p:sldId id="268" r:id="rId13"/>
    <p:sldId id="270" r:id="rId14"/>
    <p:sldId id="272" r:id="rId15"/>
    <p:sldId id="271" r:id="rId16"/>
    <p:sldId id="273" r:id="rId17"/>
    <p:sldId id="274" r:id="rId18"/>
    <p:sldId id="275" r:id="rId19"/>
    <p:sldId id="277" r:id="rId20"/>
    <p:sldId id="278" r:id="rId21"/>
    <p:sldId id="282" r:id="rId22"/>
    <p:sldId id="279" r:id="rId23"/>
    <p:sldId id="280" r:id="rId24"/>
    <p:sldId id="28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4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5302C2-A208-4B20-A94A-42D791F298B2}" v="7" dt="2022-04-04T12:23:55.35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54"/>
    <p:restoredTop sz="96296"/>
  </p:normalViewPr>
  <p:slideViewPr>
    <p:cSldViewPr snapToObjects="1">
      <p:cViewPr varScale="1">
        <p:scale>
          <a:sx n="158" d="100"/>
          <a:sy n="158" d="100"/>
        </p:scale>
        <p:origin x="1044" y="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橋本　恵一" userId="73fe1f6b-40d9-41d7-a731-eb1cf6e92f64" providerId="ADAL" clId="{495302C2-A208-4B20-A94A-42D791F298B2}"/>
    <pc:docChg chg="undo custSel modSld">
      <pc:chgData name="橋本　恵一" userId="73fe1f6b-40d9-41d7-a731-eb1cf6e92f64" providerId="ADAL" clId="{495302C2-A208-4B20-A94A-42D791F298B2}" dt="2022-04-04T12:23:55.355" v="138"/>
      <pc:docMkLst>
        <pc:docMk/>
      </pc:docMkLst>
      <pc:sldChg chg="modSp mod">
        <pc:chgData name="橋本　恵一" userId="73fe1f6b-40d9-41d7-a731-eb1cf6e92f64" providerId="ADAL" clId="{495302C2-A208-4B20-A94A-42D791F298B2}" dt="2022-04-04T12:23:55.355" v="138"/>
        <pc:sldMkLst>
          <pc:docMk/>
          <pc:sldMk cId="3395695949" sldId="256"/>
        </pc:sldMkLst>
        <pc:spChg chg="mod">
          <ac:chgData name="橋本　恵一" userId="73fe1f6b-40d9-41d7-a731-eb1cf6e92f64" providerId="ADAL" clId="{495302C2-A208-4B20-A94A-42D791F298B2}" dt="2022-04-04T12:23:10.842" v="69"/>
          <ac:spMkLst>
            <pc:docMk/>
            <pc:sldMk cId="3395695949" sldId="256"/>
            <ac:spMk id="3" creationId="{F6DC13B8-1449-CB4F-A522-86FAEEBF2064}"/>
          </ac:spMkLst>
        </pc:spChg>
        <pc:spChg chg="mod">
          <ac:chgData name="橋本　恵一" userId="73fe1f6b-40d9-41d7-a731-eb1cf6e92f64" providerId="ADAL" clId="{495302C2-A208-4B20-A94A-42D791F298B2}" dt="2022-04-04T12:23:55.355" v="138"/>
          <ac:spMkLst>
            <pc:docMk/>
            <pc:sldMk cId="3395695949" sldId="256"/>
            <ac:spMk id="4" creationId="{522624E9-B291-3A42-BA67-8F7F5ECB84E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DDDFD-F0E2-A04D-A40B-06D6E920DFA2}"/>
              </a:ext>
            </a:extLst>
          </p:cNvPr>
          <p:cNvSpPr>
            <a:spLocks noGrp="1"/>
          </p:cNvSpPr>
          <p:nvPr>
            <p:ph type="ctrTitle"/>
          </p:nvPr>
        </p:nvSpPr>
        <p:spPr>
          <a:xfrm>
            <a:off x="1524000" y="1755637"/>
            <a:ext cx="9144000" cy="1754326"/>
          </a:xfrm>
        </p:spPr>
        <p:txBody>
          <a:bodyPr anchor="b">
            <a:spAutoFit/>
          </a:bodyPr>
          <a:lstStyle>
            <a:lvl1pPr algn="ctr">
              <a:defRPr sz="6000" baseline="0">
                <a:latin typeface="Helvetica" pitchFamily="2"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5036A95-D020-F94C-AD36-3DEF2B168EC1}"/>
              </a:ext>
            </a:extLst>
          </p:cNvPr>
          <p:cNvSpPr>
            <a:spLocks noGrp="1"/>
          </p:cNvSpPr>
          <p:nvPr>
            <p:ph type="subTitle" idx="1"/>
          </p:nvPr>
        </p:nvSpPr>
        <p:spPr>
          <a:xfrm>
            <a:off x="1524000" y="3602038"/>
            <a:ext cx="9144000" cy="424732"/>
          </a:xfrm>
        </p:spPr>
        <p:txBody>
          <a:bodyPr>
            <a:sp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41CF6FA9-BC1B-554F-9844-52A2E456A8B3}"/>
              </a:ext>
            </a:extLst>
          </p:cNvPr>
          <p:cNvSpPr>
            <a:spLocks noGrp="1"/>
          </p:cNvSpPr>
          <p:nvPr>
            <p:ph type="dt" sz="half" idx="10"/>
          </p:nvPr>
        </p:nvSpPr>
        <p:spPr>
          <a:xfrm>
            <a:off x="838200" y="6400413"/>
            <a:ext cx="2743200" cy="276999"/>
          </a:xfrm>
        </p:spPr>
        <p:txBody>
          <a:bodyPr>
            <a:spAutoFit/>
          </a:bodyPr>
          <a:lstStyle/>
          <a:p>
            <a:fld id="{4C45D3DB-FFFB-8D4B-9F0E-439C58217B3C}" type="datetimeFigureOut">
              <a:rPr lang="en-US" smtClean="0"/>
              <a:t>4/4/2022</a:t>
            </a:fld>
            <a:endParaRPr lang="en-US"/>
          </a:p>
        </p:txBody>
      </p:sp>
      <p:sp>
        <p:nvSpPr>
          <p:cNvPr id="5" name="Footer Placeholder 4">
            <a:extLst>
              <a:ext uri="{FF2B5EF4-FFF2-40B4-BE49-F238E27FC236}">
                <a16:creationId xmlns:a16="http://schemas.microsoft.com/office/drawing/2014/main" id="{706DE68B-E862-5C45-9E0C-097605670D90}"/>
              </a:ext>
            </a:extLst>
          </p:cNvPr>
          <p:cNvSpPr>
            <a:spLocks noGrp="1"/>
          </p:cNvSpPr>
          <p:nvPr>
            <p:ph type="ftr" sz="quarter" idx="11"/>
          </p:nvPr>
        </p:nvSpPr>
        <p:spPr>
          <a:xfrm>
            <a:off x="4258129" y="6400413"/>
            <a:ext cx="4114800" cy="276999"/>
          </a:xfrm>
        </p:spPr>
        <p:txBody>
          <a:bodyPr>
            <a:spAutoFit/>
          </a:bodyPr>
          <a:lstStyle/>
          <a:p>
            <a:endParaRPr lang="en-US"/>
          </a:p>
        </p:txBody>
      </p:sp>
      <p:sp>
        <p:nvSpPr>
          <p:cNvPr id="6" name="Slide Number Placeholder 5">
            <a:extLst>
              <a:ext uri="{FF2B5EF4-FFF2-40B4-BE49-F238E27FC236}">
                <a16:creationId xmlns:a16="http://schemas.microsoft.com/office/drawing/2014/main" id="{EDC0F992-C113-6B4A-BD95-284877FED5E1}"/>
              </a:ext>
            </a:extLst>
          </p:cNvPr>
          <p:cNvSpPr>
            <a:spLocks noGrp="1"/>
          </p:cNvSpPr>
          <p:nvPr>
            <p:ph type="sldNum" sz="quarter" idx="12"/>
          </p:nvPr>
        </p:nvSpPr>
        <p:spPr>
          <a:xfrm>
            <a:off x="9049658" y="6400413"/>
            <a:ext cx="2743200" cy="276999"/>
          </a:xfrm>
        </p:spPr>
        <p:txBody>
          <a:bodyPr>
            <a:spAutoFit/>
          </a:bodyPr>
          <a:lstStyle/>
          <a:p>
            <a:fld id="{FA86963B-D9E1-3341-8957-91A6D6A1B7E4}" type="slidenum">
              <a:rPr lang="en-US" smtClean="0"/>
              <a:t>‹#›</a:t>
            </a:fld>
            <a:endParaRPr lang="en-US"/>
          </a:p>
        </p:txBody>
      </p:sp>
    </p:spTree>
    <p:extLst>
      <p:ext uri="{BB962C8B-B14F-4D97-AF65-F5344CB8AC3E}">
        <p14:creationId xmlns:p14="http://schemas.microsoft.com/office/powerpoint/2010/main" val="687531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C8E2C-7493-4845-9234-F1CD9FE53AE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0754DC6-CDD9-224E-9822-AF085DCECF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2877C-189A-6341-946C-64306A865FAD}"/>
              </a:ext>
            </a:extLst>
          </p:cNvPr>
          <p:cNvSpPr>
            <a:spLocks noGrp="1"/>
          </p:cNvSpPr>
          <p:nvPr>
            <p:ph type="dt" sz="half" idx="10"/>
          </p:nvPr>
        </p:nvSpPr>
        <p:spPr/>
        <p:txBody>
          <a:bodyPr/>
          <a:lstStyle/>
          <a:p>
            <a:fld id="{4C45D3DB-FFFB-8D4B-9F0E-439C58217B3C}" type="datetimeFigureOut">
              <a:rPr lang="en-US" smtClean="0"/>
              <a:t>4/4/2022</a:t>
            </a:fld>
            <a:endParaRPr lang="en-US"/>
          </a:p>
        </p:txBody>
      </p:sp>
      <p:sp>
        <p:nvSpPr>
          <p:cNvPr id="5" name="Footer Placeholder 4">
            <a:extLst>
              <a:ext uri="{FF2B5EF4-FFF2-40B4-BE49-F238E27FC236}">
                <a16:creationId xmlns:a16="http://schemas.microsoft.com/office/drawing/2014/main" id="{61B25023-8133-DC46-89E4-49F0058C3D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BA6D53-467B-6248-B15A-C1C0A1F5C774}"/>
              </a:ext>
            </a:extLst>
          </p:cNvPr>
          <p:cNvSpPr>
            <a:spLocks noGrp="1"/>
          </p:cNvSpPr>
          <p:nvPr>
            <p:ph type="sldNum" sz="quarter" idx="12"/>
          </p:nvPr>
        </p:nvSpPr>
        <p:spPr/>
        <p:txBody>
          <a:bodyPr/>
          <a:lstStyle/>
          <a:p>
            <a:fld id="{FA86963B-D9E1-3341-8957-91A6D6A1B7E4}" type="slidenum">
              <a:rPr lang="en-US" smtClean="0"/>
              <a:t>‹#›</a:t>
            </a:fld>
            <a:endParaRPr lang="en-US"/>
          </a:p>
        </p:txBody>
      </p:sp>
    </p:spTree>
    <p:extLst>
      <p:ext uri="{BB962C8B-B14F-4D97-AF65-F5344CB8AC3E}">
        <p14:creationId xmlns:p14="http://schemas.microsoft.com/office/powerpoint/2010/main" val="702045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53A3B4-1B69-8248-9745-B574F9F111A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FC56105-CAFD-214E-9D5C-99AC09E8E6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A9DB2C-8D81-C54F-A662-12D510B46F0E}"/>
              </a:ext>
            </a:extLst>
          </p:cNvPr>
          <p:cNvSpPr>
            <a:spLocks noGrp="1"/>
          </p:cNvSpPr>
          <p:nvPr>
            <p:ph type="dt" sz="half" idx="10"/>
          </p:nvPr>
        </p:nvSpPr>
        <p:spPr/>
        <p:txBody>
          <a:bodyPr/>
          <a:lstStyle/>
          <a:p>
            <a:fld id="{4C45D3DB-FFFB-8D4B-9F0E-439C58217B3C}" type="datetimeFigureOut">
              <a:rPr lang="en-US" smtClean="0"/>
              <a:t>4/4/2022</a:t>
            </a:fld>
            <a:endParaRPr lang="en-US"/>
          </a:p>
        </p:txBody>
      </p:sp>
      <p:sp>
        <p:nvSpPr>
          <p:cNvPr id="5" name="Footer Placeholder 4">
            <a:extLst>
              <a:ext uri="{FF2B5EF4-FFF2-40B4-BE49-F238E27FC236}">
                <a16:creationId xmlns:a16="http://schemas.microsoft.com/office/drawing/2014/main" id="{19C63B3D-FB65-194B-A16B-866B5070AC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79CA80-B8D0-B549-8683-31D60DD9960F}"/>
              </a:ext>
            </a:extLst>
          </p:cNvPr>
          <p:cNvSpPr>
            <a:spLocks noGrp="1"/>
          </p:cNvSpPr>
          <p:nvPr>
            <p:ph type="sldNum" sz="quarter" idx="12"/>
          </p:nvPr>
        </p:nvSpPr>
        <p:spPr/>
        <p:txBody>
          <a:bodyPr/>
          <a:lstStyle/>
          <a:p>
            <a:fld id="{FA86963B-D9E1-3341-8957-91A6D6A1B7E4}" type="slidenum">
              <a:rPr lang="en-US" smtClean="0"/>
              <a:t>‹#›</a:t>
            </a:fld>
            <a:endParaRPr lang="en-US"/>
          </a:p>
        </p:txBody>
      </p:sp>
    </p:spTree>
    <p:extLst>
      <p:ext uri="{BB962C8B-B14F-4D97-AF65-F5344CB8AC3E}">
        <p14:creationId xmlns:p14="http://schemas.microsoft.com/office/powerpoint/2010/main" val="1900570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214DB-E00F-8A47-BF73-D2ED5292B940}"/>
              </a:ext>
            </a:extLst>
          </p:cNvPr>
          <p:cNvSpPr>
            <a:spLocks noGrp="1"/>
          </p:cNvSpPr>
          <p:nvPr>
            <p:ph type="title"/>
          </p:nvPr>
        </p:nvSpPr>
        <p:spPr/>
        <p:txBody>
          <a:bodyPr>
            <a:spAutoFit/>
          </a:bodyPr>
          <a:lstStyle/>
          <a:p>
            <a:r>
              <a:rPr lang="en-US"/>
              <a:t>Click to edit Master title style</a:t>
            </a:r>
          </a:p>
        </p:txBody>
      </p:sp>
      <p:sp>
        <p:nvSpPr>
          <p:cNvPr id="3" name="Content Placeholder 2">
            <a:extLst>
              <a:ext uri="{FF2B5EF4-FFF2-40B4-BE49-F238E27FC236}">
                <a16:creationId xmlns:a16="http://schemas.microsoft.com/office/drawing/2014/main" id="{C0417C3A-31A8-6A41-AB3D-089D85363419}"/>
              </a:ext>
            </a:extLst>
          </p:cNvPr>
          <p:cNvSpPr>
            <a:spLocks noGrp="1"/>
          </p:cNvSpPr>
          <p:nvPr>
            <p:ph idx="1"/>
          </p:nvPr>
        </p:nvSpPr>
        <p:spPr>
          <a:xfrm>
            <a:off x="682171" y="1391120"/>
            <a:ext cx="10726057" cy="1844608"/>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C1D7A1-35C5-624C-A617-EEDDAF827090}"/>
              </a:ext>
            </a:extLst>
          </p:cNvPr>
          <p:cNvSpPr>
            <a:spLocks noGrp="1"/>
          </p:cNvSpPr>
          <p:nvPr>
            <p:ph type="dt" sz="half" idx="10"/>
          </p:nvPr>
        </p:nvSpPr>
        <p:spPr>
          <a:xfrm>
            <a:off x="838200" y="6400413"/>
            <a:ext cx="2743200" cy="276999"/>
          </a:xfrm>
        </p:spPr>
        <p:txBody>
          <a:bodyPr>
            <a:spAutoFit/>
          </a:bodyPr>
          <a:lstStyle/>
          <a:p>
            <a:fld id="{4C45D3DB-FFFB-8D4B-9F0E-439C58217B3C}" type="datetimeFigureOut">
              <a:rPr lang="en-US" smtClean="0"/>
              <a:t>4/4/2022</a:t>
            </a:fld>
            <a:endParaRPr lang="en-US"/>
          </a:p>
        </p:txBody>
      </p:sp>
      <p:sp>
        <p:nvSpPr>
          <p:cNvPr id="5" name="Footer Placeholder 4">
            <a:extLst>
              <a:ext uri="{FF2B5EF4-FFF2-40B4-BE49-F238E27FC236}">
                <a16:creationId xmlns:a16="http://schemas.microsoft.com/office/drawing/2014/main" id="{4AD7565D-D0F2-7443-BA1A-CFD21707FD8E}"/>
              </a:ext>
            </a:extLst>
          </p:cNvPr>
          <p:cNvSpPr>
            <a:spLocks noGrp="1"/>
          </p:cNvSpPr>
          <p:nvPr>
            <p:ph type="ftr" sz="quarter" idx="11"/>
          </p:nvPr>
        </p:nvSpPr>
        <p:spPr>
          <a:xfrm>
            <a:off x="4258129" y="6400413"/>
            <a:ext cx="4114800" cy="276999"/>
          </a:xfrm>
        </p:spPr>
        <p:txBody>
          <a:bodyPr>
            <a:spAutoFit/>
          </a:bodyPr>
          <a:lstStyle/>
          <a:p>
            <a:endParaRPr lang="en-US"/>
          </a:p>
        </p:txBody>
      </p:sp>
      <p:sp>
        <p:nvSpPr>
          <p:cNvPr id="6" name="Slide Number Placeholder 5">
            <a:extLst>
              <a:ext uri="{FF2B5EF4-FFF2-40B4-BE49-F238E27FC236}">
                <a16:creationId xmlns:a16="http://schemas.microsoft.com/office/drawing/2014/main" id="{0CA32116-ECFF-8149-93C9-A6345AC0C244}"/>
              </a:ext>
            </a:extLst>
          </p:cNvPr>
          <p:cNvSpPr>
            <a:spLocks noGrp="1"/>
          </p:cNvSpPr>
          <p:nvPr>
            <p:ph type="sldNum" sz="quarter" idx="12"/>
          </p:nvPr>
        </p:nvSpPr>
        <p:spPr>
          <a:xfrm>
            <a:off x="9049658" y="6400413"/>
            <a:ext cx="2743200" cy="276999"/>
          </a:xfrm>
        </p:spPr>
        <p:txBody>
          <a:bodyPr>
            <a:spAutoFit/>
          </a:bodyPr>
          <a:lstStyle/>
          <a:p>
            <a:fld id="{FA86963B-D9E1-3341-8957-91A6D6A1B7E4}" type="slidenum">
              <a:rPr lang="en-US" smtClean="0"/>
              <a:t>‹#›</a:t>
            </a:fld>
            <a:endParaRPr lang="en-US"/>
          </a:p>
        </p:txBody>
      </p:sp>
      <p:cxnSp>
        <p:nvCxnSpPr>
          <p:cNvPr id="7" name="Straight Connector 6">
            <a:extLst>
              <a:ext uri="{FF2B5EF4-FFF2-40B4-BE49-F238E27FC236}">
                <a16:creationId xmlns:a16="http://schemas.microsoft.com/office/drawing/2014/main" id="{2D7362A7-2BB7-DC45-B394-77D3F5669E1D}"/>
              </a:ext>
            </a:extLst>
          </p:cNvPr>
          <p:cNvCxnSpPr/>
          <p:nvPr/>
        </p:nvCxnSpPr>
        <p:spPr>
          <a:xfrm>
            <a:off x="449943" y="1201513"/>
            <a:ext cx="1129211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4781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4E91D-697B-4747-8BDD-C5A6B9DFD4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D801C3B-45C2-7246-ABED-15859E83D6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A263E4-7DE0-544D-A3B3-5F2A0211DE69}"/>
              </a:ext>
            </a:extLst>
          </p:cNvPr>
          <p:cNvSpPr>
            <a:spLocks noGrp="1"/>
          </p:cNvSpPr>
          <p:nvPr>
            <p:ph type="dt" sz="half" idx="10"/>
          </p:nvPr>
        </p:nvSpPr>
        <p:spPr/>
        <p:txBody>
          <a:bodyPr/>
          <a:lstStyle/>
          <a:p>
            <a:fld id="{4C45D3DB-FFFB-8D4B-9F0E-439C58217B3C}" type="datetimeFigureOut">
              <a:rPr lang="en-US" smtClean="0"/>
              <a:t>4/4/2022</a:t>
            </a:fld>
            <a:endParaRPr lang="en-US"/>
          </a:p>
        </p:txBody>
      </p:sp>
      <p:sp>
        <p:nvSpPr>
          <p:cNvPr id="5" name="Footer Placeholder 4">
            <a:extLst>
              <a:ext uri="{FF2B5EF4-FFF2-40B4-BE49-F238E27FC236}">
                <a16:creationId xmlns:a16="http://schemas.microsoft.com/office/drawing/2014/main" id="{7A802B66-0E72-3440-8FD3-9DB93234B5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867073-30E3-4C42-B095-800C29AADADF}"/>
              </a:ext>
            </a:extLst>
          </p:cNvPr>
          <p:cNvSpPr>
            <a:spLocks noGrp="1"/>
          </p:cNvSpPr>
          <p:nvPr>
            <p:ph type="sldNum" sz="quarter" idx="12"/>
          </p:nvPr>
        </p:nvSpPr>
        <p:spPr/>
        <p:txBody>
          <a:bodyPr/>
          <a:lstStyle/>
          <a:p>
            <a:fld id="{FA86963B-D9E1-3341-8957-91A6D6A1B7E4}" type="slidenum">
              <a:rPr lang="en-US" smtClean="0"/>
              <a:t>‹#›</a:t>
            </a:fld>
            <a:endParaRPr lang="en-US"/>
          </a:p>
        </p:txBody>
      </p:sp>
    </p:spTree>
    <p:extLst>
      <p:ext uri="{BB962C8B-B14F-4D97-AF65-F5344CB8AC3E}">
        <p14:creationId xmlns:p14="http://schemas.microsoft.com/office/powerpoint/2010/main" val="400302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89A3F-6982-E846-91E8-E2BF364BEF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AE8C13-7F59-984D-B40B-ED4DA7E92C7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B550A45-643F-144A-96DC-EA14E356CF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D21CC02-14A7-0E40-A356-3CF6F274818E}"/>
              </a:ext>
            </a:extLst>
          </p:cNvPr>
          <p:cNvSpPr>
            <a:spLocks noGrp="1"/>
          </p:cNvSpPr>
          <p:nvPr>
            <p:ph type="dt" sz="half" idx="10"/>
          </p:nvPr>
        </p:nvSpPr>
        <p:spPr/>
        <p:txBody>
          <a:bodyPr/>
          <a:lstStyle/>
          <a:p>
            <a:fld id="{4C45D3DB-FFFB-8D4B-9F0E-439C58217B3C}" type="datetimeFigureOut">
              <a:rPr lang="en-US" smtClean="0"/>
              <a:t>4/4/2022</a:t>
            </a:fld>
            <a:endParaRPr lang="en-US"/>
          </a:p>
        </p:txBody>
      </p:sp>
      <p:sp>
        <p:nvSpPr>
          <p:cNvPr id="6" name="Footer Placeholder 5">
            <a:extLst>
              <a:ext uri="{FF2B5EF4-FFF2-40B4-BE49-F238E27FC236}">
                <a16:creationId xmlns:a16="http://schemas.microsoft.com/office/drawing/2014/main" id="{9B957CEE-AC14-C14A-BEC5-46989663E4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6E5C96-321C-FF46-AF48-8E476518BE20}"/>
              </a:ext>
            </a:extLst>
          </p:cNvPr>
          <p:cNvSpPr>
            <a:spLocks noGrp="1"/>
          </p:cNvSpPr>
          <p:nvPr>
            <p:ph type="sldNum" sz="quarter" idx="12"/>
          </p:nvPr>
        </p:nvSpPr>
        <p:spPr/>
        <p:txBody>
          <a:bodyPr/>
          <a:lstStyle/>
          <a:p>
            <a:fld id="{FA86963B-D9E1-3341-8957-91A6D6A1B7E4}" type="slidenum">
              <a:rPr lang="en-US" smtClean="0"/>
              <a:t>‹#›</a:t>
            </a:fld>
            <a:endParaRPr lang="en-US"/>
          </a:p>
        </p:txBody>
      </p:sp>
    </p:spTree>
    <p:extLst>
      <p:ext uri="{BB962C8B-B14F-4D97-AF65-F5344CB8AC3E}">
        <p14:creationId xmlns:p14="http://schemas.microsoft.com/office/powerpoint/2010/main" val="1134544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778EC-6CC1-0F4E-A436-AE0786E6959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E5761B5-E0B4-6E4C-9479-BD214AF932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1BF9A9-518C-FC42-958B-87DEECA7E50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BAEFCF-3174-1E46-817A-082295315A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43315D-A53C-B348-84E0-0C408A648B9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C2F86E-9325-B54B-9D8E-42A428789A98}"/>
              </a:ext>
            </a:extLst>
          </p:cNvPr>
          <p:cNvSpPr>
            <a:spLocks noGrp="1"/>
          </p:cNvSpPr>
          <p:nvPr>
            <p:ph type="dt" sz="half" idx="10"/>
          </p:nvPr>
        </p:nvSpPr>
        <p:spPr/>
        <p:txBody>
          <a:bodyPr/>
          <a:lstStyle/>
          <a:p>
            <a:fld id="{4C45D3DB-FFFB-8D4B-9F0E-439C58217B3C}" type="datetimeFigureOut">
              <a:rPr lang="en-US" smtClean="0"/>
              <a:t>4/4/2022</a:t>
            </a:fld>
            <a:endParaRPr lang="en-US"/>
          </a:p>
        </p:txBody>
      </p:sp>
      <p:sp>
        <p:nvSpPr>
          <p:cNvPr id="8" name="Footer Placeholder 7">
            <a:extLst>
              <a:ext uri="{FF2B5EF4-FFF2-40B4-BE49-F238E27FC236}">
                <a16:creationId xmlns:a16="http://schemas.microsoft.com/office/drawing/2014/main" id="{A45F58C2-3BB8-DA4E-8D33-5947296E46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E302485-D9DE-C54F-A1D2-C0479A94B940}"/>
              </a:ext>
            </a:extLst>
          </p:cNvPr>
          <p:cNvSpPr>
            <a:spLocks noGrp="1"/>
          </p:cNvSpPr>
          <p:nvPr>
            <p:ph type="sldNum" sz="quarter" idx="12"/>
          </p:nvPr>
        </p:nvSpPr>
        <p:spPr/>
        <p:txBody>
          <a:bodyPr/>
          <a:lstStyle/>
          <a:p>
            <a:fld id="{FA86963B-D9E1-3341-8957-91A6D6A1B7E4}" type="slidenum">
              <a:rPr lang="en-US" smtClean="0"/>
              <a:t>‹#›</a:t>
            </a:fld>
            <a:endParaRPr lang="en-US"/>
          </a:p>
        </p:txBody>
      </p:sp>
    </p:spTree>
    <p:extLst>
      <p:ext uri="{BB962C8B-B14F-4D97-AF65-F5344CB8AC3E}">
        <p14:creationId xmlns:p14="http://schemas.microsoft.com/office/powerpoint/2010/main" val="3319134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C8A7F-F0C9-B947-A55E-BC05B1B7553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6D239-DC67-3A40-A46F-7E6B9E946C1B}"/>
              </a:ext>
            </a:extLst>
          </p:cNvPr>
          <p:cNvSpPr>
            <a:spLocks noGrp="1"/>
          </p:cNvSpPr>
          <p:nvPr>
            <p:ph type="dt" sz="half" idx="10"/>
          </p:nvPr>
        </p:nvSpPr>
        <p:spPr/>
        <p:txBody>
          <a:bodyPr/>
          <a:lstStyle/>
          <a:p>
            <a:fld id="{4C45D3DB-FFFB-8D4B-9F0E-439C58217B3C}" type="datetimeFigureOut">
              <a:rPr lang="en-US" smtClean="0"/>
              <a:t>4/4/2022</a:t>
            </a:fld>
            <a:endParaRPr lang="en-US"/>
          </a:p>
        </p:txBody>
      </p:sp>
      <p:sp>
        <p:nvSpPr>
          <p:cNvPr id="4" name="Footer Placeholder 3">
            <a:extLst>
              <a:ext uri="{FF2B5EF4-FFF2-40B4-BE49-F238E27FC236}">
                <a16:creationId xmlns:a16="http://schemas.microsoft.com/office/drawing/2014/main" id="{3D6B00EE-6ABB-B141-9088-6A572F240B2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B9D511A-CB6B-284C-8D99-D3E1C4CAAE1A}"/>
              </a:ext>
            </a:extLst>
          </p:cNvPr>
          <p:cNvSpPr>
            <a:spLocks noGrp="1"/>
          </p:cNvSpPr>
          <p:nvPr>
            <p:ph type="sldNum" sz="quarter" idx="12"/>
          </p:nvPr>
        </p:nvSpPr>
        <p:spPr/>
        <p:txBody>
          <a:bodyPr/>
          <a:lstStyle/>
          <a:p>
            <a:fld id="{FA86963B-D9E1-3341-8957-91A6D6A1B7E4}" type="slidenum">
              <a:rPr lang="en-US" smtClean="0"/>
              <a:t>‹#›</a:t>
            </a:fld>
            <a:endParaRPr lang="en-US"/>
          </a:p>
        </p:txBody>
      </p:sp>
    </p:spTree>
    <p:extLst>
      <p:ext uri="{BB962C8B-B14F-4D97-AF65-F5344CB8AC3E}">
        <p14:creationId xmlns:p14="http://schemas.microsoft.com/office/powerpoint/2010/main" val="2275737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030335-A2C6-E040-BA01-BD3D0C309828}"/>
              </a:ext>
            </a:extLst>
          </p:cNvPr>
          <p:cNvSpPr>
            <a:spLocks noGrp="1"/>
          </p:cNvSpPr>
          <p:nvPr>
            <p:ph type="dt" sz="half" idx="10"/>
          </p:nvPr>
        </p:nvSpPr>
        <p:spPr/>
        <p:txBody>
          <a:bodyPr/>
          <a:lstStyle/>
          <a:p>
            <a:fld id="{4C45D3DB-FFFB-8D4B-9F0E-439C58217B3C}" type="datetimeFigureOut">
              <a:rPr lang="en-US" smtClean="0"/>
              <a:t>4/4/2022</a:t>
            </a:fld>
            <a:endParaRPr lang="en-US"/>
          </a:p>
        </p:txBody>
      </p:sp>
      <p:sp>
        <p:nvSpPr>
          <p:cNvPr id="3" name="Footer Placeholder 2">
            <a:extLst>
              <a:ext uri="{FF2B5EF4-FFF2-40B4-BE49-F238E27FC236}">
                <a16:creationId xmlns:a16="http://schemas.microsoft.com/office/drawing/2014/main" id="{0BDE8770-C0C4-D746-A9CD-8D058F67CD8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641BC7D-1003-7844-9F80-38FA4F3435EB}"/>
              </a:ext>
            </a:extLst>
          </p:cNvPr>
          <p:cNvSpPr>
            <a:spLocks noGrp="1"/>
          </p:cNvSpPr>
          <p:nvPr>
            <p:ph type="sldNum" sz="quarter" idx="12"/>
          </p:nvPr>
        </p:nvSpPr>
        <p:spPr/>
        <p:txBody>
          <a:bodyPr/>
          <a:lstStyle/>
          <a:p>
            <a:fld id="{FA86963B-D9E1-3341-8957-91A6D6A1B7E4}" type="slidenum">
              <a:rPr lang="en-US" smtClean="0"/>
              <a:t>‹#›</a:t>
            </a:fld>
            <a:endParaRPr lang="en-US"/>
          </a:p>
        </p:txBody>
      </p:sp>
    </p:spTree>
    <p:extLst>
      <p:ext uri="{BB962C8B-B14F-4D97-AF65-F5344CB8AC3E}">
        <p14:creationId xmlns:p14="http://schemas.microsoft.com/office/powerpoint/2010/main" val="394312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53EED-43CD-2F4B-BB47-6B40482894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DCD1118-6DC8-3444-B836-B5319F14DC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F317B42-939A-1E43-B9A7-82C3AC66AD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521DCF-9351-D64A-A23B-D8CA56BE4EAE}"/>
              </a:ext>
            </a:extLst>
          </p:cNvPr>
          <p:cNvSpPr>
            <a:spLocks noGrp="1"/>
          </p:cNvSpPr>
          <p:nvPr>
            <p:ph type="dt" sz="half" idx="10"/>
          </p:nvPr>
        </p:nvSpPr>
        <p:spPr/>
        <p:txBody>
          <a:bodyPr/>
          <a:lstStyle/>
          <a:p>
            <a:fld id="{4C45D3DB-FFFB-8D4B-9F0E-439C58217B3C}" type="datetimeFigureOut">
              <a:rPr lang="en-US" smtClean="0"/>
              <a:t>4/4/2022</a:t>
            </a:fld>
            <a:endParaRPr lang="en-US"/>
          </a:p>
        </p:txBody>
      </p:sp>
      <p:sp>
        <p:nvSpPr>
          <p:cNvPr id="6" name="Footer Placeholder 5">
            <a:extLst>
              <a:ext uri="{FF2B5EF4-FFF2-40B4-BE49-F238E27FC236}">
                <a16:creationId xmlns:a16="http://schemas.microsoft.com/office/drawing/2014/main" id="{1E645E54-661E-3A43-9E9A-772E0FBB4E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BC40C0-4867-B94A-9D52-46D344D5B1BC}"/>
              </a:ext>
            </a:extLst>
          </p:cNvPr>
          <p:cNvSpPr>
            <a:spLocks noGrp="1"/>
          </p:cNvSpPr>
          <p:nvPr>
            <p:ph type="sldNum" sz="quarter" idx="12"/>
          </p:nvPr>
        </p:nvSpPr>
        <p:spPr/>
        <p:txBody>
          <a:bodyPr/>
          <a:lstStyle/>
          <a:p>
            <a:fld id="{FA86963B-D9E1-3341-8957-91A6D6A1B7E4}" type="slidenum">
              <a:rPr lang="en-US" smtClean="0"/>
              <a:t>‹#›</a:t>
            </a:fld>
            <a:endParaRPr lang="en-US"/>
          </a:p>
        </p:txBody>
      </p:sp>
    </p:spTree>
    <p:extLst>
      <p:ext uri="{BB962C8B-B14F-4D97-AF65-F5344CB8AC3E}">
        <p14:creationId xmlns:p14="http://schemas.microsoft.com/office/powerpoint/2010/main" val="4269202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A5896-4D15-D44C-BCE9-C3A1601B53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64E087E-61DE-6142-B1FE-A6370EE722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151AE863-636D-CE4D-91AC-E56DE084C6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CA5AF6-C91F-1A43-8C69-BD3CADBD4297}"/>
              </a:ext>
            </a:extLst>
          </p:cNvPr>
          <p:cNvSpPr>
            <a:spLocks noGrp="1"/>
          </p:cNvSpPr>
          <p:nvPr>
            <p:ph type="dt" sz="half" idx="10"/>
          </p:nvPr>
        </p:nvSpPr>
        <p:spPr/>
        <p:txBody>
          <a:bodyPr/>
          <a:lstStyle/>
          <a:p>
            <a:fld id="{4C45D3DB-FFFB-8D4B-9F0E-439C58217B3C}" type="datetimeFigureOut">
              <a:rPr lang="en-US" smtClean="0"/>
              <a:t>4/4/2022</a:t>
            </a:fld>
            <a:endParaRPr lang="en-US"/>
          </a:p>
        </p:txBody>
      </p:sp>
      <p:sp>
        <p:nvSpPr>
          <p:cNvPr id="6" name="Footer Placeholder 5">
            <a:extLst>
              <a:ext uri="{FF2B5EF4-FFF2-40B4-BE49-F238E27FC236}">
                <a16:creationId xmlns:a16="http://schemas.microsoft.com/office/drawing/2014/main" id="{81BCBE10-6608-1A43-94C4-E48E3EE9B1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65D03B-1D96-AC4A-ABB3-395C705B7C52}"/>
              </a:ext>
            </a:extLst>
          </p:cNvPr>
          <p:cNvSpPr>
            <a:spLocks noGrp="1"/>
          </p:cNvSpPr>
          <p:nvPr>
            <p:ph type="sldNum" sz="quarter" idx="12"/>
          </p:nvPr>
        </p:nvSpPr>
        <p:spPr/>
        <p:txBody>
          <a:bodyPr/>
          <a:lstStyle/>
          <a:p>
            <a:fld id="{FA86963B-D9E1-3341-8957-91A6D6A1B7E4}" type="slidenum">
              <a:rPr lang="en-US" smtClean="0"/>
              <a:t>‹#›</a:t>
            </a:fld>
            <a:endParaRPr lang="en-US"/>
          </a:p>
        </p:txBody>
      </p:sp>
    </p:spTree>
    <p:extLst>
      <p:ext uri="{BB962C8B-B14F-4D97-AF65-F5344CB8AC3E}">
        <p14:creationId xmlns:p14="http://schemas.microsoft.com/office/powerpoint/2010/main" val="4079077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8ECCAB-EB88-DF4F-8D1C-70182504C28B}"/>
              </a:ext>
            </a:extLst>
          </p:cNvPr>
          <p:cNvSpPr>
            <a:spLocks noGrp="1"/>
          </p:cNvSpPr>
          <p:nvPr>
            <p:ph type="title"/>
          </p:nvPr>
        </p:nvSpPr>
        <p:spPr>
          <a:xfrm>
            <a:off x="682172" y="369566"/>
            <a:ext cx="8407400" cy="646331"/>
          </a:xfrm>
          <a:prstGeom prst="rect">
            <a:avLst/>
          </a:prstGeom>
        </p:spPr>
        <p:txBody>
          <a:bodyPr vert="horz" lIns="91440" tIns="45720" rIns="91440" bIns="45720" rtlCol="0" anchor="ctr">
            <a:sp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B700D09-795F-A546-9417-192C4CFA5297}"/>
              </a:ext>
            </a:extLst>
          </p:cNvPr>
          <p:cNvSpPr>
            <a:spLocks noGrp="1"/>
          </p:cNvSpPr>
          <p:nvPr>
            <p:ph type="body" idx="1"/>
          </p:nvPr>
        </p:nvSpPr>
        <p:spPr>
          <a:xfrm>
            <a:off x="682171" y="1391120"/>
            <a:ext cx="10726057" cy="1844608"/>
          </a:xfrm>
          <a:prstGeom prst="rect">
            <a:avLst/>
          </a:prstGeom>
        </p:spPr>
        <p:txBody>
          <a:bodyPr vert="horz"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EB9CE54-EB1D-F64C-9CFD-FB687686C58B}"/>
              </a:ext>
            </a:extLst>
          </p:cNvPr>
          <p:cNvSpPr>
            <a:spLocks noGrp="1"/>
          </p:cNvSpPr>
          <p:nvPr>
            <p:ph type="dt" sz="half" idx="2"/>
          </p:nvPr>
        </p:nvSpPr>
        <p:spPr>
          <a:xfrm>
            <a:off x="838200" y="6400413"/>
            <a:ext cx="2743200" cy="276999"/>
          </a:xfrm>
          <a:prstGeom prst="rect">
            <a:avLst/>
          </a:prstGeom>
        </p:spPr>
        <p:txBody>
          <a:bodyPr vert="horz" lIns="91440" tIns="45720" rIns="91440" bIns="45720" rtlCol="0" anchor="ctr">
            <a:spAutoFit/>
          </a:bodyPr>
          <a:lstStyle>
            <a:lvl1pPr algn="l">
              <a:defRPr sz="1200" baseline="0">
                <a:solidFill>
                  <a:schemeClr val="tx1">
                    <a:tint val="75000"/>
                  </a:schemeClr>
                </a:solidFill>
                <a:latin typeface="Helvetica" pitchFamily="2" charset="0"/>
              </a:defRPr>
            </a:lvl1pPr>
          </a:lstStyle>
          <a:p>
            <a:fld id="{4C45D3DB-FFFB-8D4B-9F0E-439C58217B3C}" type="datetimeFigureOut">
              <a:rPr lang="en-US" smtClean="0"/>
              <a:pPr/>
              <a:t>4/4/2022</a:t>
            </a:fld>
            <a:endParaRPr lang="en-US" dirty="0"/>
          </a:p>
        </p:txBody>
      </p:sp>
      <p:sp>
        <p:nvSpPr>
          <p:cNvPr id="5" name="Footer Placeholder 4">
            <a:extLst>
              <a:ext uri="{FF2B5EF4-FFF2-40B4-BE49-F238E27FC236}">
                <a16:creationId xmlns:a16="http://schemas.microsoft.com/office/drawing/2014/main" id="{BE449FD1-EE00-CE4C-A250-2DEA6EF58860}"/>
              </a:ext>
            </a:extLst>
          </p:cNvPr>
          <p:cNvSpPr>
            <a:spLocks noGrp="1"/>
          </p:cNvSpPr>
          <p:nvPr>
            <p:ph type="ftr" sz="quarter" idx="3"/>
          </p:nvPr>
        </p:nvSpPr>
        <p:spPr>
          <a:xfrm>
            <a:off x="4258129" y="6400413"/>
            <a:ext cx="4114800" cy="276999"/>
          </a:xfrm>
          <a:prstGeom prst="rect">
            <a:avLst/>
          </a:prstGeom>
        </p:spPr>
        <p:txBody>
          <a:bodyPr vert="horz" lIns="91440" tIns="45720" rIns="91440" bIns="45720" rtlCol="0" anchor="ctr">
            <a:spAutoFit/>
          </a:bodyPr>
          <a:lstStyle>
            <a:lvl1pPr algn="ctr">
              <a:defRPr sz="1200" baseline="0">
                <a:solidFill>
                  <a:schemeClr val="tx1">
                    <a:tint val="75000"/>
                  </a:schemeClr>
                </a:solidFill>
                <a:latin typeface="Helvetica" pitchFamily="2" charset="0"/>
              </a:defRPr>
            </a:lvl1pPr>
          </a:lstStyle>
          <a:p>
            <a:endParaRPr lang="en-US" dirty="0"/>
          </a:p>
        </p:txBody>
      </p:sp>
      <p:sp>
        <p:nvSpPr>
          <p:cNvPr id="6" name="Slide Number Placeholder 5">
            <a:extLst>
              <a:ext uri="{FF2B5EF4-FFF2-40B4-BE49-F238E27FC236}">
                <a16:creationId xmlns:a16="http://schemas.microsoft.com/office/drawing/2014/main" id="{35F98995-C7D4-EF40-A548-10DB83E2BF06}"/>
              </a:ext>
            </a:extLst>
          </p:cNvPr>
          <p:cNvSpPr>
            <a:spLocks noGrp="1"/>
          </p:cNvSpPr>
          <p:nvPr>
            <p:ph type="sldNum" sz="quarter" idx="4"/>
          </p:nvPr>
        </p:nvSpPr>
        <p:spPr>
          <a:xfrm>
            <a:off x="9049658" y="6400413"/>
            <a:ext cx="2743200" cy="276999"/>
          </a:xfrm>
          <a:prstGeom prst="rect">
            <a:avLst/>
          </a:prstGeom>
        </p:spPr>
        <p:txBody>
          <a:bodyPr vert="horz" lIns="91440" tIns="45720" rIns="91440" bIns="45720" rtlCol="0" anchor="ctr">
            <a:spAutoFit/>
          </a:bodyPr>
          <a:lstStyle>
            <a:lvl1pPr algn="r">
              <a:defRPr sz="1200" baseline="0">
                <a:solidFill>
                  <a:schemeClr val="tx1">
                    <a:tint val="75000"/>
                  </a:schemeClr>
                </a:solidFill>
                <a:latin typeface="Helvetica" pitchFamily="2" charset="0"/>
              </a:defRPr>
            </a:lvl1pPr>
          </a:lstStyle>
          <a:p>
            <a:fld id="{FA86963B-D9E1-3341-8957-91A6D6A1B7E4}" type="slidenum">
              <a:rPr lang="en-US" smtClean="0"/>
              <a:pPr/>
              <a:t>‹#›</a:t>
            </a:fld>
            <a:endParaRPr lang="en-US" dirty="0"/>
          </a:p>
        </p:txBody>
      </p:sp>
    </p:spTree>
    <p:extLst>
      <p:ext uri="{BB962C8B-B14F-4D97-AF65-F5344CB8AC3E}">
        <p14:creationId xmlns:p14="http://schemas.microsoft.com/office/powerpoint/2010/main" val="389833885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000" kern="1200" baseline="0">
          <a:solidFill>
            <a:schemeClr val="tx1"/>
          </a:solidFill>
          <a:latin typeface="Helvetica"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tx1"/>
          </a:solidFill>
          <a:latin typeface="Helvetica"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Helvetica"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Helvetica"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Helvetica"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Helvetica"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tif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tiff"/><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1.tiff"/></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8.tiff"/></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0.png"/><Relationship Id="rId7"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69597-E2BB-9C4A-A6E0-5EF4B93D2AE4}"/>
              </a:ext>
            </a:extLst>
          </p:cNvPr>
          <p:cNvSpPr>
            <a:spLocks noGrp="1"/>
          </p:cNvSpPr>
          <p:nvPr>
            <p:ph type="ctrTitle"/>
          </p:nvPr>
        </p:nvSpPr>
        <p:spPr>
          <a:xfrm>
            <a:off x="1369333" y="574621"/>
            <a:ext cx="9144000" cy="1758879"/>
          </a:xfrm>
        </p:spPr>
        <p:txBody>
          <a:bodyPr/>
          <a:lstStyle/>
          <a:p>
            <a:r>
              <a:rPr lang="ja" altLang="en-US" dirty="0"/>
              <a:t>計算機演習</a:t>
            </a:r>
            <a:br>
              <a:rPr lang="en-US" altLang="ja" dirty="0"/>
            </a:br>
            <a:r>
              <a:rPr lang="en-US" dirty="0"/>
              <a:t>UNIX(1)</a:t>
            </a:r>
          </a:p>
        </p:txBody>
      </p:sp>
      <p:sp>
        <p:nvSpPr>
          <p:cNvPr id="3" name="Subtitle 2">
            <a:extLst>
              <a:ext uri="{FF2B5EF4-FFF2-40B4-BE49-F238E27FC236}">
                <a16:creationId xmlns:a16="http://schemas.microsoft.com/office/drawing/2014/main" id="{F6DC13B8-1449-CB4F-A522-86FAEEBF2064}"/>
              </a:ext>
            </a:extLst>
          </p:cNvPr>
          <p:cNvSpPr>
            <a:spLocks noGrp="1"/>
          </p:cNvSpPr>
          <p:nvPr>
            <p:ph type="subTitle" idx="1"/>
          </p:nvPr>
        </p:nvSpPr>
        <p:spPr>
          <a:xfrm>
            <a:off x="1483633" y="2333500"/>
            <a:ext cx="9144000" cy="885371"/>
          </a:xfrm>
        </p:spPr>
        <p:txBody>
          <a:bodyPr/>
          <a:lstStyle/>
          <a:p>
            <a:r>
              <a:rPr lang="en-US" altLang="ja-JP" dirty="0"/>
              <a:t>Apr 6, 2022</a:t>
            </a:r>
          </a:p>
          <a:p>
            <a:r>
              <a:rPr lang="ja-JP" altLang="en-US" dirty="0"/>
              <a:t>担当：橋本 恵一</a:t>
            </a:r>
            <a:endParaRPr lang="en-US" altLang="ja-JP" dirty="0"/>
          </a:p>
        </p:txBody>
      </p:sp>
      <p:sp>
        <p:nvSpPr>
          <p:cNvPr id="5" name="TextBox 4">
            <a:extLst>
              <a:ext uri="{FF2B5EF4-FFF2-40B4-BE49-F238E27FC236}">
                <a16:creationId xmlns:a16="http://schemas.microsoft.com/office/drawing/2014/main" id="{A2A32F0A-6AC0-5D43-AF69-7A54A4AFEF0C}"/>
              </a:ext>
            </a:extLst>
          </p:cNvPr>
          <p:cNvSpPr txBox="1"/>
          <p:nvPr/>
        </p:nvSpPr>
        <p:spPr>
          <a:xfrm>
            <a:off x="504424" y="3683661"/>
            <a:ext cx="11102419" cy="3046988"/>
          </a:xfrm>
          <a:prstGeom prst="rect">
            <a:avLst/>
          </a:prstGeom>
          <a:noFill/>
        </p:spPr>
        <p:txBody>
          <a:bodyPr wrap="square" rtlCol="0">
            <a:spAutoFit/>
          </a:bodyPr>
          <a:lstStyle/>
          <a:p>
            <a:r>
              <a:rPr lang="ja-JP" altLang="en-US" sz="2400" u="sng"/>
              <a:t>課題の</a:t>
            </a:r>
            <a:r>
              <a:rPr lang="ja" altLang="en-US" sz="2400" u="sng" dirty="0"/>
              <a:t>締め切りについて</a:t>
            </a:r>
            <a:endParaRPr lang="en-US" altLang="ja" sz="2400" u="sng" dirty="0"/>
          </a:p>
          <a:p>
            <a:r>
              <a:rPr lang="ja-JP" altLang="en-US" sz="2400"/>
              <a:t>今日の課題の期限は環境の違いにより不具合が生じる可能性を懸念し、余裕を持って一週間</a:t>
            </a:r>
            <a:r>
              <a:rPr lang="ja" altLang="en-US" sz="2400" dirty="0"/>
              <a:t>を</a:t>
            </a:r>
            <a:r>
              <a:rPr lang="ja-JP" altLang="en-US" sz="2400"/>
              <a:t>設定し</a:t>
            </a:r>
            <a:r>
              <a:rPr lang="ja" altLang="en-US" sz="2400" dirty="0"/>
              <a:t>ていますが、</a:t>
            </a:r>
            <a:r>
              <a:rPr lang="ja-JP" altLang="en-US" sz="2400">
                <a:solidFill>
                  <a:srgbClr val="FF0000"/>
                </a:solidFill>
              </a:rPr>
              <a:t>特に問題が</a:t>
            </a:r>
            <a:r>
              <a:rPr lang="ja" altLang="en-US" sz="2400" dirty="0">
                <a:solidFill>
                  <a:srgbClr val="FF0000"/>
                </a:solidFill>
              </a:rPr>
              <a:t>生じていない方は</a:t>
            </a:r>
            <a:r>
              <a:rPr lang="ja-JP" altLang="en-US" sz="2400">
                <a:solidFill>
                  <a:srgbClr val="FF0000"/>
                </a:solidFill>
              </a:rPr>
              <a:t>今日中に課題を</a:t>
            </a:r>
            <a:r>
              <a:rPr lang="ja" altLang="en-US" sz="2400" dirty="0">
                <a:solidFill>
                  <a:srgbClr val="FF0000"/>
                </a:solidFill>
              </a:rPr>
              <a:t>提出</a:t>
            </a:r>
            <a:r>
              <a:rPr lang="ja-JP" altLang="en-US" sz="2400">
                <a:solidFill>
                  <a:srgbClr val="FF0000"/>
                </a:solidFill>
              </a:rPr>
              <a:t>してください！ </a:t>
            </a:r>
            <a:endParaRPr lang="en-US" altLang="ja-JP" sz="2400" dirty="0"/>
          </a:p>
          <a:p>
            <a:endParaRPr lang="en-US" altLang="ja" sz="2400" dirty="0"/>
          </a:p>
          <a:p>
            <a:r>
              <a:rPr lang="ja-JP" altLang="en-US" sz="2400"/>
              <a:t>＊もちろん問題が生じた方は締め切りまでに提出してくれれば減点</a:t>
            </a:r>
            <a:r>
              <a:rPr lang="ja" altLang="en-US" sz="2400" dirty="0"/>
              <a:t>しません。</a:t>
            </a:r>
            <a:r>
              <a:rPr lang="en-US" altLang="ja" sz="2400" dirty="0"/>
              <a:t>TA</a:t>
            </a:r>
            <a:r>
              <a:rPr lang="ja-JP" altLang="en-US" sz="2400"/>
              <a:t>に</a:t>
            </a:r>
            <a:r>
              <a:rPr lang="ja" altLang="en-US" sz="2400" dirty="0"/>
              <a:t>相</a:t>
            </a:r>
            <a:endParaRPr lang="en-US" altLang="ja" sz="2400" dirty="0"/>
          </a:p>
          <a:p>
            <a:r>
              <a:rPr lang="ja" altLang="en-US" sz="2400" dirty="0"/>
              <a:t>　</a:t>
            </a:r>
            <a:r>
              <a:rPr lang="en-US" altLang="ja" sz="2400" dirty="0"/>
              <a:t> </a:t>
            </a:r>
            <a:r>
              <a:rPr lang="ja" altLang="en-US" sz="2400" dirty="0"/>
              <a:t>談してください。</a:t>
            </a:r>
            <a:endParaRPr lang="en-US" altLang="ja" sz="2400" dirty="0"/>
          </a:p>
          <a:p>
            <a:r>
              <a:rPr lang="ja-JP" altLang="en-US" sz="2400"/>
              <a:t>＊みなさんの状況を把握するために今日一旦</a:t>
            </a:r>
            <a:r>
              <a:rPr lang="ja" altLang="en-US" sz="2400" dirty="0"/>
              <a:t>提出者の集計を行います。</a:t>
            </a:r>
            <a:endParaRPr lang="en-US" altLang="ja" sz="2400" dirty="0"/>
          </a:p>
        </p:txBody>
      </p:sp>
      <p:cxnSp>
        <p:nvCxnSpPr>
          <p:cNvPr id="7" name="Straight Connector 6">
            <a:extLst>
              <a:ext uri="{FF2B5EF4-FFF2-40B4-BE49-F238E27FC236}">
                <a16:creationId xmlns:a16="http://schemas.microsoft.com/office/drawing/2014/main" id="{86AAC57E-B0D9-6B49-B41D-F01CDC00A7AA}"/>
              </a:ext>
            </a:extLst>
          </p:cNvPr>
          <p:cNvCxnSpPr>
            <a:cxnSpLocks/>
          </p:cNvCxnSpPr>
          <p:nvPr/>
        </p:nvCxnSpPr>
        <p:spPr>
          <a:xfrm>
            <a:off x="504424" y="3429000"/>
            <a:ext cx="10974364"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4" name="テキスト ボックス 3">
            <a:extLst>
              <a:ext uri="{FF2B5EF4-FFF2-40B4-BE49-F238E27FC236}">
                <a16:creationId xmlns:a16="http://schemas.microsoft.com/office/drawing/2014/main" id="{522624E9-B291-3A42-BA67-8F7F5ECB84EF}"/>
              </a:ext>
            </a:extLst>
          </p:cNvPr>
          <p:cNvSpPr txBox="1"/>
          <p:nvPr/>
        </p:nvSpPr>
        <p:spPr>
          <a:xfrm>
            <a:off x="7540779" y="2834888"/>
            <a:ext cx="4235888" cy="584775"/>
          </a:xfrm>
          <a:prstGeom prst="rect">
            <a:avLst/>
          </a:prstGeom>
          <a:noFill/>
        </p:spPr>
        <p:txBody>
          <a:bodyPr wrap="square" rtlCol="0">
            <a:spAutoFit/>
          </a:bodyPr>
          <a:lstStyle/>
          <a:p>
            <a:r>
              <a:rPr lang="ja-JP" altLang="en-US" sz="1600" dirty="0"/>
              <a:t>資料：湯本</a:t>
            </a:r>
            <a:r>
              <a:rPr lang="en-US" altLang="ja-JP" sz="1600" dirty="0"/>
              <a:t> </a:t>
            </a:r>
            <a:r>
              <a:rPr lang="ja-JP" altLang="en-US" sz="1600" dirty="0"/>
              <a:t>航生</a:t>
            </a:r>
            <a:r>
              <a:rPr lang="en-US" altLang="ja-JP" sz="1600" dirty="0"/>
              <a:t>(2020)</a:t>
            </a:r>
            <a:r>
              <a:rPr lang="ja-JP" altLang="en-US" sz="1600" dirty="0"/>
              <a:t>、　坂井</a:t>
            </a:r>
            <a:r>
              <a:rPr lang="en-US" altLang="ja-JP" sz="1600" dirty="0"/>
              <a:t> </a:t>
            </a:r>
            <a:r>
              <a:rPr lang="ja-JP" altLang="en-US" sz="1600" dirty="0"/>
              <a:t>郁哉</a:t>
            </a:r>
            <a:r>
              <a:rPr lang="en-US" altLang="ja-JP" sz="1600" dirty="0"/>
              <a:t>(2021)</a:t>
            </a:r>
            <a:r>
              <a:rPr lang="ja-JP" altLang="en-US" sz="1600" dirty="0"/>
              <a:t>、</a:t>
            </a:r>
            <a:br>
              <a:rPr lang="en-US" altLang="ja-JP" sz="1600" dirty="0"/>
            </a:br>
            <a:r>
              <a:rPr lang="ja-JP" altLang="en-US" sz="1600" dirty="0"/>
              <a:t>　　　　橋本 恵一</a:t>
            </a:r>
            <a:r>
              <a:rPr lang="en-US" altLang="ja-JP" sz="1600" dirty="0"/>
              <a:t>(2022)</a:t>
            </a:r>
          </a:p>
        </p:txBody>
      </p:sp>
    </p:spTree>
    <p:extLst>
      <p:ext uri="{BB962C8B-B14F-4D97-AF65-F5344CB8AC3E}">
        <p14:creationId xmlns:p14="http://schemas.microsoft.com/office/powerpoint/2010/main" val="33956959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8E7E2-800C-614A-94EA-3F176EEE1057}"/>
              </a:ext>
            </a:extLst>
          </p:cNvPr>
          <p:cNvSpPr>
            <a:spLocks noGrp="1"/>
          </p:cNvSpPr>
          <p:nvPr>
            <p:ph type="title"/>
          </p:nvPr>
        </p:nvSpPr>
        <p:spPr>
          <a:xfrm>
            <a:off x="682171" y="369566"/>
            <a:ext cx="11174031" cy="646331"/>
          </a:xfrm>
        </p:spPr>
        <p:txBody>
          <a:bodyPr/>
          <a:lstStyle/>
          <a:p>
            <a:r>
              <a:rPr lang="ja-JP" altLang="en-US"/>
              <a:t>補足：歴代</a:t>
            </a:r>
            <a:r>
              <a:rPr lang="en-US" altLang="ja-JP" dirty="0"/>
              <a:t>TA</a:t>
            </a:r>
            <a:r>
              <a:rPr lang="ja-JP" altLang="en-US"/>
              <a:t>の教え「タブを使えタブを！ 」</a:t>
            </a:r>
            <a:endParaRPr lang="en-US" dirty="0"/>
          </a:p>
        </p:txBody>
      </p:sp>
      <p:pic>
        <p:nvPicPr>
          <p:cNvPr id="5" name="Picture 4">
            <a:extLst>
              <a:ext uri="{FF2B5EF4-FFF2-40B4-BE49-F238E27FC236}">
                <a16:creationId xmlns:a16="http://schemas.microsoft.com/office/drawing/2014/main" id="{88003510-5024-EF4C-91F7-976E2CA19461}"/>
              </a:ext>
            </a:extLst>
          </p:cNvPr>
          <p:cNvPicPr>
            <a:picLocks noChangeAspect="1"/>
          </p:cNvPicPr>
          <p:nvPr/>
        </p:nvPicPr>
        <p:blipFill rotWithShape="1">
          <a:blip r:embed="rId2"/>
          <a:srcRect t="50011" r="53127"/>
          <a:stretch/>
        </p:blipFill>
        <p:spPr>
          <a:xfrm>
            <a:off x="145530" y="3032456"/>
            <a:ext cx="2194389" cy="2340244"/>
          </a:xfrm>
          <a:prstGeom prst="rect">
            <a:avLst/>
          </a:prstGeom>
        </p:spPr>
      </p:pic>
      <p:pic>
        <p:nvPicPr>
          <p:cNvPr id="8" name="Picture 7">
            <a:extLst>
              <a:ext uri="{FF2B5EF4-FFF2-40B4-BE49-F238E27FC236}">
                <a16:creationId xmlns:a16="http://schemas.microsoft.com/office/drawing/2014/main" id="{ABC5E6B3-CE0F-814E-90AC-BA6623304D81}"/>
              </a:ext>
            </a:extLst>
          </p:cNvPr>
          <p:cNvPicPr>
            <a:picLocks noChangeAspect="1"/>
          </p:cNvPicPr>
          <p:nvPr/>
        </p:nvPicPr>
        <p:blipFill>
          <a:blip r:embed="rId3">
            <a:clrChange>
              <a:clrFrom>
                <a:srgbClr val="FFFFFF">
                  <a:alpha val="0"/>
                </a:srgbClr>
              </a:clrFrom>
              <a:clrTo>
                <a:srgbClr val="FFFFFF">
                  <a:alpha val="0"/>
                </a:srgbClr>
              </a:clrTo>
            </a:clrChange>
          </a:blip>
          <a:stretch>
            <a:fillRect/>
          </a:stretch>
        </p:blipFill>
        <p:spPr>
          <a:xfrm>
            <a:off x="889038" y="3599468"/>
            <a:ext cx="2885547" cy="2885547"/>
          </a:xfrm>
          <a:prstGeom prst="rect">
            <a:avLst/>
          </a:prstGeom>
        </p:spPr>
      </p:pic>
      <p:sp>
        <p:nvSpPr>
          <p:cNvPr id="9" name="TextBox 8">
            <a:extLst>
              <a:ext uri="{FF2B5EF4-FFF2-40B4-BE49-F238E27FC236}">
                <a16:creationId xmlns:a16="http://schemas.microsoft.com/office/drawing/2014/main" id="{A3B93C23-7FF1-F84C-BFDB-0EBEC02EB67A}"/>
              </a:ext>
            </a:extLst>
          </p:cNvPr>
          <p:cNvSpPr txBox="1"/>
          <p:nvPr/>
        </p:nvSpPr>
        <p:spPr>
          <a:xfrm>
            <a:off x="928955" y="2663124"/>
            <a:ext cx="1410964" cy="369332"/>
          </a:xfrm>
          <a:prstGeom prst="rect">
            <a:avLst/>
          </a:prstGeom>
          <a:noFill/>
        </p:spPr>
        <p:txBody>
          <a:bodyPr wrap="none" rtlCol="0">
            <a:spAutoFit/>
          </a:bodyPr>
          <a:lstStyle/>
          <a:p>
            <a:r>
              <a:rPr lang="ja" altLang="en-US" dirty="0"/>
              <a:t>タブお兄さん</a:t>
            </a:r>
            <a:endParaRPr lang="en-US" dirty="0"/>
          </a:p>
        </p:txBody>
      </p:sp>
      <p:sp>
        <p:nvSpPr>
          <p:cNvPr id="10" name="TextBox 9">
            <a:extLst>
              <a:ext uri="{FF2B5EF4-FFF2-40B4-BE49-F238E27FC236}">
                <a16:creationId xmlns:a16="http://schemas.microsoft.com/office/drawing/2014/main" id="{CCD15C1C-B1E8-D346-B6C0-D9AEF63D3BBA}"/>
              </a:ext>
            </a:extLst>
          </p:cNvPr>
          <p:cNvSpPr txBox="1"/>
          <p:nvPr/>
        </p:nvSpPr>
        <p:spPr>
          <a:xfrm>
            <a:off x="1410346" y="6459567"/>
            <a:ext cx="3680816" cy="369332"/>
          </a:xfrm>
          <a:prstGeom prst="rect">
            <a:avLst/>
          </a:prstGeom>
          <a:noFill/>
        </p:spPr>
        <p:txBody>
          <a:bodyPr wrap="none" rtlCol="0">
            <a:spAutoFit/>
          </a:bodyPr>
          <a:lstStyle/>
          <a:p>
            <a:r>
              <a:rPr lang="ja" altLang="en-US" dirty="0"/>
              <a:t>怯えながら計算機演習を</a:t>
            </a:r>
            <a:r>
              <a:rPr lang="ja-JP" altLang="en-US"/>
              <a:t>するみんな</a:t>
            </a:r>
            <a:endParaRPr lang="en-US" dirty="0"/>
          </a:p>
        </p:txBody>
      </p:sp>
      <p:sp>
        <p:nvSpPr>
          <p:cNvPr id="11" name="TextBox 10">
            <a:extLst>
              <a:ext uri="{FF2B5EF4-FFF2-40B4-BE49-F238E27FC236}">
                <a16:creationId xmlns:a16="http://schemas.microsoft.com/office/drawing/2014/main" id="{71E2E948-30B6-B64C-8A4D-34AB6DC02EF1}"/>
              </a:ext>
            </a:extLst>
          </p:cNvPr>
          <p:cNvSpPr txBox="1"/>
          <p:nvPr/>
        </p:nvSpPr>
        <p:spPr>
          <a:xfrm rot="10800000" flipV="1">
            <a:off x="6269186" y="3074729"/>
            <a:ext cx="5398536" cy="1754326"/>
          </a:xfrm>
          <a:prstGeom prst="rect">
            <a:avLst/>
          </a:prstGeom>
          <a:noFill/>
        </p:spPr>
        <p:txBody>
          <a:bodyPr wrap="square" rtlCol="0">
            <a:spAutoFit/>
          </a:bodyPr>
          <a:lstStyle/>
          <a:p>
            <a:r>
              <a:rPr lang="ja-JP" altLang="en-US" sz="3600"/>
              <a:t>タブキーを使うことでコマンドや</a:t>
            </a:r>
            <a:r>
              <a:rPr lang="ja" altLang="en-US" sz="3600" dirty="0"/>
              <a:t>プログラムを</a:t>
            </a:r>
            <a:r>
              <a:rPr lang="ja-JP" altLang="en-US" sz="3600"/>
              <a:t>打つ効率</a:t>
            </a:r>
            <a:r>
              <a:rPr lang="ja" altLang="en-US" sz="3600" dirty="0"/>
              <a:t>が一気に上がります！</a:t>
            </a:r>
            <a:endParaRPr lang="en-US" sz="3600" dirty="0"/>
          </a:p>
        </p:txBody>
      </p:sp>
      <p:sp>
        <p:nvSpPr>
          <p:cNvPr id="12" name="Rounded Rectangular Callout 11">
            <a:extLst>
              <a:ext uri="{FF2B5EF4-FFF2-40B4-BE49-F238E27FC236}">
                <a16:creationId xmlns:a16="http://schemas.microsoft.com/office/drawing/2014/main" id="{70D6A415-BDAE-8245-8426-70006ED9433E}"/>
              </a:ext>
            </a:extLst>
          </p:cNvPr>
          <p:cNvSpPr/>
          <p:nvPr/>
        </p:nvSpPr>
        <p:spPr>
          <a:xfrm>
            <a:off x="2792341" y="3009525"/>
            <a:ext cx="2502143" cy="765876"/>
          </a:xfrm>
          <a:prstGeom prst="wedgeRoundRectCallout">
            <a:avLst>
              <a:gd name="adj1" fmla="val -73774"/>
              <a:gd name="adj2" fmla="val 3654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おい、タブを使えよ。</a:t>
            </a:r>
            <a:endParaRPr lang="en-US" dirty="0"/>
          </a:p>
        </p:txBody>
      </p:sp>
      <p:pic>
        <p:nvPicPr>
          <p:cNvPr id="13" name="Picture 12">
            <a:extLst>
              <a:ext uri="{FF2B5EF4-FFF2-40B4-BE49-F238E27FC236}">
                <a16:creationId xmlns:a16="http://schemas.microsoft.com/office/drawing/2014/main" id="{B8531E82-9E75-C24B-B705-74154E70EECE}"/>
              </a:ext>
            </a:extLst>
          </p:cNvPr>
          <p:cNvPicPr>
            <a:picLocks noChangeAspect="1"/>
          </p:cNvPicPr>
          <p:nvPr/>
        </p:nvPicPr>
        <p:blipFill>
          <a:blip r:embed="rId3">
            <a:clrChange>
              <a:clrFrom>
                <a:srgbClr val="FFFFFF">
                  <a:alpha val="0"/>
                </a:srgbClr>
              </a:clrFrom>
              <a:clrTo>
                <a:srgbClr val="FFFFFF">
                  <a:alpha val="0"/>
                </a:srgbClr>
              </a:clrTo>
            </a:clrChange>
          </a:blip>
          <a:stretch>
            <a:fillRect/>
          </a:stretch>
        </p:blipFill>
        <p:spPr>
          <a:xfrm>
            <a:off x="2930246" y="3608151"/>
            <a:ext cx="2885547" cy="2885547"/>
          </a:xfrm>
          <a:prstGeom prst="rect">
            <a:avLst/>
          </a:prstGeom>
        </p:spPr>
      </p:pic>
      <p:sp>
        <p:nvSpPr>
          <p:cNvPr id="14" name="TextBox 13">
            <a:extLst>
              <a:ext uri="{FF2B5EF4-FFF2-40B4-BE49-F238E27FC236}">
                <a16:creationId xmlns:a16="http://schemas.microsoft.com/office/drawing/2014/main" id="{2E005DC8-1786-2540-A522-3F840A76DA0C}"/>
              </a:ext>
            </a:extLst>
          </p:cNvPr>
          <p:cNvSpPr txBox="1"/>
          <p:nvPr/>
        </p:nvSpPr>
        <p:spPr>
          <a:xfrm>
            <a:off x="1410346" y="1330966"/>
            <a:ext cx="10927247" cy="1200329"/>
          </a:xfrm>
          <a:prstGeom prst="rect">
            <a:avLst/>
          </a:prstGeom>
          <a:noFill/>
        </p:spPr>
        <p:txBody>
          <a:bodyPr wrap="square" rtlCol="0">
            <a:spAutoFit/>
          </a:bodyPr>
          <a:lstStyle/>
          <a:p>
            <a:r>
              <a:rPr lang="ja" altLang="en-US" sz="3600" dirty="0"/>
              <a:t>コマンドラインで「</a:t>
            </a:r>
            <a:r>
              <a:rPr lang="en-US" altLang="ja" sz="3600" dirty="0" err="1"/>
              <a:t>ec</a:t>
            </a:r>
            <a:r>
              <a:rPr lang="ja" altLang="en-US" sz="3600" dirty="0"/>
              <a:t>」</a:t>
            </a:r>
            <a:r>
              <a:rPr lang="ja-JP" altLang="en-US" sz="3600"/>
              <a:t>まで</a:t>
            </a:r>
            <a:r>
              <a:rPr lang="ja" altLang="en-US" sz="3600" dirty="0"/>
              <a:t>入力をして</a:t>
            </a:r>
            <a:r>
              <a:rPr lang="ja-JP" altLang="en-US" sz="3600"/>
              <a:t>タブを押すと、「</a:t>
            </a:r>
            <a:r>
              <a:rPr lang="en-US" altLang="ja-JP" sz="3600" dirty="0"/>
              <a:t>echo  </a:t>
            </a:r>
            <a:r>
              <a:rPr lang="ja-JP" altLang="en-US" sz="3600"/>
              <a:t>」まで勝手に補完</a:t>
            </a:r>
            <a:r>
              <a:rPr lang="ja" altLang="en-US" sz="3600" dirty="0"/>
              <a:t>してくれます。</a:t>
            </a:r>
            <a:endParaRPr lang="en-US" sz="3600" dirty="0"/>
          </a:p>
        </p:txBody>
      </p:sp>
    </p:spTree>
    <p:extLst>
      <p:ext uri="{BB962C8B-B14F-4D97-AF65-F5344CB8AC3E}">
        <p14:creationId xmlns:p14="http://schemas.microsoft.com/office/powerpoint/2010/main" val="960269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12D9B-712B-004D-9865-CEAD98E59D09}"/>
              </a:ext>
            </a:extLst>
          </p:cNvPr>
          <p:cNvSpPr>
            <a:spLocks noGrp="1"/>
          </p:cNvSpPr>
          <p:nvPr>
            <p:ph type="title"/>
          </p:nvPr>
        </p:nvSpPr>
        <p:spPr>
          <a:xfrm>
            <a:off x="682172" y="92567"/>
            <a:ext cx="10131602" cy="1200329"/>
          </a:xfrm>
        </p:spPr>
        <p:txBody>
          <a:bodyPr/>
          <a:lstStyle/>
          <a:p>
            <a:r>
              <a:rPr lang="ja" altLang="en-US" dirty="0"/>
              <a:t>ファイル操作　ーディレクトリ</a:t>
            </a:r>
            <a:r>
              <a:rPr lang="en-US" altLang="ja" dirty="0"/>
              <a:t>/</a:t>
            </a:r>
            <a:r>
              <a:rPr lang="ja-JP" altLang="en-US"/>
              <a:t>ファイルとは？</a:t>
            </a:r>
            <a:endParaRPr lang="en-US" dirty="0"/>
          </a:p>
        </p:txBody>
      </p:sp>
      <p:pic>
        <p:nvPicPr>
          <p:cNvPr id="4" name="Picture 3">
            <a:extLst>
              <a:ext uri="{FF2B5EF4-FFF2-40B4-BE49-F238E27FC236}">
                <a16:creationId xmlns:a16="http://schemas.microsoft.com/office/drawing/2014/main" id="{C93DD841-65C6-7742-BABB-C86DD6C1F8F4}"/>
              </a:ext>
            </a:extLst>
          </p:cNvPr>
          <p:cNvPicPr>
            <a:picLocks noChangeAspect="1"/>
          </p:cNvPicPr>
          <p:nvPr/>
        </p:nvPicPr>
        <p:blipFill>
          <a:blip r:embed="rId2"/>
          <a:stretch>
            <a:fillRect/>
          </a:stretch>
        </p:blipFill>
        <p:spPr>
          <a:xfrm>
            <a:off x="890967" y="1532873"/>
            <a:ext cx="1832355" cy="1832355"/>
          </a:xfrm>
          <a:prstGeom prst="rect">
            <a:avLst/>
          </a:prstGeom>
        </p:spPr>
      </p:pic>
      <p:pic>
        <p:nvPicPr>
          <p:cNvPr id="5" name="Picture 4">
            <a:extLst>
              <a:ext uri="{FF2B5EF4-FFF2-40B4-BE49-F238E27FC236}">
                <a16:creationId xmlns:a16="http://schemas.microsoft.com/office/drawing/2014/main" id="{2CF95E8A-0C77-D54E-8FAB-4830B561DF6C}"/>
              </a:ext>
            </a:extLst>
          </p:cNvPr>
          <p:cNvPicPr>
            <a:picLocks noChangeAspect="1"/>
          </p:cNvPicPr>
          <p:nvPr/>
        </p:nvPicPr>
        <p:blipFill>
          <a:blip r:embed="rId3"/>
          <a:stretch>
            <a:fillRect/>
          </a:stretch>
        </p:blipFill>
        <p:spPr>
          <a:xfrm>
            <a:off x="3399183" y="1292087"/>
            <a:ext cx="2909918" cy="2909918"/>
          </a:xfrm>
          <a:prstGeom prst="rect">
            <a:avLst/>
          </a:prstGeom>
        </p:spPr>
      </p:pic>
      <p:sp>
        <p:nvSpPr>
          <p:cNvPr id="10" name="Left Brace 9">
            <a:extLst>
              <a:ext uri="{FF2B5EF4-FFF2-40B4-BE49-F238E27FC236}">
                <a16:creationId xmlns:a16="http://schemas.microsoft.com/office/drawing/2014/main" id="{83DA0E10-367E-DB41-A875-0B100706A671}"/>
              </a:ext>
            </a:extLst>
          </p:cNvPr>
          <p:cNvSpPr/>
          <p:nvPr/>
        </p:nvSpPr>
        <p:spPr>
          <a:xfrm>
            <a:off x="3001618" y="1532872"/>
            <a:ext cx="502445" cy="4633205"/>
          </a:xfrm>
          <a:prstGeom prst="leftBrace">
            <a:avLst>
              <a:gd name="adj1" fmla="val 47279"/>
              <a:gd name="adj2" fmla="val 24844"/>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1" name="Picture 10">
            <a:extLst>
              <a:ext uri="{FF2B5EF4-FFF2-40B4-BE49-F238E27FC236}">
                <a16:creationId xmlns:a16="http://schemas.microsoft.com/office/drawing/2014/main" id="{5E78F6F5-631C-E844-A467-C2E5C9F5C48F}"/>
              </a:ext>
            </a:extLst>
          </p:cNvPr>
          <p:cNvPicPr>
            <a:picLocks noChangeAspect="1"/>
          </p:cNvPicPr>
          <p:nvPr/>
        </p:nvPicPr>
        <p:blipFill>
          <a:blip r:embed="rId2"/>
          <a:stretch>
            <a:fillRect/>
          </a:stretch>
        </p:blipFill>
        <p:spPr>
          <a:xfrm>
            <a:off x="4306417" y="3569170"/>
            <a:ext cx="1200330" cy="1200330"/>
          </a:xfrm>
          <a:prstGeom prst="rect">
            <a:avLst/>
          </a:prstGeom>
        </p:spPr>
      </p:pic>
      <p:pic>
        <p:nvPicPr>
          <p:cNvPr id="12" name="Picture 11">
            <a:extLst>
              <a:ext uri="{FF2B5EF4-FFF2-40B4-BE49-F238E27FC236}">
                <a16:creationId xmlns:a16="http://schemas.microsoft.com/office/drawing/2014/main" id="{BBFD136A-EB62-A548-A6E4-133970F694F1}"/>
              </a:ext>
            </a:extLst>
          </p:cNvPr>
          <p:cNvPicPr>
            <a:picLocks noChangeAspect="1"/>
          </p:cNvPicPr>
          <p:nvPr/>
        </p:nvPicPr>
        <p:blipFill>
          <a:blip r:embed="rId2"/>
          <a:stretch>
            <a:fillRect/>
          </a:stretch>
        </p:blipFill>
        <p:spPr>
          <a:xfrm>
            <a:off x="4306417" y="4965748"/>
            <a:ext cx="1200330" cy="1200330"/>
          </a:xfrm>
          <a:prstGeom prst="rect">
            <a:avLst/>
          </a:prstGeom>
        </p:spPr>
      </p:pic>
      <p:sp>
        <p:nvSpPr>
          <p:cNvPr id="13" name="Left Brace 12">
            <a:extLst>
              <a:ext uri="{FF2B5EF4-FFF2-40B4-BE49-F238E27FC236}">
                <a16:creationId xmlns:a16="http://schemas.microsoft.com/office/drawing/2014/main" id="{A71B471D-DDCA-FB49-AF3A-225BC484B44C}"/>
              </a:ext>
            </a:extLst>
          </p:cNvPr>
          <p:cNvSpPr/>
          <p:nvPr/>
        </p:nvSpPr>
        <p:spPr>
          <a:xfrm>
            <a:off x="5916105" y="5080479"/>
            <a:ext cx="286987" cy="1664781"/>
          </a:xfrm>
          <a:prstGeom prst="leftBrace">
            <a:avLst>
              <a:gd name="adj1" fmla="val 47279"/>
              <a:gd name="adj2" fmla="val 49813"/>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4" name="Picture 13">
            <a:extLst>
              <a:ext uri="{FF2B5EF4-FFF2-40B4-BE49-F238E27FC236}">
                <a16:creationId xmlns:a16="http://schemas.microsoft.com/office/drawing/2014/main" id="{0F6E293F-4C16-404C-BB7D-F49AFF11653D}"/>
              </a:ext>
            </a:extLst>
          </p:cNvPr>
          <p:cNvPicPr>
            <a:picLocks noChangeAspect="1"/>
          </p:cNvPicPr>
          <p:nvPr/>
        </p:nvPicPr>
        <p:blipFill rotWithShape="1">
          <a:blip r:embed="rId3"/>
          <a:srcRect t="12603" r="51157" b="51071"/>
          <a:stretch/>
        </p:blipFill>
        <p:spPr>
          <a:xfrm>
            <a:off x="6309101" y="4847357"/>
            <a:ext cx="1226302" cy="912068"/>
          </a:xfrm>
          <a:prstGeom prst="rect">
            <a:avLst/>
          </a:prstGeom>
        </p:spPr>
      </p:pic>
      <p:pic>
        <p:nvPicPr>
          <p:cNvPr id="15" name="Picture 14">
            <a:extLst>
              <a:ext uri="{FF2B5EF4-FFF2-40B4-BE49-F238E27FC236}">
                <a16:creationId xmlns:a16="http://schemas.microsoft.com/office/drawing/2014/main" id="{2DFD78F8-3034-0C43-9BAB-F1B926E79832}"/>
              </a:ext>
            </a:extLst>
          </p:cNvPr>
          <p:cNvPicPr>
            <a:picLocks noChangeAspect="1"/>
          </p:cNvPicPr>
          <p:nvPr/>
        </p:nvPicPr>
        <p:blipFill>
          <a:blip r:embed="rId2"/>
          <a:stretch>
            <a:fillRect/>
          </a:stretch>
        </p:blipFill>
        <p:spPr>
          <a:xfrm>
            <a:off x="6513870" y="5854607"/>
            <a:ext cx="910826" cy="910826"/>
          </a:xfrm>
          <a:prstGeom prst="rect">
            <a:avLst/>
          </a:prstGeom>
        </p:spPr>
      </p:pic>
      <p:sp>
        <p:nvSpPr>
          <p:cNvPr id="16" name="Left Brace 15">
            <a:extLst>
              <a:ext uri="{FF2B5EF4-FFF2-40B4-BE49-F238E27FC236}">
                <a16:creationId xmlns:a16="http://schemas.microsoft.com/office/drawing/2014/main" id="{A6F4A95B-46A0-C440-8ACC-C163A1DD3A6B}"/>
              </a:ext>
            </a:extLst>
          </p:cNvPr>
          <p:cNvSpPr/>
          <p:nvPr/>
        </p:nvSpPr>
        <p:spPr>
          <a:xfrm>
            <a:off x="7658938" y="5834434"/>
            <a:ext cx="259851" cy="910826"/>
          </a:xfrm>
          <a:prstGeom prst="leftBrace">
            <a:avLst>
              <a:gd name="adj1" fmla="val 47279"/>
              <a:gd name="adj2" fmla="val 49813"/>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12F8009D-83FB-A04E-BCF6-96D0376C3FF2}"/>
              </a:ext>
            </a:extLst>
          </p:cNvPr>
          <p:cNvSpPr txBox="1"/>
          <p:nvPr/>
        </p:nvSpPr>
        <p:spPr>
          <a:xfrm>
            <a:off x="8184024" y="5912869"/>
            <a:ext cx="643125" cy="523220"/>
          </a:xfrm>
          <a:prstGeom prst="rect">
            <a:avLst/>
          </a:prstGeom>
          <a:noFill/>
        </p:spPr>
        <p:txBody>
          <a:bodyPr wrap="none" rtlCol="0">
            <a:spAutoFit/>
          </a:bodyPr>
          <a:lstStyle/>
          <a:p>
            <a:r>
              <a:rPr lang="en-US" sz="2800" dirty="0"/>
              <a:t>….</a:t>
            </a:r>
          </a:p>
        </p:txBody>
      </p:sp>
      <p:sp>
        <p:nvSpPr>
          <p:cNvPr id="18" name="Left Brace 17">
            <a:extLst>
              <a:ext uri="{FF2B5EF4-FFF2-40B4-BE49-F238E27FC236}">
                <a16:creationId xmlns:a16="http://schemas.microsoft.com/office/drawing/2014/main" id="{90FF683F-869E-F44D-B1E6-68AB18E82C27}"/>
              </a:ext>
            </a:extLst>
          </p:cNvPr>
          <p:cNvSpPr/>
          <p:nvPr/>
        </p:nvSpPr>
        <p:spPr>
          <a:xfrm>
            <a:off x="5836149" y="3713922"/>
            <a:ext cx="259851" cy="910826"/>
          </a:xfrm>
          <a:prstGeom prst="leftBrace">
            <a:avLst>
              <a:gd name="adj1" fmla="val 47279"/>
              <a:gd name="adj2" fmla="val 49813"/>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9" name="Picture 18">
            <a:extLst>
              <a:ext uri="{FF2B5EF4-FFF2-40B4-BE49-F238E27FC236}">
                <a16:creationId xmlns:a16="http://schemas.microsoft.com/office/drawing/2014/main" id="{A3514E35-29E2-0240-8F5D-0C36252BDD35}"/>
              </a:ext>
            </a:extLst>
          </p:cNvPr>
          <p:cNvPicPr>
            <a:picLocks noChangeAspect="1"/>
          </p:cNvPicPr>
          <p:nvPr/>
        </p:nvPicPr>
        <p:blipFill rotWithShape="1">
          <a:blip r:embed="rId3"/>
          <a:srcRect t="12603" r="51157" b="51071"/>
          <a:stretch/>
        </p:blipFill>
        <p:spPr>
          <a:xfrm>
            <a:off x="6214614" y="3573685"/>
            <a:ext cx="1226302" cy="912068"/>
          </a:xfrm>
          <a:prstGeom prst="rect">
            <a:avLst/>
          </a:prstGeom>
        </p:spPr>
      </p:pic>
      <p:sp>
        <p:nvSpPr>
          <p:cNvPr id="20" name="TextBox 19">
            <a:extLst>
              <a:ext uri="{FF2B5EF4-FFF2-40B4-BE49-F238E27FC236}">
                <a16:creationId xmlns:a16="http://schemas.microsoft.com/office/drawing/2014/main" id="{7EA63A30-1D51-2047-A118-24283A9BF7EB}"/>
              </a:ext>
            </a:extLst>
          </p:cNvPr>
          <p:cNvSpPr txBox="1"/>
          <p:nvPr/>
        </p:nvSpPr>
        <p:spPr>
          <a:xfrm>
            <a:off x="6706666" y="1448038"/>
            <a:ext cx="5474576" cy="1477328"/>
          </a:xfrm>
          <a:prstGeom prst="rect">
            <a:avLst/>
          </a:prstGeom>
          <a:noFill/>
        </p:spPr>
        <p:txBody>
          <a:bodyPr wrap="none" rtlCol="0">
            <a:spAutoFit/>
          </a:bodyPr>
          <a:lstStyle/>
          <a:p>
            <a:pPr marL="285750" indent="-285750">
              <a:buFont typeface="Wingdings" pitchFamily="2" charset="2"/>
              <a:buChar char="ü"/>
            </a:pPr>
            <a:r>
              <a:rPr lang="ja-JP" altLang="en-US" u="sng"/>
              <a:t>ファイル：</a:t>
            </a:r>
            <a:r>
              <a:rPr lang="ja" altLang="en-US" u="sng" dirty="0"/>
              <a:t>コン</a:t>
            </a:r>
            <a:r>
              <a:rPr lang="ja-JP" altLang="en-US" u="sng"/>
              <a:t>ピュータ上での資料</a:t>
            </a:r>
            <a:endParaRPr lang="en-US" altLang="ja-JP" u="sng" dirty="0"/>
          </a:p>
          <a:p>
            <a:r>
              <a:rPr lang="ja-JP" altLang="en-US"/>
              <a:t>末尾にはファイルの種類を示す</a:t>
            </a:r>
            <a:r>
              <a:rPr lang="ja" altLang="en-US" dirty="0"/>
              <a:t>拡張</a:t>
            </a:r>
            <a:r>
              <a:rPr lang="ja-JP" altLang="en-US"/>
              <a:t>子</a:t>
            </a:r>
            <a:r>
              <a:rPr lang="ja" altLang="en-US" dirty="0"/>
              <a:t>がついている</a:t>
            </a:r>
            <a:endParaRPr lang="en-US" altLang="ja" dirty="0"/>
          </a:p>
          <a:p>
            <a:r>
              <a:rPr lang="en-US" dirty="0"/>
              <a:t>(e.g. .txt, .pptx, .</a:t>
            </a:r>
            <a:r>
              <a:rPr lang="en-US" dirty="0" err="1"/>
              <a:t>docx</a:t>
            </a:r>
            <a:r>
              <a:rPr lang="en-US" dirty="0"/>
              <a:t>, .rtf, .mp3, .f90</a:t>
            </a:r>
            <a:r>
              <a:rPr lang="ja-JP" altLang="en-US"/>
              <a:t>など</a:t>
            </a:r>
            <a:r>
              <a:rPr lang="en-US" dirty="0"/>
              <a:t>)</a:t>
            </a:r>
          </a:p>
          <a:p>
            <a:endParaRPr lang="en-US" dirty="0"/>
          </a:p>
          <a:p>
            <a:pPr marL="285750" indent="-285750">
              <a:buFont typeface="Wingdings" pitchFamily="2" charset="2"/>
              <a:buChar char="ü"/>
            </a:pPr>
            <a:r>
              <a:rPr lang="ja" altLang="en-US" u="sng" dirty="0"/>
              <a:t>ディレクトリ</a:t>
            </a:r>
            <a:r>
              <a:rPr lang="en-US" altLang="ja" u="sng" dirty="0"/>
              <a:t>(</a:t>
            </a:r>
            <a:r>
              <a:rPr lang="ja-JP" altLang="en-US" u="sng"/>
              <a:t>フォルダ</a:t>
            </a:r>
            <a:r>
              <a:rPr lang="en-US" altLang="ja" u="sng" dirty="0"/>
              <a:t>): </a:t>
            </a:r>
            <a:r>
              <a:rPr lang="ja-JP" altLang="en-US" u="sng"/>
              <a:t>資料を</a:t>
            </a:r>
            <a:r>
              <a:rPr lang="ja" altLang="en-US" u="sng" dirty="0"/>
              <a:t>まとめて入れる</a:t>
            </a:r>
            <a:r>
              <a:rPr lang="ja-JP" altLang="en-US" u="sng"/>
              <a:t>入れ物</a:t>
            </a:r>
            <a:endParaRPr lang="en-US" u="sng" dirty="0"/>
          </a:p>
        </p:txBody>
      </p:sp>
      <p:sp>
        <p:nvSpPr>
          <p:cNvPr id="21" name="TextBox 20">
            <a:extLst>
              <a:ext uri="{FF2B5EF4-FFF2-40B4-BE49-F238E27FC236}">
                <a16:creationId xmlns:a16="http://schemas.microsoft.com/office/drawing/2014/main" id="{8FD65EDC-2A5C-0D4F-8F03-A94D47302461}"/>
              </a:ext>
            </a:extLst>
          </p:cNvPr>
          <p:cNvSpPr txBox="1"/>
          <p:nvPr/>
        </p:nvSpPr>
        <p:spPr>
          <a:xfrm>
            <a:off x="4502946" y="1489144"/>
            <a:ext cx="1003801" cy="369332"/>
          </a:xfrm>
          <a:prstGeom prst="rect">
            <a:avLst/>
          </a:prstGeom>
          <a:noFill/>
        </p:spPr>
        <p:txBody>
          <a:bodyPr wrap="none" rtlCol="0">
            <a:spAutoFit/>
          </a:bodyPr>
          <a:lstStyle/>
          <a:p>
            <a:r>
              <a:rPr lang="ja-JP" altLang="en-US"/>
              <a:t>ファイル</a:t>
            </a:r>
            <a:endParaRPr lang="en-US" dirty="0"/>
          </a:p>
        </p:txBody>
      </p:sp>
      <p:sp>
        <p:nvSpPr>
          <p:cNvPr id="22" name="TextBox 21">
            <a:extLst>
              <a:ext uri="{FF2B5EF4-FFF2-40B4-BE49-F238E27FC236}">
                <a16:creationId xmlns:a16="http://schemas.microsoft.com/office/drawing/2014/main" id="{57062FC9-82BE-3347-8DA8-BCC2AA7B13B4}"/>
              </a:ext>
            </a:extLst>
          </p:cNvPr>
          <p:cNvSpPr txBox="1"/>
          <p:nvPr/>
        </p:nvSpPr>
        <p:spPr>
          <a:xfrm>
            <a:off x="1079146" y="2318743"/>
            <a:ext cx="1414170" cy="369332"/>
          </a:xfrm>
          <a:prstGeom prst="rect">
            <a:avLst/>
          </a:prstGeom>
          <a:noFill/>
        </p:spPr>
        <p:txBody>
          <a:bodyPr wrap="none" rtlCol="0">
            <a:spAutoFit/>
          </a:bodyPr>
          <a:lstStyle/>
          <a:p>
            <a:r>
              <a:rPr lang="ja" altLang="en-US" dirty="0"/>
              <a:t>ディレクトリ</a:t>
            </a:r>
            <a:r>
              <a:rPr lang="en-US" altLang="ja" dirty="0"/>
              <a:t>A</a:t>
            </a:r>
            <a:endParaRPr lang="en-US" dirty="0"/>
          </a:p>
        </p:txBody>
      </p:sp>
      <p:sp>
        <p:nvSpPr>
          <p:cNvPr id="23" name="TextBox 22">
            <a:extLst>
              <a:ext uri="{FF2B5EF4-FFF2-40B4-BE49-F238E27FC236}">
                <a16:creationId xmlns:a16="http://schemas.microsoft.com/office/drawing/2014/main" id="{41B5A94C-8037-FB40-B6DE-5BB6CB9E9B22}"/>
              </a:ext>
            </a:extLst>
          </p:cNvPr>
          <p:cNvSpPr txBox="1"/>
          <p:nvPr/>
        </p:nvSpPr>
        <p:spPr>
          <a:xfrm>
            <a:off x="4135377" y="4029719"/>
            <a:ext cx="1542410" cy="369332"/>
          </a:xfrm>
          <a:prstGeom prst="rect">
            <a:avLst/>
          </a:prstGeom>
          <a:noFill/>
        </p:spPr>
        <p:txBody>
          <a:bodyPr wrap="none" rtlCol="0">
            <a:spAutoFit/>
          </a:bodyPr>
          <a:lstStyle/>
          <a:p>
            <a:r>
              <a:rPr lang="ja" altLang="en-US" dirty="0"/>
              <a:t>ディレクトリ</a:t>
            </a:r>
            <a:r>
              <a:rPr lang="en-US" altLang="ja" dirty="0"/>
              <a:t>B1</a:t>
            </a:r>
            <a:endParaRPr lang="en-US" dirty="0"/>
          </a:p>
        </p:txBody>
      </p:sp>
      <p:sp>
        <p:nvSpPr>
          <p:cNvPr id="24" name="TextBox 23">
            <a:extLst>
              <a:ext uri="{FF2B5EF4-FFF2-40B4-BE49-F238E27FC236}">
                <a16:creationId xmlns:a16="http://schemas.microsoft.com/office/drawing/2014/main" id="{761A567F-39B8-8B46-B397-B5C66CB836B9}"/>
              </a:ext>
            </a:extLst>
          </p:cNvPr>
          <p:cNvSpPr txBox="1"/>
          <p:nvPr/>
        </p:nvSpPr>
        <p:spPr>
          <a:xfrm>
            <a:off x="4169016" y="5417158"/>
            <a:ext cx="1542410" cy="369332"/>
          </a:xfrm>
          <a:prstGeom prst="rect">
            <a:avLst/>
          </a:prstGeom>
          <a:noFill/>
        </p:spPr>
        <p:txBody>
          <a:bodyPr wrap="none" rtlCol="0">
            <a:spAutoFit/>
          </a:bodyPr>
          <a:lstStyle/>
          <a:p>
            <a:r>
              <a:rPr lang="ja" altLang="en-US" dirty="0"/>
              <a:t>ディレクトリ</a:t>
            </a:r>
            <a:r>
              <a:rPr lang="en-US" altLang="ja" dirty="0"/>
              <a:t>B2</a:t>
            </a:r>
            <a:endParaRPr lang="en-US" dirty="0"/>
          </a:p>
        </p:txBody>
      </p:sp>
      <p:sp>
        <p:nvSpPr>
          <p:cNvPr id="25" name="TextBox 24">
            <a:extLst>
              <a:ext uri="{FF2B5EF4-FFF2-40B4-BE49-F238E27FC236}">
                <a16:creationId xmlns:a16="http://schemas.microsoft.com/office/drawing/2014/main" id="{3E281821-ACC1-FD46-9FB7-BB705C7E8AD7}"/>
              </a:ext>
            </a:extLst>
          </p:cNvPr>
          <p:cNvSpPr txBox="1"/>
          <p:nvPr/>
        </p:nvSpPr>
        <p:spPr>
          <a:xfrm>
            <a:off x="6191388" y="6147533"/>
            <a:ext cx="1426994" cy="369332"/>
          </a:xfrm>
          <a:prstGeom prst="rect">
            <a:avLst/>
          </a:prstGeom>
          <a:noFill/>
        </p:spPr>
        <p:txBody>
          <a:bodyPr wrap="none" rtlCol="0">
            <a:spAutoFit/>
          </a:bodyPr>
          <a:lstStyle/>
          <a:p>
            <a:r>
              <a:rPr lang="ja" altLang="en-US" dirty="0"/>
              <a:t>ディレクトリ</a:t>
            </a:r>
            <a:r>
              <a:rPr lang="en-US" altLang="ja" dirty="0"/>
              <a:t>C</a:t>
            </a:r>
            <a:endParaRPr lang="en-US" dirty="0"/>
          </a:p>
        </p:txBody>
      </p:sp>
      <p:sp>
        <p:nvSpPr>
          <p:cNvPr id="26" name="TextBox 25">
            <a:extLst>
              <a:ext uri="{FF2B5EF4-FFF2-40B4-BE49-F238E27FC236}">
                <a16:creationId xmlns:a16="http://schemas.microsoft.com/office/drawing/2014/main" id="{B26551CE-E020-D54A-8EDC-98F3AADCDA48}"/>
              </a:ext>
            </a:extLst>
          </p:cNvPr>
          <p:cNvSpPr txBox="1"/>
          <p:nvPr/>
        </p:nvSpPr>
        <p:spPr>
          <a:xfrm>
            <a:off x="6373108" y="3418543"/>
            <a:ext cx="1003801" cy="369332"/>
          </a:xfrm>
          <a:prstGeom prst="rect">
            <a:avLst/>
          </a:prstGeom>
          <a:noFill/>
        </p:spPr>
        <p:txBody>
          <a:bodyPr wrap="none" rtlCol="0">
            <a:spAutoFit/>
          </a:bodyPr>
          <a:lstStyle/>
          <a:p>
            <a:r>
              <a:rPr lang="ja-JP" altLang="en-US"/>
              <a:t>ファイル</a:t>
            </a:r>
            <a:endParaRPr lang="en-US" dirty="0"/>
          </a:p>
        </p:txBody>
      </p:sp>
      <p:sp>
        <p:nvSpPr>
          <p:cNvPr id="27" name="TextBox 26">
            <a:extLst>
              <a:ext uri="{FF2B5EF4-FFF2-40B4-BE49-F238E27FC236}">
                <a16:creationId xmlns:a16="http://schemas.microsoft.com/office/drawing/2014/main" id="{F658FDBB-BBA4-FF43-8BC1-FF5C0B0D7F9B}"/>
              </a:ext>
            </a:extLst>
          </p:cNvPr>
          <p:cNvSpPr txBox="1"/>
          <p:nvPr/>
        </p:nvSpPr>
        <p:spPr>
          <a:xfrm>
            <a:off x="6395678" y="4670263"/>
            <a:ext cx="1003801" cy="369332"/>
          </a:xfrm>
          <a:prstGeom prst="rect">
            <a:avLst/>
          </a:prstGeom>
          <a:noFill/>
        </p:spPr>
        <p:txBody>
          <a:bodyPr wrap="none" rtlCol="0">
            <a:spAutoFit/>
          </a:bodyPr>
          <a:lstStyle/>
          <a:p>
            <a:r>
              <a:rPr lang="ja-JP" altLang="en-US"/>
              <a:t>ファイル</a:t>
            </a:r>
            <a:endParaRPr lang="en-US" dirty="0"/>
          </a:p>
        </p:txBody>
      </p:sp>
      <p:sp>
        <p:nvSpPr>
          <p:cNvPr id="28" name="TextBox 27">
            <a:extLst>
              <a:ext uri="{FF2B5EF4-FFF2-40B4-BE49-F238E27FC236}">
                <a16:creationId xmlns:a16="http://schemas.microsoft.com/office/drawing/2014/main" id="{1CB83A30-7AD2-1C43-82F9-E8AC32F835CB}"/>
              </a:ext>
            </a:extLst>
          </p:cNvPr>
          <p:cNvSpPr txBox="1"/>
          <p:nvPr/>
        </p:nvSpPr>
        <p:spPr>
          <a:xfrm>
            <a:off x="7599299" y="2948739"/>
            <a:ext cx="4533062" cy="2862322"/>
          </a:xfrm>
          <a:prstGeom prst="rect">
            <a:avLst/>
          </a:prstGeom>
          <a:noFill/>
          <a:ln>
            <a:solidFill>
              <a:schemeClr val="tx1"/>
            </a:solidFill>
          </a:ln>
        </p:spPr>
        <p:txBody>
          <a:bodyPr wrap="square" rtlCol="0">
            <a:spAutoFit/>
          </a:bodyPr>
          <a:lstStyle/>
          <a:p>
            <a:r>
              <a:rPr lang="ja" altLang="en-US" dirty="0"/>
              <a:t>コンピュータ上</a:t>
            </a:r>
            <a:r>
              <a:rPr lang="ja-JP" altLang="en-US"/>
              <a:t>の全てのデータは</a:t>
            </a:r>
            <a:r>
              <a:rPr lang="ja" altLang="en-US" dirty="0"/>
              <a:t>ディレクトリ</a:t>
            </a:r>
            <a:r>
              <a:rPr lang="ja-JP" altLang="en-US"/>
              <a:t>とファイルからなる</a:t>
            </a:r>
            <a:r>
              <a:rPr lang="ja" altLang="en-US" dirty="0"/>
              <a:t>階層構造</a:t>
            </a:r>
            <a:r>
              <a:rPr lang="ja-JP" altLang="en-US"/>
              <a:t>の中のどこかにあります</a:t>
            </a:r>
            <a:endParaRPr lang="en-US" altLang="ja-JP" dirty="0"/>
          </a:p>
          <a:p>
            <a:endParaRPr lang="en-US" altLang="ja-JP" dirty="0"/>
          </a:p>
          <a:p>
            <a:pPr marL="285750" indent="-285750">
              <a:buFont typeface="Wingdings" pitchFamily="2" charset="2"/>
              <a:buChar char="Ø"/>
            </a:pPr>
            <a:r>
              <a:rPr lang="ja-JP" altLang="en-US"/>
              <a:t>全ての</a:t>
            </a:r>
            <a:r>
              <a:rPr lang="ja" altLang="en-US" dirty="0"/>
              <a:t>ディレクトリ</a:t>
            </a:r>
            <a:r>
              <a:rPr lang="ja-JP" altLang="en-US"/>
              <a:t>は階層</a:t>
            </a:r>
            <a:r>
              <a:rPr lang="ja" altLang="en-US" dirty="0"/>
              <a:t>の</a:t>
            </a:r>
            <a:r>
              <a:rPr lang="ja-JP" altLang="en-US"/>
              <a:t>中での</a:t>
            </a:r>
            <a:r>
              <a:rPr lang="ja" altLang="en-US" dirty="0"/>
              <a:t>場所を</a:t>
            </a:r>
            <a:r>
              <a:rPr lang="ja-JP" altLang="en-US"/>
              <a:t>表す</a:t>
            </a:r>
            <a:r>
              <a:rPr lang="ja" altLang="en-US" dirty="0"/>
              <a:t>住所</a:t>
            </a:r>
            <a:r>
              <a:rPr lang="en-US" altLang="ja" dirty="0"/>
              <a:t>(</a:t>
            </a:r>
            <a:r>
              <a:rPr lang="ja-JP" altLang="en-US"/>
              <a:t>パス</a:t>
            </a:r>
            <a:r>
              <a:rPr lang="en-US" altLang="ja" dirty="0"/>
              <a:t>)</a:t>
            </a:r>
            <a:r>
              <a:rPr lang="ja" altLang="en-US" dirty="0"/>
              <a:t>を持っています。</a:t>
            </a:r>
            <a:endParaRPr lang="en-US" altLang="ja" dirty="0"/>
          </a:p>
          <a:p>
            <a:endParaRPr lang="en-US" altLang="ja-JP" dirty="0"/>
          </a:p>
          <a:p>
            <a:pPr marL="285750" indent="-285750">
              <a:buFont typeface="Wingdings" pitchFamily="2" charset="2"/>
              <a:buChar char="Ø"/>
            </a:pPr>
            <a:r>
              <a:rPr lang="ja-JP" altLang="en-US"/>
              <a:t>例えば</a:t>
            </a:r>
            <a:r>
              <a:rPr lang="ja" altLang="en-US" dirty="0"/>
              <a:t>ディレクトリ</a:t>
            </a:r>
            <a:r>
              <a:rPr lang="en-US" altLang="ja" dirty="0"/>
              <a:t>C</a:t>
            </a:r>
            <a:r>
              <a:rPr lang="ja" altLang="en-US" dirty="0"/>
              <a:t>の住所</a:t>
            </a:r>
            <a:r>
              <a:rPr lang="en-US" altLang="ja" dirty="0"/>
              <a:t>(</a:t>
            </a:r>
            <a:r>
              <a:rPr lang="ja-JP" altLang="en-US">
                <a:solidFill>
                  <a:srgbClr val="FF0000"/>
                </a:solidFill>
              </a:rPr>
              <a:t>パス</a:t>
            </a:r>
            <a:r>
              <a:rPr lang="en-US" altLang="ja" dirty="0"/>
              <a:t>)</a:t>
            </a:r>
            <a:r>
              <a:rPr lang="ja" altLang="en-US" dirty="0"/>
              <a:t>は</a:t>
            </a:r>
            <a:endParaRPr lang="en-US" altLang="ja" dirty="0"/>
          </a:p>
          <a:p>
            <a:r>
              <a:rPr lang="ja" altLang="en-US" b="1" dirty="0"/>
              <a:t>「ディレクトリ</a:t>
            </a:r>
            <a:r>
              <a:rPr lang="en-US" altLang="ja" b="1" dirty="0"/>
              <a:t>A/</a:t>
            </a:r>
            <a:r>
              <a:rPr lang="ja" altLang="en-US" b="1" dirty="0"/>
              <a:t>ディレクトリ</a:t>
            </a:r>
            <a:r>
              <a:rPr lang="en-US" altLang="ja" b="1" dirty="0"/>
              <a:t>B2/</a:t>
            </a:r>
            <a:r>
              <a:rPr lang="ja" altLang="en-US" b="1" dirty="0"/>
              <a:t>ディレクトリ</a:t>
            </a:r>
            <a:r>
              <a:rPr lang="en-US" altLang="ja" b="1" dirty="0"/>
              <a:t>C</a:t>
            </a:r>
            <a:r>
              <a:rPr lang="ja" altLang="en-US" b="1" dirty="0"/>
              <a:t>」</a:t>
            </a:r>
            <a:endParaRPr lang="en-US" altLang="ja" b="1" dirty="0"/>
          </a:p>
          <a:p>
            <a:r>
              <a:rPr lang="ja-JP" altLang="en-US"/>
              <a:t>のように</a:t>
            </a:r>
            <a:r>
              <a:rPr lang="ja" altLang="en-US" dirty="0"/>
              <a:t>表記します。</a:t>
            </a:r>
            <a:endParaRPr lang="en-US" altLang="ja-JP" dirty="0"/>
          </a:p>
        </p:txBody>
      </p:sp>
    </p:spTree>
    <p:extLst>
      <p:ext uri="{BB962C8B-B14F-4D97-AF65-F5344CB8AC3E}">
        <p14:creationId xmlns:p14="http://schemas.microsoft.com/office/powerpoint/2010/main" val="2754493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12D9B-712B-004D-9865-CEAD98E59D09}"/>
              </a:ext>
            </a:extLst>
          </p:cNvPr>
          <p:cNvSpPr>
            <a:spLocks noGrp="1"/>
          </p:cNvSpPr>
          <p:nvPr>
            <p:ph type="title"/>
          </p:nvPr>
        </p:nvSpPr>
        <p:spPr>
          <a:xfrm>
            <a:off x="716692" y="369566"/>
            <a:ext cx="10097082" cy="646331"/>
          </a:xfrm>
        </p:spPr>
        <p:txBody>
          <a:bodyPr/>
          <a:lstStyle/>
          <a:p>
            <a:r>
              <a:rPr lang="ja" altLang="en-US" dirty="0"/>
              <a:t>ファイル操作　ーディレクトリ</a:t>
            </a:r>
            <a:r>
              <a:rPr lang="en-US" altLang="ja" dirty="0"/>
              <a:t>/</a:t>
            </a:r>
            <a:r>
              <a:rPr lang="ja-JP" altLang="en-US"/>
              <a:t>ファイルの場所</a:t>
            </a:r>
            <a:endParaRPr lang="en-US" dirty="0"/>
          </a:p>
        </p:txBody>
      </p:sp>
      <p:sp>
        <p:nvSpPr>
          <p:cNvPr id="3" name="TextBox 2">
            <a:extLst>
              <a:ext uri="{FF2B5EF4-FFF2-40B4-BE49-F238E27FC236}">
                <a16:creationId xmlns:a16="http://schemas.microsoft.com/office/drawing/2014/main" id="{C7DA1502-1166-7043-BE1C-97AC69A80DEB}"/>
              </a:ext>
            </a:extLst>
          </p:cNvPr>
          <p:cNvSpPr txBox="1"/>
          <p:nvPr/>
        </p:nvSpPr>
        <p:spPr>
          <a:xfrm>
            <a:off x="480999" y="1245038"/>
            <a:ext cx="10795686" cy="830997"/>
          </a:xfrm>
          <a:prstGeom prst="rect">
            <a:avLst/>
          </a:prstGeom>
          <a:noFill/>
        </p:spPr>
        <p:txBody>
          <a:bodyPr wrap="square" rtlCol="0">
            <a:spAutoFit/>
          </a:bodyPr>
          <a:lstStyle/>
          <a:p>
            <a:pPr marL="457200" indent="-457200">
              <a:buFont typeface="Wingdings" pitchFamily="2" charset="2"/>
              <a:buChar char="v"/>
            </a:pPr>
            <a:r>
              <a:rPr lang="en-US" sz="2400" dirty="0"/>
              <a:t>GUI</a:t>
            </a:r>
            <a:r>
              <a:rPr lang="ja-JP" altLang="en-US" sz="2400"/>
              <a:t>だとファイルの階層構造の中をクリックで移動して目的のファイルに</a:t>
            </a:r>
            <a:r>
              <a:rPr lang="ja" altLang="en-US" sz="2400" dirty="0"/>
              <a:t>辿り着くことができます</a:t>
            </a:r>
            <a:endParaRPr lang="en-US" sz="2400" dirty="0"/>
          </a:p>
        </p:txBody>
      </p:sp>
      <p:pic>
        <p:nvPicPr>
          <p:cNvPr id="7" name="Picture 6">
            <a:extLst>
              <a:ext uri="{FF2B5EF4-FFF2-40B4-BE49-F238E27FC236}">
                <a16:creationId xmlns:a16="http://schemas.microsoft.com/office/drawing/2014/main" id="{A5DF5B11-87F2-5E41-B8D3-D7E54A74200A}"/>
              </a:ext>
            </a:extLst>
          </p:cNvPr>
          <p:cNvPicPr>
            <a:picLocks noChangeAspect="1"/>
          </p:cNvPicPr>
          <p:nvPr/>
        </p:nvPicPr>
        <p:blipFill>
          <a:blip r:embed="rId2"/>
          <a:stretch>
            <a:fillRect/>
          </a:stretch>
        </p:blipFill>
        <p:spPr>
          <a:xfrm>
            <a:off x="6861148" y="2076035"/>
            <a:ext cx="4749097" cy="2696724"/>
          </a:xfrm>
          <a:prstGeom prst="rect">
            <a:avLst/>
          </a:prstGeom>
          <a:effectLst>
            <a:outerShdw blurRad="50800" dist="38100" dir="5400000" algn="t" rotWithShape="0">
              <a:prstClr val="black">
                <a:alpha val="40000"/>
              </a:prstClr>
            </a:outerShdw>
          </a:effectLst>
        </p:spPr>
      </p:pic>
      <p:pic>
        <p:nvPicPr>
          <p:cNvPr id="8" name="Picture 7">
            <a:extLst>
              <a:ext uri="{FF2B5EF4-FFF2-40B4-BE49-F238E27FC236}">
                <a16:creationId xmlns:a16="http://schemas.microsoft.com/office/drawing/2014/main" id="{45991140-D473-9049-94EC-15CDF6853AC1}"/>
              </a:ext>
            </a:extLst>
          </p:cNvPr>
          <p:cNvPicPr>
            <a:picLocks noChangeAspect="1"/>
          </p:cNvPicPr>
          <p:nvPr/>
        </p:nvPicPr>
        <p:blipFill>
          <a:blip r:embed="rId3"/>
          <a:stretch>
            <a:fillRect/>
          </a:stretch>
        </p:blipFill>
        <p:spPr>
          <a:xfrm>
            <a:off x="404341" y="2169259"/>
            <a:ext cx="3048000" cy="2603500"/>
          </a:xfrm>
          <a:prstGeom prst="rect">
            <a:avLst/>
          </a:prstGeom>
          <a:effectLst>
            <a:outerShdw blurRad="50800" dist="38100" dir="5400000" algn="t" rotWithShape="0">
              <a:prstClr val="black">
                <a:alpha val="40000"/>
              </a:prstClr>
            </a:outerShdw>
          </a:effectLst>
        </p:spPr>
      </p:pic>
      <p:pic>
        <p:nvPicPr>
          <p:cNvPr id="9" name="Picture 8">
            <a:extLst>
              <a:ext uri="{FF2B5EF4-FFF2-40B4-BE49-F238E27FC236}">
                <a16:creationId xmlns:a16="http://schemas.microsoft.com/office/drawing/2014/main" id="{EFCCF729-6BE1-DF43-ABC7-0D792A8F19B0}"/>
              </a:ext>
            </a:extLst>
          </p:cNvPr>
          <p:cNvPicPr>
            <a:picLocks noChangeAspect="1"/>
          </p:cNvPicPr>
          <p:nvPr/>
        </p:nvPicPr>
        <p:blipFill>
          <a:blip r:embed="rId4"/>
          <a:stretch>
            <a:fillRect/>
          </a:stretch>
        </p:blipFill>
        <p:spPr>
          <a:xfrm>
            <a:off x="1292502" y="3232856"/>
            <a:ext cx="3327400" cy="533400"/>
          </a:xfrm>
          <a:prstGeom prst="rect">
            <a:avLst/>
          </a:prstGeom>
          <a:effectLst>
            <a:outerShdw blurRad="50800" dist="38100" dir="5400000" algn="t" rotWithShape="0">
              <a:prstClr val="black">
                <a:alpha val="40000"/>
              </a:prstClr>
            </a:outerShdw>
          </a:effectLst>
        </p:spPr>
      </p:pic>
      <p:pic>
        <p:nvPicPr>
          <p:cNvPr id="29" name="Picture 28">
            <a:extLst>
              <a:ext uri="{FF2B5EF4-FFF2-40B4-BE49-F238E27FC236}">
                <a16:creationId xmlns:a16="http://schemas.microsoft.com/office/drawing/2014/main" id="{C06EC3D0-D3CA-314B-B07B-6FBDDCF15445}"/>
              </a:ext>
            </a:extLst>
          </p:cNvPr>
          <p:cNvPicPr>
            <a:picLocks noChangeAspect="1"/>
          </p:cNvPicPr>
          <p:nvPr/>
        </p:nvPicPr>
        <p:blipFill>
          <a:blip r:embed="rId5"/>
          <a:stretch>
            <a:fillRect/>
          </a:stretch>
        </p:blipFill>
        <p:spPr>
          <a:xfrm>
            <a:off x="2003454" y="3599130"/>
            <a:ext cx="3327400" cy="520700"/>
          </a:xfrm>
          <a:prstGeom prst="rect">
            <a:avLst/>
          </a:prstGeom>
          <a:effectLst>
            <a:outerShdw blurRad="50800" dist="38100" dir="5400000" algn="t" rotWithShape="0">
              <a:prstClr val="black">
                <a:alpha val="40000"/>
              </a:prstClr>
            </a:outerShdw>
          </a:effectLst>
        </p:spPr>
      </p:pic>
      <p:pic>
        <p:nvPicPr>
          <p:cNvPr id="30" name="Picture 29">
            <a:extLst>
              <a:ext uri="{FF2B5EF4-FFF2-40B4-BE49-F238E27FC236}">
                <a16:creationId xmlns:a16="http://schemas.microsoft.com/office/drawing/2014/main" id="{D6B08634-04F5-8047-AA02-12F6809D92B3}"/>
              </a:ext>
            </a:extLst>
          </p:cNvPr>
          <p:cNvPicPr>
            <a:picLocks noChangeAspect="1"/>
          </p:cNvPicPr>
          <p:nvPr/>
        </p:nvPicPr>
        <p:blipFill>
          <a:blip r:embed="rId6"/>
          <a:stretch>
            <a:fillRect/>
          </a:stretch>
        </p:blipFill>
        <p:spPr>
          <a:xfrm>
            <a:off x="3235152" y="4009157"/>
            <a:ext cx="3327400" cy="520700"/>
          </a:xfrm>
          <a:prstGeom prst="rect">
            <a:avLst/>
          </a:prstGeom>
          <a:effectLst>
            <a:outerShdw blurRad="50800" dist="38100" dir="5400000" algn="t" rotWithShape="0">
              <a:prstClr val="black">
                <a:alpha val="40000"/>
              </a:prstClr>
            </a:outerShdw>
          </a:effectLst>
        </p:spPr>
      </p:pic>
      <p:sp>
        <p:nvSpPr>
          <p:cNvPr id="31" name="Rectangle 30">
            <a:extLst>
              <a:ext uri="{FF2B5EF4-FFF2-40B4-BE49-F238E27FC236}">
                <a16:creationId xmlns:a16="http://schemas.microsoft.com/office/drawing/2014/main" id="{0F8A0025-E0E1-E043-A3BB-1786A0DBC0C7}"/>
              </a:ext>
            </a:extLst>
          </p:cNvPr>
          <p:cNvSpPr/>
          <p:nvPr/>
        </p:nvSpPr>
        <p:spPr>
          <a:xfrm>
            <a:off x="3452341" y="4176283"/>
            <a:ext cx="1167561" cy="230714"/>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A80261FB-DA43-9943-80D2-8818D9588B8E}"/>
              </a:ext>
            </a:extLst>
          </p:cNvPr>
          <p:cNvSpPr txBox="1"/>
          <p:nvPr/>
        </p:nvSpPr>
        <p:spPr>
          <a:xfrm>
            <a:off x="4718328" y="4119830"/>
            <a:ext cx="1659429" cy="369332"/>
          </a:xfrm>
          <a:prstGeom prst="rect">
            <a:avLst/>
          </a:prstGeom>
          <a:noFill/>
        </p:spPr>
        <p:txBody>
          <a:bodyPr wrap="none" rtlCol="0">
            <a:spAutoFit/>
          </a:bodyPr>
          <a:lstStyle/>
          <a:p>
            <a:r>
              <a:rPr lang="ja" altLang="en-US" dirty="0">
                <a:solidFill>
                  <a:srgbClr val="FF0000"/>
                </a:solidFill>
              </a:rPr>
              <a:t>目的のファイル</a:t>
            </a:r>
            <a:endParaRPr lang="en-US" dirty="0">
              <a:solidFill>
                <a:srgbClr val="FF0000"/>
              </a:solidFill>
            </a:endParaRPr>
          </a:p>
        </p:txBody>
      </p:sp>
      <p:cxnSp>
        <p:nvCxnSpPr>
          <p:cNvPr id="34" name="Straight Connector 33">
            <a:extLst>
              <a:ext uri="{FF2B5EF4-FFF2-40B4-BE49-F238E27FC236}">
                <a16:creationId xmlns:a16="http://schemas.microsoft.com/office/drawing/2014/main" id="{3B269E21-7C9C-D24E-85FA-ABDE9C805174}"/>
              </a:ext>
            </a:extLst>
          </p:cNvPr>
          <p:cNvCxnSpPr/>
          <p:nvPr/>
        </p:nvCxnSpPr>
        <p:spPr>
          <a:xfrm>
            <a:off x="976184" y="3232856"/>
            <a:ext cx="827902" cy="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EE7569A-3A0E-5741-88F6-BADAC2110264}"/>
              </a:ext>
            </a:extLst>
          </p:cNvPr>
          <p:cNvCxnSpPr>
            <a:cxnSpLocks/>
          </p:cNvCxnSpPr>
          <p:nvPr/>
        </p:nvCxnSpPr>
        <p:spPr>
          <a:xfrm>
            <a:off x="1866556" y="3599130"/>
            <a:ext cx="357659" cy="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49BED3C-BDED-2D4C-A0AD-BAAE8F09B825}"/>
              </a:ext>
            </a:extLst>
          </p:cNvPr>
          <p:cNvCxnSpPr>
            <a:cxnSpLocks/>
          </p:cNvCxnSpPr>
          <p:nvPr/>
        </p:nvCxnSpPr>
        <p:spPr>
          <a:xfrm>
            <a:off x="2619213" y="3972086"/>
            <a:ext cx="1507944" cy="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A49E95D8-32B2-664C-9341-68B3456A442B}"/>
              </a:ext>
            </a:extLst>
          </p:cNvPr>
          <p:cNvSpPr/>
          <p:nvPr/>
        </p:nvSpPr>
        <p:spPr>
          <a:xfrm>
            <a:off x="7059963" y="3972086"/>
            <a:ext cx="4382394" cy="348414"/>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F550B97A-3C20-8A4F-8639-E7BEAAF57BB3}"/>
              </a:ext>
            </a:extLst>
          </p:cNvPr>
          <p:cNvSpPr txBox="1"/>
          <p:nvPr/>
        </p:nvSpPr>
        <p:spPr>
          <a:xfrm>
            <a:off x="9458463" y="3639825"/>
            <a:ext cx="2252540" cy="369332"/>
          </a:xfrm>
          <a:prstGeom prst="rect">
            <a:avLst/>
          </a:prstGeom>
          <a:noFill/>
        </p:spPr>
        <p:txBody>
          <a:bodyPr wrap="none" rtlCol="0">
            <a:spAutoFit/>
          </a:bodyPr>
          <a:lstStyle/>
          <a:p>
            <a:r>
              <a:rPr lang="ja" altLang="en-US" dirty="0">
                <a:solidFill>
                  <a:srgbClr val="FF0000"/>
                </a:solidFill>
              </a:rPr>
              <a:t>ファイルの</a:t>
            </a:r>
            <a:r>
              <a:rPr lang="ja-JP" altLang="en-US">
                <a:solidFill>
                  <a:srgbClr val="FF0000"/>
                </a:solidFill>
              </a:rPr>
              <a:t>住所</a:t>
            </a:r>
            <a:r>
              <a:rPr lang="en-US" altLang="ja-JP" dirty="0">
                <a:solidFill>
                  <a:srgbClr val="FF0000"/>
                </a:solidFill>
              </a:rPr>
              <a:t>(</a:t>
            </a:r>
            <a:r>
              <a:rPr lang="ja-JP" altLang="en-US">
                <a:solidFill>
                  <a:srgbClr val="FF0000"/>
                </a:solidFill>
              </a:rPr>
              <a:t>パス</a:t>
            </a:r>
            <a:r>
              <a:rPr lang="en-US" altLang="ja-JP" dirty="0">
                <a:solidFill>
                  <a:srgbClr val="FF0000"/>
                </a:solidFill>
              </a:rPr>
              <a:t>)</a:t>
            </a:r>
            <a:endParaRPr lang="en-US" dirty="0">
              <a:solidFill>
                <a:srgbClr val="FF0000"/>
              </a:solidFill>
            </a:endParaRPr>
          </a:p>
        </p:txBody>
      </p:sp>
      <p:sp>
        <p:nvSpPr>
          <p:cNvPr id="42" name="TextBox 41">
            <a:extLst>
              <a:ext uri="{FF2B5EF4-FFF2-40B4-BE49-F238E27FC236}">
                <a16:creationId xmlns:a16="http://schemas.microsoft.com/office/drawing/2014/main" id="{D7C63EBD-EC07-0540-9D97-F4DB50D6A361}"/>
              </a:ext>
            </a:extLst>
          </p:cNvPr>
          <p:cNvSpPr txBox="1"/>
          <p:nvPr/>
        </p:nvSpPr>
        <p:spPr>
          <a:xfrm>
            <a:off x="404341" y="4964822"/>
            <a:ext cx="8821646" cy="461665"/>
          </a:xfrm>
          <a:prstGeom prst="rect">
            <a:avLst/>
          </a:prstGeom>
          <a:noFill/>
        </p:spPr>
        <p:txBody>
          <a:bodyPr wrap="none" rtlCol="0">
            <a:spAutoFit/>
          </a:bodyPr>
          <a:lstStyle/>
          <a:p>
            <a:pPr marL="342900" indent="-342900">
              <a:buFont typeface="Wingdings" pitchFamily="2" charset="2"/>
              <a:buChar char="v"/>
            </a:pPr>
            <a:r>
              <a:rPr lang="en-US" sz="2400" dirty="0"/>
              <a:t>CUI</a:t>
            </a:r>
            <a:r>
              <a:rPr lang="ja-JP" altLang="en-US" sz="2400"/>
              <a:t>だと自分が今どの</a:t>
            </a:r>
            <a:r>
              <a:rPr lang="ja" altLang="en-US" sz="2400" dirty="0"/>
              <a:t>ディレクトリ</a:t>
            </a:r>
            <a:r>
              <a:rPr lang="ja-JP" altLang="en-US" sz="2400"/>
              <a:t>の中にい</a:t>
            </a:r>
            <a:r>
              <a:rPr lang="ja" altLang="en-US" sz="2400" dirty="0"/>
              <a:t>るのかわからない</a:t>
            </a:r>
            <a:r>
              <a:rPr lang="en-US" altLang="ja" sz="2400" dirty="0"/>
              <a:t>…?</a:t>
            </a:r>
            <a:endParaRPr lang="en-US" sz="2400" dirty="0"/>
          </a:p>
        </p:txBody>
      </p:sp>
      <p:pic>
        <p:nvPicPr>
          <p:cNvPr id="43" name="Picture 42">
            <a:extLst>
              <a:ext uri="{FF2B5EF4-FFF2-40B4-BE49-F238E27FC236}">
                <a16:creationId xmlns:a16="http://schemas.microsoft.com/office/drawing/2014/main" id="{E7D2C81B-0393-9347-A4E4-5666D05565CB}"/>
              </a:ext>
            </a:extLst>
          </p:cNvPr>
          <p:cNvPicPr>
            <a:picLocks noChangeAspect="1"/>
          </p:cNvPicPr>
          <p:nvPr/>
        </p:nvPicPr>
        <p:blipFill>
          <a:blip r:embed="rId7"/>
          <a:stretch>
            <a:fillRect/>
          </a:stretch>
        </p:blipFill>
        <p:spPr>
          <a:xfrm>
            <a:off x="2224215" y="2114528"/>
            <a:ext cx="1010937" cy="1010937"/>
          </a:xfrm>
          <a:prstGeom prst="rect">
            <a:avLst/>
          </a:prstGeom>
        </p:spPr>
      </p:pic>
      <p:pic>
        <p:nvPicPr>
          <p:cNvPr id="44" name="Picture 43">
            <a:extLst>
              <a:ext uri="{FF2B5EF4-FFF2-40B4-BE49-F238E27FC236}">
                <a16:creationId xmlns:a16="http://schemas.microsoft.com/office/drawing/2014/main" id="{A92F2F3E-5AC1-FD44-8C7B-3B73DEB1C697}"/>
              </a:ext>
            </a:extLst>
          </p:cNvPr>
          <p:cNvPicPr>
            <a:picLocks noChangeAspect="1"/>
          </p:cNvPicPr>
          <p:nvPr/>
        </p:nvPicPr>
        <p:blipFill>
          <a:blip r:embed="rId7"/>
          <a:stretch>
            <a:fillRect/>
          </a:stretch>
        </p:blipFill>
        <p:spPr>
          <a:xfrm>
            <a:off x="3663126" y="2825031"/>
            <a:ext cx="802336" cy="802336"/>
          </a:xfrm>
          <a:prstGeom prst="rect">
            <a:avLst/>
          </a:prstGeom>
        </p:spPr>
      </p:pic>
      <p:pic>
        <p:nvPicPr>
          <p:cNvPr id="45" name="Picture 44">
            <a:extLst>
              <a:ext uri="{FF2B5EF4-FFF2-40B4-BE49-F238E27FC236}">
                <a16:creationId xmlns:a16="http://schemas.microsoft.com/office/drawing/2014/main" id="{DCFB5CF2-505C-6848-BEF6-60A35C15EE93}"/>
              </a:ext>
            </a:extLst>
          </p:cNvPr>
          <p:cNvPicPr>
            <a:picLocks noChangeAspect="1"/>
          </p:cNvPicPr>
          <p:nvPr/>
        </p:nvPicPr>
        <p:blipFill>
          <a:blip r:embed="rId7"/>
          <a:stretch>
            <a:fillRect/>
          </a:stretch>
        </p:blipFill>
        <p:spPr>
          <a:xfrm>
            <a:off x="4730227" y="3190275"/>
            <a:ext cx="737525" cy="737525"/>
          </a:xfrm>
          <a:prstGeom prst="rect">
            <a:avLst/>
          </a:prstGeom>
        </p:spPr>
      </p:pic>
      <p:pic>
        <p:nvPicPr>
          <p:cNvPr id="46" name="Picture 45">
            <a:extLst>
              <a:ext uri="{FF2B5EF4-FFF2-40B4-BE49-F238E27FC236}">
                <a16:creationId xmlns:a16="http://schemas.microsoft.com/office/drawing/2014/main" id="{1EA7F828-BA6D-9047-A605-09D8BA6BC331}"/>
              </a:ext>
            </a:extLst>
          </p:cNvPr>
          <p:cNvPicPr>
            <a:picLocks noChangeAspect="1"/>
          </p:cNvPicPr>
          <p:nvPr/>
        </p:nvPicPr>
        <p:blipFill>
          <a:blip r:embed="rId7"/>
          <a:stretch>
            <a:fillRect/>
          </a:stretch>
        </p:blipFill>
        <p:spPr>
          <a:xfrm>
            <a:off x="5673847" y="3617463"/>
            <a:ext cx="609305" cy="609305"/>
          </a:xfrm>
          <a:prstGeom prst="rect">
            <a:avLst/>
          </a:prstGeom>
        </p:spPr>
      </p:pic>
      <p:sp>
        <p:nvSpPr>
          <p:cNvPr id="47" name="TextBox 46">
            <a:extLst>
              <a:ext uri="{FF2B5EF4-FFF2-40B4-BE49-F238E27FC236}">
                <a16:creationId xmlns:a16="http://schemas.microsoft.com/office/drawing/2014/main" id="{A0E33E9D-062A-E640-9B51-5E292BBEB98D}"/>
              </a:ext>
            </a:extLst>
          </p:cNvPr>
          <p:cNvSpPr txBox="1"/>
          <p:nvPr/>
        </p:nvSpPr>
        <p:spPr>
          <a:xfrm>
            <a:off x="3864111" y="2379185"/>
            <a:ext cx="2610830" cy="461665"/>
          </a:xfrm>
          <a:prstGeom prst="rect">
            <a:avLst/>
          </a:prstGeom>
          <a:noFill/>
          <a:ln>
            <a:solidFill>
              <a:schemeClr val="tx1"/>
            </a:solidFill>
          </a:ln>
        </p:spPr>
        <p:txBody>
          <a:bodyPr wrap="square" rtlCol="0">
            <a:spAutoFit/>
          </a:bodyPr>
          <a:lstStyle/>
          <a:p>
            <a:r>
              <a:rPr lang="ja-JP" altLang="en-US" sz="1200"/>
              <a:t>この猫は今</a:t>
            </a:r>
            <a:r>
              <a:rPr lang="en-US" altLang="ja-JP" sz="1200" dirty="0"/>
              <a:t>Documents</a:t>
            </a:r>
            <a:r>
              <a:rPr lang="ja" altLang="en-US" sz="1200" dirty="0"/>
              <a:t>というディレクトリ</a:t>
            </a:r>
            <a:r>
              <a:rPr lang="ja-JP" altLang="en-US" sz="1200"/>
              <a:t>の中に</a:t>
            </a:r>
            <a:r>
              <a:rPr lang="ja" altLang="en-US" sz="1200" dirty="0"/>
              <a:t>移動してきました</a:t>
            </a:r>
            <a:endParaRPr lang="en-US" sz="1200" dirty="0"/>
          </a:p>
        </p:txBody>
      </p:sp>
      <p:cxnSp>
        <p:nvCxnSpPr>
          <p:cNvPr id="49" name="Straight Arrow Connector 48">
            <a:extLst>
              <a:ext uri="{FF2B5EF4-FFF2-40B4-BE49-F238E27FC236}">
                <a16:creationId xmlns:a16="http://schemas.microsoft.com/office/drawing/2014/main" id="{FA2AF907-A449-F548-AF79-35965D6ECA3C}"/>
              </a:ext>
            </a:extLst>
          </p:cNvPr>
          <p:cNvCxnSpPr>
            <a:cxnSpLocks/>
          </p:cNvCxnSpPr>
          <p:nvPr/>
        </p:nvCxnSpPr>
        <p:spPr>
          <a:xfrm flipH="1">
            <a:off x="4405535" y="2840850"/>
            <a:ext cx="440202" cy="1727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51" name="Picture 50">
            <a:extLst>
              <a:ext uri="{FF2B5EF4-FFF2-40B4-BE49-F238E27FC236}">
                <a16:creationId xmlns:a16="http://schemas.microsoft.com/office/drawing/2014/main" id="{4F0D6692-9686-C644-BFDB-61A90151F612}"/>
              </a:ext>
            </a:extLst>
          </p:cNvPr>
          <p:cNvPicPr>
            <a:picLocks noChangeAspect="1"/>
          </p:cNvPicPr>
          <p:nvPr/>
        </p:nvPicPr>
        <p:blipFill>
          <a:blip r:embed="rId8"/>
          <a:stretch>
            <a:fillRect/>
          </a:stretch>
        </p:blipFill>
        <p:spPr>
          <a:xfrm>
            <a:off x="1048569" y="5486408"/>
            <a:ext cx="1907214" cy="1371592"/>
          </a:xfrm>
          <a:prstGeom prst="rect">
            <a:avLst/>
          </a:prstGeom>
        </p:spPr>
      </p:pic>
      <p:pic>
        <p:nvPicPr>
          <p:cNvPr id="52" name="Picture 51">
            <a:extLst>
              <a:ext uri="{FF2B5EF4-FFF2-40B4-BE49-F238E27FC236}">
                <a16:creationId xmlns:a16="http://schemas.microsoft.com/office/drawing/2014/main" id="{B2C1E60C-DCFB-794D-BE91-4B9801EA33EB}"/>
              </a:ext>
            </a:extLst>
          </p:cNvPr>
          <p:cNvPicPr>
            <a:picLocks noChangeAspect="1"/>
          </p:cNvPicPr>
          <p:nvPr/>
        </p:nvPicPr>
        <p:blipFill>
          <a:blip r:embed="rId7"/>
          <a:stretch>
            <a:fillRect/>
          </a:stretch>
        </p:blipFill>
        <p:spPr>
          <a:xfrm>
            <a:off x="3117169" y="5358272"/>
            <a:ext cx="1348293" cy="1348293"/>
          </a:xfrm>
          <a:prstGeom prst="rect">
            <a:avLst/>
          </a:prstGeom>
        </p:spPr>
      </p:pic>
      <p:sp>
        <p:nvSpPr>
          <p:cNvPr id="53" name="TextBox 52">
            <a:extLst>
              <a:ext uri="{FF2B5EF4-FFF2-40B4-BE49-F238E27FC236}">
                <a16:creationId xmlns:a16="http://schemas.microsoft.com/office/drawing/2014/main" id="{0F12B617-3400-1547-BDFA-B4F885930FCA}"/>
              </a:ext>
            </a:extLst>
          </p:cNvPr>
          <p:cNvSpPr txBox="1"/>
          <p:nvPr/>
        </p:nvSpPr>
        <p:spPr>
          <a:xfrm>
            <a:off x="4459818" y="5454784"/>
            <a:ext cx="2610830" cy="461665"/>
          </a:xfrm>
          <a:prstGeom prst="rect">
            <a:avLst/>
          </a:prstGeom>
          <a:noFill/>
          <a:ln>
            <a:solidFill>
              <a:schemeClr val="tx1"/>
            </a:solidFill>
          </a:ln>
        </p:spPr>
        <p:txBody>
          <a:bodyPr wrap="square" rtlCol="0">
            <a:spAutoFit/>
          </a:bodyPr>
          <a:lstStyle/>
          <a:p>
            <a:r>
              <a:rPr lang="ja-JP" altLang="en-US" sz="1200"/>
              <a:t>この猫は今どこの</a:t>
            </a:r>
            <a:r>
              <a:rPr lang="ja" altLang="en-US" sz="1200" dirty="0"/>
              <a:t>ディレクトリ</a:t>
            </a:r>
            <a:r>
              <a:rPr lang="ja-JP" altLang="en-US" sz="1200"/>
              <a:t>にいるのか</a:t>
            </a:r>
            <a:r>
              <a:rPr lang="ja" altLang="en-US" sz="1200" dirty="0"/>
              <a:t>分かっていません</a:t>
            </a:r>
            <a:endParaRPr lang="en-US" sz="1200" dirty="0"/>
          </a:p>
        </p:txBody>
      </p:sp>
      <p:cxnSp>
        <p:nvCxnSpPr>
          <p:cNvPr id="54" name="Straight Arrow Connector 53">
            <a:extLst>
              <a:ext uri="{FF2B5EF4-FFF2-40B4-BE49-F238E27FC236}">
                <a16:creationId xmlns:a16="http://schemas.microsoft.com/office/drawing/2014/main" id="{9C2A26BB-82E6-EE41-B792-0BBFA073CE8C}"/>
              </a:ext>
            </a:extLst>
          </p:cNvPr>
          <p:cNvCxnSpPr>
            <a:cxnSpLocks/>
          </p:cNvCxnSpPr>
          <p:nvPr/>
        </p:nvCxnSpPr>
        <p:spPr>
          <a:xfrm flipH="1">
            <a:off x="4511133" y="5913138"/>
            <a:ext cx="440202" cy="1727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97617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FC34BBE-3372-3740-8F50-ACC0F9F27C61}"/>
              </a:ext>
            </a:extLst>
          </p:cNvPr>
          <p:cNvSpPr>
            <a:spLocks noGrp="1"/>
          </p:cNvSpPr>
          <p:nvPr>
            <p:ph type="title"/>
          </p:nvPr>
        </p:nvSpPr>
        <p:spPr>
          <a:xfrm>
            <a:off x="716692" y="369566"/>
            <a:ext cx="10097082" cy="646331"/>
          </a:xfrm>
        </p:spPr>
        <p:txBody>
          <a:bodyPr/>
          <a:lstStyle/>
          <a:p>
            <a:r>
              <a:rPr lang="ja" altLang="en-US" dirty="0"/>
              <a:t>ファイル操作　ーディレクトリ</a:t>
            </a:r>
            <a:r>
              <a:rPr lang="en-US" altLang="ja" dirty="0"/>
              <a:t>/</a:t>
            </a:r>
            <a:r>
              <a:rPr lang="ja-JP" altLang="en-US"/>
              <a:t>ファイルの場所</a:t>
            </a:r>
            <a:endParaRPr lang="en-US" dirty="0"/>
          </a:p>
        </p:txBody>
      </p:sp>
      <p:sp>
        <p:nvSpPr>
          <p:cNvPr id="5" name="TextBox 4">
            <a:extLst>
              <a:ext uri="{FF2B5EF4-FFF2-40B4-BE49-F238E27FC236}">
                <a16:creationId xmlns:a16="http://schemas.microsoft.com/office/drawing/2014/main" id="{0ED1402E-C281-A642-BF17-9F2EB35D699B}"/>
              </a:ext>
            </a:extLst>
          </p:cNvPr>
          <p:cNvSpPr txBox="1"/>
          <p:nvPr/>
        </p:nvSpPr>
        <p:spPr>
          <a:xfrm>
            <a:off x="716693" y="1421027"/>
            <a:ext cx="10687264" cy="2677656"/>
          </a:xfrm>
          <a:prstGeom prst="rect">
            <a:avLst/>
          </a:prstGeom>
          <a:noFill/>
        </p:spPr>
        <p:txBody>
          <a:bodyPr wrap="square" rtlCol="0">
            <a:spAutoFit/>
          </a:bodyPr>
          <a:lstStyle/>
          <a:p>
            <a:r>
              <a:rPr lang="ja-JP" altLang="en-US" sz="2400"/>
              <a:t>自分が今いる</a:t>
            </a:r>
            <a:r>
              <a:rPr lang="ja" altLang="en-US" sz="2400" dirty="0"/>
              <a:t>ディレクトリを</a:t>
            </a:r>
            <a:r>
              <a:rPr lang="ja-JP" altLang="en-US" sz="2400"/>
              <a:t>表示するために</a:t>
            </a:r>
            <a:r>
              <a:rPr lang="en-US" altLang="ja-JP" sz="2400" dirty="0" err="1">
                <a:solidFill>
                  <a:srgbClr val="FF0000"/>
                </a:solidFill>
              </a:rPr>
              <a:t>pwd</a:t>
            </a:r>
            <a:r>
              <a:rPr lang="ja" altLang="en-US" sz="2400" dirty="0"/>
              <a:t>という</a:t>
            </a:r>
            <a:r>
              <a:rPr lang="ja-JP" altLang="en-US" sz="2400"/>
              <a:t>コマンドを</a:t>
            </a:r>
            <a:r>
              <a:rPr lang="ja" altLang="en-US" sz="2400" dirty="0"/>
              <a:t>入力してみましょう。</a:t>
            </a:r>
            <a:endParaRPr lang="en-US" altLang="ja" sz="2400" dirty="0"/>
          </a:p>
          <a:p>
            <a:pPr marL="971550" lvl="1" indent="-514350">
              <a:buFont typeface="Wingdings" pitchFamily="2" charset="2"/>
              <a:buChar char="ü"/>
            </a:pPr>
            <a:r>
              <a:rPr lang="ja-JP" altLang="en-US" sz="2400"/>
              <a:t>ターミナルを新しく</a:t>
            </a:r>
            <a:r>
              <a:rPr lang="ja" altLang="en-US" sz="2400" dirty="0"/>
              <a:t>起動した時にあなたがいるディレクトリは</a:t>
            </a:r>
            <a:r>
              <a:rPr lang="ja-JP" altLang="en-US" sz="2400"/>
              <a:t>特別な</a:t>
            </a:r>
            <a:r>
              <a:rPr lang="ja" altLang="en-US" sz="2400" dirty="0"/>
              <a:t>ディレクトリ</a:t>
            </a:r>
            <a:r>
              <a:rPr lang="ja-JP" altLang="en-US" sz="2400"/>
              <a:t>で、</a:t>
            </a:r>
            <a:r>
              <a:rPr lang="ja" altLang="en-US" sz="2400" dirty="0"/>
              <a:t>「ホームディレクトリ」と呼ばれます。</a:t>
            </a:r>
            <a:endParaRPr lang="en-US" altLang="ja" sz="2400" dirty="0"/>
          </a:p>
          <a:p>
            <a:pPr marL="971550" lvl="1" indent="-514350">
              <a:buFont typeface="Wingdings" pitchFamily="2" charset="2"/>
              <a:buChar char="ü"/>
            </a:pPr>
            <a:r>
              <a:rPr lang="ja" altLang="en-US" sz="2400" dirty="0"/>
              <a:t>ホームディレクトリ</a:t>
            </a:r>
            <a:r>
              <a:rPr lang="ja-JP" altLang="en-US" sz="2400"/>
              <a:t>は「</a:t>
            </a:r>
            <a:r>
              <a:rPr lang="en-US" altLang="ja-JP" sz="2400" dirty="0"/>
              <a:t>~</a:t>
            </a:r>
            <a:r>
              <a:rPr lang="ja-JP" altLang="en-US" sz="2400"/>
              <a:t>」で略記されます。例えば自分の</a:t>
            </a:r>
            <a:r>
              <a:rPr lang="ja" altLang="en-US" sz="2400" dirty="0"/>
              <a:t>ホームディレクトリ</a:t>
            </a:r>
            <a:r>
              <a:rPr lang="ja-JP" altLang="en-US" sz="2400"/>
              <a:t>が「</a:t>
            </a:r>
            <a:r>
              <a:rPr lang="en-US" altLang="ja-JP" sz="2400" dirty="0"/>
              <a:t>/Users/</a:t>
            </a:r>
            <a:r>
              <a:rPr lang="en-US" altLang="ja-JP" sz="2400" dirty="0" err="1"/>
              <a:t>fumiyasakai</a:t>
            </a:r>
            <a:r>
              <a:rPr lang="en-US" altLang="ja-JP" sz="2400" dirty="0"/>
              <a:t>/</a:t>
            </a:r>
            <a:r>
              <a:rPr lang="ja-JP" altLang="en-US" sz="2400"/>
              <a:t>」だと、 「</a:t>
            </a:r>
            <a:r>
              <a:rPr lang="en-US" altLang="ja-JP" sz="2400" dirty="0"/>
              <a:t>/Users/</a:t>
            </a:r>
            <a:r>
              <a:rPr lang="en-US" altLang="ja-JP" sz="2400" dirty="0" err="1"/>
              <a:t>fumiyasakai</a:t>
            </a:r>
            <a:r>
              <a:rPr lang="en-US" altLang="ja-JP" sz="2400" dirty="0"/>
              <a:t>/</a:t>
            </a:r>
            <a:r>
              <a:rPr lang="en-US" altLang="ja-JP" sz="2400" dirty="0" err="1"/>
              <a:t>directoryA</a:t>
            </a:r>
            <a:r>
              <a:rPr lang="en-US" altLang="ja-JP" sz="2400" dirty="0"/>
              <a:t>/</a:t>
            </a:r>
            <a:r>
              <a:rPr lang="en-US" altLang="ja-JP" sz="2400" dirty="0" err="1"/>
              <a:t>fileB.txt</a:t>
            </a:r>
            <a:r>
              <a:rPr lang="ja-JP" altLang="en-US" sz="2400"/>
              <a:t>」というパスは「</a:t>
            </a:r>
            <a:r>
              <a:rPr lang="en-US" altLang="ja-JP" sz="2400" dirty="0"/>
              <a:t>~/</a:t>
            </a:r>
            <a:r>
              <a:rPr lang="en-US" altLang="ja-JP" sz="2400" dirty="0" err="1"/>
              <a:t>directoryA</a:t>
            </a:r>
            <a:r>
              <a:rPr lang="en-US" altLang="ja-JP" sz="2400" dirty="0"/>
              <a:t>/</a:t>
            </a:r>
            <a:r>
              <a:rPr lang="en-US" altLang="ja-JP" sz="2400" dirty="0" err="1"/>
              <a:t>fileB.txt</a:t>
            </a:r>
            <a:r>
              <a:rPr lang="ja-JP" altLang="en-US" sz="2400"/>
              <a:t>」と略記されます</a:t>
            </a:r>
            <a:endParaRPr lang="en-US" altLang="ja-JP" sz="2400" dirty="0"/>
          </a:p>
          <a:p>
            <a:pPr marL="971550" lvl="1" indent="-514350">
              <a:buFont typeface="Wingdings" pitchFamily="2" charset="2"/>
              <a:buChar char="ü"/>
            </a:pPr>
            <a:r>
              <a:rPr lang="ja-JP" altLang="en-US" sz="2400"/>
              <a:t>実は</a:t>
            </a:r>
            <a:r>
              <a:rPr lang="ja" altLang="en-US" sz="2400" dirty="0"/>
              <a:t>コマンドラインの</a:t>
            </a:r>
            <a:r>
              <a:rPr lang="en-US" altLang="ja" sz="2400" dirty="0"/>
              <a:t>$</a:t>
            </a:r>
            <a:r>
              <a:rPr lang="ja-JP" altLang="en-US" sz="2400"/>
              <a:t>の前に</a:t>
            </a:r>
            <a:r>
              <a:rPr lang="ja" altLang="en-US" sz="2400" dirty="0"/>
              <a:t>自分</a:t>
            </a:r>
            <a:r>
              <a:rPr lang="ja-JP" altLang="en-US" sz="2400"/>
              <a:t>が今いる</a:t>
            </a:r>
            <a:r>
              <a:rPr lang="ja" altLang="en-US" sz="2400" dirty="0"/>
              <a:t>ディレクトリ</a:t>
            </a:r>
            <a:r>
              <a:rPr lang="ja-JP" altLang="en-US" sz="2400"/>
              <a:t>が表示</a:t>
            </a:r>
            <a:r>
              <a:rPr lang="ja" altLang="en-US" sz="2400" dirty="0"/>
              <a:t>されています。</a:t>
            </a:r>
            <a:endParaRPr lang="en-US" altLang="ja" sz="2400" dirty="0"/>
          </a:p>
        </p:txBody>
      </p:sp>
      <p:pic>
        <p:nvPicPr>
          <p:cNvPr id="6" name="Picture 5">
            <a:extLst>
              <a:ext uri="{FF2B5EF4-FFF2-40B4-BE49-F238E27FC236}">
                <a16:creationId xmlns:a16="http://schemas.microsoft.com/office/drawing/2014/main" id="{6193D62B-94A5-CD47-857F-207E761327F9}"/>
              </a:ext>
            </a:extLst>
          </p:cNvPr>
          <p:cNvPicPr>
            <a:picLocks noChangeAspect="1"/>
          </p:cNvPicPr>
          <p:nvPr/>
        </p:nvPicPr>
        <p:blipFill>
          <a:blip r:embed="rId2"/>
          <a:stretch>
            <a:fillRect/>
          </a:stretch>
        </p:blipFill>
        <p:spPr>
          <a:xfrm>
            <a:off x="5353741" y="4503813"/>
            <a:ext cx="2159167" cy="2159167"/>
          </a:xfrm>
          <a:prstGeom prst="rect">
            <a:avLst/>
          </a:prstGeom>
        </p:spPr>
      </p:pic>
      <p:pic>
        <p:nvPicPr>
          <p:cNvPr id="7" name="Picture 6">
            <a:extLst>
              <a:ext uri="{FF2B5EF4-FFF2-40B4-BE49-F238E27FC236}">
                <a16:creationId xmlns:a16="http://schemas.microsoft.com/office/drawing/2014/main" id="{3A712CFE-7D78-8A4F-B4AA-48762BED8852}"/>
              </a:ext>
            </a:extLst>
          </p:cNvPr>
          <p:cNvPicPr>
            <a:picLocks noChangeAspect="1"/>
          </p:cNvPicPr>
          <p:nvPr/>
        </p:nvPicPr>
        <p:blipFill>
          <a:blip r:embed="rId3"/>
          <a:stretch>
            <a:fillRect/>
          </a:stretch>
        </p:blipFill>
        <p:spPr>
          <a:xfrm>
            <a:off x="2118648" y="4591166"/>
            <a:ext cx="2880880" cy="2071814"/>
          </a:xfrm>
          <a:prstGeom prst="rect">
            <a:avLst/>
          </a:prstGeom>
        </p:spPr>
      </p:pic>
      <p:sp>
        <p:nvSpPr>
          <p:cNvPr id="9" name="TextBox 8">
            <a:extLst>
              <a:ext uri="{FF2B5EF4-FFF2-40B4-BE49-F238E27FC236}">
                <a16:creationId xmlns:a16="http://schemas.microsoft.com/office/drawing/2014/main" id="{6D90F773-B5E0-8244-81B6-0CFDB953AFBC}"/>
              </a:ext>
            </a:extLst>
          </p:cNvPr>
          <p:cNvSpPr txBox="1"/>
          <p:nvPr/>
        </p:nvSpPr>
        <p:spPr>
          <a:xfrm>
            <a:off x="7610358" y="4286028"/>
            <a:ext cx="2610830" cy="646331"/>
          </a:xfrm>
          <a:prstGeom prst="rect">
            <a:avLst/>
          </a:prstGeom>
          <a:noFill/>
          <a:ln>
            <a:solidFill>
              <a:schemeClr val="tx1"/>
            </a:solidFill>
          </a:ln>
        </p:spPr>
        <p:txBody>
          <a:bodyPr wrap="square" rtlCol="0">
            <a:spAutoFit/>
          </a:bodyPr>
          <a:lstStyle/>
          <a:p>
            <a:r>
              <a:rPr lang="en-US" sz="1200" dirty="0"/>
              <a:t>$</a:t>
            </a:r>
            <a:r>
              <a:rPr lang="ja-JP" altLang="en-US" sz="1200"/>
              <a:t>の左に</a:t>
            </a:r>
            <a:r>
              <a:rPr lang="en-US" altLang="ja-JP" sz="1200" dirty="0"/>
              <a:t>~</a:t>
            </a:r>
            <a:r>
              <a:rPr lang="ja-JP" altLang="en-US" sz="1200"/>
              <a:t>が</a:t>
            </a:r>
            <a:r>
              <a:rPr lang="ja" altLang="en-US" sz="1200" dirty="0"/>
              <a:t>ついているので</a:t>
            </a:r>
            <a:r>
              <a:rPr lang="ja-JP" altLang="en-US" sz="1200"/>
              <a:t>自分が</a:t>
            </a:r>
            <a:r>
              <a:rPr lang="ja" altLang="en-US" sz="1200" dirty="0"/>
              <a:t>ホームディレクトリにいることがわかってきました。</a:t>
            </a:r>
            <a:endParaRPr lang="en-US" sz="1200" dirty="0"/>
          </a:p>
        </p:txBody>
      </p:sp>
      <p:cxnSp>
        <p:nvCxnSpPr>
          <p:cNvPr id="10" name="Straight Arrow Connector 9">
            <a:extLst>
              <a:ext uri="{FF2B5EF4-FFF2-40B4-BE49-F238E27FC236}">
                <a16:creationId xmlns:a16="http://schemas.microsoft.com/office/drawing/2014/main" id="{E45830A2-399F-C548-A37A-9434412D8299}"/>
              </a:ext>
            </a:extLst>
          </p:cNvPr>
          <p:cNvCxnSpPr>
            <a:cxnSpLocks/>
          </p:cNvCxnSpPr>
          <p:nvPr/>
        </p:nvCxnSpPr>
        <p:spPr>
          <a:xfrm flipH="1">
            <a:off x="7390257" y="4932359"/>
            <a:ext cx="440202" cy="1727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ular Callout 11">
            <a:extLst>
              <a:ext uri="{FF2B5EF4-FFF2-40B4-BE49-F238E27FC236}">
                <a16:creationId xmlns:a16="http://schemas.microsoft.com/office/drawing/2014/main" id="{1314E92A-580B-2340-9FE9-EC9575FA09A7}"/>
              </a:ext>
            </a:extLst>
          </p:cNvPr>
          <p:cNvSpPr/>
          <p:nvPr/>
        </p:nvSpPr>
        <p:spPr>
          <a:xfrm>
            <a:off x="7357999" y="5578929"/>
            <a:ext cx="944919" cy="407773"/>
          </a:xfrm>
          <a:prstGeom prst="wedgeRectCallout">
            <a:avLst>
              <a:gd name="adj1" fmla="val -35113"/>
              <a:gd name="adj2" fmla="val -98864"/>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00FF46"/>
                </a:solidFill>
                <a:latin typeface="Simplified Arabic Fixed" panose="02070309020205020404" pitchFamily="49" charset="-78"/>
                <a:ea typeface="SimSun" panose="02010600030101010101" pitchFamily="2" charset="-122"/>
                <a:cs typeface="Simplified Arabic Fixed" panose="02070309020205020404" pitchFamily="49" charset="-78"/>
              </a:rPr>
              <a:t>pwd</a:t>
            </a:r>
            <a:endParaRPr lang="en-US" dirty="0">
              <a:solidFill>
                <a:srgbClr val="00FF46"/>
              </a:solidFill>
              <a:latin typeface="Simplified Arabic Fixed" panose="02070309020205020404" pitchFamily="49" charset="-78"/>
              <a:ea typeface="SimSun" panose="02010600030101010101" pitchFamily="2" charset="-122"/>
              <a:cs typeface="Simplified Arabic Fixed" panose="02070309020205020404" pitchFamily="49" charset="-78"/>
            </a:endParaRPr>
          </a:p>
        </p:txBody>
      </p:sp>
    </p:spTree>
    <p:extLst>
      <p:ext uri="{BB962C8B-B14F-4D97-AF65-F5344CB8AC3E}">
        <p14:creationId xmlns:p14="http://schemas.microsoft.com/office/powerpoint/2010/main" val="25966951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FC34BBE-3372-3740-8F50-ACC0F9F27C61}"/>
              </a:ext>
            </a:extLst>
          </p:cNvPr>
          <p:cNvSpPr>
            <a:spLocks noGrp="1"/>
          </p:cNvSpPr>
          <p:nvPr>
            <p:ph type="title"/>
          </p:nvPr>
        </p:nvSpPr>
        <p:spPr>
          <a:xfrm>
            <a:off x="716692" y="369566"/>
            <a:ext cx="10097082" cy="646331"/>
          </a:xfrm>
        </p:spPr>
        <p:txBody>
          <a:bodyPr/>
          <a:lstStyle/>
          <a:p>
            <a:r>
              <a:rPr lang="ja" altLang="en-US" dirty="0"/>
              <a:t>ファイル操作　ーディレクトリ</a:t>
            </a:r>
            <a:r>
              <a:rPr lang="ja-JP" altLang="en-US"/>
              <a:t>の作成</a:t>
            </a:r>
            <a:endParaRPr lang="en-US" dirty="0"/>
          </a:p>
        </p:txBody>
      </p:sp>
      <p:sp>
        <p:nvSpPr>
          <p:cNvPr id="5" name="TextBox 4">
            <a:extLst>
              <a:ext uri="{FF2B5EF4-FFF2-40B4-BE49-F238E27FC236}">
                <a16:creationId xmlns:a16="http://schemas.microsoft.com/office/drawing/2014/main" id="{0ED1402E-C281-A642-BF17-9F2EB35D699B}"/>
              </a:ext>
            </a:extLst>
          </p:cNvPr>
          <p:cNvSpPr txBox="1"/>
          <p:nvPr/>
        </p:nvSpPr>
        <p:spPr>
          <a:xfrm>
            <a:off x="531341" y="1334530"/>
            <a:ext cx="11244647" cy="4401205"/>
          </a:xfrm>
          <a:prstGeom prst="rect">
            <a:avLst/>
          </a:prstGeom>
          <a:noFill/>
        </p:spPr>
        <p:txBody>
          <a:bodyPr wrap="square" rtlCol="0">
            <a:spAutoFit/>
          </a:bodyPr>
          <a:lstStyle/>
          <a:p>
            <a:r>
              <a:rPr lang="ja-JP" altLang="en-US" sz="2000"/>
              <a:t>自分が今いる</a:t>
            </a:r>
            <a:r>
              <a:rPr lang="ja" altLang="en-US" sz="2000" dirty="0"/>
              <a:t>ディレクトリ</a:t>
            </a:r>
            <a:r>
              <a:rPr lang="ja-JP" altLang="en-US" sz="2000"/>
              <a:t>の中に新しい</a:t>
            </a:r>
            <a:r>
              <a:rPr lang="ja" altLang="en-US" sz="2000" dirty="0"/>
              <a:t>ディレクトリ</a:t>
            </a:r>
            <a:r>
              <a:rPr lang="ja-JP" altLang="en-US" sz="2000"/>
              <a:t>を</a:t>
            </a:r>
            <a:r>
              <a:rPr lang="ja" altLang="en-US" sz="2000" dirty="0"/>
              <a:t>作ってみま</a:t>
            </a:r>
            <a:r>
              <a:rPr lang="ja-JP" altLang="en-US" sz="2000"/>
              <a:t>しょう。</a:t>
            </a:r>
            <a:endParaRPr lang="en-US" altLang="ja-JP" sz="2000" dirty="0"/>
          </a:p>
          <a:p>
            <a:pPr marL="342900" indent="-342900">
              <a:buFont typeface="Wingdings" pitchFamily="2" charset="2"/>
              <a:buChar char="Ø"/>
            </a:pPr>
            <a:r>
              <a:rPr lang="ja-JP" altLang="en-US" sz="2000">
                <a:solidFill>
                  <a:srgbClr val="FF0000"/>
                </a:solidFill>
              </a:rPr>
              <a:t>「</a:t>
            </a:r>
            <a:r>
              <a:rPr lang="en-US" altLang="ja-JP" sz="2000" dirty="0" err="1">
                <a:solidFill>
                  <a:srgbClr val="FF0000"/>
                </a:solidFill>
              </a:rPr>
              <a:t>mkdir</a:t>
            </a:r>
            <a:r>
              <a:rPr lang="en-US" altLang="ja-JP" sz="2000" dirty="0">
                <a:solidFill>
                  <a:srgbClr val="FF0000"/>
                </a:solidFill>
              </a:rPr>
              <a:t> </a:t>
            </a:r>
            <a:r>
              <a:rPr lang="ja" altLang="en-US" sz="2000" dirty="0">
                <a:solidFill>
                  <a:srgbClr val="FF0000"/>
                </a:solidFill>
              </a:rPr>
              <a:t>ディレクトリ</a:t>
            </a:r>
            <a:r>
              <a:rPr lang="ja-JP" altLang="en-US" sz="2000">
                <a:solidFill>
                  <a:srgbClr val="FF0000"/>
                </a:solidFill>
              </a:rPr>
              <a:t>名」</a:t>
            </a:r>
            <a:r>
              <a:rPr lang="ja-JP" altLang="en-US" sz="2000"/>
              <a:t>で作成</a:t>
            </a:r>
            <a:r>
              <a:rPr lang="ja" altLang="en-US" sz="2000" dirty="0"/>
              <a:t>することができます。</a:t>
            </a:r>
            <a:endParaRPr lang="en-US" altLang="ja" sz="2000" dirty="0"/>
          </a:p>
          <a:p>
            <a:pPr marL="342900" indent="-342900">
              <a:buFont typeface="Wingdings" pitchFamily="2" charset="2"/>
              <a:buChar char="Ø"/>
            </a:pPr>
            <a:endParaRPr lang="en-US" altLang="ja" sz="2000" dirty="0"/>
          </a:p>
          <a:p>
            <a:endParaRPr lang="en-US" altLang="ja-JP" sz="2000" dirty="0"/>
          </a:p>
          <a:p>
            <a:endParaRPr lang="en-US" altLang="ja-JP" sz="2000" dirty="0"/>
          </a:p>
          <a:p>
            <a:endParaRPr lang="en-US" altLang="ja-JP" sz="2000" dirty="0"/>
          </a:p>
          <a:p>
            <a:endParaRPr lang="en-US" altLang="ja-JP" sz="2000" dirty="0"/>
          </a:p>
          <a:p>
            <a:endParaRPr lang="en-US" altLang="ja-JP" sz="2000" dirty="0"/>
          </a:p>
          <a:p>
            <a:endParaRPr lang="en-US" altLang="ja-JP" sz="2000" dirty="0"/>
          </a:p>
          <a:p>
            <a:r>
              <a:rPr lang="ja-JP" altLang="en-US" sz="2000"/>
              <a:t>正しく作成</a:t>
            </a:r>
            <a:r>
              <a:rPr lang="ja" altLang="en-US" sz="2000" dirty="0"/>
              <a:t>できたのでしょうか？</a:t>
            </a:r>
            <a:endParaRPr lang="en-US" altLang="ja" sz="2000" dirty="0"/>
          </a:p>
          <a:p>
            <a:pPr marL="342900" indent="-342900">
              <a:buFont typeface="Wingdings" pitchFamily="2" charset="2"/>
              <a:buChar char="Ø"/>
            </a:pPr>
            <a:r>
              <a:rPr lang="ja" altLang="en-US" sz="2000" dirty="0"/>
              <a:t>自分がいるディレクトリ</a:t>
            </a:r>
            <a:r>
              <a:rPr lang="ja-JP" altLang="en-US" sz="2000"/>
              <a:t>の中にはどんなファイル</a:t>
            </a:r>
            <a:r>
              <a:rPr lang="en-US" altLang="ja-JP" sz="2000" dirty="0"/>
              <a:t>/</a:t>
            </a:r>
            <a:r>
              <a:rPr lang="ja" altLang="en-US" sz="2000" dirty="0"/>
              <a:t>ディレクトリ</a:t>
            </a:r>
            <a:r>
              <a:rPr lang="ja-JP" altLang="en-US" sz="2000"/>
              <a:t>があるのか</a:t>
            </a:r>
            <a:r>
              <a:rPr lang="ja" altLang="en-US" sz="2000" dirty="0"/>
              <a:t>調べてみ</a:t>
            </a:r>
            <a:r>
              <a:rPr lang="ja-JP" altLang="en-US" sz="2000"/>
              <a:t>るため、</a:t>
            </a:r>
            <a:r>
              <a:rPr lang="ja-JP" altLang="en-US" sz="2000">
                <a:solidFill>
                  <a:srgbClr val="FF0000"/>
                </a:solidFill>
              </a:rPr>
              <a:t>「</a:t>
            </a:r>
            <a:r>
              <a:rPr lang="en-US" altLang="ja-JP" sz="2000" dirty="0">
                <a:solidFill>
                  <a:srgbClr val="FF0000"/>
                </a:solidFill>
              </a:rPr>
              <a:t>ls</a:t>
            </a:r>
            <a:r>
              <a:rPr lang="ja-JP" altLang="en-US" sz="2000">
                <a:solidFill>
                  <a:srgbClr val="FF0000"/>
                </a:solidFill>
              </a:rPr>
              <a:t>」</a:t>
            </a:r>
            <a:r>
              <a:rPr lang="ja-JP" altLang="en-US" sz="2000"/>
              <a:t>というコマンドを</a:t>
            </a:r>
            <a:r>
              <a:rPr lang="ja" altLang="en-US" sz="2000" dirty="0"/>
              <a:t>入力してみましょう。</a:t>
            </a:r>
            <a:endParaRPr lang="en-US" altLang="ja" sz="2000" dirty="0"/>
          </a:p>
          <a:p>
            <a:pPr marL="342900" indent="-342900">
              <a:buFont typeface="Wingdings" pitchFamily="2" charset="2"/>
              <a:buChar char="Ø"/>
            </a:pPr>
            <a:r>
              <a:rPr lang="ja-JP" altLang="en-US" sz="2000"/>
              <a:t>先ほど作った</a:t>
            </a:r>
            <a:r>
              <a:rPr lang="ja" altLang="en-US" sz="2000" dirty="0"/>
              <a:t>ディレクトリ</a:t>
            </a:r>
            <a:r>
              <a:rPr lang="ja-JP" altLang="en-US" sz="2000"/>
              <a:t>が表示</a:t>
            </a:r>
            <a:r>
              <a:rPr lang="ja" altLang="en-US" sz="2000" dirty="0"/>
              <a:t>されていれば</a:t>
            </a:r>
            <a:r>
              <a:rPr lang="ja-JP" altLang="en-US" sz="2000"/>
              <a:t>無事</a:t>
            </a:r>
            <a:r>
              <a:rPr lang="ja" altLang="en-US" sz="2000" dirty="0"/>
              <a:t>ディレクトリ</a:t>
            </a:r>
            <a:r>
              <a:rPr lang="ja-JP" altLang="en-US" sz="2000"/>
              <a:t>が作成できました！</a:t>
            </a:r>
            <a:endParaRPr lang="en-US" altLang="ja-JP" sz="2000" dirty="0"/>
          </a:p>
          <a:p>
            <a:pPr marL="342900" indent="-342900">
              <a:buFont typeface="Wingdings" pitchFamily="2" charset="2"/>
              <a:buChar char="Ø"/>
            </a:pPr>
            <a:r>
              <a:rPr lang="ja-JP" altLang="en-US" sz="2000"/>
              <a:t>この</a:t>
            </a:r>
            <a:r>
              <a:rPr lang="en-US" altLang="ja-JP" sz="2000" dirty="0"/>
              <a:t>ls</a:t>
            </a:r>
            <a:r>
              <a:rPr lang="ja-JP" altLang="en-US" sz="2000"/>
              <a:t>というコマンドは無限回使います</a:t>
            </a:r>
            <a:endParaRPr lang="en-US" altLang="ja" sz="2000" dirty="0"/>
          </a:p>
        </p:txBody>
      </p:sp>
      <p:pic>
        <p:nvPicPr>
          <p:cNvPr id="8" name="Picture 7">
            <a:extLst>
              <a:ext uri="{FF2B5EF4-FFF2-40B4-BE49-F238E27FC236}">
                <a16:creationId xmlns:a16="http://schemas.microsoft.com/office/drawing/2014/main" id="{6430D2BB-A7D7-9F4C-B8B6-A3C83573632B}"/>
              </a:ext>
            </a:extLst>
          </p:cNvPr>
          <p:cNvPicPr>
            <a:picLocks noChangeAspect="1"/>
          </p:cNvPicPr>
          <p:nvPr/>
        </p:nvPicPr>
        <p:blipFill>
          <a:blip r:embed="rId2"/>
          <a:stretch>
            <a:fillRect/>
          </a:stretch>
        </p:blipFill>
        <p:spPr>
          <a:xfrm>
            <a:off x="7938105" y="2387072"/>
            <a:ext cx="1033132" cy="1033132"/>
          </a:xfrm>
          <a:prstGeom prst="rect">
            <a:avLst/>
          </a:prstGeom>
        </p:spPr>
      </p:pic>
      <p:sp>
        <p:nvSpPr>
          <p:cNvPr id="2" name="TextBox 1">
            <a:extLst>
              <a:ext uri="{FF2B5EF4-FFF2-40B4-BE49-F238E27FC236}">
                <a16:creationId xmlns:a16="http://schemas.microsoft.com/office/drawing/2014/main" id="{99DEDBC9-8F6D-D343-92BB-EB99A97BFBE8}"/>
              </a:ext>
            </a:extLst>
          </p:cNvPr>
          <p:cNvSpPr txBox="1"/>
          <p:nvPr/>
        </p:nvSpPr>
        <p:spPr>
          <a:xfrm>
            <a:off x="7590834" y="2718972"/>
            <a:ext cx="1972015" cy="369332"/>
          </a:xfrm>
          <a:prstGeom prst="rect">
            <a:avLst/>
          </a:prstGeom>
          <a:noFill/>
        </p:spPr>
        <p:txBody>
          <a:bodyPr wrap="none" rtlCol="0">
            <a:spAutoFit/>
          </a:bodyPr>
          <a:lstStyle/>
          <a:p>
            <a:r>
              <a:rPr lang="ja" altLang="en-US" dirty="0"/>
              <a:t>ホームディレクトリ</a:t>
            </a:r>
            <a:endParaRPr lang="en-US" dirty="0"/>
          </a:p>
        </p:txBody>
      </p:sp>
      <p:sp>
        <p:nvSpPr>
          <p:cNvPr id="11" name="Left Brace 10">
            <a:extLst>
              <a:ext uri="{FF2B5EF4-FFF2-40B4-BE49-F238E27FC236}">
                <a16:creationId xmlns:a16="http://schemas.microsoft.com/office/drawing/2014/main" id="{BE66C63E-DB8D-214F-BC46-8DD31CC44CA2}"/>
              </a:ext>
            </a:extLst>
          </p:cNvPr>
          <p:cNvSpPr/>
          <p:nvPr/>
        </p:nvSpPr>
        <p:spPr>
          <a:xfrm>
            <a:off x="9407675" y="2387073"/>
            <a:ext cx="308521" cy="1601542"/>
          </a:xfrm>
          <a:prstGeom prst="leftBrace">
            <a:avLst>
              <a:gd name="adj1" fmla="val 47279"/>
              <a:gd name="adj2" fmla="val 24844"/>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2" name="Picture 11">
            <a:extLst>
              <a:ext uri="{FF2B5EF4-FFF2-40B4-BE49-F238E27FC236}">
                <a16:creationId xmlns:a16="http://schemas.microsoft.com/office/drawing/2014/main" id="{05C97287-1C4A-864F-932E-1C33A2F93F5F}"/>
              </a:ext>
            </a:extLst>
          </p:cNvPr>
          <p:cNvPicPr>
            <a:picLocks noChangeAspect="1"/>
          </p:cNvPicPr>
          <p:nvPr/>
        </p:nvPicPr>
        <p:blipFill>
          <a:blip r:embed="rId2"/>
          <a:stretch>
            <a:fillRect/>
          </a:stretch>
        </p:blipFill>
        <p:spPr>
          <a:xfrm>
            <a:off x="9910120" y="2259354"/>
            <a:ext cx="611726" cy="611726"/>
          </a:xfrm>
          <a:prstGeom prst="rect">
            <a:avLst/>
          </a:prstGeom>
        </p:spPr>
      </p:pic>
      <p:sp>
        <p:nvSpPr>
          <p:cNvPr id="3" name="TextBox 2">
            <a:extLst>
              <a:ext uri="{FF2B5EF4-FFF2-40B4-BE49-F238E27FC236}">
                <a16:creationId xmlns:a16="http://schemas.microsoft.com/office/drawing/2014/main" id="{7CDF6D1D-8B22-454C-987B-CE0D2DE25595}"/>
              </a:ext>
            </a:extLst>
          </p:cNvPr>
          <p:cNvSpPr txBox="1"/>
          <p:nvPr/>
        </p:nvSpPr>
        <p:spPr>
          <a:xfrm>
            <a:off x="9561935" y="2368786"/>
            <a:ext cx="1351652" cy="369332"/>
          </a:xfrm>
          <a:prstGeom prst="rect">
            <a:avLst/>
          </a:prstGeom>
          <a:noFill/>
        </p:spPr>
        <p:txBody>
          <a:bodyPr wrap="none" rtlCol="0">
            <a:spAutoFit/>
          </a:bodyPr>
          <a:lstStyle/>
          <a:p>
            <a:r>
              <a:rPr lang="en-US" dirty="0"/>
              <a:t>Documents</a:t>
            </a:r>
          </a:p>
        </p:txBody>
      </p:sp>
      <p:sp>
        <p:nvSpPr>
          <p:cNvPr id="13" name="TextBox 12">
            <a:extLst>
              <a:ext uri="{FF2B5EF4-FFF2-40B4-BE49-F238E27FC236}">
                <a16:creationId xmlns:a16="http://schemas.microsoft.com/office/drawing/2014/main" id="{BB323A58-CEEE-C243-85D8-0523ECF2F80A}"/>
              </a:ext>
            </a:extLst>
          </p:cNvPr>
          <p:cNvSpPr txBox="1"/>
          <p:nvPr/>
        </p:nvSpPr>
        <p:spPr>
          <a:xfrm rot="5400000">
            <a:off x="10105115" y="2926721"/>
            <a:ext cx="415498" cy="369332"/>
          </a:xfrm>
          <a:prstGeom prst="rect">
            <a:avLst/>
          </a:prstGeom>
          <a:noFill/>
        </p:spPr>
        <p:txBody>
          <a:bodyPr wrap="none" rtlCol="0">
            <a:spAutoFit/>
          </a:bodyPr>
          <a:lstStyle/>
          <a:p>
            <a:r>
              <a:rPr lang="en-US" dirty="0"/>
              <a:t>…</a:t>
            </a:r>
          </a:p>
        </p:txBody>
      </p:sp>
      <p:pic>
        <p:nvPicPr>
          <p:cNvPr id="14" name="Picture 13">
            <a:extLst>
              <a:ext uri="{FF2B5EF4-FFF2-40B4-BE49-F238E27FC236}">
                <a16:creationId xmlns:a16="http://schemas.microsoft.com/office/drawing/2014/main" id="{00FDAA10-FB9F-7E4F-8B10-E0D6A5D1580C}"/>
              </a:ext>
            </a:extLst>
          </p:cNvPr>
          <p:cNvPicPr>
            <a:picLocks noChangeAspect="1"/>
          </p:cNvPicPr>
          <p:nvPr/>
        </p:nvPicPr>
        <p:blipFill>
          <a:blip r:embed="rId2"/>
          <a:stretch>
            <a:fillRect/>
          </a:stretch>
        </p:blipFill>
        <p:spPr>
          <a:xfrm>
            <a:off x="9910120" y="3363456"/>
            <a:ext cx="611726" cy="611726"/>
          </a:xfrm>
          <a:prstGeom prst="rect">
            <a:avLst/>
          </a:prstGeom>
        </p:spPr>
      </p:pic>
      <p:sp>
        <p:nvSpPr>
          <p:cNvPr id="15" name="TextBox 14">
            <a:extLst>
              <a:ext uri="{FF2B5EF4-FFF2-40B4-BE49-F238E27FC236}">
                <a16:creationId xmlns:a16="http://schemas.microsoft.com/office/drawing/2014/main" id="{B764C3A7-219B-494A-9741-893CB2EF7CA3}"/>
              </a:ext>
            </a:extLst>
          </p:cNvPr>
          <p:cNvSpPr txBox="1"/>
          <p:nvPr/>
        </p:nvSpPr>
        <p:spPr>
          <a:xfrm>
            <a:off x="9499703" y="3484653"/>
            <a:ext cx="1736373" cy="369332"/>
          </a:xfrm>
          <a:prstGeom prst="rect">
            <a:avLst/>
          </a:prstGeom>
          <a:noFill/>
        </p:spPr>
        <p:txBody>
          <a:bodyPr wrap="none" rtlCol="0">
            <a:spAutoFit/>
          </a:bodyPr>
          <a:lstStyle/>
          <a:p>
            <a:r>
              <a:rPr lang="en-US" dirty="0" err="1"/>
              <a:t>Neko_directory</a:t>
            </a:r>
            <a:endParaRPr lang="en-US" dirty="0"/>
          </a:p>
        </p:txBody>
      </p:sp>
      <p:pic>
        <p:nvPicPr>
          <p:cNvPr id="16" name="Picture 15">
            <a:extLst>
              <a:ext uri="{FF2B5EF4-FFF2-40B4-BE49-F238E27FC236}">
                <a16:creationId xmlns:a16="http://schemas.microsoft.com/office/drawing/2014/main" id="{695D4801-8D00-0647-B98C-D339560E0E85}"/>
              </a:ext>
            </a:extLst>
          </p:cNvPr>
          <p:cNvPicPr>
            <a:picLocks noChangeAspect="1"/>
          </p:cNvPicPr>
          <p:nvPr/>
        </p:nvPicPr>
        <p:blipFill>
          <a:blip r:embed="rId3"/>
          <a:stretch>
            <a:fillRect/>
          </a:stretch>
        </p:blipFill>
        <p:spPr>
          <a:xfrm>
            <a:off x="8365382" y="1840515"/>
            <a:ext cx="874064" cy="874064"/>
          </a:xfrm>
          <a:prstGeom prst="rect">
            <a:avLst/>
          </a:prstGeom>
        </p:spPr>
      </p:pic>
      <p:sp>
        <p:nvSpPr>
          <p:cNvPr id="18" name="TextBox 17">
            <a:extLst>
              <a:ext uri="{FF2B5EF4-FFF2-40B4-BE49-F238E27FC236}">
                <a16:creationId xmlns:a16="http://schemas.microsoft.com/office/drawing/2014/main" id="{02E8917F-E8CE-8947-96D0-9E8B008A39BA}"/>
              </a:ext>
            </a:extLst>
          </p:cNvPr>
          <p:cNvSpPr txBox="1"/>
          <p:nvPr/>
        </p:nvSpPr>
        <p:spPr>
          <a:xfrm>
            <a:off x="8761598" y="1334530"/>
            <a:ext cx="2043323" cy="461665"/>
          </a:xfrm>
          <a:prstGeom prst="rect">
            <a:avLst/>
          </a:prstGeom>
          <a:noFill/>
          <a:ln>
            <a:solidFill>
              <a:schemeClr val="tx1"/>
            </a:solidFill>
          </a:ln>
        </p:spPr>
        <p:txBody>
          <a:bodyPr wrap="square" rtlCol="0">
            <a:spAutoFit/>
          </a:bodyPr>
          <a:lstStyle/>
          <a:p>
            <a:r>
              <a:rPr lang="en-US" sz="1200" dirty="0" err="1"/>
              <a:t>Neko_directory</a:t>
            </a:r>
            <a:r>
              <a:rPr lang="ja-JP" altLang="en-US" sz="1200"/>
              <a:t>というディレクトリを作成できました</a:t>
            </a:r>
            <a:endParaRPr lang="en-US" sz="1200" dirty="0"/>
          </a:p>
        </p:txBody>
      </p:sp>
      <p:sp>
        <p:nvSpPr>
          <p:cNvPr id="23" name="Rectangular Callout 22">
            <a:extLst>
              <a:ext uri="{FF2B5EF4-FFF2-40B4-BE49-F238E27FC236}">
                <a16:creationId xmlns:a16="http://schemas.microsoft.com/office/drawing/2014/main" id="{489F408C-B447-1D42-9950-7C817A74B6F4}"/>
              </a:ext>
            </a:extLst>
          </p:cNvPr>
          <p:cNvSpPr/>
          <p:nvPr/>
        </p:nvSpPr>
        <p:spPr>
          <a:xfrm>
            <a:off x="4460789" y="2105116"/>
            <a:ext cx="3270890" cy="633002"/>
          </a:xfrm>
          <a:prstGeom prst="wedgeRectCallout">
            <a:avLst>
              <a:gd name="adj1" fmla="val 73185"/>
              <a:gd name="adj2" fmla="val -4734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F46"/>
                </a:solidFill>
                <a:latin typeface="Simplified Arabic Fixed" panose="02070309020205020404" pitchFamily="49" charset="-78"/>
                <a:ea typeface="SimSun" panose="02010600030101010101" pitchFamily="2" charset="-122"/>
                <a:cs typeface="Simplified Arabic Fixed" panose="02070309020205020404" pitchFamily="49" charset="-78"/>
              </a:rPr>
              <a:t>mkdir</a:t>
            </a:r>
            <a:r>
              <a:rPr lang="en-US" dirty="0">
                <a:solidFill>
                  <a:srgbClr val="00FF46"/>
                </a:solidFill>
                <a:latin typeface="Simplified Arabic Fixed" panose="02070309020205020404" pitchFamily="49" charset="-78"/>
                <a:ea typeface="SimSun" panose="02010600030101010101" pitchFamily="2" charset="-122"/>
                <a:cs typeface="Simplified Arabic Fixed" panose="02070309020205020404" pitchFamily="49" charset="-78"/>
              </a:rPr>
              <a:t> </a:t>
            </a:r>
            <a:r>
              <a:rPr lang="en-US" dirty="0" err="1">
                <a:solidFill>
                  <a:srgbClr val="00FF46"/>
                </a:solidFill>
                <a:latin typeface="Simplified Arabic Fixed" panose="02070309020205020404" pitchFamily="49" charset="-78"/>
                <a:ea typeface="SimSun" panose="02010600030101010101" pitchFamily="2" charset="-122"/>
                <a:cs typeface="Simplified Arabic Fixed" panose="02070309020205020404" pitchFamily="49" charset="-78"/>
              </a:rPr>
              <a:t>Neko_directory</a:t>
            </a:r>
            <a:endParaRPr lang="en-US" dirty="0">
              <a:solidFill>
                <a:srgbClr val="00FF46"/>
              </a:solidFill>
              <a:latin typeface="Simplified Arabic Fixed" panose="02070309020205020404" pitchFamily="49" charset="-78"/>
              <a:ea typeface="SimSun" panose="02010600030101010101" pitchFamily="2" charset="-122"/>
              <a:cs typeface="Simplified Arabic Fixed" panose="02070309020205020404" pitchFamily="49" charset="-78"/>
            </a:endParaRPr>
          </a:p>
          <a:p>
            <a:r>
              <a:rPr lang="en-US" dirty="0">
                <a:solidFill>
                  <a:srgbClr val="00FF46"/>
                </a:solidFill>
                <a:latin typeface="Simplified Arabic Fixed" panose="02070309020205020404" pitchFamily="49" charset="-78"/>
                <a:ea typeface="SimSun" panose="02010600030101010101" pitchFamily="2" charset="-122"/>
                <a:cs typeface="Simplified Arabic Fixed" panose="02070309020205020404" pitchFamily="49" charset="-78"/>
              </a:rPr>
              <a:t>ls</a:t>
            </a:r>
          </a:p>
        </p:txBody>
      </p:sp>
      <p:cxnSp>
        <p:nvCxnSpPr>
          <p:cNvPr id="24" name="Straight Arrow Connector 23">
            <a:extLst>
              <a:ext uri="{FF2B5EF4-FFF2-40B4-BE49-F238E27FC236}">
                <a16:creationId xmlns:a16="http://schemas.microsoft.com/office/drawing/2014/main" id="{260AB333-59A7-7949-B87B-23A298DE9173}"/>
              </a:ext>
            </a:extLst>
          </p:cNvPr>
          <p:cNvCxnSpPr>
            <a:cxnSpLocks/>
          </p:cNvCxnSpPr>
          <p:nvPr/>
        </p:nvCxnSpPr>
        <p:spPr>
          <a:xfrm flipH="1">
            <a:off x="9187574" y="1819243"/>
            <a:ext cx="440202" cy="1727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61688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FC34BBE-3372-3740-8F50-ACC0F9F27C61}"/>
              </a:ext>
            </a:extLst>
          </p:cNvPr>
          <p:cNvSpPr>
            <a:spLocks noGrp="1"/>
          </p:cNvSpPr>
          <p:nvPr>
            <p:ph type="title"/>
          </p:nvPr>
        </p:nvSpPr>
        <p:spPr>
          <a:xfrm>
            <a:off x="716692" y="369566"/>
            <a:ext cx="10097082" cy="646331"/>
          </a:xfrm>
        </p:spPr>
        <p:txBody>
          <a:bodyPr/>
          <a:lstStyle/>
          <a:p>
            <a:r>
              <a:rPr lang="ja" altLang="en-US" dirty="0"/>
              <a:t>ファイル操作　ーディレクトリ</a:t>
            </a:r>
            <a:r>
              <a:rPr lang="ja-JP" altLang="en-US"/>
              <a:t>の移動</a:t>
            </a:r>
            <a:endParaRPr lang="en-US" dirty="0"/>
          </a:p>
        </p:txBody>
      </p:sp>
      <p:sp>
        <p:nvSpPr>
          <p:cNvPr id="5" name="TextBox 4">
            <a:extLst>
              <a:ext uri="{FF2B5EF4-FFF2-40B4-BE49-F238E27FC236}">
                <a16:creationId xmlns:a16="http://schemas.microsoft.com/office/drawing/2014/main" id="{0ED1402E-C281-A642-BF17-9F2EB35D699B}"/>
              </a:ext>
            </a:extLst>
          </p:cNvPr>
          <p:cNvSpPr txBox="1"/>
          <p:nvPr/>
        </p:nvSpPr>
        <p:spPr>
          <a:xfrm>
            <a:off x="322103" y="1407577"/>
            <a:ext cx="11781865" cy="5324535"/>
          </a:xfrm>
          <a:prstGeom prst="rect">
            <a:avLst/>
          </a:prstGeom>
          <a:noFill/>
        </p:spPr>
        <p:txBody>
          <a:bodyPr wrap="square" rtlCol="0">
            <a:spAutoFit/>
          </a:bodyPr>
          <a:lstStyle/>
          <a:p>
            <a:r>
              <a:rPr lang="ja-JP" altLang="en-US" sz="2000"/>
              <a:t>次に、</a:t>
            </a:r>
            <a:r>
              <a:rPr lang="ja" altLang="en-US" sz="2000" dirty="0"/>
              <a:t>今作ったディレクトリ</a:t>
            </a:r>
            <a:r>
              <a:rPr lang="ja-JP" altLang="en-US" sz="2000"/>
              <a:t>の中に</a:t>
            </a:r>
            <a:r>
              <a:rPr lang="ja" altLang="en-US" sz="2000" dirty="0"/>
              <a:t>移動してみましょう。</a:t>
            </a:r>
            <a:endParaRPr lang="en-US" altLang="ja" sz="2000" dirty="0"/>
          </a:p>
          <a:p>
            <a:pPr marL="342900" indent="-342900">
              <a:buFont typeface="Wingdings" pitchFamily="2" charset="2"/>
              <a:buChar char="Ø"/>
            </a:pPr>
            <a:r>
              <a:rPr lang="ja" altLang="en-US" sz="2000" dirty="0"/>
              <a:t>「</a:t>
            </a:r>
            <a:r>
              <a:rPr lang="en-US" altLang="ja" sz="2000" dirty="0"/>
              <a:t>cd   </a:t>
            </a:r>
            <a:r>
              <a:rPr lang="ja" altLang="en-US" sz="2000" dirty="0"/>
              <a:t>移動先のディレクトリ</a:t>
            </a:r>
            <a:r>
              <a:rPr lang="ja-JP" altLang="en-US" sz="2000"/>
              <a:t>の住所</a:t>
            </a:r>
            <a:r>
              <a:rPr lang="en-US" altLang="ja-JP" sz="2000" dirty="0"/>
              <a:t>(</a:t>
            </a:r>
            <a:r>
              <a:rPr lang="ja-JP" altLang="en-US" sz="2000"/>
              <a:t>パス</a:t>
            </a:r>
            <a:r>
              <a:rPr lang="en-US" altLang="ja-JP" sz="2000" dirty="0"/>
              <a:t>)</a:t>
            </a:r>
            <a:r>
              <a:rPr lang="ja" altLang="en-US" sz="2000" dirty="0"/>
              <a:t>」</a:t>
            </a:r>
            <a:r>
              <a:rPr lang="ja-JP" altLang="en-US" sz="2000"/>
              <a:t>で移動</a:t>
            </a:r>
            <a:r>
              <a:rPr lang="ja" altLang="en-US" sz="2000" dirty="0"/>
              <a:t>することができます。</a:t>
            </a:r>
            <a:endParaRPr lang="en-US" altLang="ja" sz="2000" dirty="0"/>
          </a:p>
          <a:p>
            <a:pPr marL="342900" indent="-342900">
              <a:buFont typeface="Wingdings" pitchFamily="2" charset="2"/>
              <a:buChar char="Ø"/>
            </a:pPr>
            <a:endParaRPr lang="en-US" altLang="ja" sz="2000" dirty="0"/>
          </a:p>
          <a:p>
            <a:pPr lvl="1"/>
            <a:r>
              <a:rPr lang="ja-JP" altLang="en-US" sz="2000"/>
              <a:t>このとき、</a:t>
            </a:r>
            <a:r>
              <a:rPr lang="ja" altLang="en-US" sz="2000" dirty="0"/>
              <a:t>移動先のディレクトリ</a:t>
            </a:r>
            <a:r>
              <a:rPr lang="ja-JP" altLang="en-US" sz="2000"/>
              <a:t>のパスの</a:t>
            </a:r>
            <a:r>
              <a:rPr lang="ja" altLang="en-US" sz="2000" dirty="0"/>
              <a:t>指定方法</a:t>
            </a:r>
            <a:r>
              <a:rPr lang="ja-JP" altLang="en-US" sz="2000"/>
              <a:t>には</a:t>
            </a:r>
            <a:r>
              <a:rPr lang="ja-JP" altLang="en-US" sz="2000">
                <a:solidFill>
                  <a:srgbClr val="FF0000"/>
                </a:solidFill>
              </a:rPr>
              <a:t>絶対パス</a:t>
            </a:r>
            <a:r>
              <a:rPr lang="ja-JP" altLang="en-US" sz="2000"/>
              <a:t>と</a:t>
            </a:r>
            <a:endParaRPr lang="en-US" altLang="ja-JP" sz="2000" dirty="0"/>
          </a:p>
          <a:p>
            <a:pPr lvl="1"/>
            <a:r>
              <a:rPr lang="ja-JP" altLang="en-US" sz="2000">
                <a:solidFill>
                  <a:srgbClr val="FF0000"/>
                </a:solidFill>
              </a:rPr>
              <a:t>相対パス</a:t>
            </a:r>
            <a:r>
              <a:rPr lang="ja-JP" altLang="en-US" sz="2000"/>
              <a:t>という方法があります。</a:t>
            </a:r>
            <a:endParaRPr lang="en-US" altLang="ja-JP" sz="2000" dirty="0"/>
          </a:p>
          <a:p>
            <a:pPr lvl="1"/>
            <a:endParaRPr lang="en-US" altLang="ja" sz="2000" dirty="0"/>
          </a:p>
          <a:p>
            <a:pPr marL="800100" lvl="1" indent="-342900">
              <a:buFont typeface="Wingdings" pitchFamily="2" charset="2"/>
              <a:buChar char="ü"/>
            </a:pPr>
            <a:r>
              <a:rPr lang="ja-JP" altLang="en-US" sz="2000"/>
              <a:t>絶対パス：</a:t>
            </a:r>
            <a:r>
              <a:rPr lang="ja-JP" altLang="en-US" sz="2000" u="sng"/>
              <a:t>大元の</a:t>
            </a:r>
            <a:r>
              <a:rPr lang="ja" altLang="en-US" sz="2000" u="sng" dirty="0"/>
              <a:t>ディレクトリ</a:t>
            </a:r>
            <a:r>
              <a:rPr lang="ja-JP" altLang="en-US" sz="2000" u="sng"/>
              <a:t>の名前から順次列挙</a:t>
            </a:r>
            <a:r>
              <a:rPr lang="ja-JP" altLang="en-US" sz="2000"/>
              <a:t>してパスを記載する方法</a:t>
            </a:r>
            <a:endParaRPr lang="en-US" altLang="ja-JP" sz="2000" dirty="0"/>
          </a:p>
          <a:p>
            <a:pPr lvl="1"/>
            <a:r>
              <a:rPr lang="en-US" altLang="ja" sz="2000" dirty="0"/>
              <a:t>	</a:t>
            </a:r>
            <a:r>
              <a:rPr lang="ja-JP" altLang="en-US" sz="2000"/>
              <a:t>　　　　例</a:t>
            </a:r>
            <a:r>
              <a:rPr lang="en-US" altLang="ja-JP" sz="2000" dirty="0"/>
              <a:t>) /Users/</a:t>
            </a:r>
            <a:r>
              <a:rPr lang="en-US" altLang="ja-JP" sz="2000" dirty="0" err="1"/>
              <a:t>fumiyasakai</a:t>
            </a:r>
            <a:r>
              <a:rPr lang="en-US" altLang="ja-JP" sz="2000" dirty="0"/>
              <a:t>/Documents/</a:t>
            </a:r>
            <a:r>
              <a:rPr lang="en-US" altLang="ja-JP" sz="2000" dirty="0" err="1"/>
              <a:t>DirectoryA</a:t>
            </a:r>
            <a:r>
              <a:rPr lang="en-US" altLang="ja-JP" sz="2000" dirty="0"/>
              <a:t>/</a:t>
            </a:r>
            <a:r>
              <a:rPr lang="en-US" altLang="ja-JP" sz="2000" dirty="0" err="1"/>
              <a:t>DirectoryB</a:t>
            </a:r>
            <a:endParaRPr lang="en-US" altLang="ja-JP" sz="2000" dirty="0"/>
          </a:p>
          <a:p>
            <a:pPr lvl="1"/>
            <a:r>
              <a:rPr lang="en-US" altLang="ja" sz="2000" dirty="0"/>
              <a:t>		</a:t>
            </a:r>
            <a:r>
              <a:rPr lang="ja-JP" altLang="en-US" sz="2000"/>
              <a:t>　　または、</a:t>
            </a:r>
            <a:r>
              <a:rPr lang="ja" altLang="en-US" sz="2000" dirty="0"/>
              <a:t>ホームディレクトリ</a:t>
            </a:r>
            <a:r>
              <a:rPr lang="en-US" altLang="ja" sz="2000" dirty="0"/>
              <a:t>(/Users/</a:t>
            </a:r>
            <a:r>
              <a:rPr lang="en-US" altLang="ja" sz="2000" dirty="0" err="1"/>
              <a:t>fumiyasakai</a:t>
            </a:r>
            <a:r>
              <a:rPr lang="en-US" altLang="ja" sz="2000" dirty="0"/>
              <a:t>/)</a:t>
            </a:r>
            <a:r>
              <a:rPr lang="ja-JP" altLang="en-US" sz="2000"/>
              <a:t>を「</a:t>
            </a:r>
            <a:r>
              <a:rPr lang="en-US" altLang="ja-JP" sz="2000" dirty="0"/>
              <a:t>~</a:t>
            </a:r>
            <a:r>
              <a:rPr lang="ja-JP" altLang="en-US" sz="2000"/>
              <a:t>」で略記して、</a:t>
            </a:r>
            <a:endParaRPr lang="en-US" altLang="ja-JP" sz="2000" dirty="0"/>
          </a:p>
          <a:p>
            <a:pPr lvl="1"/>
            <a:r>
              <a:rPr lang="en-US" altLang="ja" sz="2000" dirty="0"/>
              <a:t>		</a:t>
            </a:r>
            <a:r>
              <a:rPr lang="ja-JP" altLang="en-US" sz="2000"/>
              <a:t>　　</a:t>
            </a:r>
            <a:r>
              <a:rPr lang="en-US" altLang="ja-JP" sz="2000" dirty="0"/>
              <a:t>~/Documents/</a:t>
            </a:r>
            <a:r>
              <a:rPr lang="en-US" altLang="ja-JP" sz="2000" dirty="0" err="1"/>
              <a:t>DirectoryA</a:t>
            </a:r>
            <a:r>
              <a:rPr lang="en-US" altLang="ja-JP" sz="2000" dirty="0"/>
              <a:t>/</a:t>
            </a:r>
            <a:r>
              <a:rPr lang="en-US" altLang="ja-JP" sz="2000" dirty="0" err="1"/>
              <a:t>DirectoryB</a:t>
            </a:r>
            <a:endParaRPr lang="en-US" altLang="ja-JP" sz="2000" dirty="0"/>
          </a:p>
          <a:p>
            <a:pPr marL="800100" lvl="1" indent="-342900">
              <a:buFont typeface="Wingdings" pitchFamily="2" charset="2"/>
              <a:buChar char="ü"/>
            </a:pPr>
            <a:r>
              <a:rPr lang="ja-JP" altLang="en-US" sz="2000"/>
              <a:t>相対パス：</a:t>
            </a:r>
            <a:r>
              <a:rPr lang="ja-JP" altLang="en-US" sz="2000" u="sng"/>
              <a:t>自分が今いる</a:t>
            </a:r>
            <a:r>
              <a:rPr lang="ja" altLang="en-US" sz="2000" u="sng" dirty="0"/>
              <a:t>ディレクトリ</a:t>
            </a:r>
            <a:r>
              <a:rPr lang="ja-JP" altLang="en-US" sz="2000" u="sng"/>
              <a:t>を「</a:t>
            </a:r>
            <a:r>
              <a:rPr lang="en-US" altLang="ja-JP" sz="2000" u="sng" dirty="0"/>
              <a:t>.</a:t>
            </a:r>
            <a:r>
              <a:rPr lang="ja-JP" altLang="en-US" sz="2000" u="sng"/>
              <a:t>」その</a:t>
            </a:r>
            <a:r>
              <a:rPr lang="ja" altLang="en-US" sz="2000" u="sng" dirty="0"/>
              <a:t>親ディレクトリ</a:t>
            </a:r>
            <a:r>
              <a:rPr lang="ja-JP" altLang="en-US" sz="2000" u="sng"/>
              <a:t>を「</a:t>
            </a:r>
            <a:r>
              <a:rPr lang="en-US" altLang="ja-JP" sz="2000" u="sng" dirty="0"/>
              <a:t>..</a:t>
            </a:r>
            <a:r>
              <a:rPr lang="ja-JP" altLang="en-US" sz="2000" u="sng"/>
              <a:t>」で略記</a:t>
            </a:r>
            <a:r>
              <a:rPr lang="ja-JP" altLang="en-US" sz="2000"/>
              <a:t>してパスを記載</a:t>
            </a:r>
            <a:r>
              <a:rPr lang="ja" altLang="en-US" sz="2000" dirty="0"/>
              <a:t>する</a:t>
            </a:r>
            <a:r>
              <a:rPr lang="ja-JP" altLang="en-US" sz="2000"/>
              <a:t>方法</a:t>
            </a:r>
            <a:endParaRPr lang="en-US" altLang="ja-JP" sz="2000" dirty="0"/>
          </a:p>
          <a:p>
            <a:pPr lvl="1"/>
            <a:r>
              <a:rPr lang="en-US" altLang="ja-JP" sz="2000" dirty="0"/>
              <a:t>	</a:t>
            </a:r>
            <a:r>
              <a:rPr lang="ja-JP" altLang="en-US" sz="2000"/>
              <a:t>　　　　例</a:t>
            </a:r>
            <a:r>
              <a:rPr lang="en-US" altLang="ja-JP" sz="2000" dirty="0"/>
              <a:t>) </a:t>
            </a:r>
            <a:r>
              <a:rPr lang="ja-JP" altLang="en-US" sz="2000"/>
              <a:t>もし自分が</a:t>
            </a:r>
            <a:r>
              <a:rPr lang="en-US" altLang="ja-JP" sz="2000" dirty="0"/>
              <a:t>/Users/</a:t>
            </a:r>
            <a:r>
              <a:rPr lang="en-US" altLang="ja-JP" sz="2000" dirty="0" err="1"/>
              <a:t>fumiyasakai</a:t>
            </a:r>
            <a:r>
              <a:rPr lang="en-US" altLang="ja-JP" sz="2000" dirty="0"/>
              <a:t>/Documents/</a:t>
            </a:r>
            <a:r>
              <a:rPr lang="ja-JP" altLang="en-US" sz="2000"/>
              <a:t>の中にいる場合、上記の</a:t>
            </a:r>
            <a:r>
              <a:rPr lang="ja" altLang="en-US" sz="2000" dirty="0"/>
              <a:t>ディレクトリの相対</a:t>
            </a:r>
            <a:endParaRPr lang="en-US" altLang="ja" sz="2000" dirty="0"/>
          </a:p>
          <a:p>
            <a:pPr lvl="1"/>
            <a:r>
              <a:rPr lang="ja" altLang="en-US" sz="2000" dirty="0"/>
              <a:t>　　　　　　　　　パス</a:t>
            </a:r>
            <a:r>
              <a:rPr lang="ja-JP" altLang="en-US" sz="2000"/>
              <a:t>は</a:t>
            </a:r>
            <a:endParaRPr lang="en-US" altLang="ja-JP" sz="2000" dirty="0"/>
          </a:p>
          <a:p>
            <a:pPr lvl="1"/>
            <a:r>
              <a:rPr lang="en-US" altLang="ja" sz="2000" dirty="0"/>
              <a:t>		</a:t>
            </a:r>
            <a:r>
              <a:rPr lang="ja-JP" altLang="en-US" sz="2000"/>
              <a:t>　　</a:t>
            </a:r>
            <a:r>
              <a:rPr lang="en-US" altLang="ja-JP" sz="2000" dirty="0"/>
              <a:t>./</a:t>
            </a:r>
            <a:r>
              <a:rPr lang="en-US" altLang="ja-JP" sz="2000" dirty="0" err="1"/>
              <a:t>DirectoryA</a:t>
            </a:r>
            <a:r>
              <a:rPr lang="en-US" altLang="ja-JP" sz="2000" dirty="0"/>
              <a:t>/</a:t>
            </a:r>
            <a:r>
              <a:rPr lang="en-US" altLang="ja-JP" sz="2000" dirty="0" err="1"/>
              <a:t>DirectoryB</a:t>
            </a:r>
            <a:r>
              <a:rPr lang="en-US" altLang="ja-JP" sz="2000" dirty="0"/>
              <a:t> </a:t>
            </a:r>
          </a:p>
          <a:p>
            <a:pPr lvl="1"/>
            <a:r>
              <a:rPr lang="ja-JP" altLang="en-US" sz="2000"/>
              <a:t>　　　　　　　　　もし自分が</a:t>
            </a:r>
            <a:r>
              <a:rPr lang="en-US" altLang="ja-JP" sz="2000" dirty="0"/>
              <a:t>/Users/</a:t>
            </a:r>
            <a:r>
              <a:rPr lang="en-US" altLang="ja-JP" sz="2000" dirty="0" err="1"/>
              <a:t>fumiyasakai</a:t>
            </a:r>
            <a:r>
              <a:rPr lang="en-US" altLang="ja-JP" sz="2000" dirty="0"/>
              <a:t>/Documents/</a:t>
            </a:r>
            <a:r>
              <a:rPr lang="en-US" altLang="ja-JP" sz="2000" dirty="0" err="1"/>
              <a:t>DirectoryA</a:t>
            </a:r>
            <a:r>
              <a:rPr lang="en-US" altLang="ja-JP" sz="2000" dirty="0"/>
              <a:t>/</a:t>
            </a:r>
            <a:r>
              <a:rPr lang="ja-JP" altLang="en-US" sz="2000"/>
              <a:t>の中にいる場合、</a:t>
            </a:r>
            <a:endParaRPr lang="en-US" altLang="ja-JP" sz="2000" dirty="0"/>
          </a:p>
          <a:p>
            <a:pPr lvl="1"/>
            <a:r>
              <a:rPr lang="en-US" altLang="ja-JP" sz="2000" dirty="0"/>
              <a:t>		</a:t>
            </a:r>
            <a:r>
              <a:rPr lang="ja-JP" altLang="en-US" sz="2000"/>
              <a:t>　　</a:t>
            </a:r>
            <a:r>
              <a:rPr lang="en-US" altLang="ja-JP" sz="2000" dirty="0"/>
              <a:t>./</a:t>
            </a:r>
            <a:r>
              <a:rPr lang="en-US" altLang="ja-JP" sz="2000" dirty="0" err="1"/>
              <a:t>DirectoryB</a:t>
            </a:r>
            <a:endParaRPr lang="en-US" altLang="ja-JP" sz="2000" dirty="0"/>
          </a:p>
          <a:p>
            <a:pPr lvl="1"/>
            <a:r>
              <a:rPr lang="ja-JP" altLang="en-US" sz="2000"/>
              <a:t>　　　　　　　　　となり、</a:t>
            </a:r>
            <a:r>
              <a:rPr lang="ja" altLang="en-US" sz="2000" dirty="0"/>
              <a:t>自分が</a:t>
            </a:r>
            <a:r>
              <a:rPr lang="ja-JP" altLang="en-US" sz="2000"/>
              <a:t>今いる</a:t>
            </a:r>
            <a:r>
              <a:rPr lang="ja" altLang="en-US" sz="2000" dirty="0"/>
              <a:t>ディレクトリ</a:t>
            </a:r>
            <a:r>
              <a:rPr lang="ja-JP" altLang="en-US" sz="2000"/>
              <a:t>に応じて相対パスは変わります。</a:t>
            </a:r>
            <a:endParaRPr lang="en-US" altLang="ja-JP" sz="2000" dirty="0"/>
          </a:p>
        </p:txBody>
      </p:sp>
      <p:pic>
        <p:nvPicPr>
          <p:cNvPr id="8" name="Picture 7">
            <a:extLst>
              <a:ext uri="{FF2B5EF4-FFF2-40B4-BE49-F238E27FC236}">
                <a16:creationId xmlns:a16="http://schemas.microsoft.com/office/drawing/2014/main" id="{6430D2BB-A7D7-9F4C-B8B6-A3C83573632B}"/>
              </a:ext>
            </a:extLst>
          </p:cNvPr>
          <p:cNvPicPr>
            <a:picLocks noChangeAspect="1"/>
          </p:cNvPicPr>
          <p:nvPr/>
        </p:nvPicPr>
        <p:blipFill>
          <a:blip r:embed="rId2"/>
          <a:stretch>
            <a:fillRect/>
          </a:stretch>
        </p:blipFill>
        <p:spPr>
          <a:xfrm>
            <a:off x="8478017" y="1425863"/>
            <a:ext cx="1033132" cy="1033132"/>
          </a:xfrm>
          <a:prstGeom prst="rect">
            <a:avLst/>
          </a:prstGeom>
        </p:spPr>
      </p:pic>
      <p:sp>
        <p:nvSpPr>
          <p:cNvPr id="2" name="TextBox 1">
            <a:extLst>
              <a:ext uri="{FF2B5EF4-FFF2-40B4-BE49-F238E27FC236}">
                <a16:creationId xmlns:a16="http://schemas.microsoft.com/office/drawing/2014/main" id="{99DEDBC9-8F6D-D343-92BB-EB99A97BFBE8}"/>
              </a:ext>
            </a:extLst>
          </p:cNvPr>
          <p:cNvSpPr txBox="1"/>
          <p:nvPr/>
        </p:nvSpPr>
        <p:spPr>
          <a:xfrm>
            <a:off x="8130746" y="1757763"/>
            <a:ext cx="1972015" cy="369332"/>
          </a:xfrm>
          <a:prstGeom prst="rect">
            <a:avLst/>
          </a:prstGeom>
          <a:noFill/>
        </p:spPr>
        <p:txBody>
          <a:bodyPr wrap="none" rtlCol="0">
            <a:spAutoFit/>
          </a:bodyPr>
          <a:lstStyle/>
          <a:p>
            <a:r>
              <a:rPr lang="ja" altLang="en-US" dirty="0"/>
              <a:t>ホームディレクトリ</a:t>
            </a:r>
            <a:endParaRPr lang="en-US" dirty="0"/>
          </a:p>
        </p:txBody>
      </p:sp>
      <p:sp>
        <p:nvSpPr>
          <p:cNvPr id="11" name="Left Brace 10">
            <a:extLst>
              <a:ext uri="{FF2B5EF4-FFF2-40B4-BE49-F238E27FC236}">
                <a16:creationId xmlns:a16="http://schemas.microsoft.com/office/drawing/2014/main" id="{BE66C63E-DB8D-214F-BC46-8DD31CC44CA2}"/>
              </a:ext>
            </a:extLst>
          </p:cNvPr>
          <p:cNvSpPr/>
          <p:nvPr/>
        </p:nvSpPr>
        <p:spPr>
          <a:xfrm>
            <a:off x="9947587" y="1425864"/>
            <a:ext cx="308521" cy="1601542"/>
          </a:xfrm>
          <a:prstGeom prst="leftBrace">
            <a:avLst>
              <a:gd name="adj1" fmla="val 47279"/>
              <a:gd name="adj2" fmla="val 24844"/>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2" name="Picture 11">
            <a:extLst>
              <a:ext uri="{FF2B5EF4-FFF2-40B4-BE49-F238E27FC236}">
                <a16:creationId xmlns:a16="http://schemas.microsoft.com/office/drawing/2014/main" id="{05C97287-1C4A-864F-932E-1C33A2F93F5F}"/>
              </a:ext>
            </a:extLst>
          </p:cNvPr>
          <p:cNvPicPr>
            <a:picLocks noChangeAspect="1"/>
          </p:cNvPicPr>
          <p:nvPr/>
        </p:nvPicPr>
        <p:blipFill>
          <a:blip r:embed="rId2"/>
          <a:stretch>
            <a:fillRect/>
          </a:stretch>
        </p:blipFill>
        <p:spPr>
          <a:xfrm>
            <a:off x="10450032" y="1298145"/>
            <a:ext cx="611726" cy="611726"/>
          </a:xfrm>
          <a:prstGeom prst="rect">
            <a:avLst/>
          </a:prstGeom>
        </p:spPr>
      </p:pic>
      <p:sp>
        <p:nvSpPr>
          <p:cNvPr id="3" name="TextBox 2">
            <a:extLst>
              <a:ext uri="{FF2B5EF4-FFF2-40B4-BE49-F238E27FC236}">
                <a16:creationId xmlns:a16="http://schemas.microsoft.com/office/drawing/2014/main" id="{7CDF6D1D-8B22-454C-987B-CE0D2DE25595}"/>
              </a:ext>
            </a:extLst>
          </p:cNvPr>
          <p:cNvSpPr txBox="1"/>
          <p:nvPr/>
        </p:nvSpPr>
        <p:spPr>
          <a:xfrm>
            <a:off x="10101847" y="1407577"/>
            <a:ext cx="1351652" cy="369332"/>
          </a:xfrm>
          <a:prstGeom prst="rect">
            <a:avLst/>
          </a:prstGeom>
          <a:noFill/>
        </p:spPr>
        <p:txBody>
          <a:bodyPr wrap="none" rtlCol="0">
            <a:spAutoFit/>
          </a:bodyPr>
          <a:lstStyle/>
          <a:p>
            <a:r>
              <a:rPr lang="en-US" dirty="0"/>
              <a:t>Documents</a:t>
            </a:r>
          </a:p>
        </p:txBody>
      </p:sp>
      <p:sp>
        <p:nvSpPr>
          <p:cNvPr id="13" name="TextBox 12">
            <a:extLst>
              <a:ext uri="{FF2B5EF4-FFF2-40B4-BE49-F238E27FC236}">
                <a16:creationId xmlns:a16="http://schemas.microsoft.com/office/drawing/2014/main" id="{BB323A58-CEEE-C243-85D8-0523ECF2F80A}"/>
              </a:ext>
            </a:extLst>
          </p:cNvPr>
          <p:cNvSpPr txBox="1"/>
          <p:nvPr/>
        </p:nvSpPr>
        <p:spPr>
          <a:xfrm rot="5400000">
            <a:off x="10645027" y="1965512"/>
            <a:ext cx="415498" cy="369332"/>
          </a:xfrm>
          <a:prstGeom prst="rect">
            <a:avLst/>
          </a:prstGeom>
          <a:noFill/>
        </p:spPr>
        <p:txBody>
          <a:bodyPr wrap="none" rtlCol="0">
            <a:spAutoFit/>
          </a:bodyPr>
          <a:lstStyle/>
          <a:p>
            <a:r>
              <a:rPr lang="en-US" dirty="0"/>
              <a:t>…</a:t>
            </a:r>
          </a:p>
        </p:txBody>
      </p:sp>
      <p:pic>
        <p:nvPicPr>
          <p:cNvPr id="14" name="Picture 13">
            <a:extLst>
              <a:ext uri="{FF2B5EF4-FFF2-40B4-BE49-F238E27FC236}">
                <a16:creationId xmlns:a16="http://schemas.microsoft.com/office/drawing/2014/main" id="{00FDAA10-FB9F-7E4F-8B10-E0D6A5D1580C}"/>
              </a:ext>
            </a:extLst>
          </p:cNvPr>
          <p:cNvPicPr>
            <a:picLocks noChangeAspect="1"/>
          </p:cNvPicPr>
          <p:nvPr/>
        </p:nvPicPr>
        <p:blipFill>
          <a:blip r:embed="rId2"/>
          <a:stretch>
            <a:fillRect/>
          </a:stretch>
        </p:blipFill>
        <p:spPr>
          <a:xfrm>
            <a:off x="10450032" y="2402247"/>
            <a:ext cx="611726" cy="611726"/>
          </a:xfrm>
          <a:prstGeom prst="rect">
            <a:avLst/>
          </a:prstGeom>
        </p:spPr>
      </p:pic>
      <p:sp>
        <p:nvSpPr>
          <p:cNvPr id="15" name="TextBox 14">
            <a:extLst>
              <a:ext uri="{FF2B5EF4-FFF2-40B4-BE49-F238E27FC236}">
                <a16:creationId xmlns:a16="http://schemas.microsoft.com/office/drawing/2014/main" id="{B764C3A7-219B-494A-9741-893CB2EF7CA3}"/>
              </a:ext>
            </a:extLst>
          </p:cNvPr>
          <p:cNvSpPr txBox="1"/>
          <p:nvPr/>
        </p:nvSpPr>
        <p:spPr>
          <a:xfrm>
            <a:off x="10039615" y="2523444"/>
            <a:ext cx="1736373" cy="369332"/>
          </a:xfrm>
          <a:prstGeom prst="rect">
            <a:avLst/>
          </a:prstGeom>
          <a:noFill/>
        </p:spPr>
        <p:txBody>
          <a:bodyPr wrap="none" rtlCol="0">
            <a:spAutoFit/>
          </a:bodyPr>
          <a:lstStyle/>
          <a:p>
            <a:r>
              <a:rPr lang="en-US" dirty="0" err="1"/>
              <a:t>Neko_directory</a:t>
            </a:r>
            <a:endParaRPr lang="en-US" dirty="0"/>
          </a:p>
        </p:txBody>
      </p:sp>
      <p:pic>
        <p:nvPicPr>
          <p:cNvPr id="17" name="Picture 16">
            <a:extLst>
              <a:ext uri="{FF2B5EF4-FFF2-40B4-BE49-F238E27FC236}">
                <a16:creationId xmlns:a16="http://schemas.microsoft.com/office/drawing/2014/main" id="{FD6FF4A6-0A39-B04A-993E-1B83ED606248}"/>
              </a:ext>
            </a:extLst>
          </p:cNvPr>
          <p:cNvPicPr>
            <a:picLocks noChangeAspect="1"/>
          </p:cNvPicPr>
          <p:nvPr/>
        </p:nvPicPr>
        <p:blipFill>
          <a:blip r:embed="rId3"/>
          <a:stretch>
            <a:fillRect/>
          </a:stretch>
        </p:blipFill>
        <p:spPr>
          <a:xfrm>
            <a:off x="10907801" y="1702959"/>
            <a:ext cx="874064" cy="874064"/>
          </a:xfrm>
          <a:prstGeom prst="rect">
            <a:avLst/>
          </a:prstGeom>
        </p:spPr>
      </p:pic>
      <p:sp>
        <p:nvSpPr>
          <p:cNvPr id="21" name="TextBox 20">
            <a:extLst>
              <a:ext uri="{FF2B5EF4-FFF2-40B4-BE49-F238E27FC236}">
                <a16:creationId xmlns:a16="http://schemas.microsoft.com/office/drawing/2014/main" id="{0BB1BCD8-792F-134D-A8AD-047EE1444BD4}"/>
              </a:ext>
            </a:extLst>
          </p:cNvPr>
          <p:cNvSpPr txBox="1"/>
          <p:nvPr/>
        </p:nvSpPr>
        <p:spPr>
          <a:xfrm>
            <a:off x="11339224" y="512777"/>
            <a:ext cx="861014" cy="1200329"/>
          </a:xfrm>
          <a:prstGeom prst="rect">
            <a:avLst/>
          </a:prstGeom>
          <a:solidFill>
            <a:schemeClr val="bg1"/>
          </a:solidFill>
          <a:ln>
            <a:solidFill>
              <a:schemeClr val="tx1"/>
            </a:solidFill>
          </a:ln>
        </p:spPr>
        <p:txBody>
          <a:bodyPr wrap="square" rtlCol="0">
            <a:spAutoFit/>
          </a:bodyPr>
          <a:lstStyle/>
          <a:p>
            <a:r>
              <a:rPr lang="ja" altLang="en-US" sz="1200" dirty="0"/>
              <a:t>相対パスを使って</a:t>
            </a:r>
            <a:r>
              <a:rPr lang="en-US" sz="1200" dirty="0" err="1"/>
              <a:t>Neko_directory</a:t>
            </a:r>
            <a:r>
              <a:rPr lang="ja-JP" altLang="en-US" sz="1200"/>
              <a:t>に移動</a:t>
            </a:r>
            <a:r>
              <a:rPr lang="ja" altLang="en-US" sz="1200" dirty="0"/>
              <a:t>してき</a:t>
            </a:r>
            <a:r>
              <a:rPr lang="ja-JP" altLang="en-US" sz="1200"/>
              <a:t>ました</a:t>
            </a:r>
            <a:endParaRPr lang="en-US" sz="1200" dirty="0"/>
          </a:p>
        </p:txBody>
      </p:sp>
      <p:cxnSp>
        <p:nvCxnSpPr>
          <p:cNvPr id="22" name="Straight Connector 21">
            <a:extLst>
              <a:ext uri="{FF2B5EF4-FFF2-40B4-BE49-F238E27FC236}">
                <a16:creationId xmlns:a16="http://schemas.microsoft.com/office/drawing/2014/main" id="{B2E8A1A3-8DDC-BB44-9084-E5F78B714586}"/>
              </a:ext>
            </a:extLst>
          </p:cNvPr>
          <p:cNvCxnSpPr>
            <a:cxnSpLocks/>
          </p:cNvCxnSpPr>
          <p:nvPr/>
        </p:nvCxnSpPr>
        <p:spPr>
          <a:xfrm flipH="1">
            <a:off x="11781865" y="1725206"/>
            <a:ext cx="120983" cy="2842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ectangular Callout 24">
            <a:extLst>
              <a:ext uri="{FF2B5EF4-FFF2-40B4-BE49-F238E27FC236}">
                <a16:creationId xmlns:a16="http://schemas.microsoft.com/office/drawing/2014/main" id="{D82F87EB-FDDA-C54C-A1E2-9614264237E8}"/>
              </a:ext>
            </a:extLst>
          </p:cNvPr>
          <p:cNvSpPr/>
          <p:nvPr/>
        </p:nvSpPr>
        <p:spPr>
          <a:xfrm>
            <a:off x="9286392" y="3313124"/>
            <a:ext cx="2982561" cy="386449"/>
          </a:xfrm>
          <a:prstGeom prst="wedgeRectCallout">
            <a:avLst>
              <a:gd name="adj1" fmla="val 23503"/>
              <a:gd name="adj2" fmla="val -134654"/>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F46"/>
                </a:solidFill>
                <a:latin typeface="Simplified Arabic Fixed" panose="02070309020205020404" pitchFamily="49" charset="-78"/>
                <a:ea typeface="SimSun" panose="02010600030101010101" pitchFamily="2" charset="-122"/>
                <a:cs typeface="Simplified Arabic Fixed" panose="02070309020205020404" pitchFamily="49" charset="-78"/>
              </a:rPr>
              <a:t>cd ./</a:t>
            </a:r>
            <a:r>
              <a:rPr lang="en-US" dirty="0" err="1">
                <a:solidFill>
                  <a:srgbClr val="00FF46"/>
                </a:solidFill>
                <a:latin typeface="Simplified Arabic Fixed" panose="02070309020205020404" pitchFamily="49" charset="-78"/>
                <a:ea typeface="SimSun" panose="02010600030101010101" pitchFamily="2" charset="-122"/>
                <a:cs typeface="Simplified Arabic Fixed" panose="02070309020205020404" pitchFamily="49" charset="-78"/>
              </a:rPr>
              <a:t>Neko_directory</a:t>
            </a:r>
            <a:endParaRPr lang="en-US" dirty="0">
              <a:solidFill>
                <a:srgbClr val="00FF46"/>
              </a:solidFill>
              <a:latin typeface="Simplified Arabic Fixed" panose="02070309020205020404" pitchFamily="49" charset="-78"/>
              <a:ea typeface="SimSun" panose="02010600030101010101" pitchFamily="2" charset="-122"/>
              <a:cs typeface="Simplified Arabic Fixed" panose="02070309020205020404" pitchFamily="49" charset="-78"/>
            </a:endParaRPr>
          </a:p>
        </p:txBody>
      </p:sp>
    </p:spTree>
    <p:extLst>
      <p:ext uri="{BB962C8B-B14F-4D97-AF65-F5344CB8AC3E}">
        <p14:creationId xmlns:p14="http://schemas.microsoft.com/office/powerpoint/2010/main" val="2714861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FC34BBE-3372-3740-8F50-ACC0F9F27C61}"/>
              </a:ext>
            </a:extLst>
          </p:cNvPr>
          <p:cNvSpPr>
            <a:spLocks noGrp="1"/>
          </p:cNvSpPr>
          <p:nvPr>
            <p:ph type="title"/>
          </p:nvPr>
        </p:nvSpPr>
        <p:spPr>
          <a:xfrm>
            <a:off x="716692" y="369566"/>
            <a:ext cx="10097082" cy="646331"/>
          </a:xfrm>
        </p:spPr>
        <p:txBody>
          <a:bodyPr/>
          <a:lstStyle/>
          <a:p>
            <a:r>
              <a:rPr lang="ja" altLang="en-US" dirty="0"/>
              <a:t>ファイル操作　</a:t>
            </a:r>
            <a:endParaRPr lang="en-US" dirty="0"/>
          </a:p>
        </p:txBody>
      </p:sp>
      <p:sp>
        <p:nvSpPr>
          <p:cNvPr id="5" name="TextBox 4">
            <a:extLst>
              <a:ext uri="{FF2B5EF4-FFF2-40B4-BE49-F238E27FC236}">
                <a16:creationId xmlns:a16="http://schemas.microsoft.com/office/drawing/2014/main" id="{0ED1402E-C281-A642-BF17-9F2EB35D699B}"/>
              </a:ext>
            </a:extLst>
          </p:cNvPr>
          <p:cNvSpPr txBox="1"/>
          <p:nvPr/>
        </p:nvSpPr>
        <p:spPr>
          <a:xfrm>
            <a:off x="410135" y="1316338"/>
            <a:ext cx="11302311" cy="4093428"/>
          </a:xfrm>
          <a:prstGeom prst="rect">
            <a:avLst/>
          </a:prstGeom>
          <a:noFill/>
        </p:spPr>
        <p:txBody>
          <a:bodyPr wrap="square" rtlCol="0">
            <a:spAutoFit/>
          </a:bodyPr>
          <a:lstStyle/>
          <a:p>
            <a:r>
              <a:rPr lang="ja-JP" altLang="en-US" sz="2000"/>
              <a:t>新しい</a:t>
            </a:r>
            <a:r>
              <a:rPr lang="ja" altLang="en-US" sz="2000" dirty="0"/>
              <a:t>ディレクトリ</a:t>
            </a:r>
            <a:r>
              <a:rPr lang="ja-JP" altLang="en-US" sz="2000"/>
              <a:t>が作成できたらその中にファイルを作成</a:t>
            </a:r>
            <a:r>
              <a:rPr lang="ja" altLang="en-US" sz="2000" dirty="0"/>
              <a:t>してみましょう。</a:t>
            </a:r>
            <a:endParaRPr lang="en-US" altLang="ja" sz="2000" dirty="0"/>
          </a:p>
          <a:p>
            <a:pPr marL="342900" indent="-342900">
              <a:buFont typeface="Wingdings" pitchFamily="2" charset="2"/>
              <a:buChar char="Ø"/>
            </a:pPr>
            <a:r>
              <a:rPr lang="ja-JP" altLang="en-US" sz="2000"/>
              <a:t>ファイルの作成は「</a:t>
            </a:r>
            <a:r>
              <a:rPr lang="en-US" altLang="ja-JP" sz="2000" dirty="0">
                <a:solidFill>
                  <a:srgbClr val="FF0000"/>
                </a:solidFill>
              </a:rPr>
              <a:t>touch </a:t>
            </a:r>
            <a:r>
              <a:rPr lang="ja-JP" altLang="en-US" sz="2000">
                <a:solidFill>
                  <a:srgbClr val="FF0000"/>
                </a:solidFill>
              </a:rPr>
              <a:t>ファイル名</a:t>
            </a:r>
            <a:r>
              <a:rPr lang="ja-JP" altLang="en-US" sz="2000"/>
              <a:t>」で行う</a:t>
            </a:r>
            <a:r>
              <a:rPr lang="ja" altLang="en-US" sz="2000" dirty="0"/>
              <a:t>ことができます。</a:t>
            </a:r>
            <a:endParaRPr lang="en-US" altLang="ja" sz="2000" dirty="0"/>
          </a:p>
          <a:p>
            <a:endParaRPr lang="en-US" altLang="ja" sz="2000" dirty="0"/>
          </a:p>
          <a:p>
            <a:endParaRPr lang="en-US" altLang="ja" sz="2000" dirty="0"/>
          </a:p>
          <a:p>
            <a:endParaRPr lang="en-US" altLang="ja" sz="2000" dirty="0"/>
          </a:p>
          <a:p>
            <a:endParaRPr lang="en-US" altLang="ja" sz="2000" dirty="0"/>
          </a:p>
          <a:p>
            <a:endParaRPr lang="en-US" altLang="ja" sz="2000" dirty="0"/>
          </a:p>
          <a:p>
            <a:endParaRPr lang="en-US" altLang="ja" sz="2000" dirty="0"/>
          </a:p>
          <a:p>
            <a:endParaRPr lang="en-US" altLang="ja" sz="2000" dirty="0"/>
          </a:p>
          <a:p>
            <a:r>
              <a:rPr lang="ja-JP" altLang="en-US" sz="2000"/>
              <a:t>では、</a:t>
            </a:r>
            <a:r>
              <a:rPr lang="ja" altLang="en-US" sz="2000" dirty="0"/>
              <a:t>ホームディレクトリ</a:t>
            </a:r>
            <a:r>
              <a:rPr lang="ja-JP" altLang="en-US" sz="2000"/>
              <a:t>に</a:t>
            </a:r>
            <a:r>
              <a:rPr lang="ja" altLang="en-US" sz="2000" dirty="0"/>
              <a:t>帰ってきてください。</a:t>
            </a:r>
            <a:endParaRPr lang="en-US" altLang="ja" sz="2000" dirty="0"/>
          </a:p>
          <a:p>
            <a:pPr marL="342900" indent="-342900">
              <a:buFont typeface="Wingdings" pitchFamily="2" charset="2"/>
              <a:buChar char="Ø"/>
            </a:pPr>
            <a:r>
              <a:rPr lang="ja-JP" altLang="en-US" sz="2000"/>
              <a:t>帰り方は</a:t>
            </a:r>
            <a:r>
              <a:rPr lang="ja" altLang="en-US" sz="2000" dirty="0"/>
              <a:t>絶対パス</a:t>
            </a:r>
            <a:r>
              <a:rPr lang="ja-JP" altLang="en-US" sz="2000"/>
              <a:t>で「</a:t>
            </a:r>
            <a:r>
              <a:rPr lang="en-US" altLang="ja-JP" sz="2000" dirty="0"/>
              <a:t>cd ~</a:t>
            </a:r>
            <a:r>
              <a:rPr lang="ja-JP" altLang="en-US" sz="2000"/>
              <a:t>」、または</a:t>
            </a:r>
            <a:r>
              <a:rPr lang="ja" altLang="en-US" sz="2000" dirty="0"/>
              <a:t>相対パス</a:t>
            </a:r>
            <a:r>
              <a:rPr lang="ja-JP" altLang="en-US" sz="2000"/>
              <a:t>で</a:t>
            </a:r>
            <a:r>
              <a:rPr lang="ja" altLang="en-US" sz="2000" dirty="0"/>
              <a:t>親ディレクトリ</a:t>
            </a:r>
            <a:r>
              <a:rPr lang="ja-JP" altLang="en-US" sz="2000"/>
              <a:t>に移動「</a:t>
            </a:r>
            <a:r>
              <a:rPr lang="en-US" altLang="ja-JP" sz="2000" dirty="0"/>
              <a:t>cd ..</a:t>
            </a:r>
            <a:r>
              <a:rPr lang="ja-JP" altLang="en-US" sz="2000"/>
              <a:t>」で</a:t>
            </a:r>
            <a:r>
              <a:rPr lang="ja" altLang="en-US" sz="2000" dirty="0"/>
              <a:t>帰ってこれます。</a:t>
            </a:r>
            <a:endParaRPr lang="en-US" altLang="ja-JP" sz="2000" dirty="0"/>
          </a:p>
          <a:p>
            <a:pPr marL="342900" indent="-342900">
              <a:buFont typeface="Wingdings" pitchFamily="2" charset="2"/>
              <a:buChar char="Ø"/>
            </a:pPr>
            <a:endParaRPr lang="en-US" altLang="ja" sz="2000" dirty="0"/>
          </a:p>
          <a:p>
            <a:endParaRPr lang="en-US" altLang="ja-JP" sz="2000" dirty="0"/>
          </a:p>
        </p:txBody>
      </p:sp>
      <p:pic>
        <p:nvPicPr>
          <p:cNvPr id="8" name="Picture 7">
            <a:extLst>
              <a:ext uri="{FF2B5EF4-FFF2-40B4-BE49-F238E27FC236}">
                <a16:creationId xmlns:a16="http://schemas.microsoft.com/office/drawing/2014/main" id="{6430D2BB-A7D7-9F4C-B8B6-A3C83573632B}"/>
              </a:ext>
            </a:extLst>
          </p:cNvPr>
          <p:cNvPicPr>
            <a:picLocks noChangeAspect="1"/>
          </p:cNvPicPr>
          <p:nvPr/>
        </p:nvPicPr>
        <p:blipFill>
          <a:blip r:embed="rId2"/>
          <a:stretch>
            <a:fillRect/>
          </a:stretch>
        </p:blipFill>
        <p:spPr>
          <a:xfrm>
            <a:off x="7662471" y="1962087"/>
            <a:ext cx="1033132" cy="1033132"/>
          </a:xfrm>
          <a:prstGeom prst="rect">
            <a:avLst/>
          </a:prstGeom>
        </p:spPr>
      </p:pic>
      <p:sp>
        <p:nvSpPr>
          <p:cNvPr id="2" name="TextBox 1">
            <a:extLst>
              <a:ext uri="{FF2B5EF4-FFF2-40B4-BE49-F238E27FC236}">
                <a16:creationId xmlns:a16="http://schemas.microsoft.com/office/drawing/2014/main" id="{99DEDBC9-8F6D-D343-92BB-EB99A97BFBE8}"/>
              </a:ext>
            </a:extLst>
          </p:cNvPr>
          <p:cNvSpPr txBox="1"/>
          <p:nvPr/>
        </p:nvSpPr>
        <p:spPr>
          <a:xfrm>
            <a:off x="7315200" y="2293987"/>
            <a:ext cx="1972015" cy="369332"/>
          </a:xfrm>
          <a:prstGeom prst="rect">
            <a:avLst/>
          </a:prstGeom>
          <a:noFill/>
        </p:spPr>
        <p:txBody>
          <a:bodyPr wrap="none" rtlCol="0">
            <a:spAutoFit/>
          </a:bodyPr>
          <a:lstStyle/>
          <a:p>
            <a:r>
              <a:rPr lang="ja" altLang="en-US" dirty="0"/>
              <a:t>ホームディレクトリ</a:t>
            </a:r>
            <a:endParaRPr lang="en-US" dirty="0"/>
          </a:p>
        </p:txBody>
      </p:sp>
      <p:sp>
        <p:nvSpPr>
          <p:cNvPr id="11" name="Left Brace 10">
            <a:extLst>
              <a:ext uri="{FF2B5EF4-FFF2-40B4-BE49-F238E27FC236}">
                <a16:creationId xmlns:a16="http://schemas.microsoft.com/office/drawing/2014/main" id="{BE66C63E-DB8D-214F-BC46-8DD31CC44CA2}"/>
              </a:ext>
            </a:extLst>
          </p:cNvPr>
          <p:cNvSpPr/>
          <p:nvPr/>
        </p:nvSpPr>
        <p:spPr>
          <a:xfrm>
            <a:off x="9132041" y="1962088"/>
            <a:ext cx="308521" cy="1601542"/>
          </a:xfrm>
          <a:prstGeom prst="leftBrace">
            <a:avLst>
              <a:gd name="adj1" fmla="val 47279"/>
              <a:gd name="adj2" fmla="val 24844"/>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2" name="Picture 11">
            <a:extLst>
              <a:ext uri="{FF2B5EF4-FFF2-40B4-BE49-F238E27FC236}">
                <a16:creationId xmlns:a16="http://schemas.microsoft.com/office/drawing/2014/main" id="{05C97287-1C4A-864F-932E-1C33A2F93F5F}"/>
              </a:ext>
            </a:extLst>
          </p:cNvPr>
          <p:cNvPicPr>
            <a:picLocks noChangeAspect="1"/>
          </p:cNvPicPr>
          <p:nvPr/>
        </p:nvPicPr>
        <p:blipFill>
          <a:blip r:embed="rId2"/>
          <a:stretch>
            <a:fillRect/>
          </a:stretch>
        </p:blipFill>
        <p:spPr>
          <a:xfrm>
            <a:off x="9634486" y="1834369"/>
            <a:ext cx="611726" cy="611726"/>
          </a:xfrm>
          <a:prstGeom prst="rect">
            <a:avLst/>
          </a:prstGeom>
        </p:spPr>
      </p:pic>
      <p:sp>
        <p:nvSpPr>
          <p:cNvPr id="3" name="TextBox 2">
            <a:extLst>
              <a:ext uri="{FF2B5EF4-FFF2-40B4-BE49-F238E27FC236}">
                <a16:creationId xmlns:a16="http://schemas.microsoft.com/office/drawing/2014/main" id="{7CDF6D1D-8B22-454C-987B-CE0D2DE25595}"/>
              </a:ext>
            </a:extLst>
          </p:cNvPr>
          <p:cNvSpPr txBox="1"/>
          <p:nvPr/>
        </p:nvSpPr>
        <p:spPr>
          <a:xfrm>
            <a:off x="9286301" y="1943801"/>
            <a:ext cx="1351652" cy="369332"/>
          </a:xfrm>
          <a:prstGeom prst="rect">
            <a:avLst/>
          </a:prstGeom>
          <a:noFill/>
        </p:spPr>
        <p:txBody>
          <a:bodyPr wrap="none" rtlCol="0">
            <a:spAutoFit/>
          </a:bodyPr>
          <a:lstStyle/>
          <a:p>
            <a:r>
              <a:rPr lang="en-US" dirty="0"/>
              <a:t>Documents</a:t>
            </a:r>
          </a:p>
        </p:txBody>
      </p:sp>
      <p:sp>
        <p:nvSpPr>
          <p:cNvPr id="13" name="TextBox 12">
            <a:extLst>
              <a:ext uri="{FF2B5EF4-FFF2-40B4-BE49-F238E27FC236}">
                <a16:creationId xmlns:a16="http://schemas.microsoft.com/office/drawing/2014/main" id="{BB323A58-CEEE-C243-85D8-0523ECF2F80A}"/>
              </a:ext>
            </a:extLst>
          </p:cNvPr>
          <p:cNvSpPr txBox="1"/>
          <p:nvPr/>
        </p:nvSpPr>
        <p:spPr>
          <a:xfrm rot="5400000">
            <a:off x="9829481" y="2501736"/>
            <a:ext cx="415498" cy="369332"/>
          </a:xfrm>
          <a:prstGeom prst="rect">
            <a:avLst/>
          </a:prstGeom>
          <a:noFill/>
        </p:spPr>
        <p:txBody>
          <a:bodyPr wrap="none" rtlCol="0">
            <a:spAutoFit/>
          </a:bodyPr>
          <a:lstStyle/>
          <a:p>
            <a:r>
              <a:rPr lang="en-US" dirty="0"/>
              <a:t>…</a:t>
            </a:r>
          </a:p>
        </p:txBody>
      </p:sp>
      <p:pic>
        <p:nvPicPr>
          <p:cNvPr id="14" name="Picture 13">
            <a:extLst>
              <a:ext uri="{FF2B5EF4-FFF2-40B4-BE49-F238E27FC236}">
                <a16:creationId xmlns:a16="http://schemas.microsoft.com/office/drawing/2014/main" id="{00FDAA10-FB9F-7E4F-8B10-E0D6A5D1580C}"/>
              </a:ext>
            </a:extLst>
          </p:cNvPr>
          <p:cNvPicPr>
            <a:picLocks noChangeAspect="1"/>
          </p:cNvPicPr>
          <p:nvPr/>
        </p:nvPicPr>
        <p:blipFill>
          <a:blip r:embed="rId2"/>
          <a:stretch>
            <a:fillRect/>
          </a:stretch>
        </p:blipFill>
        <p:spPr>
          <a:xfrm>
            <a:off x="9634486" y="2938471"/>
            <a:ext cx="611726" cy="611726"/>
          </a:xfrm>
          <a:prstGeom prst="rect">
            <a:avLst/>
          </a:prstGeom>
        </p:spPr>
      </p:pic>
      <p:sp>
        <p:nvSpPr>
          <p:cNvPr id="15" name="TextBox 14">
            <a:extLst>
              <a:ext uri="{FF2B5EF4-FFF2-40B4-BE49-F238E27FC236}">
                <a16:creationId xmlns:a16="http://schemas.microsoft.com/office/drawing/2014/main" id="{B764C3A7-219B-494A-9741-893CB2EF7CA3}"/>
              </a:ext>
            </a:extLst>
          </p:cNvPr>
          <p:cNvSpPr txBox="1"/>
          <p:nvPr/>
        </p:nvSpPr>
        <p:spPr>
          <a:xfrm>
            <a:off x="9224069" y="3059668"/>
            <a:ext cx="1736373" cy="369332"/>
          </a:xfrm>
          <a:prstGeom prst="rect">
            <a:avLst/>
          </a:prstGeom>
          <a:noFill/>
        </p:spPr>
        <p:txBody>
          <a:bodyPr wrap="none" rtlCol="0">
            <a:spAutoFit/>
          </a:bodyPr>
          <a:lstStyle/>
          <a:p>
            <a:r>
              <a:rPr lang="en-US" dirty="0" err="1"/>
              <a:t>Neko_directory</a:t>
            </a:r>
            <a:endParaRPr lang="en-US" dirty="0"/>
          </a:p>
        </p:txBody>
      </p:sp>
      <p:pic>
        <p:nvPicPr>
          <p:cNvPr id="17" name="Picture 16">
            <a:extLst>
              <a:ext uri="{FF2B5EF4-FFF2-40B4-BE49-F238E27FC236}">
                <a16:creationId xmlns:a16="http://schemas.microsoft.com/office/drawing/2014/main" id="{FD6FF4A6-0A39-B04A-993E-1B83ED606248}"/>
              </a:ext>
            </a:extLst>
          </p:cNvPr>
          <p:cNvPicPr>
            <a:picLocks noChangeAspect="1"/>
          </p:cNvPicPr>
          <p:nvPr/>
        </p:nvPicPr>
        <p:blipFill>
          <a:blip r:embed="rId3"/>
          <a:stretch>
            <a:fillRect/>
          </a:stretch>
        </p:blipFill>
        <p:spPr>
          <a:xfrm>
            <a:off x="10092255" y="2239183"/>
            <a:ext cx="874064" cy="874064"/>
          </a:xfrm>
          <a:prstGeom prst="rect">
            <a:avLst/>
          </a:prstGeom>
        </p:spPr>
      </p:pic>
      <p:sp>
        <p:nvSpPr>
          <p:cNvPr id="21" name="TextBox 20">
            <a:extLst>
              <a:ext uri="{FF2B5EF4-FFF2-40B4-BE49-F238E27FC236}">
                <a16:creationId xmlns:a16="http://schemas.microsoft.com/office/drawing/2014/main" id="{0BB1BCD8-792F-134D-A8AD-047EE1444BD4}"/>
              </a:ext>
            </a:extLst>
          </p:cNvPr>
          <p:cNvSpPr txBox="1"/>
          <p:nvPr/>
        </p:nvSpPr>
        <p:spPr>
          <a:xfrm>
            <a:off x="10756998" y="1616828"/>
            <a:ext cx="1149372" cy="646331"/>
          </a:xfrm>
          <a:prstGeom prst="rect">
            <a:avLst/>
          </a:prstGeom>
          <a:solidFill>
            <a:schemeClr val="bg1"/>
          </a:solidFill>
          <a:ln>
            <a:solidFill>
              <a:schemeClr val="tx1"/>
            </a:solidFill>
          </a:ln>
        </p:spPr>
        <p:txBody>
          <a:bodyPr wrap="square" rtlCol="0">
            <a:spAutoFit/>
          </a:bodyPr>
          <a:lstStyle/>
          <a:p>
            <a:r>
              <a:rPr lang="ja-JP" altLang="en-US" sz="1200"/>
              <a:t>空のファイル</a:t>
            </a:r>
            <a:r>
              <a:rPr lang="en-US" sz="1200" dirty="0" err="1"/>
              <a:t>mike.txt</a:t>
            </a:r>
            <a:r>
              <a:rPr lang="ja-JP" altLang="en-US" sz="1200"/>
              <a:t>を作成しました</a:t>
            </a:r>
            <a:endParaRPr lang="en-US" sz="1200" dirty="0"/>
          </a:p>
        </p:txBody>
      </p:sp>
      <p:cxnSp>
        <p:nvCxnSpPr>
          <p:cNvPr id="22" name="Straight Connector 21">
            <a:extLst>
              <a:ext uri="{FF2B5EF4-FFF2-40B4-BE49-F238E27FC236}">
                <a16:creationId xmlns:a16="http://schemas.microsoft.com/office/drawing/2014/main" id="{B2E8A1A3-8DDC-BB44-9084-E5F78B714586}"/>
              </a:ext>
            </a:extLst>
          </p:cNvPr>
          <p:cNvCxnSpPr>
            <a:cxnSpLocks/>
          </p:cNvCxnSpPr>
          <p:nvPr/>
        </p:nvCxnSpPr>
        <p:spPr>
          <a:xfrm flipH="1">
            <a:off x="10966319" y="2261430"/>
            <a:ext cx="120983" cy="2842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Left Brace 18">
            <a:extLst>
              <a:ext uri="{FF2B5EF4-FFF2-40B4-BE49-F238E27FC236}">
                <a16:creationId xmlns:a16="http://schemas.microsoft.com/office/drawing/2014/main" id="{DCC96EE7-4E77-9044-A3D1-FB198B4B9CB6}"/>
              </a:ext>
            </a:extLst>
          </p:cNvPr>
          <p:cNvSpPr/>
          <p:nvPr/>
        </p:nvSpPr>
        <p:spPr>
          <a:xfrm>
            <a:off x="10933041" y="3082288"/>
            <a:ext cx="308521" cy="958943"/>
          </a:xfrm>
          <a:prstGeom prst="leftBrace">
            <a:avLst>
              <a:gd name="adj1" fmla="val 47279"/>
              <a:gd name="adj2" fmla="val 24844"/>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3" name="Picture 22">
            <a:extLst>
              <a:ext uri="{FF2B5EF4-FFF2-40B4-BE49-F238E27FC236}">
                <a16:creationId xmlns:a16="http://schemas.microsoft.com/office/drawing/2014/main" id="{AB56D176-BB79-654E-A429-8E494964F3AA}"/>
              </a:ext>
            </a:extLst>
          </p:cNvPr>
          <p:cNvPicPr>
            <a:picLocks noChangeAspect="1"/>
          </p:cNvPicPr>
          <p:nvPr/>
        </p:nvPicPr>
        <p:blipFill rotWithShape="1">
          <a:blip r:embed="rId4"/>
          <a:srcRect t="12603" r="74374" b="51071"/>
          <a:stretch/>
        </p:blipFill>
        <p:spPr>
          <a:xfrm>
            <a:off x="11285005" y="3010813"/>
            <a:ext cx="643386" cy="912068"/>
          </a:xfrm>
          <a:prstGeom prst="rect">
            <a:avLst/>
          </a:prstGeom>
        </p:spPr>
      </p:pic>
      <p:sp>
        <p:nvSpPr>
          <p:cNvPr id="6" name="TextBox 5">
            <a:extLst>
              <a:ext uri="{FF2B5EF4-FFF2-40B4-BE49-F238E27FC236}">
                <a16:creationId xmlns:a16="http://schemas.microsoft.com/office/drawing/2014/main" id="{DD63114F-5140-7C4A-82B8-1D6EC7A19BA7}"/>
              </a:ext>
            </a:extLst>
          </p:cNvPr>
          <p:cNvSpPr txBox="1"/>
          <p:nvPr/>
        </p:nvSpPr>
        <p:spPr>
          <a:xfrm>
            <a:off x="11116820" y="3377093"/>
            <a:ext cx="979755" cy="369332"/>
          </a:xfrm>
          <a:prstGeom prst="rect">
            <a:avLst/>
          </a:prstGeom>
          <a:noFill/>
        </p:spPr>
        <p:txBody>
          <a:bodyPr wrap="none" rtlCol="0">
            <a:spAutoFit/>
          </a:bodyPr>
          <a:lstStyle/>
          <a:p>
            <a:r>
              <a:rPr lang="en-US" dirty="0" err="1"/>
              <a:t>mike.txt</a:t>
            </a:r>
            <a:endParaRPr lang="en-US" dirty="0"/>
          </a:p>
        </p:txBody>
      </p:sp>
      <p:pic>
        <p:nvPicPr>
          <p:cNvPr id="24" name="Picture 23">
            <a:extLst>
              <a:ext uri="{FF2B5EF4-FFF2-40B4-BE49-F238E27FC236}">
                <a16:creationId xmlns:a16="http://schemas.microsoft.com/office/drawing/2014/main" id="{E2A3D826-EBE2-E245-AC4C-1B83251DA465}"/>
              </a:ext>
            </a:extLst>
          </p:cNvPr>
          <p:cNvPicPr>
            <a:picLocks noChangeAspect="1"/>
          </p:cNvPicPr>
          <p:nvPr/>
        </p:nvPicPr>
        <p:blipFill>
          <a:blip r:embed="rId2"/>
          <a:stretch>
            <a:fillRect/>
          </a:stretch>
        </p:blipFill>
        <p:spPr>
          <a:xfrm>
            <a:off x="8009742" y="5014397"/>
            <a:ext cx="1033132" cy="1033132"/>
          </a:xfrm>
          <a:prstGeom prst="rect">
            <a:avLst/>
          </a:prstGeom>
        </p:spPr>
      </p:pic>
      <p:sp>
        <p:nvSpPr>
          <p:cNvPr id="25" name="TextBox 24">
            <a:extLst>
              <a:ext uri="{FF2B5EF4-FFF2-40B4-BE49-F238E27FC236}">
                <a16:creationId xmlns:a16="http://schemas.microsoft.com/office/drawing/2014/main" id="{F86D817A-A68A-1B4C-87F6-6296D6B1229D}"/>
              </a:ext>
            </a:extLst>
          </p:cNvPr>
          <p:cNvSpPr txBox="1"/>
          <p:nvPr/>
        </p:nvSpPr>
        <p:spPr>
          <a:xfrm>
            <a:off x="7662471" y="5346297"/>
            <a:ext cx="1972015" cy="369332"/>
          </a:xfrm>
          <a:prstGeom prst="rect">
            <a:avLst/>
          </a:prstGeom>
          <a:noFill/>
        </p:spPr>
        <p:txBody>
          <a:bodyPr wrap="none" rtlCol="0">
            <a:spAutoFit/>
          </a:bodyPr>
          <a:lstStyle/>
          <a:p>
            <a:r>
              <a:rPr lang="ja" altLang="en-US" dirty="0"/>
              <a:t>ホームディレクトリ</a:t>
            </a:r>
            <a:endParaRPr lang="en-US" dirty="0"/>
          </a:p>
        </p:txBody>
      </p:sp>
      <p:sp>
        <p:nvSpPr>
          <p:cNvPr id="26" name="Left Brace 25">
            <a:extLst>
              <a:ext uri="{FF2B5EF4-FFF2-40B4-BE49-F238E27FC236}">
                <a16:creationId xmlns:a16="http://schemas.microsoft.com/office/drawing/2014/main" id="{BA4BC823-8959-FD4F-B8B2-7886CC19699C}"/>
              </a:ext>
            </a:extLst>
          </p:cNvPr>
          <p:cNvSpPr/>
          <p:nvPr/>
        </p:nvSpPr>
        <p:spPr>
          <a:xfrm>
            <a:off x="9479312" y="5014398"/>
            <a:ext cx="308521" cy="1601542"/>
          </a:xfrm>
          <a:prstGeom prst="leftBrace">
            <a:avLst>
              <a:gd name="adj1" fmla="val 47279"/>
              <a:gd name="adj2" fmla="val 24844"/>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7" name="Picture 26">
            <a:extLst>
              <a:ext uri="{FF2B5EF4-FFF2-40B4-BE49-F238E27FC236}">
                <a16:creationId xmlns:a16="http://schemas.microsoft.com/office/drawing/2014/main" id="{ACCF5FB2-6E89-5A49-AC68-979CFF0F9AC0}"/>
              </a:ext>
            </a:extLst>
          </p:cNvPr>
          <p:cNvPicPr>
            <a:picLocks noChangeAspect="1"/>
          </p:cNvPicPr>
          <p:nvPr/>
        </p:nvPicPr>
        <p:blipFill>
          <a:blip r:embed="rId2"/>
          <a:stretch>
            <a:fillRect/>
          </a:stretch>
        </p:blipFill>
        <p:spPr>
          <a:xfrm>
            <a:off x="9981757" y="4886679"/>
            <a:ext cx="611726" cy="611726"/>
          </a:xfrm>
          <a:prstGeom prst="rect">
            <a:avLst/>
          </a:prstGeom>
        </p:spPr>
      </p:pic>
      <p:sp>
        <p:nvSpPr>
          <p:cNvPr id="28" name="TextBox 27">
            <a:extLst>
              <a:ext uri="{FF2B5EF4-FFF2-40B4-BE49-F238E27FC236}">
                <a16:creationId xmlns:a16="http://schemas.microsoft.com/office/drawing/2014/main" id="{E324DE5F-26F0-B74C-BEB1-9F3104BD85D2}"/>
              </a:ext>
            </a:extLst>
          </p:cNvPr>
          <p:cNvSpPr txBox="1"/>
          <p:nvPr/>
        </p:nvSpPr>
        <p:spPr>
          <a:xfrm>
            <a:off x="9633572" y="4996111"/>
            <a:ext cx="1351652" cy="369332"/>
          </a:xfrm>
          <a:prstGeom prst="rect">
            <a:avLst/>
          </a:prstGeom>
          <a:noFill/>
        </p:spPr>
        <p:txBody>
          <a:bodyPr wrap="none" rtlCol="0">
            <a:spAutoFit/>
          </a:bodyPr>
          <a:lstStyle/>
          <a:p>
            <a:r>
              <a:rPr lang="en-US" dirty="0"/>
              <a:t>Documents</a:t>
            </a:r>
          </a:p>
        </p:txBody>
      </p:sp>
      <p:sp>
        <p:nvSpPr>
          <p:cNvPr id="29" name="TextBox 28">
            <a:extLst>
              <a:ext uri="{FF2B5EF4-FFF2-40B4-BE49-F238E27FC236}">
                <a16:creationId xmlns:a16="http://schemas.microsoft.com/office/drawing/2014/main" id="{ECECB846-E4C1-DA48-AF64-FBD49AF062EA}"/>
              </a:ext>
            </a:extLst>
          </p:cNvPr>
          <p:cNvSpPr txBox="1"/>
          <p:nvPr/>
        </p:nvSpPr>
        <p:spPr>
          <a:xfrm rot="5400000">
            <a:off x="10176752" y="5554046"/>
            <a:ext cx="415498" cy="369332"/>
          </a:xfrm>
          <a:prstGeom prst="rect">
            <a:avLst/>
          </a:prstGeom>
          <a:noFill/>
        </p:spPr>
        <p:txBody>
          <a:bodyPr wrap="none" rtlCol="0">
            <a:spAutoFit/>
          </a:bodyPr>
          <a:lstStyle/>
          <a:p>
            <a:r>
              <a:rPr lang="en-US" dirty="0"/>
              <a:t>…</a:t>
            </a:r>
          </a:p>
        </p:txBody>
      </p:sp>
      <p:pic>
        <p:nvPicPr>
          <p:cNvPr id="30" name="Picture 29">
            <a:extLst>
              <a:ext uri="{FF2B5EF4-FFF2-40B4-BE49-F238E27FC236}">
                <a16:creationId xmlns:a16="http://schemas.microsoft.com/office/drawing/2014/main" id="{26D6D704-B66F-0C46-9C6C-DB2E644092F5}"/>
              </a:ext>
            </a:extLst>
          </p:cNvPr>
          <p:cNvPicPr>
            <a:picLocks noChangeAspect="1"/>
          </p:cNvPicPr>
          <p:nvPr/>
        </p:nvPicPr>
        <p:blipFill>
          <a:blip r:embed="rId2"/>
          <a:stretch>
            <a:fillRect/>
          </a:stretch>
        </p:blipFill>
        <p:spPr>
          <a:xfrm>
            <a:off x="9981757" y="5990781"/>
            <a:ext cx="611726" cy="611726"/>
          </a:xfrm>
          <a:prstGeom prst="rect">
            <a:avLst/>
          </a:prstGeom>
        </p:spPr>
      </p:pic>
      <p:sp>
        <p:nvSpPr>
          <p:cNvPr id="31" name="TextBox 30">
            <a:extLst>
              <a:ext uri="{FF2B5EF4-FFF2-40B4-BE49-F238E27FC236}">
                <a16:creationId xmlns:a16="http://schemas.microsoft.com/office/drawing/2014/main" id="{8422195F-6BEF-1F4E-80E4-FEE067F0BC58}"/>
              </a:ext>
            </a:extLst>
          </p:cNvPr>
          <p:cNvSpPr txBox="1"/>
          <p:nvPr/>
        </p:nvSpPr>
        <p:spPr>
          <a:xfrm>
            <a:off x="9571340" y="6111978"/>
            <a:ext cx="1736373" cy="369332"/>
          </a:xfrm>
          <a:prstGeom prst="rect">
            <a:avLst/>
          </a:prstGeom>
          <a:noFill/>
        </p:spPr>
        <p:txBody>
          <a:bodyPr wrap="none" rtlCol="0">
            <a:spAutoFit/>
          </a:bodyPr>
          <a:lstStyle/>
          <a:p>
            <a:r>
              <a:rPr lang="en-US" dirty="0" err="1"/>
              <a:t>Neko_directory</a:t>
            </a:r>
            <a:endParaRPr lang="en-US" dirty="0"/>
          </a:p>
        </p:txBody>
      </p:sp>
      <p:pic>
        <p:nvPicPr>
          <p:cNvPr id="32" name="Picture 31">
            <a:extLst>
              <a:ext uri="{FF2B5EF4-FFF2-40B4-BE49-F238E27FC236}">
                <a16:creationId xmlns:a16="http://schemas.microsoft.com/office/drawing/2014/main" id="{3DF5C46C-FAF8-2647-AE21-14D28E415929}"/>
              </a:ext>
            </a:extLst>
          </p:cNvPr>
          <p:cNvPicPr>
            <a:picLocks noChangeAspect="1"/>
          </p:cNvPicPr>
          <p:nvPr/>
        </p:nvPicPr>
        <p:blipFill>
          <a:blip r:embed="rId3"/>
          <a:stretch>
            <a:fillRect/>
          </a:stretch>
        </p:blipFill>
        <p:spPr>
          <a:xfrm>
            <a:off x="8337223" y="5586307"/>
            <a:ext cx="874064" cy="874064"/>
          </a:xfrm>
          <a:prstGeom prst="rect">
            <a:avLst/>
          </a:prstGeom>
        </p:spPr>
      </p:pic>
      <p:sp>
        <p:nvSpPr>
          <p:cNvPr id="33" name="TextBox 32">
            <a:extLst>
              <a:ext uri="{FF2B5EF4-FFF2-40B4-BE49-F238E27FC236}">
                <a16:creationId xmlns:a16="http://schemas.microsoft.com/office/drawing/2014/main" id="{5746C744-C8A0-9343-B884-3C6E041FAA64}"/>
              </a:ext>
            </a:extLst>
          </p:cNvPr>
          <p:cNvSpPr txBox="1"/>
          <p:nvPr/>
        </p:nvSpPr>
        <p:spPr>
          <a:xfrm>
            <a:off x="6365208" y="6337179"/>
            <a:ext cx="1972015" cy="461665"/>
          </a:xfrm>
          <a:prstGeom prst="rect">
            <a:avLst/>
          </a:prstGeom>
          <a:solidFill>
            <a:schemeClr val="bg1"/>
          </a:solidFill>
          <a:ln>
            <a:solidFill>
              <a:schemeClr val="tx1"/>
            </a:solidFill>
          </a:ln>
        </p:spPr>
        <p:txBody>
          <a:bodyPr wrap="square" rtlCol="0">
            <a:spAutoFit/>
          </a:bodyPr>
          <a:lstStyle/>
          <a:p>
            <a:r>
              <a:rPr lang="ja-JP" altLang="en-US" sz="1200"/>
              <a:t>相対</a:t>
            </a:r>
            <a:r>
              <a:rPr lang="ja" altLang="en-US" sz="1200" dirty="0"/>
              <a:t>パスを使って親ディレクトリ</a:t>
            </a:r>
            <a:r>
              <a:rPr lang="ja-JP" altLang="en-US" sz="1200"/>
              <a:t>に移動</a:t>
            </a:r>
            <a:r>
              <a:rPr lang="ja" altLang="en-US" sz="1200" dirty="0"/>
              <a:t>してきました</a:t>
            </a:r>
            <a:endParaRPr lang="en-US" sz="1200" dirty="0"/>
          </a:p>
        </p:txBody>
      </p:sp>
      <p:cxnSp>
        <p:nvCxnSpPr>
          <p:cNvPr id="34" name="Straight Connector 33">
            <a:extLst>
              <a:ext uri="{FF2B5EF4-FFF2-40B4-BE49-F238E27FC236}">
                <a16:creationId xmlns:a16="http://schemas.microsoft.com/office/drawing/2014/main" id="{DDFA1123-B43B-EC47-A39D-323315F998F1}"/>
              </a:ext>
            </a:extLst>
          </p:cNvPr>
          <p:cNvCxnSpPr>
            <a:cxnSpLocks/>
          </p:cNvCxnSpPr>
          <p:nvPr/>
        </p:nvCxnSpPr>
        <p:spPr>
          <a:xfrm flipH="1">
            <a:off x="8169039" y="6055515"/>
            <a:ext cx="357028" cy="2816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Left Brace 37">
            <a:extLst>
              <a:ext uri="{FF2B5EF4-FFF2-40B4-BE49-F238E27FC236}">
                <a16:creationId xmlns:a16="http://schemas.microsoft.com/office/drawing/2014/main" id="{F039B64D-0620-9840-9D13-FC51229FF44E}"/>
              </a:ext>
            </a:extLst>
          </p:cNvPr>
          <p:cNvSpPr/>
          <p:nvPr/>
        </p:nvSpPr>
        <p:spPr>
          <a:xfrm>
            <a:off x="11241562" y="5908550"/>
            <a:ext cx="178436" cy="777812"/>
          </a:xfrm>
          <a:prstGeom prst="leftBrace">
            <a:avLst>
              <a:gd name="adj1" fmla="val 47279"/>
              <a:gd name="adj2" fmla="val 24844"/>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39" name="Picture 38">
            <a:extLst>
              <a:ext uri="{FF2B5EF4-FFF2-40B4-BE49-F238E27FC236}">
                <a16:creationId xmlns:a16="http://schemas.microsoft.com/office/drawing/2014/main" id="{82FA35C9-EDDC-E649-892C-9C3A8EE409B8}"/>
              </a:ext>
            </a:extLst>
          </p:cNvPr>
          <p:cNvPicPr>
            <a:picLocks noChangeAspect="1"/>
          </p:cNvPicPr>
          <p:nvPr/>
        </p:nvPicPr>
        <p:blipFill rotWithShape="1">
          <a:blip r:embed="rId4"/>
          <a:srcRect t="12603" r="74374" b="51071"/>
          <a:stretch/>
        </p:blipFill>
        <p:spPr>
          <a:xfrm>
            <a:off x="11463441" y="5655944"/>
            <a:ext cx="643386" cy="912068"/>
          </a:xfrm>
          <a:prstGeom prst="rect">
            <a:avLst/>
          </a:prstGeom>
        </p:spPr>
      </p:pic>
      <p:sp>
        <p:nvSpPr>
          <p:cNvPr id="40" name="TextBox 39">
            <a:extLst>
              <a:ext uri="{FF2B5EF4-FFF2-40B4-BE49-F238E27FC236}">
                <a16:creationId xmlns:a16="http://schemas.microsoft.com/office/drawing/2014/main" id="{620A4892-19F4-8E49-925A-6457CD303181}"/>
              </a:ext>
            </a:extLst>
          </p:cNvPr>
          <p:cNvSpPr txBox="1"/>
          <p:nvPr/>
        </p:nvSpPr>
        <p:spPr>
          <a:xfrm>
            <a:off x="11295256" y="6022224"/>
            <a:ext cx="979755" cy="369332"/>
          </a:xfrm>
          <a:prstGeom prst="rect">
            <a:avLst/>
          </a:prstGeom>
          <a:noFill/>
        </p:spPr>
        <p:txBody>
          <a:bodyPr wrap="none" rtlCol="0">
            <a:spAutoFit/>
          </a:bodyPr>
          <a:lstStyle/>
          <a:p>
            <a:r>
              <a:rPr lang="en-US" dirty="0" err="1"/>
              <a:t>mike.txt</a:t>
            </a:r>
            <a:endParaRPr lang="en-US" dirty="0"/>
          </a:p>
        </p:txBody>
      </p:sp>
      <p:sp>
        <p:nvSpPr>
          <p:cNvPr id="41" name="Rectangular Callout 40">
            <a:extLst>
              <a:ext uri="{FF2B5EF4-FFF2-40B4-BE49-F238E27FC236}">
                <a16:creationId xmlns:a16="http://schemas.microsoft.com/office/drawing/2014/main" id="{E4452B16-BDA6-834C-B006-C29B970B7E95}"/>
              </a:ext>
            </a:extLst>
          </p:cNvPr>
          <p:cNvSpPr/>
          <p:nvPr/>
        </p:nvSpPr>
        <p:spPr>
          <a:xfrm>
            <a:off x="9852564" y="781504"/>
            <a:ext cx="2270404" cy="707766"/>
          </a:xfrm>
          <a:prstGeom prst="wedgeRectCallout">
            <a:avLst>
              <a:gd name="adj1" fmla="val -19882"/>
              <a:gd name="adj2" fmla="val 101010"/>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F46"/>
                </a:solidFill>
                <a:latin typeface="Simplified Arabic Fixed" panose="02070309020205020404" pitchFamily="49" charset="-78"/>
                <a:ea typeface="SimSun" panose="02010600030101010101" pitchFamily="2" charset="-122"/>
                <a:cs typeface="Simplified Arabic Fixed" panose="02070309020205020404" pitchFamily="49" charset="-78"/>
              </a:rPr>
              <a:t>touch </a:t>
            </a:r>
            <a:r>
              <a:rPr lang="en-US" dirty="0" err="1">
                <a:solidFill>
                  <a:srgbClr val="00FF46"/>
                </a:solidFill>
                <a:latin typeface="Simplified Arabic Fixed" panose="02070309020205020404" pitchFamily="49" charset="-78"/>
                <a:ea typeface="SimSun" panose="02010600030101010101" pitchFamily="2" charset="-122"/>
                <a:cs typeface="Simplified Arabic Fixed" panose="02070309020205020404" pitchFamily="49" charset="-78"/>
              </a:rPr>
              <a:t>mike.txt</a:t>
            </a:r>
            <a:endParaRPr lang="en-US" dirty="0">
              <a:solidFill>
                <a:srgbClr val="00FF46"/>
              </a:solidFill>
              <a:latin typeface="Simplified Arabic Fixed" panose="02070309020205020404" pitchFamily="49" charset="-78"/>
              <a:ea typeface="SimSun" panose="02010600030101010101" pitchFamily="2" charset="-122"/>
              <a:cs typeface="Simplified Arabic Fixed" panose="02070309020205020404" pitchFamily="49" charset="-78"/>
            </a:endParaRPr>
          </a:p>
          <a:p>
            <a:r>
              <a:rPr lang="en-US" dirty="0">
                <a:solidFill>
                  <a:srgbClr val="00FF46"/>
                </a:solidFill>
                <a:latin typeface="Simplified Arabic Fixed" panose="02070309020205020404" pitchFamily="49" charset="-78"/>
                <a:ea typeface="SimSun" panose="02010600030101010101" pitchFamily="2" charset="-122"/>
                <a:cs typeface="Simplified Arabic Fixed" panose="02070309020205020404" pitchFamily="49" charset="-78"/>
              </a:rPr>
              <a:t>ls</a:t>
            </a:r>
          </a:p>
        </p:txBody>
      </p:sp>
      <p:sp>
        <p:nvSpPr>
          <p:cNvPr id="42" name="Rectangular Callout 41">
            <a:extLst>
              <a:ext uri="{FF2B5EF4-FFF2-40B4-BE49-F238E27FC236}">
                <a16:creationId xmlns:a16="http://schemas.microsoft.com/office/drawing/2014/main" id="{F6056E31-6E2F-2A49-BA84-6251A4814C70}"/>
              </a:ext>
            </a:extLst>
          </p:cNvPr>
          <p:cNvSpPr/>
          <p:nvPr/>
        </p:nvSpPr>
        <p:spPr>
          <a:xfrm>
            <a:off x="6012226" y="5532464"/>
            <a:ext cx="1186198" cy="633002"/>
          </a:xfrm>
          <a:prstGeom prst="wedgeRectCallout">
            <a:avLst>
              <a:gd name="adj1" fmla="val 61756"/>
              <a:gd name="adj2" fmla="val 22926"/>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F46"/>
                </a:solidFill>
                <a:latin typeface="Simplified Arabic Fixed" panose="02070309020205020404" pitchFamily="49" charset="-78"/>
                <a:ea typeface="SimSun" panose="02010600030101010101" pitchFamily="2" charset="-122"/>
                <a:cs typeface="Simplified Arabic Fixed" panose="02070309020205020404" pitchFamily="49" charset="-78"/>
              </a:rPr>
              <a:t>cd ../</a:t>
            </a:r>
          </a:p>
        </p:txBody>
      </p:sp>
    </p:spTree>
    <p:extLst>
      <p:ext uri="{BB962C8B-B14F-4D97-AF65-F5344CB8AC3E}">
        <p14:creationId xmlns:p14="http://schemas.microsoft.com/office/powerpoint/2010/main" val="37064565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FC34BBE-3372-3740-8F50-ACC0F9F27C61}"/>
              </a:ext>
            </a:extLst>
          </p:cNvPr>
          <p:cNvSpPr>
            <a:spLocks noGrp="1"/>
          </p:cNvSpPr>
          <p:nvPr>
            <p:ph type="title"/>
          </p:nvPr>
        </p:nvSpPr>
        <p:spPr>
          <a:xfrm>
            <a:off x="716692" y="369566"/>
            <a:ext cx="10097082" cy="646331"/>
          </a:xfrm>
        </p:spPr>
        <p:txBody>
          <a:bodyPr/>
          <a:lstStyle/>
          <a:p>
            <a:r>
              <a:rPr lang="ja" altLang="en-US" dirty="0"/>
              <a:t>ファイル操作　</a:t>
            </a:r>
            <a:endParaRPr lang="en-US" dirty="0"/>
          </a:p>
        </p:txBody>
      </p:sp>
      <p:sp>
        <p:nvSpPr>
          <p:cNvPr id="5" name="TextBox 4">
            <a:extLst>
              <a:ext uri="{FF2B5EF4-FFF2-40B4-BE49-F238E27FC236}">
                <a16:creationId xmlns:a16="http://schemas.microsoft.com/office/drawing/2014/main" id="{0ED1402E-C281-A642-BF17-9F2EB35D699B}"/>
              </a:ext>
            </a:extLst>
          </p:cNvPr>
          <p:cNvSpPr txBox="1"/>
          <p:nvPr/>
        </p:nvSpPr>
        <p:spPr>
          <a:xfrm>
            <a:off x="444845" y="1351619"/>
            <a:ext cx="6888922" cy="2862322"/>
          </a:xfrm>
          <a:prstGeom prst="rect">
            <a:avLst/>
          </a:prstGeom>
          <a:noFill/>
        </p:spPr>
        <p:txBody>
          <a:bodyPr wrap="square" rtlCol="0">
            <a:spAutoFit/>
          </a:bodyPr>
          <a:lstStyle/>
          <a:p>
            <a:r>
              <a:rPr lang="ja-JP" altLang="en-US" sz="2000"/>
              <a:t>せっかく作った</a:t>
            </a:r>
            <a:r>
              <a:rPr lang="ja" altLang="en-US" sz="2000" dirty="0"/>
              <a:t>ディレクトリ</a:t>
            </a:r>
            <a:r>
              <a:rPr lang="ja-JP" altLang="en-US" sz="2000"/>
              <a:t>ですが、削除</a:t>
            </a:r>
            <a:r>
              <a:rPr lang="ja" altLang="en-US" sz="2000" dirty="0"/>
              <a:t>してみましょう。</a:t>
            </a:r>
            <a:endParaRPr lang="en-US" altLang="ja" sz="2000" dirty="0"/>
          </a:p>
          <a:p>
            <a:pPr marL="342900" indent="-342900">
              <a:buFont typeface="Wingdings" pitchFamily="2" charset="2"/>
              <a:buChar char="Ø"/>
            </a:pPr>
            <a:r>
              <a:rPr lang="ja-JP" altLang="en-US" sz="2000"/>
              <a:t>ファイルや</a:t>
            </a:r>
            <a:r>
              <a:rPr lang="ja" altLang="en-US" sz="2000" dirty="0"/>
              <a:t>ディレクトリ</a:t>
            </a:r>
            <a:r>
              <a:rPr lang="ja-JP" altLang="en-US" sz="2000"/>
              <a:t>を削除するときは</a:t>
            </a:r>
            <a:r>
              <a:rPr lang="ja-JP" altLang="en-US" sz="2000">
                <a:solidFill>
                  <a:srgbClr val="FF0000"/>
                </a:solidFill>
              </a:rPr>
              <a:t>「</a:t>
            </a:r>
            <a:r>
              <a:rPr lang="en-US" altLang="ja-JP" sz="2000" dirty="0" err="1">
                <a:solidFill>
                  <a:srgbClr val="FF0000"/>
                </a:solidFill>
              </a:rPr>
              <a:t>rm</a:t>
            </a:r>
            <a:r>
              <a:rPr lang="ja-JP" altLang="en-US" sz="2000">
                <a:solidFill>
                  <a:srgbClr val="FF0000"/>
                </a:solidFill>
              </a:rPr>
              <a:t>」</a:t>
            </a:r>
            <a:r>
              <a:rPr lang="ja-JP" altLang="en-US" sz="2000"/>
              <a:t>というコマンドを使います。</a:t>
            </a:r>
            <a:endParaRPr lang="en-US" altLang="ja" sz="2000" dirty="0">
              <a:solidFill>
                <a:srgbClr val="FF0000"/>
              </a:solidFill>
            </a:endParaRPr>
          </a:p>
          <a:p>
            <a:pPr marL="342900" indent="-342900">
              <a:buFont typeface="Wingdings" pitchFamily="2" charset="2"/>
              <a:buChar char="Ø"/>
            </a:pPr>
            <a:r>
              <a:rPr lang="ja-JP" altLang="en-US" sz="2000"/>
              <a:t>削除</a:t>
            </a:r>
            <a:r>
              <a:rPr lang="ja" altLang="en-US" sz="2000" dirty="0"/>
              <a:t>できませんか？</a:t>
            </a:r>
            <a:r>
              <a:rPr lang="en-US" altLang="ja" sz="2000" dirty="0"/>
              <a:t>man</a:t>
            </a:r>
            <a:r>
              <a:rPr lang="ja-JP" altLang="en-US" sz="2000"/>
              <a:t>コマンドで</a:t>
            </a:r>
            <a:r>
              <a:rPr lang="en-US" altLang="ja-JP" sz="2000" dirty="0" err="1"/>
              <a:t>rm</a:t>
            </a:r>
            <a:r>
              <a:rPr lang="ja-JP" altLang="en-US" sz="2000"/>
              <a:t>のヘルプを表示</a:t>
            </a:r>
            <a:r>
              <a:rPr lang="ja" altLang="en-US" sz="2000" dirty="0"/>
              <a:t>してみましょう。</a:t>
            </a:r>
            <a:endParaRPr lang="en-US" altLang="ja" sz="2000" dirty="0"/>
          </a:p>
          <a:p>
            <a:r>
              <a:rPr lang="ja" altLang="en-US" sz="2000" dirty="0"/>
              <a:t>　　</a:t>
            </a:r>
            <a:r>
              <a:rPr lang="ja-JP" altLang="en-US" sz="2000"/>
              <a:t>正しく</a:t>
            </a:r>
            <a:r>
              <a:rPr lang="ja" altLang="en-US" sz="2000" dirty="0"/>
              <a:t>オプションを指定するとディレクトリ</a:t>
            </a:r>
            <a:r>
              <a:rPr lang="ja-JP" altLang="en-US" sz="2000"/>
              <a:t>の中身を</a:t>
            </a:r>
            <a:r>
              <a:rPr lang="ja" altLang="en-US" sz="2000" dirty="0"/>
              <a:t>再帰的に　</a:t>
            </a:r>
            <a:endParaRPr lang="en-US" altLang="ja" sz="2000" dirty="0"/>
          </a:p>
          <a:p>
            <a:r>
              <a:rPr lang="ja" altLang="en-US" sz="2000" dirty="0"/>
              <a:t>　　</a:t>
            </a:r>
            <a:r>
              <a:rPr lang="ja-JP" altLang="en-US" sz="2000"/>
              <a:t>削除できます。</a:t>
            </a:r>
            <a:endParaRPr lang="en-US" altLang="ja-JP" sz="2000" dirty="0"/>
          </a:p>
          <a:p>
            <a:endParaRPr lang="en-US" altLang="ja-JP" sz="2000" dirty="0"/>
          </a:p>
          <a:p>
            <a:r>
              <a:rPr lang="ja-JP" altLang="en-US" sz="2000"/>
              <a:t>本当に削除</a:t>
            </a:r>
            <a:r>
              <a:rPr lang="ja" altLang="en-US" sz="2000" dirty="0"/>
              <a:t>できているか</a:t>
            </a:r>
            <a:r>
              <a:rPr lang="ja" altLang="en-US" sz="2000" dirty="0">
                <a:solidFill>
                  <a:srgbClr val="FF0000"/>
                </a:solidFill>
              </a:rPr>
              <a:t>「</a:t>
            </a:r>
            <a:r>
              <a:rPr lang="en-US" altLang="ja" sz="2000" dirty="0">
                <a:solidFill>
                  <a:srgbClr val="FF0000"/>
                </a:solidFill>
              </a:rPr>
              <a:t>ls</a:t>
            </a:r>
            <a:r>
              <a:rPr lang="ja" altLang="en-US" sz="2000" dirty="0">
                <a:solidFill>
                  <a:srgbClr val="FF0000"/>
                </a:solidFill>
              </a:rPr>
              <a:t>」</a:t>
            </a:r>
            <a:r>
              <a:rPr lang="ja-JP" altLang="en-US" sz="2000"/>
              <a:t>コマンドで確認</a:t>
            </a:r>
            <a:r>
              <a:rPr lang="ja" altLang="en-US" sz="2000" dirty="0"/>
              <a:t>してみましょう。</a:t>
            </a:r>
            <a:endParaRPr lang="en-US" altLang="ja" sz="2000" dirty="0"/>
          </a:p>
        </p:txBody>
      </p:sp>
      <p:pic>
        <p:nvPicPr>
          <p:cNvPr id="24" name="Picture 23">
            <a:extLst>
              <a:ext uri="{FF2B5EF4-FFF2-40B4-BE49-F238E27FC236}">
                <a16:creationId xmlns:a16="http://schemas.microsoft.com/office/drawing/2014/main" id="{E2A3D826-EBE2-E245-AC4C-1B83251DA465}"/>
              </a:ext>
            </a:extLst>
          </p:cNvPr>
          <p:cNvPicPr>
            <a:picLocks noChangeAspect="1"/>
          </p:cNvPicPr>
          <p:nvPr/>
        </p:nvPicPr>
        <p:blipFill>
          <a:blip r:embed="rId2"/>
          <a:stretch>
            <a:fillRect/>
          </a:stretch>
        </p:blipFill>
        <p:spPr>
          <a:xfrm>
            <a:off x="8504012" y="1641926"/>
            <a:ext cx="1033132" cy="1033132"/>
          </a:xfrm>
          <a:prstGeom prst="rect">
            <a:avLst/>
          </a:prstGeom>
        </p:spPr>
      </p:pic>
      <p:sp>
        <p:nvSpPr>
          <p:cNvPr id="25" name="TextBox 24">
            <a:extLst>
              <a:ext uri="{FF2B5EF4-FFF2-40B4-BE49-F238E27FC236}">
                <a16:creationId xmlns:a16="http://schemas.microsoft.com/office/drawing/2014/main" id="{F86D817A-A68A-1B4C-87F6-6296D6B1229D}"/>
              </a:ext>
            </a:extLst>
          </p:cNvPr>
          <p:cNvSpPr txBox="1"/>
          <p:nvPr/>
        </p:nvSpPr>
        <p:spPr>
          <a:xfrm>
            <a:off x="8156741" y="1973826"/>
            <a:ext cx="1972015" cy="369332"/>
          </a:xfrm>
          <a:prstGeom prst="rect">
            <a:avLst/>
          </a:prstGeom>
          <a:noFill/>
        </p:spPr>
        <p:txBody>
          <a:bodyPr wrap="none" rtlCol="0">
            <a:spAutoFit/>
          </a:bodyPr>
          <a:lstStyle/>
          <a:p>
            <a:r>
              <a:rPr lang="ja" altLang="en-US" dirty="0"/>
              <a:t>ホームディレクトリ</a:t>
            </a:r>
            <a:endParaRPr lang="en-US" dirty="0"/>
          </a:p>
        </p:txBody>
      </p:sp>
      <p:sp>
        <p:nvSpPr>
          <p:cNvPr id="26" name="Left Brace 25">
            <a:extLst>
              <a:ext uri="{FF2B5EF4-FFF2-40B4-BE49-F238E27FC236}">
                <a16:creationId xmlns:a16="http://schemas.microsoft.com/office/drawing/2014/main" id="{BA4BC823-8959-FD4F-B8B2-7886CC19699C}"/>
              </a:ext>
            </a:extLst>
          </p:cNvPr>
          <p:cNvSpPr/>
          <p:nvPr/>
        </p:nvSpPr>
        <p:spPr>
          <a:xfrm>
            <a:off x="9973582" y="1641927"/>
            <a:ext cx="308521" cy="1601542"/>
          </a:xfrm>
          <a:prstGeom prst="leftBrace">
            <a:avLst>
              <a:gd name="adj1" fmla="val 47279"/>
              <a:gd name="adj2" fmla="val 24844"/>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7" name="Picture 26">
            <a:extLst>
              <a:ext uri="{FF2B5EF4-FFF2-40B4-BE49-F238E27FC236}">
                <a16:creationId xmlns:a16="http://schemas.microsoft.com/office/drawing/2014/main" id="{ACCF5FB2-6E89-5A49-AC68-979CFF0F9AC0}"/>
              </a:ext>
            </a:extLst>
          </p:cNvPr>
          <p:cNvPicPr>
            <a:picLocks noChangeAspect="1"/>
          </p:cNvPicPr>
          <p:nvPr/>
        </p:nvPicPr>
        <p:blipFill>
          <a:blip r:embed="rId2"/>
          <a:stretch>
            <a:fillRect/>
          </a:stretch>
        </p:blipFill>
        <p:spPr>
          <a:xfrm>
            <a:off x="10476027" y="1514208"/>
            <a:ext cx="611726" cy="611726"/>
          </a:xfrm>
          <a:prstGeom prst="rect">
            <a:avLst/>
          </a:prstGeom>
        </p:spPr>
      </p:pic>
      <p:sp>
        <p:nvSpPr>
          <p:cNvPr id="28" name="TextBox 27">
            <a:extLst>
              <a:ext uri="{FF2B5EF4-FFF2-40B4-BE49-F238E27FC236}">
                <a16:creationId xmlns:a16="http://schemas.microsoft.com/office/drawing/2014/main" id="{E324DE5F-26F0-B74C-BEB1-9F3104BD85D2}"/>
              </a:ext>
            </a:extLst>
          </p:cNvPr>
          <p:cNvSpPr txBox="1"/>
          <p:nvPr/>
        </p:nvSpPr>
        <p:spPr>
          <a:xfrm>
            <a:off x="10127842" y="1623640"/>
            <a:ext cx="1351652" cy="369332"/>
          </a:xfrm>
          <a:prstGeom prst="rect">
            <a:avLst/>
          </a:prstGeom>
          <a:noFill/>
        </p:spPr>
        <p:txBody>
          <a:bodyPr wrap="none" rtlCol="0">
            <a:spAutoFit/>
          </a:bodyPr>
          <a:lstStyle/>
          <a:p>
            <a:r>
              <a:rPr lang="en-US" dirty="0"/>
              <a:t>Documents</a:t>
            </a:r>
          </a:p>
        </p:txBody>
      </p:sp>
      <p:sp>
        <p:nvSpPr>
          <p:cNvPr id="29" name="TextBox 28">
            <a:extLst>
              <a:ext uri="{FF2B5EF4-FFF2-40B4-BE49-F238E27FC236}">
                <a16:creationId xmlns:a16="http://schemas.microsoft.com/office/drawing/2014/main" id="{ECECB846-E4C1-DA48-AF64-FBD49AF062EA}"/>
              </a:ext>
            </a:extLst>
          </p:cNvPr>
          <p:cNvSpPr txBox="1"/>
          <p:nvPr/>
        </p:nvSpPr>
        <p:spPr>
          <a:xfrm rot="5400000">
            <a:off x="10671022" y="2181575"/>
            <a:ext cx="415498" cy="369332"/>
          </a:xfrm>
          <a:prstGeom prst="rect">
            <a:avLst/>
          </a:prstGeom>
          <a:noFill/>
        </p:spPr>
        <p:txBody>
          <a:bodyPr wrap="none" rtlCol="0">
            <a:spAutoFit/>
          </a:bodyPr>
          <a:lstStyle/>
          <a:p>
            <a:r>
              <a:rPr lang="en-US" dirty="0"/>
              <a:t>…</a:t>
            </a:r>
          </a:p>
        </p:txBody>
      </p:sp>
      <p:pic>
        <p:nvPicPr>
          <p:cNvPr id="32" name="Picture 31">
            <a:extLst>
              <a:ext uri="{FF2B5EF4-FFF2-40B4-BE49-F238E27FC236}">
                <a16:creationId xmlns:a16="http://schemas.microsoft.com/office/drawing/2014/main" id="{3DF5C46C-FAF8-2647-AE21-14D28E415929}"/>
              </a:ext>
            </a:extLst>
          </p:cNvPr>
          <p:cNvPicPr>
            <a:picLocks noChangeAspect="1"/>
          </p:cNvPicPr>
          <p:nvPr/>
        </p:nvPicPr>
        <p:blipFill>
          <a:blip r:embed="rId3"/>
          <a:stretch>
            <a:fillRect/>
          </a:stretch>
        </p:blipFill>
        <p:spPr>
          <a:xfrm>
            <a:off x="8831493" y="2213836"/>
            <a:ext cx="874064" cy="874064"/>
          </a:xfrm>
          <a:prstGeom prst="rect">
            <a:avLst/>
          </a:prstGeom>
        </p:spPr>
      </p:pic>
      <p:sp>
        <p:nvSpPr>
          <p:cNvPr id="33" name="TextBox 32">
            <a:extLst>
              <a:ext uri="{FF2B5EF4-FFF2-40B4-BE49-F238E27FC236}">
                <a16:creationId xmlns:a16="http://schemas.microsoft.com/office/drawing/2014/main" id="{5746C744-C8A0-9343-B884-3C6E041FAA64}"/>
              </a:ext>
            </a:extLst>
          </p:cNvPr>
          <p:cNvSpPr txBox="1"/>
          <p:nvPr/>
        </p:nvSpPr>
        <p:spPr>
          <a:xfrm>
            <a:off x="7500764" y="2782669"/>
            <a:ext cx="1284716" cy="1015663"/>
          </a:xfrm>
          <a:prstGeom prst="rect">
            <a:avLst/>
          </a:prstGeom>
          <a:solidFill>
            <a:schemeClr val="bg1"/>
          </a:solidFill>
          <a:ln>
            <a:solidFill>
              <a:schemeClr val="tx1"/>
            </a:solidFill>
          </a:ln>
        </p:spPr>
        <p:txBody>
          <a:bodyPr wrap="square" rtlCol="0">
            <a:spAutoFit/>
          </a:bodyPr>
          <a:lstStyle/>
          <a:p>
            <a:r>
              <a:rPr lang="ja" altLang="en-US" sz="1200" dirty="0"/>
              <a:t>中身も含めて</a:t>
            </a:r>
            <a:r>
              <a:rPr lang="en-US" altLang="ja" sz="1200" dirty="0" err="1"/>
              <a:t>Neko_directory</a:t>
            </a:r>
            <a:r>
              <a:rPr lang="ja-JP" altLang="en-US" sz="1200"/>
              <a:t>以下の</a:t>
            </a:r>
            <a:r>
              <a:rPr lang="ja" altLang="en-US" sz="1200" dirty="0"/>
              <a:t>データを全て</a:t>
            </a:r>
            <a:r>
              <a:rPr lang="ja-JP" altLang="en-US" sz="1200"/>
              <a:t>削除しました</a:t>
            </a:r>
            <a:endParaRPr lang="en-US" sz="1200" dirty="0"/>
          </a:p>
        </p:txBody>
      </p:sp>
      <p:cxnSp>
        <p:nvCxnSpPr>
          <p:cNvPr id="34" name="Straight Connector 33">
            <a:extLst>
              <a:ext uri="{FF2B5EF4-FFF2-40B4-BE49-F238E27FC236}">
                <a16:creationId xmlns:a16="http://schemas.microsoft.com/office/drawing/2014/main" id="{DDFA1123-B43B-EC47-A39D-323315F998F1}"/>
              </a:ext>
            </a:extLst>
          </p:cNvPr>
          <p:cNvCxnSpPr>
            <a:cxnSpLocks/>
          </p:cNvCxnSpPr>
          <p:nvPr/>
        </p:nvCxnSpPr>
        <p:spPr>
          <a:xfrm flipH="1">
            <a:off x="8664497" y="2683044"/>
            <a:ext cx="355839" cy="1099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7" name="Table 6">
            <a:extLst>
              <a:ext uri="{FF2B5EF4-FFF2-40B4-BE49-F238E27FC236}">
                <a16:creationId xmlns:a16="http://schemas.microsoft.com/office/drawing/2014/main" id="{187ECD56-6D79-1E49-8522-DFF873A69CCC}"/>
              </a:ext>
            </a:extLst>
          </p:cNvPr>
          <p:cNvGraphicFramePr>
            <a:graphicFrameLocks noGrp="1"/>
          </p:cNvGraphicFramePr>
          <p:nvPr>
            <p:extLst>
              <p:ext uri="{D42A27DB-BD31-4B8C-83A1-F6EECF244321}">
                <p14:modId xmlns:p14="http://schemas.microsoft.com/office/powerpoint/2010/main" val="1848255738"/>
              </p:ext>
            </p:extLst>
          </p:nvPr>
        </p:nvGraphicFramePr>
        <p:xfrm>
          <a:off x="2309229" y="4332901"/>
          <a:ext cx="6306054" cy="2346960"/>
        </p:xfrm>
        <a:graphic>
          <a:graphicData uri="http://schemas.openxmlformats.org/drawingml/2006/table">
            <a:tbl>
              <a:tblPr firstRow="1" bandRow="1">
                <a:tableStyleId>{5C22544A-7EE6-4342-B048-85BDC9FD1C3A}</a:tableStyleId>
              </a:tblPr>
              <a:tblGrid>
                <a:gridCol w="1604142">
                  <a:extLst>
                    <a:ext uri="{9D8B030D-6E8A-4147-A177-3AD203B41FA5}">
                      <a16:colId xmlns:a16="http://schemas.microsoft.com/office/drawing/2014/main" val="946978625"/>
                    </a:ext>
                  </a:extLst>
                </a:gridCol>
                <a:gridCol w="4701912">
                  <a:extLst>
                    <a:ext uri="{9D8B030D-6E8A-4147-A177-3AD203B41FA5}">
                      <a16:colId xmlns:a16="http://schemas.microsoft.com/office/drawing/2014/main" val="2904813652"/>
                    </a:ext>
                  </a:extLst>
                </a:gridCol>
              </a:tblGrid>
              <a:tr h="275138">
                <a:tc>
                  <a:txBody>
                    <a:bodyPr/>
                    <a:lstStyle/>
                    <a:p>
                      <a:r>
                        <a:rPr lang="ja-JP" altLang="en-US" sz="1600"/>
                        <a:t>コマンド</a:t>
                      </a:r>
                      <a:endParaRPr lang="en-US" sz="1600" dirty="0"/>
                    </a:p>
                  </a:txBody>
                  <a:tcPr/>
                </a:tc>
                <a:tc>
                  <a:txBody>
                    <a:bodyPr/>
                    <a:lstStyle/>
                    <a:p>
                      <a:r>
                        <a:rPr lang="ja-JP" altLang="en-US" sz="1600"/>
                        <a:t>意味</a:t>
                      </a:r>
                      <a:endParaRPr lang="en-US" sz="1600" dirty="0"/>
                    </a:p>
                  </a:txBody>
                  <a:tcPr/>
                </a:tc>
                <a:extLst>
                  <a:ext uri="{0D108BD9-81ED-4DB2-BD59-A6C34878D82A}">
                    <a16:rowId xmlns:a16="http://schemas.microsoft.com/office/drawing/2014/main" val="289589310"/>
                  </a:ext>
                </a:extLst>
              </a:tr>
              <a:tr h="275138">
                <a:tc>
                  <a:txBody>
                    <a:bodyPr/>
                    <a:lstStyle/>
                    <a:p>
                      <a:r>
                        <a:rPr lang="en-US" sz="1600" dirty="0" err="1"/>
                        <a:t>pwd</a:t>
                      </a:r>
                      <a:endParaRPr lang="en-US" sz="1600" dirty="0"/>
                    </a:p>
                  </a:txBody>
                  <a:tcPr/>
                </a:tc>
                <a:tc>
                  <a:txBody>
                    <a:bodyPr/>
                    <a:lstStyle/>
                    <a:p>
                      <a:r>
                        <a:rPr lang="ja-JP" altLang="en-US" sz="1600"/>
                        <a:t>現在のパスを表示</a:t>
                      </a:r>
                      <a:endParaRPr lang="en-US" sz="1600" dirty="0"/>
                    </a:p>
                  </a:txBody>
                  <a:tcPr/>
                </a:tc>
                <a:extLst>
                  <a:ext uri="{0D108BD9-81ED-4DB2-BD59-A6C34878D82A}">
                    <a16:rowId xmlns:a16="http://schemas.microsoft.com/office/drawing/2014/main" val="215889301"/>
                  </a:ext>
                </a:extLst>
              </a:tr>
              <a:tr h="275138">
                <a:tc>
                  <a:txBody>
                    <a:bodyPr/>
                    <a:lstStyle/>
                    <a:p>
                      <a:r>
                        <a:rPr lang="en-US" sz="1600" dirty="0" err="1"/>
                        <a:t>mkdir</a:t>
                      </a:r>
                      <a:r>
                        <a:rPr lang="en-US" sz="1600" dirty="0"/>
                        <a:t> </a:t>
                      </a:r>
                      <a:r>
                        <a:rPr lang="en-US" sz="1600" i="1" dirty="0"/>
                        <a:t>PATH</a:t>
                      </a:r>
                    </a:p>
                  </a:txBody>
                  <a:tcPr/>
                </a:tc>
                <a:tc>
                  <a:txBody>
                    <a:bodyPr/>
                    <a:lstStyle/>
                    <a:p>
                      <a:r>
                        <a:rPr lang="en-US" sz="1600" i="1" dirty="0"/>
                        <a:t>PATH</a:t>
                      </a:r>
                      <a:r>
                        <a:rPr lang="ja-JP" altLang="en-US" sz="1600"/>
                        <a:t>という</a:t>
                      </a:r>
                      <a:r>
                        <a:rPr lang="ja" altLang="en-US" sz="1600" dirty="0"/>
                        <a:t>ディレクトリ</a:t>
                      </a:r>
                      <a:r>
                        <a:rPr lang="ja-JP" altLang="en-US" sz="1600"/>
                        <a:t>を作成</a:t>
                      </a:r>
                      <a:endParaRPr lang="en-US" sz="1600" dirty="0"/>
                    </a:p>
                  </a:txBody>
                  <a:tcPr/>
                </a:tc>
                <a:extLst>
                  <a:ext uri="{0D108BD9-81ED-4DB2-BD59-A6C34878D82A}">
                    <a16:rowId xmlns:a16="http://schemas.microsoft.com/office/drawing/2014/main" val="2075252182"/>
                  </a:ext>
                </a:extLst>
              </a:tr>
              <a:tr h="275138">
                <a:tc>
                  <a:txBody>
                    <a:bodyPr/>
                    <a:lstStyle/>
                    <a:p>
                      <a:r>
                        <a:rPr lang="en-US" sz="1600" i="0" dirty="0"/>
                        <a:t>touch</a:t>
                      </a:r>
                      <a:r>
                        <a:rPr lang="en-US" sz="1600" i="1" dirty="0"/>
                        <a:t> PATH</a:t>
                      </a:r>
                    </a:p>
                  </a:txBody>
                  <a:tcPr/>
                </a:tc>
                <a:tc>
                  <a:txBody>
                    <a:bodyPr/>
                    <a:lstStyle/>
                    <a:p>
                      <a:r>
                        <a:rPr lang="en-US" sz="1600" i="1" dirty="0"/>
                        <a:t>PATH</a:t>
                      </a:r>
                      <a:r>
                        <a:rPr lang="ja" altLang="en-US" sz="1600" dirty="0"/>
                        <a:t>というファイルを作成</a:t>
                      </a:r>
                      <a:endParaRPr lang="en-US" sz="1600" dirty="0"/>
                    </a:p>
                  </a:txBody>
                  <a:tcPr/>
                </a:tc>
                <a:extLst>
                  <a:ext uri="{0D108BD9-81ED-4DB2-BD59-A6C34878D82A}">
                    <a16:rowId xmlns:a16="http://schemas.microsoft.com/office/drawing/2014/main" val="2676423910"/>
                  </a:ext>
                </a:extLst>
              </a:tr>
              <a:tr h="275138">
                <a:tc>
                  <a:txBody>
                    <a:bodyPr/>
                    <a:lstStyle/>
                    <a:p>
                      <a:r>
                        <a:rPr lang="en-US" sz="1600" dirty="0"/>
                        <a:t>cd </a:t>
                      </a:r>
                      <a:r>
                        <a:rPr lang="en-US" sz="1600" i="1" dirty="0"/>
                        <a:t>PATH</a:t>
                      </a:r>
                    </a:p>
                  </a:txBody>
                  <a:tcPr/>
                </a:tc>
                <a:tc>
                  <a:txBody>
                    <a:bodyPr/>
                    <a:lstStyle/>
                    <a:p>
                      <a:r>
                        <a:rPr lang="en-US" sz="1600" i="1" dirty="0"/>
                        <a:t>PATH</a:t>
                      </a:r>
                      <a:r>
                        <a:rPr lang="ja-JP" altLang="en-US" sz="1600"/>
                        <a:t>という</a:t>
                      </a:r>
                      <a:r>
                        <a:rPr lang="ja" altLang="en-US" sz="1600" dirty="0"/>
                        <a:t>ディレクトリ</a:t>
                      </a:r>
                      <a:r>
                        <a:rPr lang="ja-JP" altLang="en-US" sz="1600"/>
                        <a:t>に移動</a:t>
                      </a:r>
                      <a:endParaRPr lang="en-US" sz="1600" dirty="0"/>
                    </a:p>
                  </a:txBody>
                  <a:tcPr/>
                </a:tc>
                <a:extLst>
                  <a:ext uri="{0D108BD9-81ED-4DB2-BD59-A6C34878D82A}">
                    <a16:rowId xmlns:a16="http://schemas.microsoft.com/office/drawing/2014/main" val="1509591079"/>
                  </a:ext>
                </a:extLst>
              </a:tr>
              <a:tr h="275138">
                <a:tc>
                  <a:txBody>
                    <a:bodyPr/>
                    <a:lstStyle/>
                    <a:p>
                      <a:r>
                        <a:rPr lang="en-US" sz="1600" dirty="0"/>
                        <a:t>ls </a:t>
                      </a:r>
                      <a:r>
                        <a:rPr lang="en-US" sz="1600" i="1" dirty="0"/>
                        <a:t>PATH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dirty="0"/>
                        <a:t>PATH</a:t>
                      </a:r>
                      <a:r>
                        <a:rPr lang="ja-JP" altLang="en-US" sz="1600"/>
                        <a:t>という</a:t>
                      </a:r>
                      <a:r>
                        <a:rPr lang="ja" altLang="en-US" sz="1600" dirty="0"/>
                        <a:t>ディレクトリ</a:t>
                      </a:r>
                      <a:r>
                        <a:rPr lang="ja-JP" altLang="en-US" sz="1600"/>
                        <a:t>の中身を表示</a:t>
                      </a:r>
                      <a:endParaRPr lang="en-US" sz="1600" dirty="0"/>
                    </a:p>
                  </a:txBody>
                  <a:tcPr/>
                </a:tc>
                <a:extLst>
                  <a:ext uri="{0D108BD9-81ED-4DB2-BD59-A6C34878D82A}">
                    <a16:rowId xmlns:a16="http://schemas.microsoft.com/office/drawing/2014/main" val="289579781"/>
                  </a:ext>
                </a:extLst>
              </a:tr>
              <a:tr h="275138">
                <a:tc>
                  <a:txBody>
                    <a:bodyPr/>
                    <a:lstStyle/>
                    <a:p>
                      <a:r>
                        <a:rPr lang="en-US" sz="1600" dirty="0" err="1"/>
                        <a:t>rm</a:t>
                      </a:r>
                      <a:r>
                        <a:rPr lang="en-US" sz="1600" dirty="0"/>
                        <a:t> </a:t>
                      </a:r>
                      <a:r>
                        <a:rPr lang="en-US" sz="1600" i="1" dirty="0"/>
                        <a:t>PATH</a:t>
                      </a:r>
                    </a:p>
                  </a:txBody>
                  <a:tcPr/>
                </a:tc>
                <a:tc>
                  <a:txBody>
                    <a:bodyPr/>
                    <a:lstStyle/>
                    <a:p>
                      <a:r>
                        <a:rPr lang="en-US" sz="1600" i="1" dirty="0"/>
                        <a:t>PATH</a:t>
                      </a:r>
                      <a:r>
                        <a:rPr lang="ja-JP" altLang="en-US" sz="1600"/>
                        <a:t>というファイル</a:t>
                      </a:r>
                      <a:r>
                        <a:rPr lang="en-US" altLang="ja-JP" sz="1600" dirty="0"/>
                        <a:t>/</a:t>
                      </a:r>
                      <a:r>
                        <a:rPr lang="ja" altLang="en-US" sz="1600" dirty="0"/>
                        <a:t>ディレクトリ</a:t>
                      </a:r>
                      <a:r>
                        <a:rPr lang="ja-JP" altLang="en-US" sz="1600"/>
                        <a:t>を削除</a:t>
                      </a:r>
                      <a:endParaRPr lang="en-US" sz="1600" dirty="0"/>
                    </a:p>
                  </a:txBody>
                  <a:tcPr/>
                </a:tc>
                <a:extLst>
                  <a:ext uri="{0D108BD9-81ED-4DB2-BD59-A6C34878D82A}">
                    <a16:rowId xmlns:a16="http://schemas.microsoft.com/office/drawing/2014/main" val="102864095"/>
                  </a:ext>
                </a:extLst>
              </a:tr>
            </a:tbl>
          </a:graphicData>
        </a:graphic>
      </p:graphicFrame>
      <p:sp>
        <p:nvSpPr>
          <p:cNvPr id="35" name="Rectangular Callout 34">
            <a:extLst>
              <a:ext uri="{FF2B5EF4-FFF2-40B4-BE49-F238E27FC236}">
                <a16:creationId xmlns:a16="http://schemas.microsoft.com/office/drawing/2014/main" id="{00AB7B68-8F2A-7E47-AC3A-C65D2F68F979}"/>
              </a:ext>
            </a:extLst>
          </p:cNvPr>
          <p:cNvSpPr/>
          <p:nvPr/>
        </p:nvSpPr>
        <p:spPr>
          <a:xfrm>
            <a:off x="8952477" y="3383556"/>
            <a:ext cx="3239523" cy="633002"/>
          </a:xfrm>
          <a:prstGeom prst="wedgeRectCallout">
            <a:avLst>
              <a:gd name="adj1" fmla="val -30117"/>
              <a:gd name="adj2" fmla="val -86391"/>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00FF46"/>
                </a:solidFill>
                <a:latin typeface="Simplified Arabic Fixed" panose="02070309020205020404" pitchFamily="49" charset="-78"/>
                <a:ea typeface="SimSun" panose="02010600030101010101" pitchFamily="2" charset="-122"/>
                <a:cs typeface="Simplified Arabic Fixed" panose="02070309020205020404" pitchFamily="49" charset="-78"/>
              </a:rPr>
              <a:t>rm</a:t>
            </a:r>
            <a:r>
              <a:rPr lang="en-US" dirty="0">
                <a:solidFill>
                  <a:srgbClr val="00FF46"/>
                </a:solidFill>
                <a:latin typeface="Simplified Arabic Fixed" panose="02070309020205020404" pitchFamily="49" charset="-78"/>
                <a:ea typeface="SimSun" panose="02010600030101010101" pitchFamily="2" charset="-122"/>
                <a:cs typeface="Simplified Arabic Fixed" panose="02070309020205020404" pitchFamily="49" charset="-78"/>
              </a:rPr>
              <a:t> -</a:t>
            </a:r>
            <a:r>
              <a:rPr lang="en-US" dirty="0" err="1">
                <a:solidFill>
                  <a:srgbClr val="00FF46"/>
                </a:solidFill>
                <a:latin typeface="Simplified Arabic Fixed" panose="02070309020205020404" pitchFamily="49" charset="-78"/>
                <a:ea typeface="SimSun" panose="02010600030101010101" pitchFamily="2" charset="-122"/>
                <a:cs typeface="Simplified Arabic Fixed" panose="02070309020205020404" pitchFamily="49" charset="-78"/>
              </a:rPr>
              <a:t>ir</a:t>
            </a:r>
            <a:r>
              <a:rPr lang="en-US" dirty="0">
                <a:solidFill>
                  <a:srgbClr val="00FF46"/>
                </a:solidFill>
                <a:latin typeface="Simplified Arabic Fixed" panose="02070309020205020404" pitchFamily="49" charset="-78"/>
                <a:ea typeface="SimSun" panose="02010600030101010101" pitchFamily="2" charset="-122"/>
                <a:cs typeface="Simplified Arabic Fixed" panose="02070309020205020404" pitchFamily="49" charset="-78"/>
              </a:rPr>
              <a:t> </a:t>
            </a:r>
            <a:r>
              <a:rPr lang="en-US" dirty="0" err="1">
                <a:solidFill>
                  <a:srgbClr val="00FF46"/>
                </a:solidFill>
                <a:latin typeface="Simplified Arabic Fixed" panose="02070309020205020404" pitchFamily="49" charset="-78"/>
                <a:ea typeface="SimSun" panose="02010600030101010101" pitchFamily="2" charset="-122"/>
                <a:cs typeface="Simplified Arabic Fixed" panose="02070309020205020404" pitchFamily="49" charset="-78"/>
              </a:rPr>
              <a:t>Neko_directory</a:t>
            </a:r>
            <a:endParaRPr lang="en-US" dirty="0">
              <a:solidFill>
                <a:srgbClr val="00FF46"/>
              </a:solidFill>
              <a:latin typeface="Simplified Arabic Fixed" panose="02070309020205020404" pitchFamily="49" charset="-78"/>
              <a:ea typeface="SimSun" panose="02010600030101010101" pitchFamily="2" charset="-122"/>
              <a:cs typeface="Simplified Arabic Fixed" panose="02070309020205020404" pitchFamily="49" charset="-78"/>
            </a:endParaRPr>
          </a:p>
          <a:p>
            <a:r>
              <a:rPr lang="en-US" dirty="0">
                <a:solidFill>
                  <a:srgbClr val="00FF46"/>
                </a:solidFill>
                <a:latin typeface="Simplified Arabic Fixed" panose="02070309020205020404" pitchFamily="49" charset="-78"/>
                <a:ea typeface="SimSun" panose="02010600030101010101" pitchFamily="2" charset="-122"/>
                <a:cs typeface="Simplified Arabic Fixed" panose="02070309020205020404" pitchFamily="49" charset="-78"/>
              </a:rPr>
              <a:t>ls</a:t>
            </a:r>
          </a:p>
        </p:txBody>
      </p:sp>
      <p:sp>
        <p:nvSpPr>
          <p:cNvPr id="10" name="TextBox 9">
            <a:extLst>
              <a:ext uri="{FF2B5EF4-FFF2-40B4-BE49-F238E27FC236}">
                <a16:creationId xmlns:a16="http://schemas.microsoft.com/office/drawing/2014/main" id="{B6B47E02-7944-DE44-A667-9F63C1431C46}"/>
              </a:ext>
            </a:extLst>
          </p:cNvPr>
          <p:cNvSpPr txBox="1"/>
          <p:nvPr/>
        </p:nvSpPr>
        <p:spPr>
          <a:xfrm>
            <a:off x="4886645" y="347678"/>
            <a:ext cx="6588663" cy="646331"/>
          </a:xfrm>
          <a:prstGeom prst="rect">
            <a:avLst/>
          </a:prstGeom>
          <a:noFill/>
          <a:ln w="44450">
            <a:solidFill>
              <a:srgbClr val="FF0000"/>
            </a:solidFill>
          </a:ln>
        </p:spPr>
        <p:txBody>
          <a:bodyPr wrap="none" rtlCol="0">
            <a:spAutoFit/>
          </a:bodyPr>
          <a:lstStyle/>
          <a:p>
            <a:r>
              <a:rPr lang="en-US" dirty="0" err="1">
                <a:solidFill>
                  <a:srgbClr val="FF0000"/>
                </a:solidFill>
              </a:rPr>
              <a:t>rm</a:t>
            </a:r>
            <a:r>
              <a:rPr lang="ja-JP" altLang="en-US">
                <a:solidFill>
                  <a:srgbClr val="FF0000"/>
                </a:solidFill>
              </a:rPr>
              <a:t>で消したファイル</a:t>
            </a:r>
            <a:r>
              <a:rPr lang="en-US" altLang="ja-JP" dirty="0">
                <a:solidFill>
                  <a:srgbClr val="FF0000"/>
                </a:solidFill>
              </a:rPr>
              <a:t>/</a:t>
            </a:r>
            <a:r>
              <a:rPr lang="ja" altLang="en-US" dirty="0">
                <a:solidFill>
                  <a:srgbClr val="FF0000"/>
                </a:solidFill>
              </a:rPr>
              <a:t>ディレクトリ</a:t>
            </a:r>
            <a:r>
              <a:rPr lang="ja-JP" altLang="en-US">
                <a:solidFill>
                  <a:srgbClr val="FF0000"/>
                </a:solidFill>
              </a:rPr>
              <a:t>はゴミ箱には行かず、</a:t>
            </a:r>
            <a:r>
              <a:rPr lang="ja" altLang="en-US" dirty="0">
                <a:solidFill>
                  <a:srgbClr val="FF0000"/>
                </a:solidFill>
              </a:rPr>
              <a:t>失われます。</a:t>
            </a:r>
            <a:endParaRPr lang="en-US" altLang="ja" dirty="0">
              <a:solidFill>
                <a:srgbClr val="FF0000"/>
              </a:solidFill>
            </a:endParaRPr>
          </a:p>
          <a:p>
            <a:r>
              <a:rPr lang="ja-JP" altLang="en-US">
                <a:solidFill>
                  <a:srgbClr val="FF0000"/>
                </a:solidFill>
              </a:rPr>
              <a:t>特に</a:t>
            </a:r>
            <a:r>
              <a:rPr lang="en-US" altLang="ja-JP" dirty="0" err="1">
                <a:solidFill>
                  <a:srgbClr val="FF0000"/>
                </a:solidFill>
              </a:rPr>
              <a:t>rm</a:t>
            </a:r>
            <a:r>
              <a:rPr lang="en-US" altLang="ja-JP" dirty="0">
                <a:solidFill>
                  <a:srgbClr val="FF0000"/>
                </a:solidFill>
              </a:rPr>
              <a:t> –r</a:t>
            </a:r>
            <a:r>
              <a:rPr lang="ja-JP" altLang="en-US">
                <a:solidFill>
                  <a:srgbClr val="FF0000"/>
                </a:solidFill>
              </a:rPr>
              <a:t>や</a:t>
            </a:r>
            <a:r>
              <a:rPr lang="en-US" altLang="ja-JP" dirty="0" err="1">
                <a:solidFill>
                  <a:srgbClr val="FF0000"/>
                </a:solidFill>
              </a:rPr>
              <a:t>rm</a:t>
            </a:r>
            <a:r>
              <a:rPr lang="en-US" altLang="ja-JP" dirty="0">
                <a:solidFill>
                  <a:srgbClr val="FF0000"/>
                </a:solidFill>
              </a:rPr>
              <a:t> –f</a:t>
            </a:r>
            <a:r>
              <a:rPr lang="ja-JP" altLang="en-US">
                <a:solidFill>
                  <a:srgbClr val="FF0000"/>
                </a:solidFill>
              </a:rPr>
              <a:t>を</a:t>
            </a:r>
            <a:r>
              <a:rPr lang="ja" altLang="en-US" dirty="0">
                <a:solidFill>
                  <a:srgbClr val="FF0000"/>
                </a:solidFill>
              </a:rPr>
              <a:t>使うときは</a:t>
            </a:r>
            <a:r>
              <a:rPr lang="ja-JP" altLang="en-US">
                <a:solidFill>
                  <a:srgbClr val="FF0000"/>
                </a:solidFill>
              </a:rPr>
              <a:t>気をつけてください！</a:t>
            </a:r>
            <a:endParaRPr lang="en-US" dirty="0">
              <a:solidFill>
                <a:srgbClr val="FF0000"/>
              </a:solidFill>
            </a:endParaRPr>
          </a:p>
        </p:txBody>
      </p:sp>
      <p:sp>
        <p:nvSpPr>
          <p:cNvPr id="16" name="TextBox 15">
            <a:extLst>
              <a:ext uri="{FF2B5EF4-FFF2-40B4-BE49-F238E27FC236}">
                <a16:creationId xmlns:a16="http://schemas.microsoft.com/office/drawing/2014/main" id="{E10610AD-7867-294D-ABF3-B9F97BE0ECD6}"/>
              </a:ext>
            </a:extLst>
          </p:cNvPr>
          <p:cNvSpPr txBox="1"/>
          <p:nvPr/>
        </p:nvSpPr>
        <p:spPr>
          <a:xfrm>
            <a:off x="444845" y="4364997"/>
            <a:ext cx="2026517" cy="400110"/>
          </a:xfrm>
          <a:prstGeom prst="rect">
            <a:avLst/>
          </a:prstGeom>
          <a:noFill/>
        </p:spPr>
        <p:txBody>
          <a:bodyPr wrap="none" rtlCol="0">
            <a:spAutoFit/>
          </a:bodyPr>
          <a:lstStyle/>
          <a:p>
            <a:r>
              <a:rPr lang="ja-JP" altLang="en-US" sz="2000"/>
              <a:t>コマンドのまとめ</a:t>
            </a:r>
            <a:endParaRPr lang="en-US" sz="2000" dirty="0"/>
          </a:p>
        </p:txBody>
      </p:sp>
    </p:spTree>
    <p:extLst>
      <p:ext uri="{BB962C8B-B14F-4D97-AF65-F5344CB8AC3E}">
        <p14:creationId xmlns:p14="http://schemas.microsoft.com/office/powerpoint/2010/main" val="30543313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FC34BBE-3372-3740-8F50-ACC0F9F27C61}"/>
              </a:ext>
            </a:extLst>
          </p:cNvPr>
          <p:cNvSpPr>
            <a:spLocks noGrp="1"/>
          </p:cNvSpPr>
          <p:nvPr>
            <p:ph type="title"/>
          </p:nvPr>
        </p:nvSpPr>
        <p:spPr>
          <a:xfrm>
            <a:off x="716692" y="369566"/>
            <a:ext cx="10097082" cy="646331"/>
          </a:xfrm>
        </p:spPr>
        <p:txBody>
          <a:bodyPr/>
          <a:lstStyle/>
          <a:p>
            <a:r>
              <a:rPr lang="ja" altLang="en-US" dirty="0"/>
              <a:t>ファイル操作　</a:t>
            </a:r>
            <a:endParaRPr lang="en-US" dirty="0"/>
          </a:p>
        </p:txBody>
      </p:sp>
      <p:pic>
        <p:nvPicPr>
          <p:cNvPr id="24" name="Picture 23">
            <a:extLst>
              <a:ext uri="{FF2B5EF4-FFF2-40B4-BE49-F238E27FC236}">
                <a16:creationId xmlns:a16="http://schemas.microsoft.com/office/drawing/2014/main" id="{E2A3D826-EBE2-E245-AC4C-1B83251DA465}"/>
              </a:ext>
            </a:extLst>
          </p:cNvPr>
          <p:cNvPicPr>
            <a:picLocks noChangeAspect="1"/>
          </p:cNvPicPr>
          <p:nvPr/>
        </p:nvPicPr>
        <p:blipFill>
          <a:blip r:embed="rId2"/>
          <a:stretch>
            <a:fillRect/>
          </a:stretch>
        </p:blipFill>
        <p:spPr>
          <a:xfrm>
            <a:off x="8504012" y="1641926"/>
            <a:ext cx="1033132" cy="1033132"/>
          </a:xfrm>
          <a:prstGeom prst="rect">
            <a:avLst/>
          </a:prstGeom>
        </p:spPr>
      </p:pic>
      <p:sp>
        <p:nvSpPr>
          <p:cNvPr id="25" name="TextBox 24">
            <a:extLst>
              <a:ext uri="{FF2B5EF4-FFF2-40B4-BE49-F238E27FC236}">
                <a16:creationId xmlns:a16="http://schemas.microsoft.com/office/drawing/2014/main" id="{F86D817A-A68A-1B4C-87F6-6296D6B1229D}"/>
              </a:ext>
            </a:extLst>
          </p:cNvPr>
          <p:cNvSpPr txBox="1"/>
          <p:nvPr/>
        </p:nvSpPr>
        <p:spPr>
          <a:xfrm>
            <a:off x="8156741" y="1973826"/>
            <a:ext cx="1972015" cy="369332"/>
          </a:xfrm>
          <a:prstGeom prst="rect">
            <a:avLst/>
          </a:prstGeom>
          <a:noFill/>
        </p:spPr>
        <p:txBody>
          <a:bodyPr wrap="none" rtlCol="0">
            <a:spAutoFit/>
          </a:bodyPr>
          <a:lstStyle/>
          <a:p>
            <a:r>
              <a:rPr lang="ja" altLang="en-US" dirty="0"/>
              <a:t>ホームディレクトリ</a:t>
            </a:r>
            <a:endParaRPr lang="en-US" dirty="0"/>
          </a:p>
        </p:txBody>
      </p:sp>
      <p:sp>
        <p:nvSpPr>
          <p:cNvPr id="26" name="Left Brace 25">
            <a:extLst>
              <a:ext uri="{FF2B5EF4-FFF2-40B4-BE49-F238E27FC236}">
                <a16:creationId xmlns:a16="http://schemas.microsoft.com/office/drawing/2014/main" id="{BA4BC823-8959-FD4F-B8B2-7886CC19699C}"/>
              </a:ext>
            </a:extLst>
          </p:cNvPr>
          <p:cNvSpPr/>
          <p:nvPr/>
        </p:nvSpPr>
        <p:spPr>
          <a:xfrm>
            <a:off x="9973582" y="1641927"/>
            <a:ext cx="308521" cy="1601542"/>
          </a:xfrm>
          <a:prstGeom prst="leftBrace">
            <a:avLst>
              <a:gd name="adj1" fmla="val 47279"/>
              <a:gd name="adj2" fmla="val 24844"/>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7" name="Picture 26">
            <a:extLst>
              <a:ext uri="{FF2B5EF4-FFF2-40B4-BE49-F238E27FC236}">
                <a16:creationId xmlns:a16="http://schemas.microsoft.com/office/drawing/2014/main" id="{ACCF5FB2-6E89-5A49-AC68-979CFF0F9AC0}"/>
              </a:ext>
            </a:extLst>
          </p:cNvPr>
          <p:cNvPicPr>
            <a:picLocks noChangeAspect="1"/>
          </p:cNvPicPr>
          <p:nvPr/>
        </p:nvPicPr>
        <p:blipFill>
          <a:blip r:embed="rId2"/>
          <a:stretch>
            <a:fillRect/>
          </a:stretch>
        </p:blipFill>
        <p:spPr>
          <a:xfrm>
            <a:off x="10476027" y="1514208"/>
            <a:ext cx="611726" cy="611726"/>
          </a:xfrm>
          <a:prstGeom prst="rect">
            <a:avLst/>
          </a:prstGeom>
        </p:spPr>
      </p:pic>
      <p:sp>
        <p:nvSpPr>
          <p:cNvPr id="28" name="TextBox 27">
            <a:extLst>
              <a:ext uri="{FF2B5EF4-FFF2-40B4-BE49-F238E27FC236}">
                <a16:creationId xmlns:a16="http://schemas.microsoft.com/office/drawing/2014/main" id="{E324DE5F-26F0-B74C-BEB1-9F3104BD85D2}"/>
              </a:ext>
            </a:extLst>
          </p:cNvPr>
          <p:cNvSpPr txBox="1"/>
          <p:nvPr/>
        </p:nvSpPr>
        <p:spPr>
          <a:xfrm>
            <a:off x="10127842" y="1623640"/>
            <a:ext cx="1351652" cy="369332"/>
          </a:xfrm>
          <a:prstGeom prst="rect">
            <a:avLst/>
          </a:prstGeom>
          <a:noFill/>
        </p:spPr>
        <p:txBody>
          <a:bodyPr wrap="none" rtlCol="0">
            <a:spAutoFit/>
          </a:bodyPr>
          <a:lstStyle/>
          <a:p>
            <a:r>
              <a:rPr lang="en-US" dirty="0"/>
              <a:t>Documents</a:t>
            </a:r>
          </a:p>
        </p:txBody>
      </p:sp>
      <p:sp>
        <p:nvSpPr>
          <p:cNvPr id="29" name="TextBox 28">
            <a:extLst>
              <a:ext uri="{FF2B5EF4-FFF2-40B4-BE49-F238E27FC236}">
                <a16:creationId xmlns:a16="http://schemas.microsoft.com/office/drawing/2014/main" id="{ECECB846-E4C1-DA48-AF64-FBD49AF062EA}"/>
              </a:ext>
            </a:extLst>
          </p:cNvPr>
          <p:cNvSpPr txBox="1"/>
          <p:nvPr/>
        </p:nvSpPr>
        <p:spPr>
          <a:xfrm rot="5400000">
            <a:off x="10671022" y="2181575"/>
            <a:ext cx="415498" cy="369332"/>
          </a:xfrm>
          <a:prstGeom prst="rect">
            <a:avLst/>
          </a:prstGeom>
          <a:noFill/>
        </p:spPr>
        <p:txBody>
          <a:bodyPr wrap="none" rtlCol="0">
            <a:spAutoFit/>
          </a:bodyPr>
          <a:lstStyle/>
          <a:p>
            <a:r>
              <a:rPr lang="en-US" dirty="0"/>
              <a:t>…</a:t>
            </a:r>
          </a:p>
        </p:txBody>
      </p:sp>
      <p:sp>
        <p:nvSpPr>
          <p:cNvPr id="35" name="Rectangular Callout 34">
            <a:extLst>
              <a:ext uri="{FF2B5EF4-FFF2-40B4-BE49-F238E27FC236}">
                <a16:creationId xmlns:a16="http://schemas.microsoft.com/office/drawing/2014/main" id="{00AB7B68-8F2A-7E47-AC3A-C65D2F68F979}"/>
              </a:ext>
            </a:extLst>
          </p:cNvPr>
          <p:cNvSpPr/>
          <p:nvPr/>
        </p:nvSpPr>
        <p:spPr>
          <a:xfrm>
            <a:off x="7080597" y="3333901"/>
            <a:ext cx="1165673" cy="633002"/>
          </a:xfrm>
          <a:prstGeom prst="wedgeRectCallout">
            <a:avLst>
              <a:gd name="adj1" fmla="val -30117"/>
              <a:gd name="adj2" fmla="val -86391"/>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FF46"/>
                </a:solidFill>
                <a:latin typeface="Simplified Arabic Fixed" panose="02070309020205020404" pitchFamily="49" charset="-78"/>
                <a:ea typeface="SimSun" panose="02010600030101010101" pitchFamily="2" charset="-122"/>
                <a:cs typeface="Simplified Arabic Fixed" panose="02070309020205020404" pitchFamily="49" charset="-78"/>
              </a:rPr>
              <a:t>cd ../</a:t>
            </a:r>
          </a:p>
          <a:p>
            <a:r>
              <a:rPr lang="en-US" dirty="0">
                <a:solidFill>
                  <a:srgbClr val="00FF46"/>
                </a:solidFill>
                <a:latin typeface="Simplified Arabic Fixed" panose="02070309020205020404" pitchFamily="49" charset="-78"/>
                <a:ea typeface="SimSun" panose="02010600030101010101" pitchFamily="2" charset="-122"/>
                <a:cs typeface="Simplified Arabic Fixed" panose="02070309020205020404" pitchFamily="49" charset="-78"/>
              </a:rPr>
              <a:t>ls</a:t>
            </a:r>
          </a:p>
        </p:txBody>
      </p:sp>
      <p:pic>
        <p:nvPicPr>
          <p:cNvPr id="2" name="Picture 1">
            <a:extLst>
              <a:ext uri="{FF2B5EF4-FFF2-40B4-BE49-F238E27FC236}">
                <a16:creationId xmlns:a16="http://schemas.microsoft.com/office/drawing/2014/main" id="{05F13759-657A-A34C-98B1-EA3B9E82B1E9}"/>
              </a:ext>
            </a:extLst>
          </p:cNvPr>
          <p:cNvPicPr>
            <a:picLocks noChangeAspect="1"/>
          </p:cNvPicPr>
          <p:nvPr/>
        </p:nvPicPr>
        <p:blipFill>
          <a:blip r:embed="rId3"/>
          <a:stretch>
            <a:fillRect/>
          </a:stretch>
        </p:blipFill>
        <p:spPr>
          <a:xfrm>
            <a:off x="973003" y="4737100"/>
            <a:ext cx="9309100" cy="2120900"/>
          </a:xfrm>
          <a:prstGeom prst="rect">
            <a:avLst/>
          </a:prstGeom>
        </p:spPr>
      </p:pic>
      <p:cxnSp>
        <p:nvCxnSpPr>
          <p:cNvPr id="19" name="Straight Connector 18">
            <a:extLst>
              <a:ext uri="{FF2B5EF4-FFF2-40B4-BE49-F238E27FC236}">
                <a16:creationId xmlns:a16="http://schemas.microsoft.com/office/drawing/2014/main" id="{E2FFF27D-1C82-6A45-A84F-A1F71F71B419}"/>
              </a:ext>
            </a:extLst>
          </p:cNvPr>
          <p:cNvCxnSpPr>
            <a:cxnSpLocks/>
          </p:cNvCxnSpPr>
          <p:nvPr/>
        </p:nvCxnSpPr>
        <p:spPr>
          <a:xfrm>
            <a:off x="500944" y="4814146"/>
            <a:ext cx="10974364"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BB814EBD-3809-DC45-89DC-833EBAE56CB2}"/>
              </a:ext>
            </a:extLst>
          </p:cNvPr>
          <p:cNvSpPr txBox="1"/>
          <p:nvPr/>
        </p:nvSpPr>
        <p:spPr>
          <a:xfrm>
            <a:off x="500944" y="4271553"/>
            <a:ext cx="1620957" cy="523220"/>
          </a:xfrm>
          <a:prstGeom prst="rect">
            <a:avLst/>
          </a:prstGeom>
          <a:solidFill>
            <a:schemeClr val="bg1"/>
          </a:solidFill>
          <a:ln>
            <a:solidFill>
              <a:schemeClr val="tx1"/>
            </a:solidFill>
          </a:ln>
        </p:spPr>
        <p:txBody>
          <a:bodyPr wrap="none" rtlCol="0">
            <a:spAutoFit/>
          </a:bodyPr>
          <a:lstStyle/>
          <a:p>
            <a:r>
              <a:rPr lang="ja" altLang="en-US" sz="2800" dirty="0"/>
              <a:t>練習課題</a:t>
            </a:r>
            <a:endParaRPr lang="en-US" sz="2800" dirty="0"/>
          </a:p>
        </p:txBody>
      </p:sp>
      <p:pic>
        <p:nvPicPr>
          <p:cNvPr id="21" name="Picture 20">
            <a:extLst>
              <a:ext uri="{FF2B5EF4-FFF2-40B4-BE49-F238E27FC236}">
                <a16:creationId xmlns:a16="http://schemas.microsoft.com/office/drawing/2014/main" id="{3DF1BE98-D936-AF4A-8997-DD1592E88217}"/>
              </a:ext>
            </a:extLst>
          </p:cNvPr>
          <p:cNvPicPr>
            <a:picLocks noChangeAspect="1"/>
          </p:cNvPicPr>
          <p:nvPr/>
        </p:nvPicPr>
        <p:blipFill>
          <a:blip r:embed="rId2"/>
          <a:stretch>
            <a:fillRect/>
          </a:stretch>
        </p:blipFill>
        <p:spPr>
          <a:xfrm>
            <a:off x="6731868" y="1604674"/>
            <a:ext cx="1033132" cy="1033132"/>
          </a:xfrm>
          <a:prstGeom prst="rect">
            <a:avLst/>
          </a:prstGeom>
        </p:spPr>
      </p:pic>
      <p:sp>
        <p:nvSpPr>
          <p:cNvPr id="3" name="TextBox 2">
            <a:extLst>
              <a:ext uri="{FF2B5EF4-FFF2-40B4-BE49-F238E27FC236}">
                <a16:creationId xmlns:a16="http://schemas.microsoft.com/office/drawing/2014/main" id="{5E3919D7-9C38-354C-830B-E8DDD03B8311}"/>
              </a:ext>
            </a:extLst>
          </p:cNvPr>
          <p:cNvSpPr txBox="1"/>
          <p:nvPr/>
        </p:nvSpPr>
        <p:spPr>
          <a:xfrm>
            <a:off x="7014077" y="1973826"/>
            <a:ext cx="312906" cy="369332"/>
          </a:xfrm>
          <a:prstGeom prst="rect">
            <a:avLst/>
          </a:prstGeom>
          <a:noFill/>
        </p:spPr>
        <p:txBody>
          <a:bodyPr wrap="none" rtlCol="0">
            <a:spAutoFit/>
          </a:bodyPr>
          <a:lstStyle/>
          <a:p>
            <a:r>
              <a:rPr lang="en-US" dirty="0"/>
              <a:t>?</a:t>
            </a:r>
          </a:p>
        </p:txBody>
      </p:sp>
      <p:sp>
        <p:nvSpPr>
          <p:cNvPr id="23" name="Left Brace 22">
            <a:extLst>
              <a:ext uri="{FF2B5EF4-FFF2-40B4-BE49-F238E27FC236}">
                <a16:creationId xmlns:a16="http://schemas.microsoft.com/office/drawing/2014/main" id="{0EE9EBBA-ABE7-3E4E-88DD-C113D7E2F220}"/>
              </a:ext>
            </a:extLst>
          </p:cNvPr>
          <p:cNvSpPr/>
          <p:nvPr/>
        </p:nvSpPr>
        <p:spPr>
          <a:xfrm>
            <a:off x="7937749" y="1738799"/>
            <a:ext cx="308521" cy="1601542"/>
          </a:xfrm>
          <a:prstGeom prst="leftBrace">
            <a:avLst>
              <a:gd name="adj1" fmla="val 47279"/>
              <a:gd name="adj2" fmla="val 24844"/>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32" name="Picture 31">
            <a:extLst>
              <a:ext uri="{FF2B5EF4-FFF2-40B4-BE49-F238E27FC236}">
                <a16:creationId xmlns:a16="http://schemas.microsoft.com/office/drawing/2014/main" id="{3DF5C46C-FAF8-2647-AE21-14D28E415929}"/>
              </a:ext>
            </a:extLst>
          </p:cNvPr>
          <p:cNvPicPr>
            <a:picLocks noChangeAspect="1"/>
          </p:cNvPicPr>
          <p:nvPr/>
        </p:nvPicPr>
        <p:blipFill>
          <a:blip r:embed="rId4"/>
          <a:stretch>
            <a:fillRect/>
          </a:stretch>
        </p:blipFill>
        <p:spPr>
          <a:xfrm>
            <a:off x="7039250" y="2201968"/>
            <a:ext cx="874064" cy="874064"/>
          </a:xfrm>
          <a:prstGeom prst="rect">
            <a:avLst/>
          </a:prstGeom>
        </p:spPr>
      </p:pic>
      <p:sp>
        <p:nvSpPr>
          <p:cNvPr id="30" name="TextBox 29">
            <a:extLst>
              <a:ext uri="{FF2B5EF4-FFF2-40B4-BE49-F238E27FC236}">
                <a16:creationId xmlns:a16="http://schemas.microsoft.com/office/drawing/2014/main" id="{C2BD49F3-922F-B24C-84F4-E6D437E9DBC3}"/>
              </a:ext>
            </a:extLst>
          </p:cNvPr>
          <p:cNvSpPr txBox="1"/>
          <p:nvPr/>
        </p:nvSpPr>
        <p:spPr>
          <a:xfrm rot="5400000" flipV="1">
            <a:off x="8762948" y="2608648"/>
            <a:ext cx="444669" cy="369332"/>
          </a:xfrm>
          <a:prstGeom prst="rect">
            <a:avLst/>
          </a:prstGeom>
          <a:noFill/>
        </p:spPr>
        <p:txBody>
          <a:bodyPr wrap="square" rtlCol="0">
            <a:spAutoFit/>
          </a:bodyPr>
          <a:lstStyle/>
          <a:p>
            <a:r>
              <a:rPr lang="en-US" dirty="0"/>
              <a:t>…</a:t>
            </a:r>
          </a:p>
        </p:txBody>
      </p:sp>
      <p:sp>
        <p:nvSpPr>
          <p:cNvPr id="6" name="TextBox 5">
            <a:extLst>
              <a:ext uri="{FF2B5EF4-FFF2-40B4-BE49-F238E27FC236}">
                <a16:creationId xmlns:a16="http://schemas.microsoft.com/office/drawing/2014/main" id="{9B3A3E8B-D1B2-2C42-BCF4-5D2C6074CAA3}"/>
              </a:ext>
            </a:extLst>
          </p:cNvPr>
          <p:cNvSpPr txBox="1"/>
          <p:nvPr/>
        </p:nvSpPr>
        <p:spPr>
          <a:xfrm>
            <a:off x="539505" y="1379653"/>
            <a:ext cx="5556495" cy="2862322"/>
          </a:xfrm>
          <a:prstGeom prst="rect">
            <a:avLst/>
          </a:prstGeom>
          <a:noFill/>
        </p:spPr>
        <p:txBody>
          <a:bodyPr wrap="square" rtlCol="0">
            <a:spAutoFit/>
          </a:bodyPr>
          <a:lstStyle/>
          <a:p>
            <a:r>
              <a:rPr lang="en-US" sz="2000" dirty="0" err="1"/>
              <a:t>pwd</a:t>
            </a:r>
            <a:r>
              <a:rPr lang="ja-JP" altLang="en-US" sz="2000"/>
              <a:t>を</a:t>
            </a:r>
            <a:r>
              <a:rPr lang="ja" altLang="en-US" sz="2000" dirty="0"/>
              <a:t>実行した時に</a:t>
            </a:r>
            <a:r>
              <a:rPr lang="ja-JP" altLang="en-US" sz="2000"/>
              <a:t>分かった</a:t>
            </a:r>
            <a:r>
              <a:rPr lang="ja" altLang="en-US" sz="2000" dirty="0"/>
              <a:t>と思いますが、ホームディレクトリ</a:t>
            </a:r>
            <a:r>
              <a:rPr lang="ja-JP" altLang="en-US" sz="2000"/>
              <a:t>にも更に</a:t>
            </a:r>
            <a:r>
              <a:rPr lang="ja" altLang="en-US" sz="2000" dirty="0"/>
              <a:t>親ディレクトリ</a:t>
            </a:r>
            <a:r>
              <a:rPr lang="ja-JP" altLang="en-US" sz="2000"/>
              <a:t>があります。</a:t>
            </a:r>
            <a:endParaRPr lang="en-US" altLang="ja-JP" sz="2000" dirty="0"/>
          </a:p>
          <a:p>
            <a:r>
              <a:rPr lang="ja-JP" altLang="en-US" sz="2000"/>
              <a:t>色々な</a:t>
            </a:r>
            <a:r>
              <a:rPr lang="ja" altLang="en-US" sz="2000" dirty="0"/>
              <a:t>ディレクトリ</a:t>
            </a:r>
            <a:r>
              <a:rPr lang="ja-JP" altLang="en-US" sz="2000"/>
              <a:t>を探検</a:t>
            </a:r>
            <a:r>
              <a:rPr lang="ja" altLang="en-US" sz="2000" dirty="0"/>
              <a:t>してみてください。</a:t>
            </a:r>
            <a:endParaRPr lang="en-US" altLang="ja" sz="2000" dirty="0"/>
          </a:p>
          <a:p>
            <a:pPr marL="342900" indent="-342900">
              <a:buFont typeface="Wingdings" pitchFamily="2" charset="2"/>
              <a:buChar char="Ø"/>
            </a:pPr>
            <a:r>
              <a:rPr lang="ja-JP" altLang="en-US" sz="2000"/>
              <a:t>迷っても「</a:t>
            </a:r>
            <a:r>
              <a:rPr lang="en-US" altLang="ja-JP" sz="2000" dirty="0"/>
              <a:t>cd ~</a:t>
            </a:r>
            <a:r>
              <a:rPr lang="ja-JP" altLang="en-US" sz="2000"/>
              <a:t>」でいつでも</a:t>
            </a:r>
            <a:r>
              <a:rPr lang="ja" altLang="en-US" sz="2000" dirty="0"/>
              <a:t>ホームディレクトリ</a:t>
            </a:r>
            <a:r>
              <a:rPr lang="ja-JP" altLang="en-US" sz="2000"/>
              <a:t>に</a:t>
            </a:r>
            <a:r>
              <a:rPr lang="ja" altLang="en-US" sz="2000" dirty="0"/>
              <a:t>帰ってこれます</a:t>
            </a:r>
            <a:endParaRPr lang="en-US" altLang="ja" sz="2000" dirty="0"/>
          </a:p>
          <a:p>
            <a:pPr marL="342900" indent="-342900">
              <a:buFont typeface="Wingdings" pitchFamily="2" charset="2"/>
              <a:buChar char="Ø"/>
            </a:pPr>
            <a:r>
              <a:rPr lang="en-US" sz="2000" dirty="0"/>
              <a:t>「ls -a」</a:t>
            </a:r>
            <a:r>
              <a:rPr lang="ja-JP" altLang="en-US" sz="2000"/>
              <a:t>で「</a:t>
            </a:r>
            <a:r>
              <a:rPr lang="en-US" altLang="ja-JP" sz="2000" dirty="0"/>
              <a:t>.</a:t>
            </a:r>
            <a:r>
              <a:rPr lang="ja-JP" altLang="en-US" sz="2000"/>
              <a:t>」から始まる隠しファイルを</a:t>
            </a:r>
            <a:r>
              <a:rPr lang="ja" altLang="en-US" sz="2000" dirty="0"/>
              <a:t>表示できま</a:t>
            </a:r>
            <a:r>
              <a:rPr lang="ja-JP" altLang="en-US" sz="2000"/>
              <a:t>す</a:t>
            </a:r>
            <a:endParaRPr lang="en-US" altLang="ja-JP" sz="2000" dirty="0"/>
          </a:p>
          <a:p>
            <a:pPr marL="342900" indent="-342900">
              <a:buFont typeface="Wingdings" pitchFamily="2" charset="2"/>
              <a:buChar char="Ø"/>
            </a:pPr>
            <a:r>
              <a:rPr lang="ja-JP" altLang="en-US" sz="2000">
                <a:solidFill>
                  <a:srgbClr val="FF0000"/>
                </a:solidFill>
              </a:rPr>
              <a:t>システム上大切なファイルを消してしまう</a:t>
            </a:r>
            <a:r>
              <a:rPr lang="ja" altLang="en-US" sz="2000" dirty="0">
                <a:solidFill>
                  <a:srgbClr val="FF0000"/>
                </a:solidFill>
              </a:rPr>
              <a:t>危険があるので</a:t>
            </a:r>
            <a:r>
              <a:rPr lang="en-US" altLang="ja" sz="2000" dirty="0" err="1">
                <a:solidFill>
                  <a:srgbClr val="FF0000"/>
                </a:solidFill>
              </a:rPr>
              <a:t>r</a:t>
            </a:r>
            <a:r>
              <a:rPr lang="en-US" sz="2000" dirty="0" err="1">
                <a:solidFill>
                  <a:srgbClr val="FF0000"/>
                </a:solidFill>
              </a:rPr>
              <a:t>m</a:t>
            </a:r>
            <a:r>
              <a:rPr lang="ja-JP" altLang="en-US" sz="2000">
                <a:solidFill>
                  <a:srgbClr val="FF0000"/>
                </a:solidFill>
              </a:rPr>
              <a:t>コマンドの使用は</a:t>
            </a:r>
            <a:r>
              <a:rPr lang="ja" altLang="en-US" sz="2000" dirty="0">
                <a:solidFill>
                  <a:srgbClr val="FF0000"/>
                </a:solidFill>
              </a:rPr>
              <a:t>控えてください</a:t>
            </a:r>
            <a:endParaRPr lang="en-US" sz="2000" dirty="0">
              <a:solidFill>
                <a:srgbClr val="FF0000"/>
              </a:solidFill>
            </a:endParaRPr>
          </a:p>
        </p:txBody>
      </p:sp>
    </p:spTree>
    <p:extLst>
      <p:ext uri="{BB962C8B-B14F-4D97-AF65-F5344CB8AC3E}">
        <p14:creationId xmlns:p14="http://schemas.microsoft.com/office/powerpoint/2010/main" val="39170948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6154164-E5DA-B24D-9A17-BD9E675691A1}"/>
              </a:ext>
            </a:extLst>
          </p:cNvPr>
          <p:cNvSpPr>
            <a:spLocks noGrp="1"/>
          </p:cNvSpPr>
          <p:nvPr>
            <p:ph type="title"/>
          </p:nvPr>
        </p:nvSpPr>
        <p:spPr>
          <a:xfrm>
            <a:off x="716692" y="369566"/>
            <a:ext cx="10097082" cy="646331"/>
          </a:xfrm>
        </p:spPr>
        <p:txBody>
          <a:bodyPr/>
          <a:lstStyle/>
          <a:p>
            <a:r>
              <a:rPr lang="ja" altLang="en-US" dirty="0"/>
              <a:t>ワイルドカード</a:t>
            </a:r>
            <a:r>
              <a:rPr lang="en-US" altLang="ja" dirty="0"/>
              <a:t> </a:t>
            </a:r>
            <a:r>
              <a:rPr lang="ja" altLang="en-US" dirty="0"/>
              <a:t>「</a:t>
            </a:r>
            <a:r>
              <a:rPr lang="en-US" altLang="ja" dirty="0"/>
              <a:t>*</a:t>
            </a:r>
            <a:r>
              <a:rPr lang="ja" altLang="en-US" dirty="0"/>
              <a:t>」</a:t>
            </a:r>
            <a:r>
              <a:rPr lang="en-US" altLang="ja" dirty="0"/>
              <a:t>,</a:t>
            </a:r>
            <a:r>
              <a:rPr lang="ja" altLang="en-US" dirty="0"/>
              <a:t>「</a:t>
            </a:r>
            <a:r>
              <a:rPr lang="en-US" altLang="ja" dirty="0"/>
              <a:t>?</a:t>
            </a:r>
            <a:r>
              <a:rPr lang="ja" altLang="en-US" dirty="0"/>
              <a:t>」</a:t>
            </a:r>
            <a:endParaRPr lang="en-US" dirty="0"/>
          </a:p>
        </p:txBody>
      </p:sp>
      <p:sp>
        <p:nvSpPr>
          <p:cNvPr id="2" name="TextBox 1">
            <a:extLst>
              <a:ext uri="{FF2B5EF4-FFF2-40B4-BE49-F238E27FC236}">
                <a16:creationId xmlns:a16="http://schemas.microsoft.com/office/drawing/2014/main" id="{B82422B5-D679-974D-BD72-74CA50A65BA0}"/>
              </a:ext>
            </a:extLst>
          </p:cNvPr>
          <p:cNvSpPr txBox="1"/>
          <p:nvPr/>
        </p:nvSpPr>
        <p:spPr>
          <a:xfrm>
            <a:off x="716693" y="1408670"/>
            <a:ext cx="6907426" cy="5016758"/>
          </a:xfrm>
          <a:prstGeom prst="rect">
            <a:avLst/>
          </a:prstGeom>
          <a:noFill/>
        </p:spPr>
        <p:txBody>
          <a:bodyPr wrap="square" rtlCol="0">
            <a:spAutoFit/>
          </a:bodyPr>
          <a:lstStyle/>
          <a:p>
            <a:r>
              <a:rPr lang="en-US" sz="2000" dirty="0"/>
              <a:t>「ls -a /</a:t>
            </a:r>
            <a:r>
              <a:rPr lang="en-US" sz="2000" dirty="0" err="1"/>
              <a:t>etc</a:t>
            </a:r>
            <a:r>
              <a:rPr lang="en-US" sz="2000" dirty="0"/>
              <a:t>」</a:t>
            </a:r>
            <a:r>
              <a:rPr lang="ja-JP" altLang="en-US" sz="2000"/>
              <a:t>と打ってみましょう。</a:t>
            </a:r>
            <a:endParaRPr lang="en-US" altLang="ja-JP" sz="2000" dirty="0"/>
          </a:p>
          <a:p>
            <a:r>
              <a:rPr lang="ja-JP" altLang="en-US" sz="2000"/>
              <a:t>この</a:t>
            </a:r>
            <a:r>
              <a:rPr lang="ja" altLang="en-US" sz="2000" dirty="0"/>
              <a:t>ディレクトリ</a:t>
            </a:r>
            <a:r>
              <a:rPr lang="ja-JP" altLang="en-US" sz="2000"/>
              <a:t>の中にはたくさんのファイルがあります。</a:t>
            </a:r>
            <a:endParaRPr lang="en-US" altLang="ja-JP" sz="2000" dirty="0"/>
          </a:p>
          <a:p>
            <a:endParaRPr lang="en-US" sz="2000" dirty="0"/>
          </a:p>
          <a:p>
            <a:pPr marL="342900" indent="-342900">
              <a:buFont typeface="Arial" panose="020B0604020202020204" pitchFamily="34" charset="0"/>
              <a:buChar char="•"/>
            </a:pPr>
            <a:r>
              <a:rPr lang="ja-JP" altLang="en-US" sz="2000"/>
              <a:t>中でも</a:t>
            </a:r>
            <a:r>
              <a:rPr lang="en-US" altLang="ja-JP" sz="2000" dirty="0"/>
              <a:t>.</a:t>
            </a:r>
            <a:r>
              <a:rPr lang="en-US" altLang="ja-JP" sz="2000" dirty="0" err="1"/>
              <a:t>conf</a:t>
            </a:r>
            <a:r>
              <a:rPr lang="ja-JP" altLang="en-US" sz="2000"/>
              <a:t>で終わるファイルのみ</a:t>
            </a:r>
            <a:r>
              <a:rPr lang="en-US" altLang="ja-JP" sz="2000" dirty="0"/>
              <a:t>ls</a:t>
            </a:r>
            <a:r>
              <a:rPr lang="ja-JP" altLang="en-US" sz="2000"/>
              <a:t>で表示</a:t>
            </a:r>
            <a:r>
              <a:rPr lang="ja" altLang="en-US" sz="2000" dirty="0"/>
              <a:t>させたいときは、</a:t>
            </a:r>
            <a:endParaRPr lang="en-US" altLang="ja" sz="2000" dirty="0"/>
          </a:p>
          <a:p>
            <a:r>
              <a:rPr lang="en-US" sz="2000" dirty="0"/>
              <a:t>「ls -a /</a:t>
            </a:r>
            <a:r>
              <a:rPr lang="en-US" sz="2000" dirty="0" err="1"/>
              <a:t>etc</a:t>
            </a:r>
            <a:r>
              <a:rPr lang="en-US" sz="2000" dirty="0"/>
              <a:t>/*.</a:t>
            </a:r>
            <a:r>
              <a:rPr lang="en-US" sz="2000" dirty="0" err="1"/>
              <a:t>conf</a:t>
            </a:r>
            <a:r>
              <a:rPr lang="en-US" sz="2000" dirty="0"/>
              <a:t>」</a:t>
            </a:r>
          </a:p>
          <a:p>
            <a:r>
              <a:rPr lang="ja-JP" altLang="en-US" sz="2000"/>
              <a:t>と</a:t>
            </a:r>
            <a:r>
              <a:rPr lang="ja" altLang="en-US" sz="2000" dirty="0"/>
              <a:t>入力してみましょう。「</a:t>
            </a:r>
            <a:r>
              <a:rPr lang="en-US" altLang="ja" sz="2000" dirty="0"/>
              <a:t>*</a:t>
            </a:r>
            <a:r>
              <a:rPr lang="ja" altLang="en-US" sz="2000" dirty="0"/>
              <a:t>」</a:t>
            </a:r>
            <a:r>
              <a:rPr lang="ja-JP" altLang="en-US" sz="2000"/>
              <a:t>という記号が</a:t>
            </a:r>
            <a:r>
              <a:rPr lang="ja" altLang="en-US" sz="2000" b="1" dirty="0">
                <a:solidFill>
                  <a:srgbClr val="FF0000"/>
                </a:solidFill>
              </a:rPr>
              <a:t>任意の長さの</a:t>
            </a:r>
            <a:r>
              <a:rPr lang="ja-JP" altLang="en-US" sz="2000" b="1">
                <a:solidFill>
                  <a:srgbClr val="FF0000"/>
                </a:solidFill>
              </a:rPr>
              <a:t>任意の文字列</a:t>
            </a:r>
            <a:r>
              <a:rPr lang="ja-JP" altLang="en-US" sz="2000"/>
              <a:t>として認識されます。</a:t>
            </a:r>
            <a:endParaRPr lang="en-US" altLang="ja-JP" sz="2000" dirty="0"/>
          </a:p>
          <a:p>
            <a:endParaRPr lang="en-US" sz="2000" dirty="0"/>
          </a:p>
          <a:p>
            <a:pPr marL="342900" indent="-342900">
              <a:buFont typeface="Arial" panose="020B0604020202020204" pitchFamily="34" charset="0"/>
              <a:buChar char="•"/>
            </a:pPr>
            <a:r>
              <a:rPr lang="ja-JP" altLang="en-US" sz="2000"/>
              <a:t>さらに</a:t>
            </a:r>
            <a:r>
              <a:rPr lang="ja" altLang="en-US" sz="2000" dirty="0"/>
              <a:t>この中でも</a:t>
            </a:r>
            <a:r>
              <a:rPr lang="en-US" altLang="ja" sz="2000" dirty="0"/>
              <a:t>.</a:t>
            </a:r>
            <a:r>
              <a:rPr lang="en-US" altLang="ja" sz="2000" dirty="0" err="1"/>
              <a:t>conf</a:t>
            </a:r>
            <a:r>
              <a:rPr lang="ja-JP" altLang="en-US" sz="2000"/>
              <a:t>の前が三文字であるファイルのみ表示</a:t>
            </a:r>
            <a:r>
              <a:rPr lang="ja" altLang="en-US" sz="2000" dirty="0"/>
              <a:t>させたいときは、</a:t>
            </a:r>
            <a:endParaRPr lang="en-US" altLang="ja" sz="2000" dirty="0"/>
          </a:p>
          <a:p>
            <a:r>
              <a:rPr lang="en-US" sz="2000" dirty="0"/>
              <a:t>「ls -a /</a:t>
            </a:r>
            <a:r>
              <a:rPr lang="en-US" sz="2000" dirty="0" err="1"/>
              <a:t>etc</a:t>
            </a:r>
            <a:r>
              <a:rPr lang="en-US" sz="2000" dirty="0"/>
              <a:t>/???.</a:t>
            </a:r>
            <a:r>
              <a:rPr lang="en-US" sz="2000" dirty="0" err="1"/>
              <a:t>conf</a:t>
            </a:r>
            <a:r>
              <a:rPr lang="en-US" sz="2000" dirty="0"/>
              <a:t>」</a:t>
            </a:r>
          </a:p>
          <a:p>
            <a:r>
              <a:rPr lang="ja-JP" altLang="en-US" sz="2000"/>
              <a:t>と</a:t>
            </a:r>
            <a:r>
              <a:rPr lang="ja" altLang="en-US" sz="2000" dirty="0"/>
              <a:t>入力してみましょう。 「</a:t>
            </a:r>
            <a:r>
              <a:rPr lang="en-US" altLang="ja" sz="2000" dirty="0"/>
              <a:t>?</a:t>
            </a:r>
            <a:r>
              <a:rPr lang="ja" altLang="en-US" sz="2000" dirty="0"/>
              <a:t>」</a:t>
            </a:r>
            <a:r>
              <a:rPr lang="ja-JP" altLang="en-US" sz="2000"/>
              <a:t>という記号が</a:t>
            </a:r>
            <a:r>
              <a:rPr lang="ja-JP" altLang="en-US" sz="2000" b="1">
                <a:solidFill>
                  <a:srgbClr val="FF0000"/>
                </a:solidFill>
              </a:rPr>
              <a:t>任意の</a:t>
            </a:r>
            <a:r>
              <a:rPr lang="en-US" altLang="ja-JP" sz="2000" b="1" dirty="0">
                <a:solidFill>
                  <a:srgbClr val="FF0000"/>
                </a:solidFill>
              </a:rPr>
              <a:t>1</a:t>
            </a:r>
            <a:r>
              <a:rPr lang="ja-JP" altLang="en-US" sz="2000" b="1">
                <a:solidFill>
                  <a:srgbClr val="FF0000"/>
                </a:solidFill>
              </a:rPr>
              <a:t>文字</a:t>
            </a:r>
            <a:r>
              <a:rPr lang="ja-JP" altLang="en-US" sz="2000"/>
              <a:t>として認識されます。</a:t>
            </a:r>
            <a:endParaRPr lang="en-US" altLang="ja-JP" sz="2000" dirty="0"/>
          </a:p>
          <a:p>
            <a:endParaRPr lang="en-US" sz="2000" dirty="0"/>
          </a:p>
          <a:p>
            <a:r>
              <a:rPr lang="ja-JP" altLang="en-US" sz="2000"/>
              <a:t>このようにある文字、文字列を置換する記号「</a:t>
            </a:r>
            <a:r>
              <a:rPr lang="en-US" altLang="ja-JP" sz="2000" dirty="0"/>
              <a:t>*</a:t>
            </a:r>
            <a:r>
              <a:rPr lang="ja-JP" altLang="en-US" sz="2000"/>
              <a:t>」や「</a:t>
            </a:r>
            <a:r>
              <a:rPr lang="en-US" altLang="ja-JP" sz="2000" dirty="0"/>
              <a:t>?</a:t>
            </a:r>
            <a:r>
              <a:rPr lang="ja-JP" altLang="en-US" sz="2000"/>
              <a:t>」を</a:t>
            </a:r>
            <a:r>
              <a:rPr lang="ja" altLang="en-US" sz="2000" dirty="0">
                <a:solidFill>
                  <a:srgbClr val="FF0000"/>
                </a:solidFill>
              </a:rPr>
              <a:t>ワイルドカード</a:t>
            </a:r>
            <a:r>
              <a:rPr lang="ja-JP" altLang="en-US" sz="2000"/>
              <a:t>といいます。</a:t>
            </a:r>
            <a:endParaRPr lang="en-US" sz="2000" dirty="0"/>
          </a:p>
        </p:txBody>
      </p:sp>
      <p:pic>
        <p:nvPicPr>
          <p:cNvPr id="25" name="Picture 24">
            <a:extLst>
              <a:ext uri="{FF2B5EF4-FFF2-40B4-BE49-F238E27FC236}">
                <a16:creationId xmlns:a16="http://schemas.microsoft.com/office/drawing/2014/main" id="{2FF1D6FF-6E03-3D49-ACED-8897074CA040}"/>
              </a:ext>
            </a:extLst>
          </p:cNvPr>
          <p:cNvPicPr>
            <a:picLocks noChangeAspect="1"/>
          </p:cNvPicPr>
          <p:nvPr/>
        </p:nvPicPr>
        <p:blipFill>
          <a:blip r:embed="rId2"/>
          <a:stretch>
            <a:fillRect/>
          </a:stretch>
        </p:blipFill>
        <p:spPr>
          <a:xfrm>
            <a:off x="7941079" y="2994157"/>
            <a:ext cx="3534228" cy="3534228"/>
          </a:xfrm>
          <a:prstGeom prst="rect">
            <a:avLst/>
          </a:prstGeom>
        </p:spPr>
      </p:pic>
      <p:pic>
        <p:nvPicPr>
          <p:cNvPr id="26" name="Picture 25">
            <a:extLst>
              <a:ext uri="{FF2B5EF4-FFF2-40B4-BE49-F238E27FC236}">
                <a16:creationId xmlns:a16="http://schemas.microsoft.com/office/drawing/2014/main" id="{3CA02B51-45BE-7A41-8ED8-11E159A82AAC}"/>
              </a:ext>
            </a:extLst>
          </p:cNvPr>
          <p:cNvPicPr>
            <a:picLocks noChangeAspect="1"/>
          </p:cNvPicPr>
          <p:nvPr/>
        </p:nvPicPr>
        <p:blipFill rotWithShape="1">
          <a:blip r:embed="rId3"/>
          <a:srcRect l="18391" r="17679" b="50440"/>
          <a:stretch/>
        </p:blipFill>
        <p:spPr>
          <a:xfrm>
            <a:off x="9910040" y="1836108"/>
            <a:ext cx="1565267" cy="1213441"/>
          </a:xfrm>
          <a:prstGeom prst="rect">
            <a:avLst/>
          </a:prstGeom>
        </p:spPr>
      </p:pic>
      <p:sp>
        <p:nvSpPr>
          <p:cNvPr id="27" name="Rounded Rectangular Callout 26">
            <a:extLst>
              <a:ext uri="{FF2B5EF4-FFF2-40B4-BE49-F238E27FC236}">
                <a16:creationId xmlns:a16="http://schemas.microsoft.com/office/drawing/2014/main" id="{6E8F4957-6D25-814A-982D-4F0BBA3341A7}"/>
              </a:ext>
            </a:extLst>
          </p:cNvPr>
          <p:cNvSpPr/>
          <p:nvPr/>
        </p:nvSpPr>
        <p:spPr>
          <a:xfrm>
            <a:off x="7494712" y="1446803"/>
            <a:ext cx="2635217" cy="872341"/>
          </a:xfrm>
          <a:prstGeom prst="wedgeRoundRectCallout">
            <a:avLst>
              <a:gd name="adj1" fmla="val 57664"/>
              <a:gd name="adj2" fmla="val -3235"/>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CCDFF987-640B-9049-8F43-3D7A5FD27EEB}"/>
              </a:ext>
            </a:extLst>
          </p:cNvPr>
          <p:cNvSpPr txBox="1"/>
          <p:nvPr/>
        </p:nvSpPr>
        <p:spPr>
          <a:xfrm>
            <a:off x="7624119" y="1448340"/>
            <a:ext cx="2505810" cy="923330"/>
          </a:xfrm>
          <a:prstGeom prst="rect">
            <a:avLst/>
          </a:prstGeom>
          <a:noFill/>
        </p:spPr>
        <p:txBody>
          <a:bodyPr wrap="square" rtlCol="0">
            <a:spAutoFit/>
          </a:bodyPr>
          <a:lstStyle/>
          <a:p>
            <a:r>
              <a:rPr lang="en-US" altLang="ja-JP" dirty="0"/>
              <a:t>/</a:t>
            </a:r>
            <a:r>
              <a:rPr lang="en-US" altLang="ja-JP" dirty="0" err="1"/>
              <a:t>etc</a:t>
            </a:r>
            <a:r>
              <a:rPr lang="en-US" altLang="ja-JP" dirty="0"/>
              <a:t>/</a:t>
            </a:r>
            <a:r>
              <a:rPr lang="ja" altLang="en-US" dirty="0"/>
              <a:t>ディレクトリの中の</a:t>
            </a:r>
            <a:r>
              <a:rPr lang="en-US" altLang="ja-JP" dirty="0"/>
              <a:t>.</a:t>
            </a:r>
            <a:r>
              <a:rPr lang="en-US" altLang="ja-JP" dirty="0" err="1"/>
              <a:t>conf</a:t>
            </a:r>
            <a:r>
              <a:rPr lang="ja-JP" altLang="en-US"/>
              <a:t>で終わるファイルが</a:t>
            </a:r>
            <a:r>
              <a:rPr lang="ja" altLang="en-US" dirty="0"/>
              <a:t>いくつあるか数えて</a:t>
            </a:r>
            <a:endParaRPr lang="en-US" altLang="ja-JP" dirty="0"/>
          </a:p>
        </p:txBody>
      </p:sp>
      <p:sp>
        <p:nvSpPr>
          <p:cNvPr id="8" name="TextBox 7">
            <a:extLst>
              <a:ext uri="{FF2B5EF4-FFF2-40B4-BE49-F238E27FC236}">
                <a16:creationId xmlns:a16="http://schemas.microsoft.com/office/drawing/2014/main" id="{AFA5954D-D53B-B844-BB02-AF078C4A93A6}"/>
              </a:ext>
            </a:extLst>
          </p:cNvPr>
          <p:cNvSpPr txBox="1"/>
          <p:nvPr/>
        </p:nvSpPr>
        <p:spPr>
          <a:xfrm>
            <a:off x="5941017" y="174097"/>
            <a:ext cx="6096000" cy="923330"/>
          </a:xfrm>
          <a:prstGeom prst="rect">
            <a:avLst/>
          </a:prstGeom>
          <a:noFill/>
          <a:ln w="44450">
            <a:solidFill>
              <a:srgbClr val="FF0000"/>
            </a:solidFill>
          </a:ln>
        </p:spPr>
        <p:txBody>
          <a:bodyPr wrap="square" rtlCol="0">
            <a:spAutoFit/>
          </a:bodyPr>
          <a:lstStyle/>
          <a:p>
            <a:r>
              <a:rPr lang="ja" altLang="en-US" dirty="0">
                <a:solidFill>
                  <a:srgbClr val="FF0000"/>
                </a:solidFill>
              </a:rPr>
              <a:t>ファイル名に「？」</a:t>
            </a:r>
            <a:r>
              <a:rPr lang="ja-JP" altLang="en-US">
                <a:solidFill>
                  <a:srgbClr val="FF0000"/>
                </a:solidFill>
              </a:rPr>
              <a:t>や「＊」</a:t>
            </a:r>
            <a:r>
              <a:rPr lang="ja" altLang="en-US" dirty="0">
                <a:solidFill>
                  <a:srgbClr val="FF0000"/>
                </a:solidFill>
              </a:rPr>
              <a:t>を使うのは避けましょう。</a:t>
            </a:r>
            <a:endParaRPr lang="en-US" altLang="ja" dirty="0">
              <a:solidFill>
                <a:srgbClr val="FF0000"/>
              </a:solidFill>
            </a:endParaRPr>
          </a:p>
          <a:p>
            <a:r>
              <a:rPr lang="ja-JP" altLang="en-US">
                <a:solidFill>
                  <a:srgbClr val="FF0000"/>
                </a:solidFill>
              </a:rPr>
              <a:t>どうしてもこのような</a:t>
            </a:r>
            <a:r>
              <a:rPr lang="ja" altLang="en-US" dirty="0">
                <a:solidFill>
                  <a:srgbClr val="FF0000"/>
                </a:solidFill>
              </a:rPr>
              <a:t>特殊文字</a:t>
            </a:r>
            <a:r>
              <a:rPr lang="ja-JP" altLang="en-US">
                <a:solidFill>
                  <a:srgbClr val="FF0000"/>
                </a:solidFill>
              </a:rPr>
              <a:t>を単なる文字として</a:t>
            </a:r>
            <a:r>
              <a:rPr lang="ja" altLang="en-US" dirty="0">
                <a:solidFill>
                  <a:srgbClr val="FF0000"/>
                </a:solidFill>
              </a:rPr>
              <a:t>扱いときは</a:t>
            </a:r>
            <a:r>
              <a:rPr lang="ja-JP" altLang="en-US">
                <a:solidFill>
                  <a:srgbClr val="FF0000"/>
                </a:solidFill>
              </a:rPr>
              <a:t>この前に</a:t>
            </a:r>
            <a:r>
              <a:rPr lang="ja" altLang="en-US" dirty="0">
                <a:solidFill>
                  <a:srgbClr val="FF0000"/>
                </a:solidFill>
              </a:rPr>
              <a:t>バックスラッシュ</a:t>
            </a:r>
            <a:r>
              <a:rPr lang="ja-JP" altLang="en-US">
                <a:solidFill>
                  <a:srgbClr val="FF0000"/>
                </a:solidFill>
              </a:rPr>
              <a:t>を</a:t>
            </a:r>
            <a:r>
              <a:rPr lang="ja" altLang="en-US" dirty="0">
                <a:solidFill>
                  <a:srgbClr val="FF0000"/>
                </a:solidFill>
              </a:rPr>
              <a:t>つけることでエスケープできます</a:t>
            </a:r>
            <a:endParaRPr lang="en-US" dirty="0">
              <a:solidFill>
                <a:srgbClr val="FF0000"/>
              </a:solidFill>
            </a:endParaRPr>
          </a:p>
        </p:txBody>
      </p:sp>
    </p:spTree>
    <p:extLst>
      <p:ext uri="{BB962C8B-B14F-4D97-AF65-F5344CB8AC3E}">
        <p14:creationId xmlns:p14="http://schemas.microsoft.com/office/powerpoint/2010/main" val="2277330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387CD-298F-EC49-9B2D-AAEC00397F5F}"/>
              </a:ext>
            </a:extLst>
          </p:cNvPr>
          <p:cNvSpPr>
            <a:spLocks noGrp="1"/>
          </p:cNvSpPr>
          <p:nvPr>
            <p:ph type="title"/>
          </p:nvPr>
        </p:nvSpPr>
        <p:spPr/>
        <p:txBody>
          <a:bodyPr/>
          <a:lstStyle/>
          <a:p>
            <a:r>
              <a:rPr lang="en-US" altLang="ja-JP" dirty="0"/>
              <a:t>GUI</a:t>
            </a:r>
            <a:r>
              <a:rPr lang="ja-JP" altLang="en-US"/>
              <a:t>と</a:t>
            </a:r>
            <a:r>
              <a:rPr lang="en-US" altLang="ja-JP" dirty="0"/>
              <a:t>CUI</a:t>
            </a:r>
            <a:endParaRPr lang="en-US" dirty="0"/>
          </a:p>
        </p:txBody>
      </p:sp>
      <p:pic>
        <p:nvPicPr>
          <p:cNvPr id="4" name="Picture 3">
            <a:extLst>
              <a:ext uri="{FF2B5EF4-FFF2-40B4-BE49-F238E27FC236}">
                <a16:creationId xmlns:a16="http://schemas.microsoft.com/office/drawing/2014/main" id="{07246311-8971-8B46-BA98-F4F1FF5019A8}"/>
              </a:ext>
            </a:extLst>
          </p:cNvPr>
          <p:cNvPicPr>
            <a:picLocks noChangeAspect="1"/>
          </p:cNvPicPr>
          <p:nvPr/>
        </p:nvPicPr>
        <p:blipFill>
          <a:blip r:embed="rId2"/>
          <a:stretch>
            <a:fillRect/>
          </a:stretch>
        </p:blipFill>
        <p:spPr>
          <a:xfrm>
            <a:off x="2244045" y="3125475"/>
            <a:ext cx="2569931" cy="2569931"/>
          </a:xfrm>
          <a:prstGeom prst="rect">
            <a:avLst/>
          </a:prstGeom>
        </p:spPr>
      </p:pic>
      <p:pic>
        <p:nvPicPr>
          <p:cNvPr id="6" name="Picture 5">
            <a:extLst>
              <a:ext uri="{FF2B5EF4-FFF2-40B4-BE49-F238E27FC236}">
                <a16:creationId xmlns:a16="http://schemas.microsoft.com/office/drawing/2014/main" id="{65226445-7302-A24E-A4CE-43FCE8AD91C5}"/>
              </a:ext>
            </a:extLst>
          </p:cNvPr>
          <p:cNvPicPr>
            <a:picLocks noChangeAspect="1"/>
          </p:cNvPicPr>
          <p:nvPr/>
        </p:nvPicPr>
        <p:blipFill>
          <a:blip r:embed="rId3"/>
          <a:stretch>
            <a:fillRect/>
          </a:stretch>
        </p:blipFill>
        <p:spPr>
          <a:xfrm>
            <a:off x="423887" y="4136224"/>
            <a:ext cx="3051630" cy="3051630"/>
          </a:xfrm>
          <a:prstGeom prst="rect">
            <a:avLst/>
          </a:prstGeom>
        </p:spPr>
      </p:pic>
      <p:pic>
        <p:nvPicPr>
          <p:cNvPr id="7" name="Picture 6">
            <a:extLst>
              <a:ext uri="{FF2B5EF4-FFF2-40B4-BE49-F238E27FC236}">
                <a16:creationId xmlns:a16="http://schemas.microsoft.com/office/drawing/2014/main" id="{79F7440F-0EB8-6243-BA15-8F72176DB6C4}"/>
              </a:ext>
            </a:extLst>
          </p:cNvPr>
          <p:cNvPicPr>
            <a:picLocks noChangeAspect="1"/>
          </p:cNvPicPr>
          <p:nvPr/>
        </p:nvPicPr>
        <p:blipFill>
          <a:blip r:embed="rId4"/>
          <a:stretch>
            <a:fillRect/>
          </a:stretch>
        </p:blipFill>
        <p:spPr>
          <a:xfrm>
            <a:off x="7234149" y="3064567"/>
            <a:ext cx="3586251" cy="3586251"/>
          </a:xfrm>
          <a:prstGeom prst="rect">
            <a:avLst/>
          </a:prstGeom>
        </p:spPr>
      </p:pic>
      <p:pic>
        <p:nvPicPr>
          <p:cNvPr id="15" name="Picture 14">
            <a:extLst>
              <a:ext uri="{FF2B5EF4-FFF2-40B4-BE49-F238E27FC236}">
                <a16:creationId xmlns:a16="http://schemas.microsoft.com/office/drawing/2014/main" id="{5705AB9C-32E7-CE40-AF63-13BA194FE0F1}"/>
              </a:ext>
            </a:extLst>
          </p:cNvPr>
          <p:cNvPicPr>
            <a:picLocks noChangeAspect="1"/>
          </p:cNvPicPr>
          <p:nvPr/>
        </p:nvPicPr>
        <p:blipFill>
          <a:blip r:embed="rId5"/>
          <a:stretch>
            <a:fillRect/>
          </a:stretch>
        </p:blipFill>
        <p:spPr>
          <a:xfrm>
            <a:off x="3711535" y="4490873"/>
            <a:ext cx="2159945" cy="2159945"/>
          </a:xfrm>
          <a:prstGeom prst="rect">
            <a:avLst/>
          </a:prstGeom>
        </p:spPr>
      </p:pic>
      <p:sp>
        <p:nvSpPr>
          <p:cNvPr id="3" name="TextBox 2">
            <a:extLst>
              <a:ext uri="{FF2B5EF4-FFF2-40B4-BE49-F238E27FC236}">
                <a16:creationId xmlns:a16="http://schemas.microsoft.com/office/drawing/2014/main" id="{B613FCF9-BA78-B04B-9359-5D36AA24C0A8}"/>
              </a:ext>
            </a:extLst>
          </p:cNvPr>
          <p:cNvSpPr txBox="1"/>
          <p:nvPr/>
        </p:nvSpPr>
        <p:spPr>
          <a:xfrm>
            <a:off x="6612470" y="1342321"/>
            <a:ext cx="5896614" cy="1200329"/>
          </a:xfrm>
          <a:prstGeom prst="rect">
            <a:avLst/>
          </a:prstGeom>
          <a:noFill/>
        </p:spPr>
        <p:txBody>
          <a:bodyPr wrap="square" rtlCol="0">
            <a:spAutoFit/>
          </a:bodyPr>
          <a:lstStyle/>
          <a:p>
            <a:r>
              <a:rPr lang="en-US" sz="3600" dirty="0">
                <a:latin typeface="NimbusRomNo9L"/>
              </a:rPr>
              <a:t>CUI</a:t>
            </a:r>
            <a:r>
              <a:rPr lang="ja-JP" altLang="en-US" sz="3600">
                <a:latin typeface="NimbusRomNo9L"/>
              </a:rPr>
              <a:t> </a:t>
            </a:r>
            <a:r>
              <a:rPr lang="en-US" altLang="ja-JP" sz="3600" dirty="0">
                <a:latin typeface="NimbusRomNo9L"/>
              </a:rPr>
              <a:t>(</a:t>
            </a:r>
            <a:r>
              <a:rPr lang="en-US" sz="3600" dirty="0">
                <a:latin typeface="NimbusRomNo9L"/>
              </a:rPr>
              <a:t>Command-line User Interface)</a:t>
            </a:r>
            <a:endParaRPr lang="en-US" sz="3600" dirty="0"/>
          </a:p>
        </p:txBody>
      </p:sp>
      <p:sp>
        <p:nvSpPr>
          <p:cNvPr id="16" name="TextBox 15">
            <a:extLst>
              <a:ext uri="{FF2B5EF4-FFF2-40B4-BE49-F238E27FC236}">
                <a16:creationId xmlns:a16="http://schemas.microsoft.com/office/drawing/2014/main" id="{EB7A4183-A992-0243-89A0-F2F45E2BE866}"/>
              </a:ext>
            </a:extLst>
          </p:cNvPr>
          <p:cNvSpPr txBox="1"/>
          <p:nvPr/>
        </p:nvSpPr>
        <p:spPr>
          <a:xfrm>
            <a:off x="423887" y="1366862"/>
            <a:ext cx="5896614" cy="646331"/>
          </a:xfrm>
          <a:prstGeom prst="rect">
            <a:avLst/>
          </a:prstGeom>
          <a:noFill/>
        </p:spPr>
        <p:txBody>
          <a:bodyPr wrap="none" rtlCol="0">
            <a:spAutoFit/>
          </a:bodyPr>
          <a:lstStyle/>
          <a:p>
            <a:r>
              <a:rPr lang="en-US" sz="3600" dirty="0">
                <a:latin typeface="NimbusRomNo9L"/>
              </a:rPr>
              <a:t>GUI (Graphical User Interface )</a:t>
            </a:r>
            <a:endParaRPr lang="en-US" sz="3600" dirty="0"/>
          </a:p>
        </p:txBody>
      </p:sp>
      <p:sp>
        <p:nvSpPr>
          <p:cNvPr id="17" name="TextBox 16">
            <a:extLst>
              <a:ext uri="{FF2B5EF4-FFF2-40B4-BE49-F238E27FC236}">
                <a16:creationId xmlns:a16="http://schemas.microsoft.com/office/drawing/2014/main" id="{3C526E38-FE3F-B246-A603-9BFDFA6906C3}"/>
              </a:ext>
            </a:extLst>
          </p:cNvPr>
          <p:cNvSpPr txBox="1"/>
          <p:nvPr/>
        </p:nvSpPr>
        <p:spPr>
          <a:xfrm>
            <a:off x="6614375" y="2542650"/>
            <a:ext cx="5412059" cy="523220"/>
          </a:xfrm>
          <a:prstGeom prst="rect">
            <a:avLst/>
          </a:prstGeom>
          <a:noFill/>
        </p:spPr>
        <p:txBody>
          <a:bodyPr wrap="none" rtlCol="0">
            <a:spAutoFit/>
          </a:bodyPr>
          <a:lstStyle/>
          <a:p>
            <a:pPr marL="457200" indent="-457200">
              <a:buFont typeface="Arial" panose="020B0604020202020204" pitchFamily="34" charset="0"/>
              <a:buChar char="•"/>
            </a:pPr>
            <a:r>
              <a:rPr lang="ja" altLang="en-US" sz="2800" dirty="0"/>
              <a:t>今日演習する「</a:t>
            </a:r>
            <a:r>
              <a:rPr lang="ja-JP" altLang="en-US" sz="2800"/>
              <a:t>かっこいい</a:t>
            </a:r>
            <a:r>
              <a:rPr lang="ja" altLang="en-US" sz="2800" dirty="0"/>
              <a:t>」</a:t>
            </a:r>
            <a:r>
              <a:rPr lang="ja-JP" altLang="en-US" sz="2800"/>
              <a:t>やつ</a:t>
            </a:r>
            <a:endParaRPr lang="en-US" sz="2800" dirty="0"/>
          </a:p>
        </p:txBody>
      </p:sp>
      <p:sp>
        <p:nvSpPr>
          <p:cNvPr id="18" name="TextBox 17">
            <a:extLst>
              <a:ext uri="{FF2B5EF4-FFF2-40B4-BE49-F238E27FC236}">
                <a16:creationId xmlns:a16="http://schemas.microsoft.com/office/drawing/2014/main" id="{0D518989-7D54-C542-A13A-0F442FCB80F7}"/>
              </a:ext>
            </a:extLst>
          </p:cNvPr>
          <p:cNvSpPr txBox="1"/>
          <p:nvPr/>
        </p:nvSpPr>
        <p:spPr>
          <a:xfrm>
            <a:off x="427478" y="2073167"/>
            <a:ext cx="5708614" cy="954107"/>
          </a:xfrm>
          <a:prstGeom prst="rect">
            <a:avLst/>
          </a:prstGeom>
          <a:noFill/>
        </p:spPr>
        <p:txBody>
          <a:bodyPr wrap="none" rtlCol="0">
            <a:spAutoFit/>
          </a:bodyPr>
          <a:lstStyle/>
          <a:p>
            <a:pPr marL="457200" indent="-457200">
              <a:buFont typeface="Arial" panose="020B0604020202020204" pitchFamily="34" charset="0"/>
              <a:buChar char="•"/>
            </a:pPr>
            <a:r>
              <a:rPr lang="ja-JP" altLang="en-US" sz="2800"/>
              <a:t>みんなが普段使ってる</a:t>
            </a:r>
            <a:r>
              <a:rPr lang="en-US" altLang="ja-JP" sz="2800" dirty="0"/>
              <a:t>PC, </a:t>
            </a:r>
            <a:r>
              <a:rPr lang="ja-JP" altLang="en-US" sz="2800"/>
              <a:t>スマホ</a:t>
            </a:r>
            <a:endParaRPr lang="en-US" altLang="ja-JP" sz="2800" dirty="0"/>
          </a:p>
          <a:p>
            <a:pPr marL="457200" indent="-457200">
              <a:buFont typeface="Arial" panose="020B0604020202020204" pitchFamily="34" charset="0"/>
              <a:buChar char="•"/>
            </a:pPr>
            <a:r>
              <a:rPr lang="ja" altLang="en-US" sz="2800" dirty="0"/>
              <a:t>感覚的に</a:t>
            </a:r>
            <a:r>
              <a:rPr lang="ja-JP" altLang="en-US" sz="2800"/>
              <a:t>操作ができるやつ</a:t>
            </a:r>
            <a:endParaRPr lang="en-US" sz="2800" dirty="0"/>
          </a:p>
        </p:txBody>
      </p:sp>
      <p:cxnSp>
        <p:nvCxnSpPr>
          <p:cNvPr id="20" name="Straight Connector 19">
            <a:extLst>
              <a:ext uri="{FF2B5EF4-FFF2-40B4-BE49-F238E27FC236}">
                <a16:creationId xmlns:a16="http://schemas.microsoft.com/office/drawing/2014/main" id="{EADA6C84-7DA0-194C-A912-7E518F260AFA}"/>
              </a:ext>
            </a:extLst>
          </p:cNvPr>
          <p:cNvCxnSpPr/>
          <p:nvPr/>
        </p:nvCxnSpPr>
        <p:spPr>
          <a:xfrm>
            <a:off x="6320501" y="1366862"/>
            <a:ext cx="0" cy="528395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56397B53-C41B-3D46-AAC4-52430BFB76A4}"/>
              </a:ext>
            </a:extLst>
          </p:cNvPr>
          <p:cNvSpPr txBox="1"/>
          <p:nvPr/>
        </p:nvSpPr>
        <p:spPr>
          <a:xfrm>
            <a:off x="2831349" y="960547"/>
            <a:ext cx="6550191" cy="461665"/>
          </a:xfrm>
          <a:prstGeom prst="rect">
            <a:avLst/>
          </a:prstGeom>
          <a:solidFill>
            <a:schemeClr val="bg1"/>
          </a:solidFill>
          <a:ln>
            <a:solidFill>
              <a:schemeClr val="tx1"/>
            </a:solidFill>
          </a:ln>
        </p:spPr>
        <p:txBody>
          <a:bodyPr wrap="none" rtlCol="0">
            <a:spAutoFit/>
          </a:bodyPr>
          <a:lstStyle/>
          <a:p>
            <a:r>
              <a:rPr lang="ja-JP" altLang="en-US" sz="2400"/>
              <a:t>どっちも</a:t>
            </a:r>
            <a:r>
              <a:rPr lang="ja" altLang="en-US" sz="2400" dirty="0"/>
              <a:t>利点があるので</a:t>
            </a:r>
            <a:r>
              <a:rPr lang="ja-JP" altLang="en-US" sz="2400"/>
              <a:t>上手く</a:t>
            </a:r>
            <a:r>
              <a:rPr lang="ja" altLang="en-US" sz="2400" dirty="0"/>
              <a:t>使い分けてください</a:t>
            </a:r>
            <a:endParaRPr lang="en-US" sz="2400" dirty="0"/>
          </a:p>
        </p:txBody>
      </p:sp>
    </p:spTree>
    <p:extLst>
      <p:ext uri="{BB962C8B-B14F-4D97-AF65-F5344CB8AC3E}">
        <p14:creationId xmlns:p14="http://schemas.microsoft.com/office/powerpoint/2010/main" val="24446132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6154164-E5DA-B24D-9A17-BD9E675691A1}"/>
              </a:ext>
            </a:extLst>
          </p:cNvPr>
          <p:cNvSpPr>
            <a:spLocks noGrp="1"/>
          </p:cNvSpPr>
          <p:nvPr>
            <p:ph type="title"/>
          </p:nvPr>
        </p:nvSpPr>
        <p:spPr>
          <a:xfrm>
            <a:off x="716692" y="369566"/>
            <a:ext cx="10097082" cy="646331"/>
          </a:xfrm>
        </p:spPr>
        <p:txBody>
          <a:bodyPr/>
          <a:lstStyle/>
          <a:p>
            <a:r>
              <a:rPr lang="ja-JP" altLang="en-US"/>
              <a:t>パイプ</a:t>
            </a:r>
            <a:endParaRPr lang="en-US" dirty="0"/>
          </a:p>
        </p:txBody>
      </p:sp>
      <p:pic>
        <p:nvPicPr>
          <p:cNvPr id="3" name="Picture 2">
            <a:extLst>
              <a:ext uri="{FF2B5EF4-FFF2-40B4-BE49-F238E27FC236}">
                <a16:creationId xmlns:a16="http://schemas.microsoft.com/office/drawing/2014/main" id="{91622EFD-9333-1447-8676-ADFE9766FBC8}"/>
              </a:ext>
            </a:extLst>
          </p:cNvPr>
          <p:cNvPicPr>
            <a:picLocks noChangeAspect="1"/>
          </p:cNvPicPr>
          <p:nvPr/>
        </p:nvPicPr>
        <p:blipFill>
          <a:blip r:embed="rId2"/>
          <a:stretch>
            <a:fillRect/>
          </a:stretch>
        </p:blipFill>
        <p:spPr>
          <a:xfrm>
            <a:off x="457200" y="2703830"/>
            <a:ext cx="11277600" cy="3149600"/>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1309E5C-D722-C74C-8A88-9A1783AF968F}"/>
                  </a:ext>
                </a:extLst>
              </p:cNvPr>
              <p:cNvSpPr txBox="1"/>
              <p:nvPr/>
            </p:nvSpPr>
            <p:spPr>
              <a:xfrm>
                <a:off x="716692" y="1407466"/>
                <a:ext cx="9351091" cy="923330"/>
              </a:xfrm>
              <a:prstGeom prst="rect">
                <a:avLst/>
              </a:prstGeom>
              <a:noFill/>
            </p:spPr>
            <p:txBody>
              <a:bodyPr wrap="square" rtlCol="0">
                <a:spAutoFit/>
              </a:bodyPr>
              <a:lstStyle/>
              <a:p>
                <a:r>
                  <a:rPr lang="ja-JP" altLang="en-US"/>
                  <a:t>コマンドと</a:t>
                </a:r>
                <a:r>
                  <a:rPr lang="ja" altLang="en-US" dirty="0"/>
                  <a:t>出力は</a:t>
                </a:r>
                <a14:m>
                  <m:oMath xmlns:m="http://schemas.openxmlformats.org/officeDocument/2006/math">
                    <m:r>
                      <a:rPr lang="en-US" altLang="ja" i="1" dirty="0" smtClean="0">
                        <a:latin typeface="Cambria Math" panose="02040503050406030204" pitchFamily="18" charset="0"/>
                      </a:rPr>
                      <m:t>𝑥</m:t>
                    </m:r>
                  </m:oMath>
                </a14:m>
                <a:r>
                  <a:rPr lang="ja-JP" altLang="en-US"/>
                  <a:t>と</a:t>
                </a:r>
                <a14:m>
                  <m:oMath xmlns:m="http://schemas.openxmlformats.org/officeDocument/2006/math">
                    <m:r>
                      <a:rPr lang="en-US" altLang="ja-JP" i="1" dirty="0" smtClean="0">
                        <a:latin typeface="Cambria Math" panose="02040503050406030204" pitchFamily="18" charset="0"/>
                      </a:rPr>
                      <m:t>𝑓</m:t>
                    </m:r>
                    <m:r>
                      <a:rPr lang="en-US" altLang="ja-JP" i="1" dirty="0" smtClean="0">
                        <a:latin typeface="Cambria Math" panose="02040503050406030204" pitchFamily="18" charset="0"/>
                      </a:rPr>
                      <m:t>(</m:t>
                    </m:r>
                    <m:r>
                      <a:rPr lang="en-US" altLang="ja-JP" i="1" dirty="0" smtClean="0">
                        <a:latin typeface="Cambria Math" panose="02040503050406030204" pitchFamily="18" charset="0"/>
                      </a:rPr>
                      <m:t>𝑥</m:t>
                    </m:r>
                    <m:r>
                      <a:rPr lang="en-US" altLang="ja-JP" i="1" dirty="0" smtClean="0">
                        <a:latin typeface="Cambria Math" panose="02040503050406030204" pitchFamily="18" charset="0"/>
                      </a:rPr>
                      <m:t>)</m:t>
                    </m:r>
                  </m:oMath>
                </a14:m>
                <a:r>
                  <a:rPr lang="ja-JP" altLang="en-US"/>
                  <a:t>の関係</a:t>
                </a:r>
                <a:r>
                  <a:rPr lang="ja" altLang="en-US" dirty="0"/>
                  <a:t>にあります。</a:t>
                </a:r>
                <a:endParaRPr lang="en-US" altLang="ja" dirty="0"/>
              </a:p>
              <a:p>
                <a:r>
                  <a:rPr lang="ja-JP" altLang="en-US"/>
                  <a:t>しかし、</a:t>
                </a:r>
                <a:r>
                  <a:rPr lang="ja-JP" altLang="en-US">
                    <a:solidFill>
                      <a:srgbClr val="FF0000"/>
                    </a:solidFill>
                  </a:rPr>
                  <a:t>パイプ</a:t>
                </a:r>
                <a:r>
                  <a:rPr lang="ja-JP" altLang="en-US"/>
                  <a:t>を用いることで</a:t>
                </a:r>
                <a:r>
                  <a:rPr lang="ja" altLang="en-US" dirty="0"/>
                  <a:t>出力に</a:t>
                </a:r>
                <a:r>
                  <a:rPr lang="ja-JP" altLang="en-US"/>
                  <a:t>対して更にコマンドを</a:t>
                </a:r>
                <a:r>
                  <a:rPr lang="ja" altLang="en-US" dirty="0"/>
                  <a:t>適用した出力</a:t>
                </a:r>
                <a14:m>
                  <m:oMath xmlns:m="http://schemas.openxmlformats.org/officeDocument/2006/math">
                    <m:r>
                      <a:rPr lang="en-US" altLang="ja" b="0" i="1" smtClean="0">
                        <a:latin typeface="Cambria Math" panose="02040503050406030204" pitchFamily="18" charset="0"/>
                      </a:rPr>
                      <m:t>𝑔</m:t>
                    </m:r>
                    <m:r>
                      <a:rPr lang="en-US" altLang="ja" b="0" i="1" smtClean="0">
                        <a:latin typeface="Cambria Math" panose="02040503050406030204" pitchFamily="18" charset="0"/>
                      </a:rPr>
                      <m:t>(</m:t>
                    </m:r>
                    <m:r>
                      <a:rPr lang="en-US" altLang="ja" b="0" i="1" smtClean="0">
                        <a:latin typeface="Cambria Math" panose="02040503050406030204" pitchFamily="18" charset="0"/>
                      </a:rPr>
                      <m:t>𝑓</m:t>
                    </m:r>
                    <m:d>
                      <m:dPr>
                        <m:ctrlPr>
                          <a:rPr lang="en-US" altLang="ja" b="0" i="1" smtClean="0">
                            <a:latin typeface="Cambria Math" panose="02040503050406030204" pitchFamily="18" charset="0"/>
                          </a:rPr>
                        </m:ctrlPr>
                      </m:dPr>
                      <m:e>
                        <m:r>
                          <a:rPr lang="en-US" altLang="ja" b="0" i="1" smtClean="0">
                            <a:latin typeface="Cambria Math" panose="02040503050406030204" pitchFamily="18" charset="0"/>
                          </a:rPr>
                          <m:t>𝑥</m:t>
                        </m:r>
                      </m:e>
                    </m:d>
                    <m:r>
                      <a:rPr lang="en-US" altLang="ja" b="0" i="1" smtClean="0">
                        <a:latin typeface="Cambria Math" panose="02040503050406030204" pitchFamily="18" charset="0"/>
                      </a:rPr>
                      <m:t>)</m:t>
                    </m:r>
                  </m:oMath>
                </a14:m>
                <a:r>
                  <a:rPr lang="en-US" dirty="0"/>
                  <a:t>をコマンド1行で得ることができます。</a:t>
                </a:r>
              </a:p>
            </p:txBody>
          </p:sp>
        </mc:Choice>
        <mc:Fallback xmlns="">
          <p:sp>
            <p:nvSpPr>
              <p:cNvPr id="5" name="TextBox 4">
                <a:extLst>
                  <a:ext uri="{FF2B5EF4-FFF2-40B4-BE49-F238E27FC236}">
                    <a16:creationId xmlns:a16="http://schemas.microsoft.com/office/drawing/2014/main" id="{F1309E5C-D722-C74C-8A88-9A1783AF968F}"/>
                  </a:ext>
                </a:extLst>
              </p:cNvPr>
              <p:cNvSpPr txBox="1">
                <a:spLocks noRot="1" noChangeAspect="1" noMove="1" noResize="1" noEditPoints="1" noAdjustHandles="1" noChangeArrowheads="1" noChangeShapeType="1" noTextEdit="1"/>
              </p:cNvSpPr>
              <p:nvPr/>
            </p:nvSpPr>
            <p:spPr>
              <a:xfrm>
                <a:off x="716692" y="1407466"/>
                <a:ext cx="9351091" cy="923330"/>
              </a:xfrm>
              <a:prstGeom prst="rect">
                <a:avLst/>
              </a:prstGeom>
              <a:blipFill>
                <a:blip r:embed="rId3"/>
                <a:stretch>
                  <a:fillRect l="-407" t="-4054" b="-6757"/>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42FB2AB7-3C91-2449-85D0-4AEAFE6E7AEA}"/>
              </a:ext>
            </a:extLst>
          </p:cNvPr>
          <p:cNvSpPr txBox="1"/>
          <p:nvPr/>
        </p:nvSpPr>
        <p:spPr>
          <a:xfrm>
            <a:off x="1754660" y="3065846"/>
            <a:ext cx="1132041" cy="369332"/>
          </a:xfrm>
          <a:prstGeom prst="rect">
            <a:avLst/>
          </a:prstGeom>
          <a:noFill/>
        </p:spPr>
        <p:txBody>
          <a:bodyPr wrap="none" rtlCol="0">
            <a:spAutoFit/>
          </a:bodyPr>
          <a:lstStyle/>
          <a:p>
            <a:r>
              <a:rPr lang="ja-JP" altLang="en-US"/>
              <a:t>コマンド</a:t>
            </a:r>
            <a:r>
              <a:rPr lang="en-US" altLang="ja-JP" dirty="0"/>
              <a:t>: f</a:t>
            </a:r>
            <a:endParaRPr lang="en-US" dirty="0"/>
          </a:p>
        </p:txBody>
      </p:sp>
      <p:sp>
        <p:nvSpPr>
          <p:cNvPr id="11" name="TextBox 10">
            <a:extLst>
              <a:ext uri="{FF2B5EF4-FFF2-40B4-BE49-F238E27FC236}">
                <a16:creationId xmlns:a16="http://schemas.microsoft.com/office/drawing/2014/main" id="{C34166C8-27C9-5540-92EA-2C634D1DBD13}"/>
              </a:ext>
            </a:extLst>
          </p:cNvPr>
          <p:cNvSpPr txBox="1"/>
          <p:nvPr/>
        </p:nvSpPr>
        <p:spPr>
          <a:xfrm>
            <a:off x="2886701" y="3065846"/>
            <a:ext cx="825867" cy="369332"/>
          </a:xfrm>
          <a:prstGeom prst="rect">
            <a:avLst/>
          </a:prstGeom>
          <a:noFill/>
        </p:spPr>
        <p:txBody>
          <a:bodyPr wrap="none" rtlCol="0">
            <a:spAutoFit/>
          </a:bodyPr>
          <a:lstStyle/>
          <a:p>
            <a:r>
              <a:rPr lang="ja-JP" altLang="en-US"/>
              <a:t>引数</a:t>
            </a:r>
            <a:r>
              <a:rPr lang="en-US" altLang="ja-JP" dirty="0"/>
              <a:t>:x</a:t>
            </a:r>
            <a:endParaRPr lang="en-US" dirty="0"/>
          </a:p>
        </p:txBody>
      </p:sp>
      <p:sp>
        <p:nvSpPr>
          <p:cNvPr id="12" name="TextBox 11">
            <a:extLst>
              <a:ext uri="{FF2B5EF4-FFF2-40B4-BE49-F238E27FC236}">
                <a16:creationId xmlns:a16="http://schemas.microsoft.com/office/drawing/2014/main" id="{9A41BA11-077A-5D4F-852E-1F23F1C8FD06}"/>
              </a:ext>
            </a:extLst>
          </p:cNvPr>
          <p:cNvSpPr txBox="1"/>
          <p:nvPr/>
        </p:nvSpPr>
        <p:spPr>
          <a:xfrm>
            <a:off x="1878226" y="5730549"/>
            <a:ext cx="1132041" cy="369332"/>
          </a:xfrm>
          <a:prstGeom prst="rect">
            <a:avLst/>
          </a:prstGeom>
          <a:noFill/>
        </p:spPr>
        <p:txBody>
          <a:bodyPr wrap="none" rtlCol="0">
            <a:spAutoFit/>
          </a:bodyPr>
          <a:lstStyle/>
          <a:p>
            <a:r>
              <a:rPr lang="ja-JP" altLang="en-US"/>
              <a:t>コマンド</a:t>
            </a:r>
            <a:r>
              <a:rPr lang="en-US" altLang="ja-JP" dirty="0"/>
              <a:t>: f</a:t>
            </a:r>
            <a:endParaRPr lang="en-US" dirty="0"/>
          </a:p>
        </p:txBody>
      </p:sp>
      <p:sp>
        <p:nvSpPr>
          <p:cNvPr id="13" name="TextBox 12">
            <a:extLst>
              <a:ext uri="{FF2B5EF4-FFF2-40B4-BE49-F238E27FC236}">
                <a16:creationId xmlns:a16="http://schemas.microsoft.com/office/drawing/2014/main" id="{AD05E46E-ACAA-9F48-A75E-1895E9941508}"/>
              </a:ext>
            </a:extLst>
          </p:cNvPr>
          <p:cNvSpPr txBox="1"/>
          <p:nvPr/>
        </p:nvSpPr>
        <p:spPr>
          <a:xfrm>
            <a:off x="2886701" y="5730549"/>
            <a:ext cx="825867" cy="369332"/>
          </a:xfrm>
          <a:prstGeom prst="rect">
            <a:avLst/>
          </a:prstGeom>
          <a:noFill/>
        </p:spPr>
        <p:txBody>
          <a:bodyPr wrap="none" rtlCol="0">
            <a:spAutoFit/>
          </a:bodyPr>
          <a:lstStyle/>
          <a:p>
            <a:r>
              <a:rPr lang="ja-JP" altLang="en-US"/>
              <a:t>引数</a:t>
            </a:r>
            <a:r>
              <a:rPr lang="en-US" altLang="ja-JP" dirty="0"/>
              <a:t>:x</a:t>
            </a:r>
            <a:endParaRPr lang="en-US" dirty="0"/>
          </a:p>
        </p:txBody>
      </p:sp>
      <p:sp>
        <p:nvSpPr>
          <p:cNvPr id="14" name="TextBox 13">
            <a:extLst>
              <a:ext uri="{FF2B5EF4-FFF2-40B4-BE49-F238E27FC236}">
                <a16:creationId xmlns:a16="http://schemas.microsoft.com/office/drawing/2014/main" id="{34F3ADE4-BD76-CB4C-8C63-60773B58BF60}"/>
              </a:ext>
            </a:extLst>
          </p:cNvPr>
          <p:cNvSpPr txBox="1"/>
          <p:nvPr/>
        </p:nvSpPr>
        <p:spPr>
          <a:xfrm>
            <a:off x="3676407" y="6442470"/>
            <a:ext cx="1196161" cy="369332"/>
          </a:xfrm>
          <a:prstGeom prst="rect">
            <a:avLst/>
          </a:prstGeom>
          <a:noFill/>
        </p:spPr>
        <p:txBody>
          <a:bodyPr wrap="none" rtlCol="0">
            <a:spAutoFit/>
          </a:bodyPr>
          <a:lstStyle/>
          <a:p>
            <a:r>
              <a:rPr lang="ja-JP" altLang="en-US"/>
              <a:t>コマンド</a:t>
            </a:r>
            <a:r>
              <a:rPr lang="en-US" altLang="ja-JP" dirty="0"/>
              <a:t>: g</a:t>
            </a:r>
            <a:endParaRPr lang="en-US" dirty="0"/>
          </a:p>
        </p:txBody>
      </p:sp>
      <p:sp>
        <p:nvSpPr>
          <p:cNvPr id="7" name="Left Bracket 6">
            <a:extLst>
              <a:ext uri="{FF2B5EF4-FFF2-40B4-BE49-F238E27FC236}">
                <a16:creationId xmlns:a16="http://schemas.microsoft.com/office/drawing/2014/main" id="{7C4F346B-EA85-4349-BCC9-BC8EF247AFC1}"/>
              </a:ext>
            </a:extLst>
          </p:cNvPr>
          <p:cNvSpPr/>
          <p:nvPr/>
        </p:nvSpPr>
        <p:spPr>
          <a:xfrm rot="16200000">
            <a:off x="2578671" y="5659724"/>
            <a:ext cx="369331" cy="1196161"/>
          </a:xfrm>
          <a:prstGeom prst="leftBracket">
            <a:avLst>
              <a:gd name="adj"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803E7C66-DCDF-374B-A69E-33CEEB27CF05}"/>
              </a:ext>
            </a:extLst>
          </p:cNvPr>
          <p:cNvCxnSpPr>
            <a:cxnSpLocks/>
            <a:endCxn id="14" idx="1"/>
          </p:cNvCxnSpPr>
          <p:nvPr/>
        </p:nvCxnSpPr>
        <p:spPr>
          <a:xfrm>
            <a:off x="2763336" y="6627136"/>
            <a:ext cx="9130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B7BC524-B428-294F-98E5-66F830DDF5A4}"/>
              </a:ext>
            </a:extLst>
          </p:cNvPr>
          <p:cNvCxnSpPr>
            <a:stCxn id="7" idx="1"/>
          </p:cNvCxnSpPr>
          <p:nvPr/>
        </p:nvCxnSpPr>
        <p:spPr>
          <a:xfrm flipH="1">
            <a:off x="2763336" y="6442470"/>
            <a:ext cx="1" cy="184666"/>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D70668BF-F681-E44C-B1D5-DE9E16A60CC7}"/>
              </a:ext>
            </a:extLst>
          </p:cNvPr>
          <p:cNvSpPr txBox="1"/>
          <p:nvPr/>
        </p:nvSpPr>
        <p:spPr>
          <a:xfrm>
            <a:off x="2504290" y="6099881"/>
            <a:ext cx="518091" cy="369332"/>
          </a:xfrm>
          <a:prstGeom prst="rect">
            <a:avLst/>
          </a:prstGeom>
          <a:noFill/>
        </p:spPr>
        <p:txBody>
          <a:bodyPr wrap="none" rtlCol="0">
            <a:spAutoFit/>
          </a:bodyPr>
          <a:lstStyle/>
          <a:p>
            <a:r>
              <a:rPr lang="en-US" dirty="0"/>
              <a:t>f(x)</a:t>
            </a:r>
          </a:p>
        </p:txBody>
      </p:sp>
    </p:spTree>
    <p:extLst>
      <p:ext uri="{BB962C8B-B14F-4D97-AF65-F5344CB8AC3E}">
        <p14:creationId xmlns:p14="http://schemas.microsoft.com/office/powerpoint/2010/main" val="28365001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6154164-E5DA-B24D-9A17-BD9E675691A1}"/>
              </a:ext>
            </a:extLst>
          </p:cNvPr>
          <p:cNvSpPr>
            <a:spLocks noGrp="1"/>
          </p:cNvSpPr>
          <p:nvPr>
            <p:ph type="title"/>
          </p:nvPr>
        </p:nvSpPr>
        <p:spPr>
          <a:xfrm>
            <a:off x="716692" y="369566"/>
            <a:ext cx="10097082" cy="646331"/>
          </a:xfrm>
        </p:spPr>
        <p:txBody>
          <a:bodyPr/>
          <a:lstStyle/>
          <a:p>
            <a:r>
              <a:rPr lang="ja" altLang="en-US" dirty="0"/>
              <a:t>リダイレクト</a:t>
            </a:r>
            <a:endParaRPr lang="en-US" dirty="0"/>
          </a:p>
        </p:txBody>
      </p:sp>
      <p:sp>
        <p:nvSpPr>
          <p:cNvPr id="2" name="TextBox 1">
            <a:extLst>
              <a:ext uri="{FF2B5EF4-FFF2-40B4-BE49-F238E27FC236}">
                <a16:creationId xmlns:a16="http://schemas.microsoft.com/office/drawing/2014/main" id="{B82422B5-D679-974D-BD72-74CA50A65BA0}"/>
              </a:ext>
            </a:extLst>
          </p:cNvPr>
          <p:cNvSpPr txBox="1"/>
          <p:nvPr/>
        </p:nvSpPr>
        <p:spPr>
          <a:xfrm>
            <a:off x="926432" y="1254988"/>
            <a:ext cx="10635916" cy="1200329"/>
          </a:xfrm>
          <a:prstGeom prst="rect">
            <a:avLst/>
          </a:prstGeom>
          <a:noFill/>
        </p:spPr>
        <p:txBody>
          <a:bodyPr wrap="square" rtlCol="0">
            <a:spAutoFit/>
          </a:bodyPr>
          <a:lstStyle/>
          <a:p>
            <a:r>
              <a:rPr lang="ja-JP" altLang="en-US" sz="2400"/>
              <a:t>これまではコマンドの</a:t>
            </a:r>
            <a:r>
              <a:rPr lang="ja" altLang="en-US" sz="2400" dirty="0"/>
              <a:t>出力が画面に表示される</a:t>
            </a:r>
            <a:r>
              <a:rPr lang="ja-JP" altLang="en-US" sz="2400"/>
              <a:t>だけ</a:t>
            </a:r>
            <a:r>
              <a:rPr lang="en-US" altLang="ja-JP" sz="2400" dirty="0"/>
              <a:t>(</a:t>
            </a:r>
            <a:r>
              <a:rPr lang="ja" altLang="en-US" sz="2400" dirty="0"/>
              <a:t>標準出力</a:t>
            </a:r>
            <a:r>
              <a:rPr lang="en-US" altLang="ja-JP" sz="2400" dirty="0"/>
              <a:t>)</a:t>
            </a:r>
            <a:r>
              <a:rPr lang="ja-JP" altLang="en-US" sz="2400"/>
              <a:t>でした。</a:t>
            </a:r>
            <a:endParaRPr lang="en-US" altLang="ja-JP" sz="2400" dirty="0"/>
          </a:p>
          <a:p>
            <a:r>
              <a:rPr lang="ja-JP" altLang="en-US" sz="2400"/>
              <a:t>得られた</a:t>
            </a:r>
            <a:r>
              <a:rPr lang="ja" altLang="en-US" sz="2400" dirty="0"/>
              <a:t>出力を</a:t>
            </a:r>
            <a:r>
              <a:rPr lang="ja-JP" altLang="en-US" sz="2400"/>
              <a:t>あるファイルに</a:t>
            </a:r>
            <a:r>
              <a:rPr lang="ja" altLang="en-US" sz="2400" dirty="0"/>
              <a:t>書き込んで欲しい場合は、</a:t>
            </a:r>
            <a:r>
              <a:rPr lang="ja" altLang="en-US" sz="2400" dirty="0">
                <a:solidFill>
                  <a:srgbClr val="FF0000"/>
                </a:solidFill>
              </a:rPr>
              <a:t>リダイレクト</a:t>
            </a:r>
            <a:r>
              <a:rPr lang="en-US" altLang="ja" sz="2400" dirty="0">
                <a:solidFill>
                  <a:srgbClr val="FF0000"/>
                </a:solidFill>
              </a:rPr>
              <a:t>(&gt;</a:t>
            </a:r>
            <a:r>
              <a:rPr lang="ja-JP" altLang="en-US" sz="2400">
                <a:solidFill>
                  <a:srgbClr val="FF0000"/>
                </a:solidFill>
              </a:rPr>
              <a:t>または、</a:t>
            </a:r>
            <a:r>
              <a:rPr lang="en-US" altLang="ja-JP" sz="2400" dirty="0">
                <a:solidFill>
                  <a:srgbClr val="FF0000"/>
                </a:solidFill>
              </a:rPr>
              <a:t>&gt;&gt;</a:t>
            </a:r>
            <a:r>
              <a:rPr lang="en-US" altLang="ja" sz="2400" dirty="0">
                <a:solidFill>
                  <a:srgbClr val="FF0000"/>
                </a:solidFill>
              </a:rPr>
              <a:t>)</a:t>
            </a:r>
            <a:r>
              <a:rPr lang="ja-JP" altLang="en-US" sz="2400"/>
              <a:t>を用います。</a:t>
            </a:r>
            <a:endParaRPr lang="en-US" altLang="ja-JP" sz="2400" dirty="0"/>
          </a:p>
        </p:txBody>
      </p:sp>
      <p:pic>
        <p:nvPicPr>
          <p:cNvPr id="3" name="Picture 2">
            <a:extLst>
              <a:ext uri="{FF2B5EF4-FFF2-40B4-BE49-F238E27FC236}">
                <a16:creationId xmlns:a16="http://schemas.microsoft.com/office/drawing/2014/main" id="{D9E7957A-AC4F-F042-BDAA-15FCA118EF91}"/>
              </a:ext>
            </a:extLst>
          </p:cNvPr>
          <p:cNvPicPr>
            <a:picLocks noChangeAspect="1"/>
          </p:cNvPicPr>
          <p:nvPr/>
        </p:nvPicPr>
        <p:blipFill>
          <a:blip r:embed="rId2"/>
          <a:stretch>
            <a:fillRect/>
          </a:stretch>
        </p:blipFill>
        <p:spPr>
          <a:xfrm>
            <a:off x="1108241" y="3760735"/>
            <a:ext cx="4571267" cy="1046855"/>
          </a:xfrm>
          <a:prstGeom prst="rect">
            <a:avLst/>
          </a:prstGeom>
        </p:spPr>
      </p:pic>
      <p:pic>
        <p:nvPicPr>
          <p:cNvPr id="5" name="Picture 4">
            <a:extLst>
              <a:ext uri="{FF2B5EF4-FFF2-40B4-BE49-F238E27FC236}">
                <a16:creationId xmlns:a16="http://schemas.microsoft.com/office/drawing/2014/main" id="{B0D121E6-5128-E140-B6FC-29770ACE7613}"/>
              </a:ext>
            </a:extLst>
          </p:cNvPr>
          <p:cNvPicPr>
            <a:picLocks noChangeAspect="1"/>
          </p:cNvPicPr>
          <p:nvPr/>
        </p:nvPicPr>
        <p:blipFill>
          <a:blip r:embed="rId3"/>
          <a:stretch>
            <a:fillRect/>
          </a:stretch>
        </p:blipFill>
        <p:spPr>
          <a:xfrm>
            <a:off x="1108241" y="2509328"/>
            <a:ext cx="1954129" cy="1046855"/>
          </a:xfrm>
          <a:prstGeom prst="rect">
            <a:avLst/>
          </a:prstGeom>
        </p:spPr>
      </p:pic>
      <p:pic>
        <p:nvPicPr>
          <p:cNvPr id="6" name="Picture 5">
            <a:extLst>
              <a:ext uri="{FF2B5EF4-FFF2-40B4-BE49-F238E27FC236}">
                <a16:creationId xmlns:a16="http://schemas.microsoft.com/office/drawing/2014/main" id="{61980635-F5C5-9D44-83B8-1D345F06AA78}"/>
              </a:ext>
            </a:extLst>
          </p:cNvPr>
          <p:cNvPicPr>
            <a:picLocks noChangeAspect="1"/>
          </p:cNvPicPr>
          <p:nvPr/>
        </p:nvPicPr>
        <p:blipFill>
          <a:blip r:embed="rId4"/>
          <a:stretch>
            <a:fillRect/>
          </a:stretch>
        </p:blipFill>
        <p:spPr>
          <a:xfrm>
            <a:off x="1108241" y="5200362"/>
            <a:ext cx="4441203" cy="1046855"/>
          </a:xfrm>
          <a:prstGeom prst="rect">
            <a:avLst/>
          </a:prstGeom>
        </p:spPr>
      </p:pic>
      <p:sp>
        <p:nvSpPr>
          <p:cNvPr id="7" name="TextBox 6">
            <a:extLst>
              <a:ext uri="{FF2B5EF4-FFF2-40B4-BE49-F238E27FC236}">
                <a16:creationId xmlns:a16="http://schemas.microsoft.com/office/drawing/2014/main" id="{123DA97C-BFC6-314A-ADD5-20E22038D011}"/>
              </a:ext>
            </a:extLst>
          </p:cNvPr>
          <p:cNvSpPr txBox="1"/>
          <p:nvPr/>
        </p:nvSpPr>
        <p:spPr>
          <a:xfrm>
            <a:off x="3393874" y="2848089"/>
            <a:ext cx="4459875" cy="461665"/>
          </a:xfrm>
          <a:prstGeom prst="rect">
            <a:avLst/>
          </a:prstGeom>
          <a:noFill/>
        </p:spPr>
        <p:txBody>
          <a:bodyPr wrap="none" rtlCol="0">
            <a:spAutoFit/>
          </a:bodyPr>
          <a:lstStyle/>
          <a:p>
            <a:r>
              <a:rPr lang="en-US" sz="2400" dirty="0"/>
              <a:t>: </a:t>
            </a:r>
            <a:r>
              <a:rPr lang="ja" altLang="en-US" sz="2400" dirty="0"/>
              <a:t>出力は</a:t>
            </a:r>
            <a:r>
              <a:rPr lang="ja-JP" altLang="en-US" sz="2400"/>
              <a:t>ターミナルの</a:t>
            </a:r>
            <a:r>
              <a:rPr lang="ja" altLang="en-US" sz="2400" dirty="0"/>
              <a:t>標準出力へ</a:t>
            </a:r>
            <a:endParaRPr lang="en-US" sz="2400" dirty="0"/>
          </a:p>
        </p:txBody>
      </p:sp>
      <p:sp>
        <p:nvSpPr>
          <p:cNvPr id="12" name="TextBox 11">
            <a:extLst>
              <a:ext uri="{FF2B5EF4-FFF2-40B4-BE49-F238E27FC236}">
                <a16:creationId xmlns:a16="http://schemas.microsoft.com/office/drawing/2014/main" id="{E0AB639B-C614-D64D-ADE9-C97F74AEBAE5}"/>
              </a:ext>
            </a:extLst>
          </p:cNvPr>
          <p:cNvSpPr txBox="1"/>
          <p:nvPr/>
        </p:nvSpPr>
        <p:spPr>
          <a:xfrm>
            <a:off x="5765233" y="4041287"/>
            <a:ext cx="5957080" cy="830997"/>
          </a:xfrm>
          <a:prstGeom prst="rect">
            <a:avLst/>
          </a:prstGeom>
          <a:noFill/>
        </p:spPr>
        <p:txBody>
          <a:bodyPr wrap="none" rtlCol="0">
            <a:spAutoFit/>
          </a:bodyPr>
          <a:lstStyle/>
          <a:p>
            <a:r>
              <a:rPr lang="en-US" sz="2400" dirty="0"/>
              <a:t>: </a:t>
            </a:r>
            <a:r>
              <a:rPr lang="ja" altLang="en-US" sz="2400" dirty="0"/>
              <a:t>出力は</a:t>
            </a:r>
            <a:r>
              <a:rPr lang="en-US" altLang="ja" sz="2400" dirty="0" err="1"/>
              <a:t>ls.log</a:t>
            </a:r>
            <a:r>
              <a:rPr lang="ja-JP" altLang="en-US" sz="2400"/>
              <a:t>へ</a:t>
            </a:r>
            <a:endParaRPr lang="en-US" altLang="ja-JP" sz="2400" dirty="0"/>
          </a:p>
          <a:p>
            <a:r>
              <a:rPr lang="en-US" sz="2400" dirty="0"/>
              <a:t>*</a:t>
            </a:r>
            <a:r>
              <a:rPr lang="ja-JP" altLang="en-US" sz="2400"/>
              <a:t>ファイルが既に</a:t>
            </a:r>
            <a:r>
              <a:rPr lang="ja" altLang="en-US" sz="2400" dirty="0"/>
              <a:t>存在している場合は</a:t>
            </a:r>
            <a:r>
              <a:rPr lang="ja-JP" altLang="en-US" sz="2400">
                <a:solidFill>
                  <a:srgbClr val="FF0000"/>
                </a:solidFill>
              </a:rPr>
              <a:t>上書き</a:t>
            </a:r>
            <a:endParaRPr lang="en-US" sz="2400" dirty="0">
              <a:solidFill>
                <a:srgbClr val="FF0000"/>
              </a:solidFill>
            </a:endParaRPr>
          </a:p>
        </p:txBody>
      </p:sp>
      <p:sp>
        <p:nvSpPr>
          <p:cNvPr id="13" name="TextBox 12">
            <a:extLst>
              <a:ext uri="{FF2B5EF4-FFF2-40B4-BE49-F238E27FC236}">
                <a16:creationId xmlns:a16="http://schemas.microsoft.com/office/drawing/2014/main" id="{6B6E9508-434A-7F4B-B547-538C7A74C93B}"/>
              </a:ext>
            </a:extLst>
          </p:cNvPr>
          <p:cNvSpPr txBox="1"/>
          <p:nvPr/>
        </p:nvSpPr>
        <p:spPr>
          <a:xfrm>
            <a:off x="5765234" y="5416220"/>
            <a:ext cx="5797114" cy="1200329"/>
          </a:xfrm>
          <a:prstGeom prst="rect">
            <a:avLst/>
          </a:prstGeom>
          <a:noFill/>
        </p:spPr>
        <p:txBody>
          <a:bodyPr wrap="square" rtlCol="0">
            <a:spAutoFit/>
          </a:bodyPr>
          <a:lstStyle/>
          <a:p>
            <a:r>
              <a:rPr lang="en-US" sz="2400" dirty="0"/>
              <a:t>: </a:t>
            </a:r>
            <a:r>
              <a:rPr lang="ja" altLang="en-US" sz="2400" dirty="0"/>
              <a:t>出力は</a:t>
            </a:r>
            <a:r>
              <a:rPr lang="en-US" altLang="ja" sz="2400" dirty="0" err="1"/>
              <a:t>ls.log</a:t>
            </a:r>
            <a:r>
              <a:rPr lang="ja-JP" altLang="en-US" sz="2400"/>
              <a:t>へ</a:t>
            </a:r>
            <a:endParaRPr lang="en-US" altLang="ja-JP" sz="2400" dirty="0"/>
          </a:p>
          <a:p>
            <a:r>
              <a:rPr lang="en-US" sz="2400" dirty="0"/>
              <a:t>*</a:t>
            </a:r>
            <a:r>
              <a:rPr lang="ja-JP" altLang="en-US" sz="2400"/>
              <a:t>ファイルが既に</a:t>
            </a:r>
            <a:r>
              <a:rPr lang="ja" altLang="en-US" sz="2400" dirty="0"/>
              <a:t>存在している場合は</a:t>
            </a:r>
            <a:r>
              <a:rPr lang="ja-JP" altLang="en-US" sz="2400">
                <a:solidFill>
                  <a:srgbClr val="FF0000"/>
                </a:solidFill>
              </a:rPr>
              <a:t>後ろに続けて追記</a:t>
            </a:r>
            <a:endParaRPr lang="en-US" sz="2400" dirty="0">
              <a:solidFill>
                <a:srgbClr val="FF0000"/>
              </a:solidFill>
            </a:endParaRPr>
          </a:p>
        </p:txBody>
      </p:sp>
    </p:spTree>
    <p:extLst>
      <p:ext uri="{BB962C8B-B14F-4D97-AF65-F5344CB8AC3E}">
        <p14:creationId xmlns:p14="http://schemas.microsoft.com/office/powerpoint/2010/main" val="7137576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6154164-E5DA-B24D-9A17-BD9E675691A1}"/>
              </a:ext>
            </a:extLst>
          </p:cNvPr>
          <p:cNvSpPr>
            <a:spLocks noGrp="1"/>
          </p:cNvSpPr>
          <p:nvPr>
            <p:ph type="title"/>
          </p:nvPr>
        </p:nvSpPr>
        <p:spPr>
          <a:xfrm>
            <a:off x="716692" y="369566"/>
            <a:ext cx="10097082" cy="646331"/>
          </a:xfrm>
        </p:spPr>
        <p:txBody>
          <a:bodyPr/>
          <a:lstStyle/>
          <a:p>
            <a:r>
              <a:rPr lang="ja-JP" altLang="en-US"/>
              <a:t>よく使うコマンド</a:t>
            </a:r>
            <a:endParaRPr lang="en-US" dirty="0"/>
          </a:p>
        </p:txBody>
      </p:sp>
      <p:sp>
        <p:nvSpPr>
          <p:cNvPr id="2" name="TextBox 1">
            <a:extLst>
              <a:ext uri="{FF2B5EF4-FFF2-40B4-BE49-F238E27FC236}">
                <a16:creationId xmlns:a16="http://schemas.microsoft.com/office/drawing/2014/main" id="{6A28B366-6DF5-1543-BF48-1FDD03CB16A4}"/>
              </a:ext>
            </a:extLst>
          </p:cNvPr>
          <p:cNvSpPr txBox="1"/>
          <p:nvPr/>
        </p:nvSpPr>
        <p:spPr>
          <a:xfrm>
            <a:off x="716692" y="1347537"/>
            <a:ext cx="10662406" cy="923330"/>
          </a:xfrm>
          <a:prstGeom prst="rect">
            <a:avLst/>
          </a:prstGeom>
          <a:noFill/>
        </p:spPr>
        <p:txBody>
          <a:bodyPr wrap="none" rtlCol="0">
            <a:spAutoFit/>
          </a:bodyPr>
          <a:lstStyle/>
          <a:p>
            <a:r>
              <a:rPr lang="ja-JP" altLang="en-US"/>
              <a:t>世の中には数々のコマンドがあります。</a:t>
            </a:r>
            <a:endParaRPr lang="en-US" altLang="ja-JP" dirty="0"/>
          </a:p>
          <a:p>
            <a:r>
              <a:rPr lang="ja" altLang="en-US" dirty="0"/>
              <a:t>基本的には</a:t>
            </a:r>
            <a:r>
              <a:rPr lang="ja-JP" altLang="en-US"/>
              <a:t>必要に応じてグーグルや</a:t>
            </a:r>
            <a:r>
              <a:rPr lang="en-US" altLang="ja-JP" dirty="0"/>
              <a:t>man</a:t>
            </a:r>
            <a:r>
              <a:rPr lang="ja-JP" altLang="en-US"/>
              <a:t>コマンドで調べることで</a:t>
            </a:r>
            <a:r>
              <a:rPr lang="ja" altLang="en-US" dirty="0"/>
              <a:t>使い方を</a:t>
            </a:r>
            <a:r>
              <a:rPr lang="ja-JP" altLang="en-US"/>
              <a:t>覚えていきます。</a:t>
            </a:r>
            <a:endParaRPr lang="en-US" altLang="ja-JP" dirty="0"/>
          </a:p>
          <a:p>
            <a:r>
              <a:rPr lang="ja-JP" altLang="en-US"/>
              <a:t>中でも私</a:t>
            </a:r>
            <a:r>
              <a:rPr lang="en-US" altLang="ja-JP" dirty="0"/>
              <a:t>(</a:t>
            </a:r>
            <a:r>
              <a:rPr lang="ja-JP" altLang="en-US"/>
              <a:t>先代</a:t>
            </a:r>
            <a:r>
              <a:rPr lang="en-US" altLang="ja-JP" dirty="0"/>
              <a:t>TA)</a:t>
            </a:r>
            <a:r>
              <a:rPr lang="ja-JP" altLang="en-US"/>
              <a:t>がこれまでによく使ってきたコマンドを以下に</a:t>
            </a:r>
            <a:r>
              <a:rPr lang="ja" altLang="en-US" dirty="0"/>
              <a:t>まとめておくので</a:t>
            </a:r>
            <a:r>
              <a:rPr lang="ja-JP" altLang="en-US"/>
              <a:t>よければ参考</a:t>
            </a:r>
            <a:r>
              <a:rPr lang="ja" altLang="en-US" dirty="0"/>
              <a:t>にしてください。</a:t>
            </a:r>
            <a:endParaRPr lang="en-US" dirty="0"/>
          </a:p>
        </p:txBody>
      </p:sp>
      <p:graphicFrame>
        <p:nvGraphicFramePr>
          <p:cNvPr id="15" name="Table 14">
            <a:extLst>
              <a:ext uri="{FF2B5EF4-FFF2-40B4-BE49-F238E27FC236}">
                <a16:creationId xmlns:a16="http://schemas.microsoft.com/office/drawing/2014/main" id="{81322838-1795-6E46-ACC8-0DD4DC22AD41}"/>
              </a:ext>
            </a:extLst>
          </p:cNvPr>
          <p:cNvGraphicFramePr>
            <a:graphicFrameLocks noGrp="1"/>
          </p:cNvGraphicFramePr>
          <p:nvPr>
            <p:extLst>
              <p:ext uri="{D42A27DB-BD31-4B8C-83A1-F6EECF244321}">
                <p14:modId xmlns:p14="http://schemas.microsoft.com/office/powerpoint/2010/main" val="4132807220"/>
              </p:ext>
            </p:extLst>
          </p:nvPr>
        </p:nvGraphicFramePr>
        <p:xfrm>
          <a:off x="871916" y="2270867"/>
          <a:ext cx="4801434" cy="4267200"/>
        </p:xfrm>
        <a:graphic>
          <a:graphicData uri="http://schemas.openxmlformats.org/drawingml/2006/table">
            <a:tbl>
              <a:tblPr firstRow="1" bandRow="1">
                <a:tableStyleId>{5C22544A-7EE6-4342-B048-85BDC9FD1C3A}</a:tableStyleId>
              </a:tblPr>
              <a:tblGrid>
                <a:gridCol w="1221395">
                  <a:extLst>
                    <a:ext uri="{9D8B030D-6E8A-4147-A177-3AD203B41FA5}">
                      <a16:colId xmlns:a16="http://schemas.microsoft.com/office/drawing/2014/main" val="946978625"/>
                    </a:ext>
                  </a:extLst>
                </a:gridCol>
                <a:gridCol w="3580039">
                  <a:extLst>
                    <a:ext uri="{9D8B030D-6E8A-4147-A177-3AD203B41FA5}">
                      <a16:colId xmlns:a16="http://schemas.microsoft.com/office/drawing/2014/main" val="2904813652"/>
                    </a:ext>
                  </a:extLst>
                </a:gridCol>
              </a:tblGrid>
              <a:tr h="275138">
                <a:tc>
                  <a:txBody>
                    <a:bodyPr/>
                    <a:lstStyle/>
                    <a:p>
                      <a:r>
                        <a:rPr lang="ja-JP" altLang="en-US" sz="1400"/>
                        <a:t>コマンド</a:t>
                      </a:r>
                      <a:endParaRPr lang="en-US" sz="1400" dirty="0"/>
                    </a:p>
                  </a:txBody>
                  <a:tcPr/>
                </a:tc>
                <a:tc>
                  <a:txBody>
                    <a:bodyPr/>
                    <a:lstStyle/>
                    <a:p>
                      <a:r>
                        <a:rPr lang="ja-JP" altLang="en-US" sz="1400"/>
                        <a:t>意味</a:t>
                      </a:r>
                      <a:endParaRPr lang="en-US" sz="1400" dirty="0"/>
                    </a:p>
                  </a:txBody>
                  <a:tcPr/>
                </a:tc>
                <a:extLst>
                  <a:ext uri="{0D108BD9-81ED-4DB2-BD59-A6C34878D82A}">
                    <a16:rowId xmlns:a16="http://schemas.microsoft.com/office/drawing/2014/main" val="289589310"/>
                  </a:ext>
                </a:extLst>
              </a:tr>
              <a:tr h="275138">
                <a:tc>
                  <a:txBody>
                    <a:bodyPr/>
                    <a:lstStyle/>
                    <a:p>
                      <a:r>
                        <a:rPr lang="en-US" sz="1400" dirty="0" err="1"/>
                        <a:t>pwd</a:t>
                      </a:r>
                      <a:endParaRPr lang="en-US" sz="1400" dirty="0"/>
                    </a:p>
                  </a:txBody>
                  <a:tcPr/>
                </a:tc>
                <a:tc>
                  <a:txBody>
                    <a:bodyPr/>
                    <a:lstStyle/>
                    <a:p>
                      <a:r>
                        <a:rPr lang="ja-JP" altLang="en-US" sz="1400"/>
                        <a:t>現在のパスを表示</a:t>
                      </a:r>
                      <a:endParaRPr lang="en-US" sz="1400" dirty="0"/>
                    </a:p>
                  </a:txBody>
                  <a:tcPr/>
                </a:tc>
                <a:extLst>
                  <a:ext uri="{0D108BD9-81ED-4DB2-BD59-A6C34878D82A}">
                    <a16:rowId xmlns:a16="http://schemas.microsoft.com/office/drawing/2014/main" val="215889301"/>
                  </a:ext>
                </a:extLst>
              </a:tr>
              <a:tr h="275138">
                <a:tc>
                  <a:txBody>
                    <a:bodyPr/>
                    <a:lstStyle/>
                    <a:p>
                      <a:r>
                        <a:rPr lang="en-US" sz="1400" dirty="0" err="1"/>
                        <a:t>mkdir</a:t>
                      </a:r>
                      <a:endParaRPr lang="en-US" sz="1400" i="1" dirty="0"/>
                    </a:p>
                  </a:txBody>
                  <a:tcPr/>
                </a:tc>
                <a:tc>
                  <a:txBody>
                    <a:bodyPr/>
                    <a:lstStyle/>
                    <a:p>
                      <a:r>
                        <a:rPr lang="ja" altLang="en-US" sz="1400" dirty="0"/>
                        <a:t>ディレクトリ</a:t>
                      </a:r>
                      <a:r>
                        <a:rPr lang="ja-JP" altLang="en-US" sz="1400"/>
                        <a:t>を作成</a:t>
                      </a:r>
                      <a:endParaRPr lang="en-US" sz="1400" dirty="0"/>
                    </a:p>
                  </a:txBody>
                  <a:tcPr/>
                </a:tc>
                <a:extLst>
                  <a:ext uri="{0D108BD9-81ED-4DB2-BD59-A6C34878D82A}">
                    <a16:rowId xmlns:a16="http://schemas.microsoft.com/office/drawing/2014/main" val="2075252182"/>
                  </a:ext>
                </a:extLst>
              </a:tr>
              <a:tr h="275138">
                <a:tc>
                  <a:txBody>
                    <a:bodyPr/>
                    <a:lstStyle/>
                    <a:p>
                      <a:r>
                        <a:rPr lang="en-US" sz="1400" i="0" dirty="0"/>
                        <a:t>touch</a:t>
                      </a:r>
                      <a:endParaRPr lang="en-US" sz="1400" i="1" dirty="0"/>
                    </a:p>
                  </a:txBody>
                  <a:tcPr/>
                </a:tc>
                <a:tc>
                  <a:txBody>
                    <a:bodyPr/>
                    <a:lstStyle/>
                    <a:p>
                      <a:r>
                        <a:rPr lang="ja" altLang="en-US" sz="1400" dirty="0"/>
                        <a:t>ファイルを作成</a:t>
                      </a:r>
                      <a:endParaRPr lang="en-US" sz="1400" dirty="0"/>
                    </a:p>
                  </a:txBody>
                  <a:tcPr/>
                </a:tc>
                <a:extLst>
                  <a:ext uri="{0D108BD9-81ED-4DB2-BD59-A6C34878D82A}">
                    <a16:rowId xmlns:a16="http://schemas.microsoft.com/office/drawing/2014/main" val="2676423910"/>
                  </a:ext>
                </a:extLst>
              </a:tr>
              <a:tr h="275138">
                <a:tc>
                  <a:txBody>
                    <a:bodyPr/>
                    <a:lstStyle/>
                    <a:p>
                      <a:r>
                        <a:rPr lang="en-US" sz="1400" dirty="0"/>
                        <a:t>cd</a:t>
                      </a:r>
                      <a:endParaRPr lang="en-US" sz="1400" i="1" dirty="0"/>
                    </a:p>
                  </a:txBody>
                  <a:tcPr/>
                </a:tc>
                <a:tc>
                  <a:txBody>
                    <a:bodyPr/>
                    <a:lstStyle/>
                    <a:p>
                      <a:r>
                        <a:rPr lang="ja" altLang="en-US" sz="1400" dirty="0"/>
                        <a:t>ディレクトリ</a:t>
                      </a:r>
                      <a:r>
                        <a:rPr lang="ja-JP" altLang="en-US" sz="1400"/>
                        <a:t>に移動</a:t>
                      </a:r>
                      <a:endParaRPr lang="en-US" sz="1400" dirty="0"/>
                    </a:p>
                  </a:txBody>
                  <a:tcPr/>
                </a:tc>
                <a:extLst>
                  <a:ext uri="{0D108BD9-81ED-4DB2-BD59-A6C34878D82A}">
                    <a16:rowId xmlns:a16="http://schemas.microsoft.com/office/drawing/2014/main" val="1509591079"/>
                  </a:ext>
                </a:extLst>
              </a:tr>
              <a:tr h="275138">
                <a:tc>
                  <a:txBody>
                    <a:bodyPr/>
                    <a:lstStyle/>
                    <a:p>
                      <a:r>
                        <a:rPr lang="en-US" sz="1400" dirty="0"/>
                        <a:t>ls</a:t>
                      </a:r>
                      <a:endParaRPr lang="en-US" sz="1400" i="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 altLang="en-US" sz="1400" dirty="0"/>
                        <a:t>ディレクトリ</a:t>
                      </a:r>
                      <a:r>
                        <a:rPr lang="ja-JP" altLang="en-US" sz="1400"/>
                        <a:t>の中身を表示</a:t>
                      </a:r>
                      <a:endParaRPr lang="en-US" sz="1400" dirty="0"/>
                    </a:p>
                  </a:txBody>
                  <a:tcPr/>
                </a:tc>
                <a:extLst>
                  <a:ext uri="{0D108BD9-81ED-4DB2-BD59-A6C34878D82A}">
                    <a16:rowId xmlns:a16="http://schemas.microsoft.com/office/drawing/2014/main" val="289579781"/>
                  </a:ext>
                </a:extLst>
              </a:tr>
              <a:tr h="275138">
                <a:tc>
                  <a:txBody>
                    <a:bodyPr/>
                    <a:lstStyle/>
                    <a:p>
                      <a:r>
                        <a:rPr lang="en-US" sz="1400" dirty="0" err="1"/>
                        <a:t>rm</a:t>
                      </a:r>
                      <a:endParaRPr lang="en-US" sz="1400" i="1" dirty="0"/>
                    </a:p>
                  </a:txBody>
                  <a:tcPr/>
                </a:tc>
                <a:tc>
                  <a:txBody>
                    <a:bodyPr/>
                    <a:lstStyle/>
                    <a:p>
                      <a:r>
                        <a:rPr lang="ja-JP" altLang="en-US" sz="1400"/>
                        <a:t>ファイル</a:t>
                      </a:r>
                      <a:r>
                        <a:rPr lang="en-US" altLang="ja-JP" sz="1400" dirty="0"/>
                        <a:t>/</a:t>
                      </a:r>
                      <a:r>
                        <a:rPr lang="ja" altLang="en-US" sz="1400" dirty="0"/>
                        <a:t>ディレクトリ</a:t>
                      </a:r>
                      <a:r>
                        <a:rPr lang="ja-JP" altLang="en-US" sz="1400"/>
                        <a:t>を削除</a:t>
                      </a:r>
                      <a:endParaRPr lang="en-US" sz="1400" dirty="0"/>
                    </a:p>
                  </a:txBody>
                  <a:tcPr/>
                </a:tc>
                <a:extLst>
                  <a:ext uri="{0D108BD9-81ED-4DB2-BD59-A6C34878D82A}">
                    <a16:rowId xmlns:a16="http://schemas.microsoft.com/office/drawing/2014/main" val="102864095"/>
                  </a:ext>
                </a:extLst>
              </a:tr>
              <a:tr h="275138">
                <a:tc>
                  <a:txBody>
                    <a:bodyPr/>
                    <a:lstStyle/>
                    <a:p>
                      <a:r>
                        <a:rPr lang="en-US" sz="1400" i="0" dirty="0" err="1"/>
                        <a:t>cp</a:t>
                      </a:r>
                      <a:endParaRPr lang="en-US" sz="1400" i="0" dirty="0"/>
                    </a:p>
                  </a:txBody>
                  <a:tcPr/>
                </a:tc>
                <a:tc>
                  <a:txBody>
                    <a:bodyPr/>
                    <a:lstStyle/>
                    <a:p>
                      <a:r>
                        <a:rPr lang="ja-JP" altLang="en-US" sz="1400"/>
                        <a:t>ファイル</a:t>
                      </a:r>
                      <a:r>
                        <a:rPr lang="en-US" altLang="ja-JP" sz="1400" dirty="0"/>
                        <a:t>/</a:t>
                      </a:r>
                      <a:r>
                        <a:rPr lang="ja" altLang="en-US" sz="1400" dirty="0"/>
                        <a:t>ディレクトリ</a:t>
                      </a:r>
                      <a:r>
                        <a:rPr lang="ja-JP" altLang="en-US" sz="1400"/>
                        <a:t>を</a:t>
                      </a:r>
                      <a:r>
                        <a:rPr lang="ja" altLang="en-US" sz="1400" dirty="0"/>
                        <a:t>別の場所へ</a:t>
                      </a:r>
                      <a:r>
                        <a:rPr lang="ja-JP" altLang="en-US" sz="1400"/>
                        <a:t>複製</a:t>
                      </a:r>
                      <a:endParaRPr lang="en-US" sz="1400" dirty="0"/>
                    </a:p>
                  </a:txBody>
                  <a:tcPr/>
                </a:tc>
                <a:extLst>
                  <a:ext uri="{0D108BD9-81ED-4DB2-BD59-A6C34878D82A}">
                    <a16:rowId xmlns:a16="http://schemas.microsoft.com/office/drawing/2014/main" val="325809791"/>
                  </a:ext>
                </a:extLst>
              </a:tr>
              <a:tr h="275138">
                <a:tc>
                  <a:txBody>
                    <a:bodyPr/>
                    <a:lstStyle/>
                    <a:p>
                      <a:r>
                        <a:rPr lang="en-US" sz="1400" i="0" dirty="0"/>
                        <a:t>mv</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400"/>
                        <a:t>ファイル</a:t>
                      </a:r>
                      <a:r>
                        <a:rPr lang="en-US" altLang="ja-JP" sz="1400" dirty="0"/>
                        <a:t>/</a:t>
                      </a:r>
                      <a:r>
                        <a:rPr lang="ja" altLang="en-US" sz="1400" dirty="0"/>
                        <a:t>ディレクトリ</a:t>
                      </a:r>
                      <a:r>
                        <a:rPr lang="ja-JP" altLang="en-US" sz="1400"/>
                        <a:t>を</a:t>
                      </a:r>
                      <a:r>
                        <a:rPr lang="ja" altLang="en-US" sz="1400" dirty="0"/>
                        <a:t>別の場所へ</a:t>
                      </a:r>
                      <a:r>
                        <a:rPr lang="ja-JP" altLang="en-US" sz="1400"/>
                        <a:t>移動</a:t>
                      </a:r>
                      <a:endParaRPr lang="en-US" sz="1400" dirty="0"/>
                    </a:p>
                  </a:txBody>
                  <a:tcPr/>
                </a:tc>
                <a:extLst>
                  <a:ext uri="{0D108BD9-81ED-4DB2-BD59-A6C34878D82A}">
                    <a16:rowId xmlns:a16="http://schemas.microsoft.com/office/drawing/2014/main" val="2674431057"/>
                  </a:ext>
                </a:extLst>
              </a:tr>
              <a:tr h="275138">
                <a:tc>
                  <a:txBody>
                    <a:bodyPr/>
                    <a:lstStyle/>
                    <a:p>
                      <a:r>
                        <a:rPr lang="en-US" sz="1400" i="0" dirty="0" err="1"/>
                        <a:t>chmod</a:t>
                      </a:r>
                      <a:endParaRPr lang="en-US" sz="1400" i="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400"/>
                        <a:t>ファイル</a:t>
                      </a:r>
                      <a:r>
                        <a:rPr lang="en-US" altLang="ja-JP" sz="1400" dirty="0"/>
                        <a:t>/</a:t>
                      </a:r>
                      <a:r>
                        <a:rPr lang="ja" altLang="en-US" sz="1400" dirty="0"/>
                        <a:t>ディレクトリ</a:t>
                      </a:r>
                      <a:r>
                        <a:rPr lang="ja-JP" altLang="en-US" sz="1400"/>
                        <a:t>の</a:t>
                      </a:r>
                      <a:r>
                        <a:rPr lang="ja" altLang="en-US" sz="1400" dirty="0"/>
                        <a:t>パーミッション変更</a:t>
                      </a:r>
                      <a:endParaRPr lang="en-US" sz="1400" dirty="0"/>
                    </a:p>
                  </a:txBody>
                  <a:tcPr/>
                </a:tc>
                <a:extLst>
                  <a:ext uri="{0D108BD9-81ED-4DB2-BD59-A6C34878D82A}">
                    <a16:rowId xmlns:a16="http://schemas.microsoft.com/office/drawing/2014/main" val="1868941293"/>
                  </a:ext>
                </a:extLst>
              </a:tr>
              <a:tr h="275138">
                <a:tc>
                  <a:txBody>
                    <a:bodyPr/>
                    <a:lstStyle/>
                    <a:p>
                      <a:r>
                        <a:rPr lang="en-US" sz="1400" i="0" dirty="0" err="1"/>
                        <a:t>chown</a:t>
                      </a:r>
                      <a:endParaRPr lang="en-US" sz="1400" i="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400"/>
                        <a:t>ファイル</a:t>
                      </a:r>
                      <a:r>
                        <a:rPr lang="en-US" altLang="ja-JP" sz="1400" dirty="0"/>
                        <a:t>/</a:t>
                      </a:r>
                      <a:r>
                        <a:rPr lang="ja" altLang="en-US" sz="1400" dirty="0"/>
                        <a:t>ディレクトリ</a:t>
                      </a:r>
                      <a:r>
                        <a:rPr lang="ja-JP" altLang="en-US" sz="1400"/>
                        <a:t>の</a:t>
                      </a:r>
                      <a:r>
                        <a:rPr lang="ja" altLang="en-US" sz="1400" dirty="0"/>
                        <a:t>所有者変更</a:t>
                      </a:r>
                      <a:endParaRPr lang="en-US" sz="1400" dirty="0"/>
                    </a:p>
                  </a:txBody>
                  <a:tcPr/>
                </a:tc>
                <a:extLst>
                  <a:ext uri="{0D108BD9-81ED-4DB2-BD59-A6C34878D82A}">
                    <a16:rowId xmlns:a16="http://schemas.microsoft.com/office/drawing/2014/main" val="4098562074"/>
                  </a:ext>
                </a:extLst>
              </a:tr>
              <a:tr h="275138">
                <a:tc>
                  <a:txBody>
                    <a:bodyPr/>
                    <a:lstStyle/>
                    <a:p>
                      <a:r>
                        <a:rPr lang="en-US" sz="1400" i="0" dirty="0"/>
                        <a:t>cat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 altLang="en-US" sz="1400" dirty="0"/>
                        <a:t>ファイルの内容を結合して出力</a:t>
                      </a:r>
                      <a:r>
                        <a:rPr lang="ja-JP" altLang="en-US" sz="1400"/>
                        <a:t>に表示</a:t>
                      </a:r>
                      <a:endParaRPr lang="en-US" sz="1400" dirty="0"/>
                    </a:p>
                  </a:txBody>
                  <a:tcPr/>
                </a:tc>
                <a:extLst>
                  <a:ext uri="{0D108BD9-81ED-4DB2-BD59-A6C34878D82A}">
                    <a16:rowId xmlns:a16="http://schemas.microsoft.com/office/drawing/2014/main" val="298765963"/>
                  </a:ext>
                </a:extLst>
              </a:tr>
              <a:tr h="275138">
                <a:tc>
                  <a:txBody>
                    <a:bodyPr/>
                    <a:lstStyle/>
                    <a:p>
                      <a:r>
                        <a:rPr lang="en-US" sz="1400" i="0" dirty="0"/>
                        <a:t>find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400"/>
                        <a:t>ファイル名を検索</a:t>
                      </a:r>
                      <a:endParaRPr lang="en-US" sz="1400" dirty="0"/>
                    </a:p>
                  </a:txBody>
                  <a:tcPr/>
                </a:tc>
                <a:extLst>
                  <a:ext uri="{0D108BD9-81ED-4DB2-BD59-A6C34878D82A}">
                    <a16:rowId xmlns:a16="http://schemas.microsoft.com/office/drawing/2014/main" val="248466284"/>
                  </a:ext>
                </a:extLst>
              </a:tr>
              <a:tr h="275138">
                <a:tc>
                  <a:txBody>
                    <a:bodyPr/>
                    <a:lstStyle/>
                    <a:p>
                      <a:r>
                        <a:rPr lang="en-US" sz="1400" i="0" dirty="0"/>
                        <a:t>grep</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 altLang="en-US" sz="1400" dirty="0"/>
                        <a:t>ファイル中の</a:t>
                      </a:r>
                      <a:r>
                        <a:rPr lang="ja-JP" altLang="en-US" sz="1400"/>
                        <a:t>文字列を検索</a:t>
                      </a:r>
                      <a:endParaRPr lang="en-US" sz="1400" dirty="0"/>
                    </a:p>
                  </a:txBody>
                  <a:tcPr/>
                </a:tc>
                <a:extLst>
                  <a:ext uri="{0D108BD9-81ED-4DB2-BD59-A6C34878D82A}">
                    <a16:rowId xmlns:a16="http://schemas.microsoft.com/office/drawing/2014/main" val="196636679"/>
                  </a:ext>
                </a:extLst>
              </a:tr>
            </a:tbl>
          </a:graphicData>
        </a:graphic>
      </p:graphicFrame>
      <p:graphicFrame>
        <p:nvGraphicFramePr>
          <p:cNvPr id="18" name="Table 17">
            <a:extLst>
              <a:ext uri="{FF2B5EF4-FFF2-40B4-BE49-F238E27FC236}">
                <a16:creationId xmlns:a16="http://schemas.microsoft.com/office/drawing/2014/main" id="{5EAF3FDE-DFE3-3343-8B54-0C9D7864CD34}"/>
              </a:ext>
            </a:extLst>
          </p:cNvPr>
          <p:cNvGraphicFramePr>
            <a:graphicFrameLocks noGrp="1"/>
          </p:cNvGraphicFramePr>
          <p:nvPr>
            <p:extLst>
              <p:ext uri="{D42A27DB-BD31-4B8C-83A1-F6EECF244321}">
                <p14:modId xmlns:p14="http://schemas.microsoft.com/office/powerpoint/2010/main" val="2402285080"/>
              </p:ext>
            </p:extLst>
          </p:nvPr>
        </p:nvGraphicFramePr>
        <p:xfrm>
          <a:off x="6012340" y="2270867"/>
          <a:ext cx="4801434" cy="4267200"/>
        </p:xfrm>
        <a:graphic>
          <a:graphicData uri="http://schemas.openxmlformats.org/drawingml/2006/table">
            <a:tbl>
              <a:tblPr firstRow="1" bandRow="1">
                <a:tableStyleId>{5C22544A-7EE6-4342-B048-85BDC9FD1C3A}</a:tableStyleId>
              </a:tblPr>
              <a:tblGrid>
                <a:gridCol w="1221395">
                  <a:extLst>
                    <a:ext uri="{9D8B030D-6E8A-4147-A177-3AD203B41FA5}">
                      <a16:colId xmlns:a16="http://schemas.microsoft.com/office/drawing/2014/main" val="946978625"/>
                    </a:ext>
                  </a:extLst>
                </a:gridCol>
                <a:gridCol w="3580039">
                  <a:extLst>
                    <a:ext uri="{9D8B030D-6E8A-4147-A177-3AD203B41FA5}">
                      <a16:colId xmlns:a16="http://schemas.microsoft.com/office/drawing/2014/main" val="2904813652"/>
                    </a:ext>
                  </a:extLst>
                </a:gridCol>
              </a:tblGrid>
              <a:tr h="275138">
                <a:tc>
                  <a:txBody>
                    <a:bodyPr/>
                    <a:lstStyle/>
                    <a:p>
                      <a:r>
                        <a:rPr lang="ja-JP" altLang="en-US" sz="1400"/>
                        <a:t>コマンド</a:t>
                      </a:r>
                      <a:endParaRPr lang="en-US" sz="1400" dirty="0"/>
                    </a:p>
                  </a:txBody>
                  <a:tcPr/>
                </a:tc>
                <a:tc>
                  <a:txBody>
                    <a:bodyPr/>
                    <a:lstStyle/>
                    <a:p>
                      <a:r>
                        <a:rPr lang="ja-JP" altLang="en-US" sz="1400"/>
                        <a:t>意味</a:t>
                      </a:r>
                      <a:endParaRPr lang="en-US" sz="1400" dirty="0"/>
                    </a:p>
                  </a:txBody>
                  <a:tcPr/>
                </a:tc>
                <a:extLst>
                  <a:ext uri="{0D108BD9-81ED-4DB2-BD59-A6C34878D82A}">
                    <a16:rowId xmlns:a16="http://schemas.microsoft.com/office/drawing/2014/main" val="289589310"/>
                  </a:ext>
                </a:extLst>
              </a:tr>
              <a:tr h="275138">
                <a:tc>
                  <a:txBody>
                    <a:bodyPr/>
                    <a:lstStyle/>
                    <a:p>
                      <a:r>
                        <a:rPr lang="en-US" sz="1400" dirty="0" err="1"/>
                        <a:t>ssh</a:t>
                      </a:r>
                      <a:endParaRPr lang="en-US" sz="1400" dirty="0"/>
                    </a:p>
                  </a:txBody>
                  <a:tcPr/>
                </a:tc>
                <a:tc>
                  <a:txBody>
                    <a:bodyPr/>
                    <a:lstStyle/>
                    <a:p>
                      <a:r>
                        <a:rPr lang="ja" altLang="en-US" sz="1400" dirty="0"/>
                        <a:t>リモートへのログイン</a:t>
                      </a:r>
                      <a:endParaRPr lang="en-US" sz="1400" dirty="0"/>
                    </a:p>
                  </a:txBody>
                  <a:tcPr/>
                </a:tc>
                <a:extLst>
                  <a:ext uri="{0D108BD9-81ED-4DB2-BD59-A6C34878D82A}">
                    <a16:rowId xmlns:a16="http://schemas.microsoft.com/office/drawing/2014/main" val="215889301"/>
                  </a:ext>
                </a:extLst>
              </a:tr>
              <a:tr h="275138">
                <a:tc>
                  <a:txBody>
                    <a:bodyPr/>
                    <a:lstStyle/>
                    <a:p>
                      <a:r>
                        <a:rPr lang="en-US" sz="1400" dirty="0"/>
                        <a:t>top, </a:t>
                      </a:r>
                      <a:r>
                        <a:rPr lang="en-US" sz="1400" dirty="0" err="1"/>
                        <a:t>ps</a:t>
                      </a:r>
                      <a:endParaRPr lang="en-US" sz="1400" i="1" dirty="0"/>
                    </a:p>
                  </a:txBody>
                  <a:tcPr/>
                </a:tc>
                <a:tc>
                  <a:txBody>
                    <a:bodyPr/>
                    <a:lstStyle/>
                    <a:p>
                      <a:r>
                        <a:rPr lang="ja-JP" altLang="en-US" sz="1400"/>
                        <a:t>プロセスを表示</a:t>
                      </a:r>
                      <a:endParaRPr lang="en-US" sz="1400" dirty="0"/>
                    </a:p>
                  </a:txBody>
                  <a:tcPr/>
                </a:tc>
                <a:extLst>
                  <a:ext uri="{0D108BD9-81ED-4DB2-BD59-A6C34878D82A}">
                    <a16:rowId xmlns:a16="http://schemas.microsoft.com/office/drawing/2014/main" val="2075252182"/>
                  </a:ext>
                </a:extLst>
              </a:tr>
              <a:tr h="275138">
                <a:tc>
                  <a:txBody>
                    <a:bodyPr/>
                    <a:lstStyle/>
                    <a:p>
                      <a:r>
                        <a:rPr lang="en-US" sz="1400" i="0" dirty="0"/>
                        <a:t>kill</a:t>
                      </a:r>
                    </a:p>
                  </a:txBody>
                  <a:tcPr/>
                </a:tc>
                <a:tc>
                  <a:txBody>
                    <a:bodyPr/>
                    <a:lstStyle/>
                    <a:p>
                      <a:r>
                        <a:rPr lang="ja-JP" altLang="en-US" sz="1400" i="0"/>
                        <a:t>プロセスの終了</a:t>
                      </a:r>
                      <a:endParaRPr lang="en-US" sz="1400" i="0" dirty="0"/>
                    </a:p>
                  </a:txBody>
                  <a:tcPr/>
                </a:tc>
                <a:extLst>
                  <a:ext uri="{0D108BD9-81ED-4DB2-BD59-A6C34878D82A}">
                    <a16:rowId xmlns:a16="http://schemas.microsoft.com/office/drawing/2014/main" val="2676423910"/>
                  </a:ext>
                </a:extLst>
              </a:tr>
              <a:tr h="275138">
                <a:tc>
                  <a:txBody>
                    <a:bodyPr/>
                    <a:lstStyle/>
                    <a:p>
                      <a:r>
                        <a:rPr lang="en-US" sz="1400" i="0" dirty="0"/>
                        <a:t>exit</a:t>
                      </a:r>
                    </a:p>
                  </a:txBody>
                  <a:tcPr/>
                </a:tc>
                <a:tc>
                  <a:txBody>
                    <a:bodyPr/>
                    <a:lstStyle/>
                    <a:p>
                      <a:r>
                        <a:rPr lang="ja-JP" altLang="en-US" sz="1400" i="0"/>
                        <a:t>シェルの終了</a:t>
                      </a:r>
                      <a:endParaRPr lang="en-US" sz="1400" i="0" dirty="0"/>
                    </a:p>
                  </a:txBody>
                  <a:tcPr/>
                </a:tc>
                <a:extLst>
                  <a:ext uri="{0D108BD9-81ED-4DB2-BD59-A6C34878D82A}">
                    <a16:rowId xmlns:a16="http://schemas.microsoft.com/office/drawing/2014/main" val="1509591079"/>
                  </a:ext>
                </a:extLst>
              </a:tr>
              <a:tr h="275138">
                <a:tc>
                  <a:txBody>
                    <a:bodyPr/>
                    <a:lstStyle/>
                    <a:p>
                      <a:endParaRPr lang="en-US" sz="1400" i="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tc>
                <a:extLst>
                  <a:ext uri="{0D108BD9-81ED-4DB2-BD59-A6C34878D82A}">
                    <a16:rowId xmlns:a16="http://schemas.microsoft.com/office/drawing/2014/main" val="289579781"/>
                  </a:ext>
                </a:extLst>
              </a:tr>
              <a:tr h="275138">
                <a:tc>
                  <a:txBody>
                    <a:bodyPr/>
                    <a:lstStyle/>
                    <a:p>
                      <a:endParaRPr lang="en-US" sz="1400" i="1" dirty="0"/>
                    </a:p>
                  </a:txBody>
                  <a:tcPr/>
                </a:tc>
                <a:tc>
                  <a:txBody>
                    <a:bodyPr/>
                    <a:lstStyle/>
                    <a:p>
                      <a:endParaRPr lang="en-US" sz="1400" dirty="0"/>
                    </a:p>
                  </a:txBody>
                  <a:tcPr/>
                </a:tc>
                <a:extLst>
                  <a:ext uri="{0D108BD9-81ED-4DB2-BD59-A6C34878D82A}">
                    <a16:rowId xmlns:a16="http://schemas.microsoft.com/office/drawing/2014/main" val="102864095"/>
                  </a:ext>
                </a:extLst>
              </a:tr>
              <a:tr h="275138">
                <a:tc>
                  <a:txBody>
                    <a:bodyPr/>
                    <a:lstStyle/>
                    <a:p>
                      <a:endParaRPr lang="en-US" sz="1400" i="0" dirty="0"/>
                    </a:p>
                  </a:txBody>
                  <a:tcPr/>
                </a:tc>
                <a:tc>
                  <a:txBody>
                    <a:bodyPr/>
                    <a:lstStyle/>
                    <a:p>
                      <a:endParaRPr lang="en-US" sz="1400" dirty="0"/>
                    </a:p>
                  </a:txBody>
                  <a:tcPr/>
                </a:tc>
                <a:extLst>
                  <a:ext uri="{0D108BD9-81ED-4DB2-BD59-A6C34878D82A}">
                    <a16:rowId xmlns:a16="http://schemas.microsoft.com/office/drawing/2014/main" val="325809791"/>
                  </a:ext>
                </a:extLst>
              </a:tr>
              <a:tr h="275138">
                <a:tc>
                  <a:txBody>
                    <a:bodyPr/>
                    <a:lstStyle/>
                    <a:p>
                      <a:endParaRPr lang="en-US" sz="1400" i="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tc>
                <a:extLst>
                  <a:ext uri="{0D108BD9-81ED-4DB2-BD59-A6C34878D82A}">
                    <a16:rowId xmlns:a16="http://schemas.microsoft.com/office/drawing/2014/main" val="2674431057"/>
                  </a:ext>
                </a:extLst>
              </a:tr>
              <a:tr h="275138">
                <a:tc>
                  <a:txBody>
                    <a:bodyPr/>
                    <a:lstStyle/>
                    <a:p>
                      <a:endParaRPr lang="en-US" sz="1400" i="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tc>
                <a:extLst>
                  <a:ext uri="{0D108BD9-81ED-4DB2-BD59-A6C34878D82A}">
                    <a16:rowId xmlns:a16="http://schemas.microsoft.com/office/drawing/2014/main" val="1868941293"/>
                  </a:ext>
                </a:extLst>
              </a:tr>
              <a:tr h="275138">
                <a:tc>
                  <a:txBody>
                    <a:bodyPr/>
                    <a:lstStyle/>
                    <a:p>
                      <a:endParaRPr lang="en-US" sz="1400" i="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tc>
                <a:extLst>
                  <a:ext uri="{0D108BD9-81ED-4DB2-BD59-A6C34878D82A}">
                    <a16:rowId xmlns:a16="http://schemas.microsoft.com/office/drawing/2014/main" val="4098562074"/>
                  </a:ext>
                </a:extLst>
              </a:tr>
              <a:tr h="275138">
                <a:tc>
                  <a:txBody>
                    <a:bodyPr/>
                    <a:lstStyle/>
                    <a:p>
                      <a:endParaRPr lang="en-US" sz="1400" i="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tc>
                <a:extLst>
                  <a:ext uri="{0D108BD9-81ED-4DB2-BD59-A6C34878D82A}">
                    <a16:rowId xmlns:a16="http://schemas.microsoft.com/office/drawing/2014/main" val="298765963"/>
                  </a:ext>
                </a:extLst>
              </a:tr>
              <a:tr h="275138">
                <a:tc>
                  <a:txBody>
                    <a:bodyPr/>
                    <a:lstStyle/>
                    <a:p>
                      <a:endParaRPr lang="en-US" sz="1400" i="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tc>
                <a:extLst>
                  <a:ext uri="{0D108BD9-81ED-4DB2-BD59-A6C34878D82A}">
                    <a16:rowId xmlns:a16="http://schemas.microsoft.com/office/drawing/2014/main" val="248466284"/>
                  </a:ext>
                </a:extLst>
              </a:tr>
              <a:tr h="275138">
                <a:tc>
                  <a:txBody>
                    <a:bodyPr/>
                    <a:lstStyle/>
                    <a:p>
                      <a:endParaRPr lang="en-US" sz="1400" i="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tc>
                <a:extLst>
                  <a:ext uri="{0D108BD9-81ED-4DB2-BD59-A6C34878D82A}">
                    <a16:rowId xmlns:a16="http://schemas.microsoft.com/office/drawing/2014/main" val="196636679"/>
                  </a:ext>
                </a:extLst>
              </a:tr>
            </a:tbl>
          </a:graphicData>
        </a:graphic>
      </p:graphicFrame>
    </p:spTree>
    <p:extLst>
      <p:ext uri="{BB962C8B-B14F-4D97-AF65-F5344CB8AC3E}">
        <p14:creationId xmlns:p14="http://schemas.microsoft.com/office/powerpoint/2010/main" val="18455237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D7637-620A-5441-9AA0-BF69FD4C681F}"/>
              </a:ext>
            </a:extLst>
          </p:cNvPr>
          <p:cNvSpPr>
            <a:spLocks noGrp="1"/>
          </p:cNvSpPr>
          <p:nvPr>
            <p:ph type="title"/>
          </p:nvPr>
        </p:nvSpPr>
        <p:spPr/>
        <p:txBody>
          <a:bodyPr/>
          <a:lstStyle/>
          <a:p>
            <a:r>
              <a:rPr lang="ja" altLang="en-US" dirty="0"/>
              <a:t>提出課題</a:t>
            </a:r>
            <a:endParaRPr lang="en-US" dirty="0"/>
          </a:p>
        </p:txBody>
      </p:sp>
      <p:pic>
        <p:nvPicPr>
          <p:cNvPr id="4" name="Picture 3">
            <a:extLst>
              <a:ext uri="{FF2B5EF4-FFF2-40B4-BE49-F238E27FC236}">
                <a16:creationId xmlns:a16="http://schemas.microsoft.com/office/drawing/2014/main" id="{790BE319-DC37-E34D-AD5B-C8F5981C6FE9}"/>
              </a:ext>
            </a:extLst>
          </p:cNvPr>
          <p:cNvPicPr>
            <a:picLocks noChangeAspect="1"/>
          </p:cNvPicPr>
          <p:nvPr/>
        </p:nvPicPr>
        <p:blipFill>
          <a:blip r:embed="rId2"/>
          <a:stretch>
            <a:fillRect/>
          </a:stretch>
        </p:blipFill>
        <p:spPr>
          <a:xfrm>
            <a:off x="682172" y="1331467"/>
            <a:ext cx="7238291" cy="5526533"/>
          </a:xfrm>
          <a:prstGeom prst="rect">
            <a:avLst/>
          </a:prstGeom>
        </p:spPr>
      </p:pic>
      <p:pic>
        <p:nvPicPr>
          <p:cNvPr id="10" name="Picture 9">
            <a:extLst>
              <a:ext uri="{FF2B5EF4-FFF2-40B4-BE49-F238E27FC236}">
                <a16:creationId xmlns:a16="http://schemas.microsoft.com/office/drawing/2014/main" id="{7A238317-859B-8F49-802A-7C68F4062140}"/>
              </a:ext>
            </a:extLst>
          </p:cNvPr>
          <p:cNvPicPr>
            <a:picLocks noChangeAspect="1"/>
          </p:cNvPicPr>
          <p:nvPr/>
        </p:nvPicPr>
        <p:blipFill>
          <a:blip r:embed="rId3"/>
          <a:stretch>
            <a:fillRect/>
          </a:stretch>
        </p:blipFill>
        <p:spPr>
          <a:xfrm>
            <a:off x="9205692" y="3751277"/>
            <a:ext cx="2566471" cy="2566471"/>
          </a:xfrm>
          <a:prstGeom prst="rect">
            <a:avLst/>
          </a:prstGeom>
        </p:spPr>
      </p:pic>
      <p:sp>
        <p:nvSpPr>
          <p:cNvPr id="11" name="TextBox 10">
            <a:extLst>
              <a:ext uri="{FF2B5EF4-FFF2-40B4-BE49-F238E27FC236}">
                <a16:creationId xmlns:a16="http://schemas.microsoft.com/office/drawing/2014/main" id="{7B70EFF5-88A8-2845-BEAE-50223B12C22C}"/>
              </a:ext>
            </a:extLst>
          </p:cNvPr>
          <p:cNvSpPr txBox="1"/>
          <p:nvPr/>
        </p:nvSpPr>
        <p:spPr>
          <a:xfrm>
            <a:off x="9893167" y="6317748"/>
            <a:ext cx="1616661" cy="369332"/>
          </a:xfrm>
          <a:prstGeom prst="rect">
            <a:avLst/>
          </a:prstGeom>
          <a:noFill/>
        </p:spPr>
        <p:txBody>
          <a:bodyPr wrap="none" rtlCol="0">
            <a:spAutoFit/>
          </a:bodyPr>
          <a:lstStyle/>
          <a:p>
            <a:r>
              <a:rPr lang="en-US" dirty="0" err="1"/>
              <a:t>計算機演習TA</a:t>
            </a:r>
            <a:endParaRPr lang="en-US" dirty="0"/>
          </a:p>
        </p:txBody>
      </p:sp>
      <p:pic>
        <p:nvPicPr>
          <p:cNvPr id="12" name="Picture 11">
            <a:extLst>
              <a:ext uri="{FF2B5EF4-FFF2-40B4-BE49-F238E27FC236}">
                <a16:creationId xmlns:a16="http://schemas.microsoft.com/office/drawing/2014/main" id="{6B79DA67-F620-7D45-B4DE-BE046EA4ADCF}"/>
              </a:ext>
            </a:extLst>
          </p:cNvPr>
          <p:cNvPicPr>
            <a:picLocks noChangeAspect="1"/>
          </p:cNvPicPr>
          <p:nvPr/>
        </p:nvPicPr>
        <p:blipFill>
          <a:blip r:embed="rId4"/>
          <a:stretch>
            <a:fillRect/>
          </a:stretch>
        </p:blipFill>
        <p:spPr>
          <a:xfrm>
            <a:off x="7609353" y="5406853"/>
            <a:ext cx="1143000" cy="1143000"/>
          </a:xfrm>
          <a:prstGeom prst="rect">
            <a:avLst/>
          </a:prstGeom>
        </p:spPr>
      </p:pic>
    </p:spTree>
    <p:extLst>
      <p:ext uri="{BB962C8B-B14F-4D97-AF65-F5344CB8AC3E}">
        <p14:creationId xmlns:p14="http://schemas.microsoft.com/office/powerpoint/2010/main" val="38343475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D7637-620A-5441-9AA0-BF69FD4C681F}"/>
              </a:ext>
            </a:extLst>
          </p:cNvPr>
          <p:cNvSpPr>
            <a:spLocks noGrp="1"/>
          </p:cNvSpPr>
          <p:nvPr>
            <p:ph type="title"/>
          </p:nvPr>
        </p:nvSpPr>
        <p:spPr/>
        <p:txBody>
          <a:bodyPr/>
          <a:lstStyle/>
          <a:p>
            <a:r>
              <a:rPr lang="ja" altLang="en-US" dirty="0"/>
              <a:t>提出課題</a:t>
            </a:r>
            <a:endParaRPr lang="en-US" dirty="0"/>
          </a:p>
        </p:txBody>
      </p:sp>
      <p:pic>
        <p:nvPicPr>
          <p:cNvPr id="5" name="Picture 4">
            <a:extLst>
              <a:ext uri="{FF2B5EF4-FFF2-40B4-BE49-F238E27FC236}">
                <a16:creationId xmlns:a16="http://schemas.microsoft.com/office/drawing/2014/main" id="{C76A40C9-EEF7-764C-9C77-0C25DB40AC92}"/>
              </a:ext>
            </a:extLst>
          </p:cNvPr>
          <p:cNvPicPr>
            <a:picLocks noChangeAspect="1"/>
          </p:cNvPicPr>
          <p:nvPr/>
        </p:nvPicPr>
        <p:blipFill>
          <a:blip r:embed="rId2"/>
          <a:stretch>
            <a:fillRect/>
          </a:stretch>
        </p:blipFill>
        <p:spPr>
          <a:xfrm>
            <a:off x="890335" y="1288525"/>
            <a:ext cx="9999708" cy="1599053"/>
          </a:xfrm>
          <a:prstGeom prst="rect">
            <a:avLst/>
          </a:prstGeom>
        </p:spPr>
      </p:pic>
      <p:pic>
        <p:nvPicPr>
          <p:cNvPr id="6" name="Picture 5">
            <a:extLst>
              <a:ext uri="{FF2B5EF4-FFF2-40B4-BE49-F238E27FC236}">
                <a16:creationId xmlns:a16="http://schemas.microsoft.com/office/drawing/2014/main" id="{05F4EEBC-CFED-8749-97D6-2D137E6903D8}"/>
              </a:ext>
            </a:extLst>
          </p:cNvPr>
          <p:cNvPicPr>
            <a:picLocks noChangeAspect="1"/>
          </p:cNvPicPr>
          <p:nvPr/>
        </p:nvPicPr>
        <p:blipFill rotWithShape="1">
          <a:blip r:embed="rId3"/>
          <a:srcRect b="69459"/>
          <a:stretch/>
        </p:blipFill>
        <p:spPr>
          <a:xfrm>
            <a:off x="994993" y="2690310"/>
            <a:ext cx="9592796" cy="1280114"/>
          </a:xfrm>
          <a:prstGeom prst="rect">
            <a:avLst/>
          </a:prstGeom>
        </p:spPr>
      </p:pic>
    </p:spTree>
    <p:extLst>
      <p:ext uri="{BB962C8B-B14F-4D97-AF65-F5344CB8AC3E}">
        <p14:creationId xmlns:p14="http://schemas.microsoft.com/office/powerpoint/2010/main" val="2233445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AA3265-AB42-AB43-BE8A-B70FE395EA77}"/>
              </a:ext>
            </a:extLst>
          </p:cNvPr>
          <p:cNvSpPr>
            <a:spLocks noGrp="1"/>
          </p:cNvSpPr>
          <p:nvPr>
            <p:ph idx="1"/>
          </p:nvPr>
        </p:nvSpPr>
        <p:spPr>
          <a:xfrm>
            <a:off x="6331858" y="1511039"/>
            <a:ext cx="5515428" cy="3835922"/>
          </a:xfrm>
        </p:spPr>
        <p:txBody>
          <a:bodyPr/>
          <a:lstStyle/>
          <a:p>
            <a:r>
              <a:rPr lang="ja-JP" altLang="en-US"/>
              <a:t>大規模な処理が可能</a:t>
            </a:r>
            <a:endParaRPr lang="en-US" altLang="ja-JP" dirty="0"/>
          </a:p>
          <a:p>
            <a:r>
              <a:rPr lang="ja-JP" altLang="en-US">
                <a:solidFill>
                  <a:schemeClr val="bg1">
                    <a:lumMod val="75000"/>
                  </a:schemeClr>
                </a:solidFill>
              </a:rPr>
              <a:t>処理の自動化が可能</a:t>
            </a:r>
            <a:endParaRPr lang="en-US" altLang="ja-JP" dirty="0">
              <a:solidFill>
                <a:schemeClr val="bg1">
                  <a:lumMod val="75000"/>
                </a:schemeClr>
              </a:solidFill>
            </a:endParaRPr>
          </a:p>
          <a:p>
            <a:r>
              <a:rPr lang="ja-JP" altLang="en-US">
                <a:solidFill>
                  <a:schemeClr val="bg1">
                    <a:lumMod val="75000"/>
                  </a:schemeClr>
                </a:solidFill>
              </a:rPr>
              <a:t>動作が軽く、安定</a:t>
            </a:r>
            <a:endParaRPr lang="en-US" altLang="ja-JP" dirty="0">
              <a:solidFill>
                <a:schemeClr val="bg1">
                  <a:lumMod val="75000"/>
                </a:schemeClr>
              </a:solidFill>
            </a:endParaRPr>
          </a:p>
          <a:p>
            <a:r>
              <a:rPr lang="ja-JP" altLang="en-US">
                <a:solidFill>
                  <a:schemeClr val="bg1">
                    <a:lumMod val="75000"/>
                  </a:schemeClr>
                </a:solidFill>
              </a:rPr>
              <a:t>テキストデータだけで</a:t>
            </a:r>
            <a:r>
              <a:rPr lang="ja" altLang="en-US" dirty="0">
                <a:solidFill>
                  <a:schemeClr val="bg1">
                    <a:lumMod val="75000"/>
                  </a:schemeClr>
                </a:solidFill>
              </a:rPr>
              <a:t>コンピュータを包括的に</a:t>
            </a:r>
            <a:r>
              <a:rPr lang="ja-JP" altLang="en-US">
                <a:solidFill>
                  <a:schemeClr val="bg1">
                    <a:lumMod val="75000"/>
                  </a:schemeClr>
                </a:solidFill>
              </a:rPr>
              <a:t>操作</a:t>
            </a:r>
            <a:r>
              <a:rPr lang="ja" altLang="en-US" dirty="0">
                <a:solidFill>
                  <a:schemeClr val="bg1">
                    <a:lumMod val="75000"/>
                  </a:schemeClr>
                </a:solidFill>
              </a:rPr>
              <a:t>することが可能</a:t>
            </a:r>
            <a:endParaRPr lang="en-US" altLang="ja-JP" dirty="0">
              <a:solidFill>
                <a:schemeClr val="bg1">
                  <a:lumMod val="75000"/>
                </a:schemeClr>
              </a:solidFill>
            </a:endParaRPr>
          </a:p>
          <a:p>
            <a:r>
              <a:rPr lang="ja" altLang="en-US" dirty="0">
                <a:solidFill>
                  <a:schemeClr val="bg1">
                    <a:lumMod val="75000"/>
                  </a:schemeClr>
                </a:solidFill>
              </a:rPr>
              <a:t>ネットワーク</a:t>
            </a:r>
            <a:r>
              <a:rPr lang="ja-JP" altLang="en-US">
                <a:solidFill>
                  <a:schemeClr val="bg1">
                    <a:lumMod val="75000"/>
                  </a:schemeClr>
                </a:solidFill>
              </a:rPr>
              <a:t>、サーバーの管理を行う上で必須</a:t>
            </a:r>
            <a:endParaRPr lang="en-US" altLang="ja-JP" dirty="0">
              <a:solidFill>
                <a:schemeClr val="bg1">
                  <a:lumMod val="75000"/>
                </a:schemeClr>
              </a:solidFill>
            </a:endParaRPr>
          </a:p>
          <a:p>
            <a:r>
              <a:rPr lang="en-US" dirty="0">
                <a:solidFill>
                  <a:schemeClr val="bg1">
                    <a:lumMod val="75000"/>
                  </a:schemeClr>
                </a:solidFill>
              </a:rPr>
              <a:t>GUI</a:t>
            </a:r>
            <a:r>
              <a:rPr lang="ja-JP" altLang="en-US">
                <a:solidFill>
                  <a:schemeClr val="bg1">
                    <a:lumMod val="75000"/>
                  </a:schemeClr>
                </a:solidFill>
              </a:rPr>
              <a:t>の開発に必要</a:t>
            </a:r>
            <a:r>
              <a:rPr lang="ja" altLang="en-US" dirty="0">
                <a:solidFill>
                  <a:schemeClr val="bg1">
                    <a:lumMod val="75000"/>
                  </a:schemeClr>
                </a:solidFill>
              </a:rPr>
              <a:t>となる場合も</a:t>
            </a:r>
            <a:endParaRPr lang="en-US" dirty="0">
              <a:solidFill>
                <a:schemeClr val="bg1">
                  <a:lumMod val="75000"/>
                </a:schemeClr>
              </a:solidFill>
            </a:endParaRPr>
          </a:p>
        </p:txBody>
      </p:sp>
      <p:sp>
        <p:nvSpPr>
          <p:cNvPr id="4" name="Title 1">
            <a:extLst>
              <a:ext uri="{FF2B5EF4-FFF2-40B4-BE49-F238E27FC236}">
                <a16:creationId xmlns:a16="http://schemas.microsoft.com/office/drawing/2014/main" id="{864B9D6D-2F08-9B4A-9C32-765ED7A5D288}"/>
              </a:ext>
            </a:extLst>
          </p:cNvPr>
          <p:cNvSpPr>
            <a:spLocks noGrp="1"/>
          </p:cNvSpPr>
          <p:nvPr>
            <p:ph type="title"/>
          </p:nvPr>
        </p:nvSpPr>
        <p:spPr>
          <a:xfrm>
            <a:off x="682172" y="369566"/>
            <a:ext cx="8407400" cy="646331"/>
          </a:xfrm>
        </p:spPr>
        <p:txBody>
          <a:bodyPr/>
          <a:lstStyle/>
          <a:p>
            <a:r>
              <a:rPr lang="en-US" dirty="0"/>
              <a:t>CUI</a:t>
            </a:r>
            <a:r>
              <a:rPr lang="ja-JP" altLang="en-US"/>
              <a:t>操作を</a:t>
            </a:r>
            <a:r>
              <a:rPr lang="ja" altLang="en-US" dirty="0"/>
              <a:t>習得する</a:t>
            </a:r>
            <a:r>
              <a:rPr lang="ja-JP" altLang="en-US"/>
              <a:t>理由</a:t>
            </a:r>
            <a:endParaRPr lang="en-US" dirty="0"/>
          </a:p>
        </p:txBody>
      </p:sp>
      <p:pic>
        <p:nvPicPr>
          <p:cNvPr id="5" name="Picture 4">
            <a:extLst>
              <a:ext uri="{FF2B5EF4-FFF2-40B4-BE49-F238E27FC236}">
                <a16:creationId xmlns:a16="http://schemas.microsoft.com/office/drawing/2014/main" id="{44B4FB54-D604-584C-82D7-880F8418787C}"/>
              </a:ext>
            </a:extLst>
          </p:cNvPr>
          <p:cNvPicPr>
            <a:picLocks noChangeAspect="1"/>
          </p:cNvPicPr>
          <p:nvPr/>
        </p:nvPicPr>
        <p:blipFill>
          <a:blip r:embed="rId2"/>
          <a:stretch>
            <a:fillRect/>
          </a:stretch>
        </p:blipFill>
        <p:spPr>
          <a:xfrm>
            <a:off x="2325915" y="2954206"/>
            <a:ext cx="3534228" cy="3534228"/>
          </a:xfrm>
          <a:prstGeom prst="rect">
            <a:avLst/>
          </a:prstGeom>
        </p:spPr>
      </p:pic>
      <p:pic>
        <p:nvPicPr>
          <p:cNvPr id="7" name="Picture 6">
            <a:extLst>
              <a:ext uri="{FF2B5EF4-FFF2-40B4-BE49-F238E27FC236}">
                <a16:creationId xmlns:a16="http://schemas.microsoft.com/office/drawing/2014/main" id="{49FD03F8-92E2-A44C-90A5-3CFA3C3C8E2B}"/>
              </a:ext>
            </a:extLst>
          </p:cNvPr>
          <p:cNvPicPr>
            <a:picLocks noChangeAspect="1"/>
          </p:cNvPicPr>
          <p:nvPr/>
        </p:nvPicPr>
        <p:blipFill>
          <a:blip r:embed="rId3"/>
          <a:stretch>
            <a:fillRect/>
          </a:stretch>
        </p:blipFill>
        <p:spPr>
          <a:xfrm>
            <a:off x="344714" y="2954206"/>
            <a:ext cx="2165350" cy="3231368"/>
          </a:xfrm>
          <a:prstGeom prst="rect">
            <a:avLst/>
          </a:prstGeom>
        </p:spPr>
      </p:pic>
      <p:sp>
        <p:nvSpPr>
          <p:cNvPr id="8" name="TextBox 7">
            <a:extLst>
              <a:ext uri="{FF2B5EF4-FFF2-40B4-BE49-F238E27FC236}">
                <a16:creationId xmlns:a16="http://schemas.microsoft.com/office/drawing/2014/main" id="{0079E14B-9886-7642-9B1A-CDBA33B7732A}"/>
              </a:ext>
            </a:extLst>
          </p:cNvPr>
          <p:cNvSpPr txBox="1"/>
          <p:nvPr/>
        </p:nvSpPr>
        <p:spPr>
          <a:xfrm rot="5400000">
            <a:off x="1264295" y="6268095"/>
            <a:ext cx="595035" cy="584775"/>
          </a:xfrm>
          <a:prstGeom prst="rect">
            <a:avLst/>
          </a:prstGeom>
          <a:noFill/>
        </p:spPr>
        <p:txBody>
          <a:bodyPr wrap="none" rtlCol="0">
            <a:spAutoFit/>
          </a:bodyPr>
          <a:lstStyle/>
          <a:p>
            <a:r>
              <a:rPr lang="en-US" sz="3200" dirty="0"/>
              <a:t>…</a:t>
            </a:r>
          </a:p>
        </p:txBody>
      </p:sp>
      <p:sp>
        <p:nvSpPr>
          <p:cNvPr id="9" name="TextBox 8">
            <a:extLst>
              <a:ext uri="{FF2B5EF4-FFF2-40B4-BE49-F238E27FC236}">
                <a16:creationId xmlns:a16="http://schemas.microsoft.com/office/drawing/2014/main" id="{A1938F20-3DAC-AC4F-BBEE-501836A98EB1}"/>
              </a:ext>
            </a:extLst>
          </p:cNvPr>
          <p:cNvSpPr txBox="1"/>
          <p:nvPr/>
        </p:nvSpPr>
        <p:spPr>
          <a:xfrm rot="5400000">
            <a:off x="1264294" y="2388510"/>
            <a:ext cx="595035" cy="584775"/>
          </a:xfrm>
          <a:prstGeom prst="rect">
            <a:avLst/>
          </a:prstGeom>
          <a:noFill/>
        </p:spPr>
        <p:txBody>
          <a:bodyPr wrap="none" rtlCol="0">
            <a:spAutoFit/>
          </a:bodyPr>
          <a:lstStyle/>
          <a:p>
            <a:r>
              <a:rPr lang="en-US" sz="3200" dirty="0"/>
              <a:t>…</a:t>
            </a:r>
          </a:p>
        </p:txBody>
      </p:sp>
      <p:pic>
        <p:nvPicPr>
          <p:cNvPr id="10" name="Picture 9">
            <a:extLst>
              <a:ext uri="{FF2B5EF4-FFF2-40B4-BE49-F238E27FC236}">
                <a16:creationId xmlns:a16="http://schemas.microsoft.com/office/drawing/2014/main" id="{AC443F17-3E2F-C44A-96AE-D721E03B7384}"/>
              </a:ext>
            </a:extLst>
          </p:cNvPr>
          <p:cNvPicPr>
            <a:picLocks noChangeAspect="1"/>
          </p:cNvPicPr>
          <p:nvPr/>
        </p:nvPicPr>
        <p:blipFill rotWithShape="1">
          <a:blip r:embed="rId4"/>
          <a:srcRect l="18391" r="17679" b="50440"/>
          <a:stretch/>
        </p:blipFill>
        <p:spPr>
          <a:xfrm>
            <a:off x="3933490" y="1455589"/>
            <a:ext cx="1580575" cy="1225308"/>
          </a:xfrm>
          <a:prstGeom prst="rect">
            <a:avLst/>
          </a:prstGeom>
        </p:spPr>
      </p:pic>
      <p:sp>
        <p:nvSpPr>
          <p:cNvPr id="11" name="Rounded Rectangular Callout 10">
            <a:extLst>
              <a:ext uri="{FF2B5EF4-FFF2-40B4-BE49-F238E27FC236}">
                <a16:creationId xmlns:a16="http://schemas.microsoft.com/office/drawing/2014/main" id="{7127481D-A4E2-3D4C-91B5-971610792CFE}"/>
              </a:ext>
            </a:extLst>
          </p:cNvPr>
          <p:cNvSpPr/>
          <p:nvPr/>
        </p:nvSpPr>
        <p:spPr>
          <a:xfrm>
            <a:off x="735529" y="1511039"/>
            <a:ext cx="3197961" cy="872341"/>
          </a:xfrm>
          <a:prstGeom prst="wedgeRoundRectCallout">
            <a:avLst>
              <a:gd name="adj1" fmla="val 57664"/>
              <a:gd name="adj2" fmla="val -3235"/>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138BBA02-F6E9-F746-A871-7D5B906A595D}"/>
              </a:ext>
            </a:extLst>
          </p:cNvPr>
          <p:cNvSpPr txBox="1"/>
          <p:nvPr/>
        </p:nvSpPr>
        <p:spPr>
          <a:xfrm>
            <a:off x="853133" y="1624044"/>
            <a:ext cx="2999563" cy="646331"/>
          </a:xfrm>
          <a:prstGeom prst="rect">
            <a:avLst/>
          </a:prstGeom>
          <a:noFill/>
        </p:spPr>
        <p:txBody>
          <a:bodyPr wrap="square" rtlCol="0">
            <a:spAutoFit/>
          </a:bodyPr>
          <a:lstStyle/>
          <a:p>
            <a:r>
              <a:rPr lang="ja-JP" altLang="en-US"/>
              <a:t>奇数番号のファイルだけ削除</a:t>
            </a:r>
            <a:r>
              <a:rPr lang="ja" altLang="en-US" dirty="0"/>
              <a:t>しておいてね</a:t>
            </a:r>
            <a:endParaRPr lang="en-US" dirty="0"/>
          </a:p>
        </p:txBody>
      </p:sp>
    </p:spTree>
    <p:extLst>
      <p:ext uri="{BB962C8B-B14F-4D97-AF65-F5344CB8AC3E}">
        <p14:creationId xmlns:p14="http://schemas.microsoft.com/office/powerpoint/2010/main" val="4167341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AA3265-AB42-AB43-BE8A-B70FE395EA77}"/>
              </a:ext>
            </a:extLst>
          </p:cNvPr>
          <p:cNvSpPr>
            <a:spLocks noGrp="1"/>
          </p:cNvSpPr>
          <p:nvPr>
            <p:ph idx="1"/>
          </p:nvPr>
        </p:nvSpPr>
        <p:spPr>
          <a:xfrm>
            <a:off x="6331858" y="1511039"/>
            <a:ext cx="5515428" cy="3835922"/>
          </a:xfrm>
        </p:spPr>
        <p:txBody>
          <a:bodyPr/>
          <a:lstStyle/>
          <a:p>
            <a:r>
              <a:rPr lang="ja-JP" altLang="en-US">
                <a:solidFill>
                  <a:schemeClr val="bg1">
                    <a:lumMod val="75000"/>
                  </a:schemeClr>
                </a:solidFill>
              </a:rPr>
              <a:t>大規模な処理が可能</a:t>
            </a:r>
            <a:endParaRPr lang="en-US" altLang="ja-JP" dirty="0">
              <a:solidFill>
                <a:schemeClr val="bg1">
                  <a:lumMod val="75000"/>
                </a:schemeClr>
              </a:solidFill>
            </a:endParaRPr>
          </a:p>
          <a:p>
            <a:r>
              <a:rPr lang="ja-JP" altLang="en-US"/>
              <a:t>処理の自動化が可能</a:t>
            </a:r>
            <a:endParaRPr lang="en-US" altLang="ja-JP" dirty="0"/>
          </a:p>
          <a:p>
            <a:r>
              <a:rPr lang="ja-JP" altLang="en-US">
                <a:solidFill>
                  <a:schemeClr val="bg1">
                    <a:lumMod val="75000"/>
                  </a:schemeClr>
                </a:solidFill>
              </a:rPr>
              <a:t>動作が軽く、安定</a:t>
            </a:r>
            <a:endParaRPr lang="en-US" altLang="ja-JP" dirty="0">
              <a:solidFill>
                <a:schemeClr val="bg1">
                  <a:lumMod val="75000"/>
                </a:schemeClr>
              </a:solidFill>
            </a:endParaRPr>
          </a:p>
          <a:p>
            <a:r>
              <a:rPr lang="ja-JP" altLang="en-US">
                <a:solidFill>
                  <a:schemeClr val="bg1">
                    <a:lumMod val="75000"/>
                  </a:schemeClr>
                </a:solidFill>
              </a:rPr>
              <a:t>テキストデータだけで</a:t>
            </a:r>
            <a:r>
              <a:rPr lang="ja" altLang="en-US" dirty="0">
                <a:solidFill>
                  <a:schemeClr val="bg1">
                    <a:lumMod val="75000"/>
                  </a:schemeClr>
                </a:solidFill>
              </a:rPr>
              <a:t>コンピュータを包括的に</a:t>
            </a:r>
            <a:r>
              <a:rPr lang="ja-JP" altLang="en-US">
                <a:solidFill>
                  <a:schemeClr val="bg1">
                    <a:lumMod val="75000"/>
                  </a:schemeClr>
                </a:solidFill>
              </a:rPr>
              <a:t>操作</a:t>
            </a:r>
            <a:r>
              <a:rPr lang="ja" altLang="en-US" dirty="0">
                <a:solidFill>
                  <a:schemeClr val="bg1">
                    <a:lumMod val="75000"/>
                  </a:schemeClr>
                </a:solidFill>
              </a:rPr>
              <a:t>することが可能</a:t>
            </a:r>
            <a:endParaRPr lang="en-US" altLang="ja-JP" dirty="0">
              <a:solidFill>
                <a:schemeClr val="bg1">
                  <a:lumMod val="75000"/>
                </a:schemeClr>
              </a:solidFill>
            </a:endParaRPr>
          </a:p>
          <a:p>
            <a:r>
              <a:rPr lang="ja" altLang="en-US" dirty="0">
                <a:solidFill>
                  <a:schemeClr val="bg1">
                    <a:lumMod val="75000"/>
                  </a:schemeClr>
                </a:solidFill>
              </a:rPr>
              <a:t>ネットワーク</a:t>
            </a:r>
            <a:r>
              <a:rPr lang="ja-JP" altLang="en-US">
                <a:solidFill>
                  <a:schemeClr val="bg1">
                    <a:lumMod val="75000"/>
                  </a:schemeClr>
                </a:solidFill>
              </a:rPr>
              <a:t>、サーバーの管理を行う上で必須</a:t>
            </a:r>
            <a:endParaRPr lang="en-US" altLang="ja-JP" dirty="0">
              <a:solidFill>
                <a:schemeClr val="bg1">
                  <a:lumMod val="75000"/>
                </a:schemeClr>
              </a:solidFill>
            </a:endParaRPr>
          </a:p>
          <a:p>
            <a:r>
              <a:rPr lang="en-US" dirty="0">
                <a:solidFill>
                  <a:schemeClr val="bg1">
                    <a:lumMod val="75000"/>
                  </a:schemeClr>
                </a:solidFill>
              </a:rPr>
              <a:t>GUI</a:t>
            </a:r>
            <a:r>
              <a:rPr lang="ja-JP" altLang="en-US">
                <a:solidFill>
                  <a:schemeClr val="bg1">
                    <a:lumMod val="75000"/>
                  </a:schemeClr>
                </a:solidFill>
              </a:rPr>
              <a:t>の開発に必要</a:t>
            </a:r>
            <a:r>
              <a:rPr lang="ja" altLang="en-US" dirty="0">
                <a:solidFill>
                  <a:schemeClr val="bg1">
                    <a:lumMod val="75000"/>
                  </a:schemeClr>
                </a:solidFill>
              </a:rPr>
              <a:t>となる場合も</a:t>
            </a:r>
            <a:endParaRPr lang="en-US" dirty="0">
              <a:solidFill>
                <a:schemeClr val="bg1">
                  <a:lumMod val="75000"/>
                </a:schemeClr>
              </a:solidFill>
            </a:endParaRPr>
          </a:p>
        </p:txBody>
      </p:sp>
      <p:sp>
        <p:nvSpPr>
          <p:cNvPr id="4" name="Title 1">
            <a:extLst>
              <a:ext uri="{FF2B5EF4-FFF2-40B4-BE49-F238E27FC236}">
                <a16:creationId xmlns:a16="http://schemas.microsoft.com/office/drawing/2014/main" id="{864B9D6D-2F08-9B4A-9C32-765ED7A5D288}"/>
              </a:ext>
            </a:extLst>
          </p:cNvPr>
          <p:cNvSpPr>
            <a:spLocks noGrp="1"/>
          </p:cNvSpPr>
          <p:nvPr>
            <p:ph type="title"/>
          </p:nvPr>
        </p:nvSpPr>
        <p:spPr>
          <a:xfrm>
            <a:off x="682172" y="369566"/>
            <a:ext cx="8407400" cy="646331"/>
          </a:xfrm>
        </p:spPr>
        <p:txBody>
          <a:bodyPr/>
          <a:lstStyle/>
          <a:p>
            <a:r>
              <a:rPr lang="en-US" dirty="0"/>
              <a:t>CUI</a:t>
            </a:r>
            <a:r>
              <a:rPr lang="ja-JP" altLang="en-US"/>
              <a:t>操作を</a:t>
            </a:r>
            <a:r>
              <a:rPr lang="ja" altLang="en-US" dirty="0"/>
              <a:t>習得する</a:t>
            </a:r>
            <a:r>
              <a:rPr lang="ja-JP" altLang="en-US"/>
              <a:t>理由</a:t>
            </a:r>
            <a:endParaRPr lang="en-US" dirty="0"/>
          </a:p>
        </p:txBody>
      </p:sp>
      <p:pic>
        <p:nvPicPr>
          <p:cNvPr id="5" name="Picture 4">
            <a:extLst>
              <a:ext uri="{FF2B5EF4-FFF2-40B4-BE49-F238E27FC236}">
                <a16:creationId xmlns:a16="http://schemas.microsoft.com/office/drawing/2014/main" id="{44B4FB54-D604-584C-82D7-880F8418787C}"/>
              </a:ext>
            </a:extLst>
          </p:cNvPr>
          <p:cNvPicPr>
            <a:picLocks noChangeAspect="1"/>
          </p:cNvPicPr>
          <p:nvPr/>
        </p:nvPicPr>
        <p:blipFill>
          <a:blip r:embed="rId2"/>
          <a:stretch>
            <a:fillRect/>
          </a:stretch>
        </p:blipFill>
        <p:spPr>
          <a:xfrm>
            <a:off x="2325915" y="2954206"/>
            <a:ext cx="3534228" cy="3534228"/>
          </a:xfrm>
          <a:prstGeom prst="rect">
            <a:avLst/>
          </a:prstGeom>
        </p:spPr>
      </p:pic>
      <p:sp>
        <p:nvSpPr>
          <p:cNvPr id="8" name="TextBox 7">
            <a:extLst>
              <a:ext uri="{FF2B5EF4-FFF2-40B4-BE49-F238E27FC236}">
                <a16:creationId xmlns:a16="http://schemas.microsoft.com/office/drawing/2014/main" id="{0079E14B-9886-7642-9B1A-CDBA33B7732A}"/>
              </a:ext>
            </a:extLst>
          </p:cNvPr>
          <p:cNvSpPr txBox="1"/>
          <p:nvPr/>
        </p:nvSpPr>
        <p:spPr>
          <a:xfrm rot="5400000">
            <a:off x="1044628" y="5388037"/>
            <a:ext cx="595035" cy="584775"/>
          </a:xfrm>
          <a:prstGeom prst="rect">
            <a:avLst/>
          </a:prstGeom>
          <a:noFill/>
        </p:spPr>
        <p:txBody>
          <a:bodyPr wrap="none" rtlCol="0">
            <a:spAutoFit/>
          </a:bodyPr>
          <a:lstStyle/>
          <a:p>
            <a:r>
              <a:rPr lang="en-US" sz="3200" dirty="0"/>
              <a:t>…</a:t>
            </a:r>
          </a:p>
        </p:txBody>
      </p:sp>
      <p:sp>
        <p:nvSpPr>
          <p:cNvPr id="9" name="TextBox 8">
            <a:extLst>
              <a:ext uri="{FF2B5EF4-FFF2-40B4-BE49-F238E27FC236}">
                <a16:creationId xmlns:a16="http://schemas.microsoft.com/office/drawing/2014/main" id="{A1938F20-3DAC-AC4F-BBEE-501836A98EB1}"/>
              </a:ext>
            </a:extLst>
          </p:cNvPr>
          <p:cNvSpPr txBox="1"/>
          <p:nvPr/>
        </p:nvSpPr>
        <p:spPr>
          <a:xfrm rot="5400000">
            <a:off x="1097932" y="3451173"/>
            <a:ext cx="595035" cy="584775"/>
          </a:xfrm>
          <a:prstGeom prst="rect">
            <a:avLst/>
          </a:prstGeom>
          <a:noFill/>
        </p:spPr>
        <p:txBody>
          <a:bodyPr wrap="none" rtlCol="0">
            <a:spAutoFit/>
          </a:bodyPr>
          <a:lstStyle/>
          <a:p>
            <a:r>
              <a:rPr lang="en-US" sz="3200" dirty="0"/>
              <a:t>…</a:t>
            </a:r>
          </a:p>
        </p:txBody>
      </p:sp>
      <p:pic>
        <p:nvPicPr>
          <p:cNvPr id="10" name="Picture 9">
            <a:extLst>
              <a:ext uri="{FF2B5EF4-FFF2-40B4-BE49-F238E27FC236}">
                <a16:creationId xmlns:a16="http://schemas.microsoft.com/office/drawing/2014/main" id="{AC443F17-3E2F-C44A-96AE-D721E03B7384}"/>
              </a:ext>
            </a:extLst>
          </p:cNvPr>
          <p:cNvPicPr>
            <a:picLocks noChangeAspect="1"/>
          </p:cNvPicPr>
          <p:nvPr/>
        </p:nvPicPr>
        <p:blipFill rotWithShape="1">
          <a:blip r:embed="rId3"/>
          <a:srcRect l="18391" r="17679" b="50440"/>
          <a:stretch/>
        </p:blipFill>
        <p:spPr>
          <a:xfrm>
            <a:off x="3933490" y="1455589"/>
            <a:ext cx="1580575" cy="1225308"/>
          </a:xfrm>
          <a:prstGeom prst="rect">
            <a:avLst/>
          </a:prstGeom>
        </p:spPr>
      </p:pic>
      <p:sp>
        <p:nvSpPr>
          <p:cNvPr id="11" name="Rounded Rectangular Callout 10">
            <a:extLst>
              <a:ext uri="{FF2B5EF4-FFF2-40B4-BE49-F238E27FC236}">
                <a16:creationId xmlns:a16="http://schemas.microsoft.com/office/drawing/2014/main" id="{7127481D-A4E2-3D4C-91B5-971610792CFE}"/>
              </a:ext>
            </a:extLst>
          </p:cNvPr>
          <p:cNvSpPr/>
          <p:nvPr/>
        </p:nvSpPr>
        <p:spPr>
          <a:xfrm>
            <a:off x="735529" y="1511039"/>
            <a:ext cx="3197961" cy="872341"/>
          </a:xfrm>
          <a:prstGeom prst="wedgeRoundRectCallout">
            <a:avLst>
              <a:gd name="adj1" fmla="val 57664"/>
              <a:gd name="adj2" fmla="val -3235"/>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138BBA02-F6E9-F746-A871-7D5B906A595D}"/>
              </a:ext>
            </a:extLst>
          </p:cNvPr>
          <p:cNvSpPr txBox="1"/>
          <p:nvPr/>
        </p:nvSpPr>
        <p:spPr>
          <a:xfrm>
            <a:off x="853133" y="1624044"/>
            <a:ext cx="2999563" cy="646331"/>
          </a:xfrm>
          <a:prstGeom prst="rect">
            <a:avLst/>
          </a:prstGeom>
          <a:noFill/>
        </p:spPr>
        <p:txBody>
          <a:bodyPr wrap="square" rtlCol="0">
            <a:spAutoFit/>
          </a:bodyPr>
          <a:lstStyle/>
          <a:p>
            <a:r>
              <a:rPr lang="ja-JP" altLang="en-US"/>
              <a:t>あ、今日もファイル名の書式間違っちゃった。</a:t>
            </a:r>
            <a:endParaRPr lang="en-US" altLang="ja-JP" dirty="0"/>
          </a:p>
        </p:txBody>
      </p:sp>
      <p:pic>
        <p:nvPicPr>
          <p:cNvPr id="6" name="Picture 5">
            <a:extLst>
              <a:ext uri="{FF2B5EF4-FFF2-40B4-BE49-F238E27FC236}">
                <a16:creationId xmlns:a16="http://schemas.microsoft.com/office/drawing/2014/main" id="{B15A0CDD-8133-FE4A-9805-3949DA9B5889}"/>
              </a:ext>
            </a:extLst>
          </p:cNvPr>
          <p:cNvPicPr>
            <a:picLocks noChangeAspect="1"/>
          </p:cNvPicPr>
          <p:nvPr/>
        </p:nvPicPr>
        <p:blipFill>
          <a:blip r:embed="rId4"/>
          <a:stretch>
            <a:fillRect/>
          </a:stretch>
        </p:blipFill>
        <p:spPr>
          <a:xfrm>
            <a:off x="-19427" y="4123205"/>
            <a:ext cx="2723143" cy="1177575"/>
          </a:xfrm>
          <a:prstGeom prst="rect">
            <a:avLst/>
          </a:prstGeom>
        </p:spPr>
      </p:pic>
    </p:spTree>
    <p:extLst>
      <p:ext uri="{BB962C8B-B14F-4D97-AF65-F5344CB8AC3E}">
        <p14:creationId xmlns:p14="http://schemas.microsoft.com/office/powerpoint/2010/main" val="3154367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AA3265-AB42-AB43-BE8A-B70FE395EA77}"/>
              </a:ext>
            </a:extLst>
          </p:cNvPr>
          <p:cNvSpPr>
            <a:spLocks noGrp="1"/>
          </p:cNvSpPr>
          <p:nvPr>
            <p:ph idx="1"/>
          </p:nvPr>
        </p:nvSpPr>
        <p:spPr>
          <a:xfrm>
            <a:off x="6331858" y="1511039"/>
            <a:ext cx="5515428" cy="3835922"/>
          </a:xfrm>
        </p:spPr>
        <p:txBody>
          <a:bodyPr/>
          <a:lstStyle/>
          <a:p>
            <a:r>
              <a:rPr lang="ja-JP" altLang="en-US">
                <a:solidFill>
                  <a:schemeClr val="bg1">
                    <a:lumMod val="75000"/>
                  </a:schemeClr>
                </a:solidFill>
              </a:rPr>
              <a:t>大規模な処理が可能</a:t>
            </a:r>
            <a:endParaRPr lang="en-US" altLang="ja-JP" dirty="0">
              <a:solidFill>
                <a:schemeClr val="bg1">
                  <a:lumMod val="75000"/>
                </a:schemeClr>
              </a:solidFill>
            </a:endParaRPr>
          </a:p>
          <a:p>
            <a:r>
              <a:rPr lang="ja-JP" altLang="en-US">
                <a:solidFill>
                  <a:schemeClr val="bg1">
                    <a:lumMod val="75000"/>
                  </a:schemeClr>
                </a:solidFill>
              </a:rPr>
              <a:t>処理の自動化が可能</a:t>
            </a:r>
            <a:endParaRPr lang="en-US" altLang="ja-JP" dirty="0">
              <a:solidFill>
                <a:schemeClr val="bg1">
                  <a:lumMod val="75000"/>
                </a:schemeClr>
              </a:solidFill>
            </a:endParaRPr>
          </a:p>
          <a:p>
            <a:r>
              <a:rPr lang="ja-JP" altLang="en-US"/>
              <a:t>動作が軽く、安定</a:t>
            </a:r>
            <a:endParaRPr lang="en-US" altLang="ja-JP" dirty="0"/>
          </a:p>
          <a:p>
            <a:r>
              <a:rPr lang="ja-JP" altLang="en-US">
                <a:solidFill>
                  <a:schemeClr val="bg1">
                    <a:lumMod val="75000"/>
                  </a:schemeClr>
                </a:solidFill>
              </a:rPr>
              <a:t>テキストデータだけで</a:t>
            </a:r>
            <a:r>
              <a:rPr lang="ja" altLang="en-US" dirty="0">
                <a:solidFill>
                  <a:schemeClr val="bg1">
                    <a:lumMod val="75000"/>
                  </a:schemeClr>
                </a:solidFill>
              </a:rPr>
              <a:t>コンピュータを包括的に</a:t>
            </a:r>
            <a:r>
              <a:rPr lang="ja-JP" altLang="en-US">
                <a:solidFill>
                  <a:schemeClr val="bg1">
                    <a:lumMod val="75000"/>
                  </a:schemeClr>
                </a:solidFill>
              </a:rPr>
              <a:t>操作</a:t>
            </a:r>
            <a:r>
              <a:rPr lang="ja" altLang="en-US" dirty="0">
                <a:solidFill>
                  <a:schemeClr val="bg1">
                    <a:lumMod val="75000"/>
                  </a:schemeClr>
                </a:solidFill>
              </a:rPr>
              <a:t>することが可能</a:t>
            </a:r>
            <a:endParaRPr lang="en-US" altLang="ja-JP" dirty="0">
              <a:solidFill>
                <a:schemeClr val="bg1">
                  <a:lumMod val="75000"/>
                </a:schemeClr>
              </a:solidFill>
            </a:endParaRPr>
          </a:p>
          <a:p>
            <a:r>
              <a:rPr lang="ja" altLang="en-US" dirty="0">
                <a:solidFill>
                  <a:schemeClr val="bg1">
                    <a:lumMod val="75000"/>
                  </a:schemeClr>
                </a:solidFill>
              </a:rPr>
              <a:t>ネットワーク</a:t>
            </a:r>
            <a:r>
              <a:rPr lang="ja-JP" altLang="en-US">
                <a:solidFill>
                  <a:schemeClr val="bg1">
                    <a:lumMod val="75000"/>
                  </a:schemeClr>
                </a:solidFill>
              </a:rPr>
              <a:t>、サーバーの管理を行う上で必須</a:t>
            </a:r>
            <a:endParaRPr lang="en-US" altLang="ja-JP" dirty="0">
              <a:solidFill>
                <a:schemeClr val="bg1">
                  <a:lumMod val="75000"/>
                </a:schemeClr>
              </a:solidFill>
            </a:endParaRPr>
          </a:p>
          <a:p>
            <a:r>
              <a:rPr lang="en-US" dirty="0">
                <a:solidFill>
                  <a:schemeClr val="bg1">
                    <a:lumMod val="75000"/>
                  </a:schemeClr>
                </a:solidFill>
              </a:rPr>
              <a:t>GUI</a:t>
            </a:r>
            <a:r>
              <a:rPr lang="ja-JP" altLang="en-US">
                <a:solidFill>
                  <a:schemeClr val="bg1">
                    <a:lumMod val="75000"/>
                  </a:schemeClr>
                </a:solidFill>
              </a:rPr>
              <a:t>の開発に必要</a:t>
            </a:r>
            <a:r>
              <a:rPr lang="ja" altLang="en-US" dirty="0">
                <a:solidFill>
                  <a:schemeClr val="bg1">
                    <a:lumMod val="75000"/>
                  </a:schemeClr>
                </a:solidFill>
              </a:rPr>
              <a:t>となる場合も</a:t>
            </a:r>
            <a:endParaRPr lang="en-US" dirty="0">
              <a:solidFill>
                <a:schemeClr val="bg1">
                  <a:lumMod val="75000"/>
                </a:schemeClr>
              </a:solidFill>
            </a:endParaRPr>
          </a:p>
        </p:txBody>
      </p:sp>
      <p:sp>
        <p:nvSpPr>
          <p:cNvPr id="4" name="Title 1">
            <a:extLst>
              <a:ext uri="{FF2B5EF4-FFF2-40B4-BE49-F238E27FC236}">
                <a16:creationId xmlns:a16="http://schemas.microsoft.com/office/drawing/2014/main" id="{864B9D6D-2F08-9B4A-9C32-765ED7A5D288}"/>
              </a:ext>
            </a:extLst>
          </p:cNvPr>
          <p:cNvSpPr>
            <a:spLocks noGrp="1"/>
          </p:cNvSpPr>
          <p:nvPr>
            <p:ph type="title"/>
          </p:nvPr>
        </p:nvSpPr>
        <p:spPr>
          <a:xfrm>
            <a:off x="682172" y="369566"/>
            <a:ext cx="8407400" cy="646331"/>
          </a:xfrm>
        </p:spPr>
        <p:txBody>
          <a:bodyPr/>
          <a:lstStyle/>
          <a:p>
            <a:r>
              <a:rPr lang="en-US" dirty="0"/>
              <a:t>CUI</a:t>
            </a:r>
            <a:r>
              <a:rPr lang="ja-JP" altLang="en-US"/>
              <a:t>操作を</a:t>
            </a:r>
            <a:r>
              <a:rPr lang="ja" altLang="en-US" dirty="0"/>
              <a:t>習得する</a:t>
            </a:r>
            <a:r>
              <a:rPr lang="ja-JP" altLang="en-US"/>
              <a:t>理由</a:t>
            </a:r>
            <a:endParaRPr lang="en-US" dirty="0"/>
          </a:p>
        </p:txBody>
      </p:sp>
      <p:pic>
        <p:nvPicPr>
          <p:cNvPr id="5" name="Picture 4">
            <a:extLst>
              <a:ext uri="{FF2B5EF4-FFF2-40B4-BE49-F238E27FC236}">
                <a16:creationId xmlns:a16="http://schemas.microsoft.com/office/drawing/2014/main" id="{44B4FB54-D604-584C-82D7-880F8418787C}"/>
              </a:ext>
            </a:extLst>
          </p:cNvPr>
          <p:cNvPicPr>
            <a:picLocks noChangeAspect="1"/>
          </p:cNvPicPr>
          <p:nvPr/>
        </p:nvPicPr>
        <p:blipFill>
          <a:blip r:embed="rId2"/>
          <a:stretch>
            <a:fillRect/>
          </a:stretch>
        </p:blipFill>
        <p:spPr>
          <a:xfrm>
            <a:off x="2325915" y="2954206"/>
            <a:ext cx="3534228" cy="3534228"/>
          </a:xfrm>
          <a:prstGeom prst="rect">
            <a:avLst/>
          </a:prstGeom>
        </p:spPr>
      </p:pic>
      <p:pic>
        <p:nvPicPr>
          <p:cNvPr id="10" name="Picture 9">
            <a:extLst>
              <a:ext uri="{FF2B5EF4-FFF2-40B4-BE49-F238E27FC236}">
                <a16:creationId xmlns:a16="http://schemas.microsoft.com/office/drawing/2014/main" id="{AC443F17-3E2F-C44A-96AE-D721E03B7384}"/>
              </a:ext>
            </a:extLst>
          </p:cNvPr>
          <p:cNvPicPr>
            <a:picLocks noChangeAspect="1"/>
          </p:cNvPicPr>
          <p:nvPr/>
        </p:nvPicPr>
        <p:blipFill rotWithShape="1">
          <a:blip r:embed="rId3"/>
          <a:srcRect l="18391" r="17679" b="50440"/>
          <a:stretch/>
        </p:blipFill>
        <p:spPr>
          <a:xfrm>
            <a:off x="3933490" y="1455589"/>
            <a:ext cx="1580575" cy="1225308"/>
          </a:xfrm>
          <a:prstGeom prst="rect">
            <a:avLst/>
          </a:prstGeom>
        </p:spPr>
      </p:pic>
      <p:sp>
        <p:nvSpPr>
          <p:cNvPr id="11" name="Rounded Rectangular Callout 10">
            <a:extLst>
              <a:ext uri="{FF2B5EF4-FFF2-40B4-BE49-F238E27FC236}">
                <a16:creationId xmlns:a16="http://schemas.microsoft.com/office/drawing/2014/main" id="{7127481D-A4E2-3D4C-91B5-971610792CFE}"/>
              </a:ext>
            </a:extLst>
          </p:cNvPr>
          <p:cNvSpPr/>
          <p:nvPr/>
        </p:nvSpPr>
        <p:spPr>
          <a:xfrm>
            <a:off x="735529" y="1511039"/>
            <a:ext cx="3197961" cy="872341"/>
          </a:xfrm>
          <a:prstGeom prst="wedgeRoundRectCallout">
            <a:avLst>
              <a:gd name="adj1" fmla="val 57664"/>
              <a:gd name="adj2" fmla="val -3235"/>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138BBA02-F6E9-F746-A871-7D5B906A595D}"/>
              </a:ext>
            </a:extLst>
          </p:cNvPr>
          <p:cNvSpPr txBox="1"/>
          <p:nvPr/>
        </p:nvSpPr>
        <p:spPr>
          <a:xfrm>
            <a:off x="853133" y="1661886"/>
            <a:ext cx="2999563" cy="646331"/>
          </a:xfrm>
          <a:prstGeom prst="rect">
            <a:avLst/>
          </a:prstGeom>
          <a:noFill/>
        </p:spPr>
        <p:txBody>
          <a:bodyPr wrap="square" rtlCol="0">
            <a:spAutoFit/>
          </a:bodyPr>
          <a:lstStyle/>
          <a:p>
            <a:r>
              <a:rPr lang="ja" altLang="en-US" dirty="0"/>
              <a:t>今日までの</a:t>
            </a:r>
            <a:r>
              <a:rPr lang="ja-JP" altLang="en-US"/>
              <a:t>書類まだできないの？</a:t>
            </a:r>
            <a:endParaRPr lang="en-US" altLang="ja-JP" dirty="0"/>
          </a:p>
        </p:txBody>
      </p:sp>
      <p:pic>
        <p:nvPicPr>
          <p:cNvPr id="2" name="Picture 1">
            <a:extLst>
              <a:ext uri="{FF2B5EF4-FFF2-40B4-BE49-F238E27FC236}">
                <a16:creationId xmlns:a16="http://schemas.microsoft.com/office/drawing/2014/main" id="{95519FA3-9DCD-CE4E-9177-840A667678D3}"/>
              </a:ext>
            </a:extLst>
          </p:cNvPr>
          <p:cNvPicPr>
            <a:picLocks noChangeAspect="1"/>
          </p:cNvPicPr>
          <p:nvPr/>
        </p:nvPicPr>
        <p:blipFill rotWithShape="1">
          <a:blip r:embed="rId4"/>
          <a:srcRect t="-5422" b="17064"/>
          <a:stretch/>
        </p:blipFill>
        <p:spPr>
          <a:xfrm>
            <a:off x="123988" y="3725210"/>
            <a:ext cx="2625828" cy="1437810"/>
          </a:xfrm>
          <a:prstGeom prst="rect">
            <a:avLst/>
          </a:prstGeom>
        </p:spPr>
      </p:pic>
    </p:spTree>
    <p:extLst>
      <p:ext uri="{BB962C8B-B14F-4D97-AF65-F5344CB8AC3E}">
        <p14:creationId xmlns:p14="http://schemas.microsoft.com/office/powerpoint/2010/main" val="2619602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AA3265-AB42-AB43-BE8A-B70FE395EA77}"/>
              </a:ext>
            </a:extLst>
          </p:cNvPr>
          <p:cNvSpPr>
            <a:spLocks noGrp="1"/>
          </p:cNvSpPr>
          <p:nvPr>
            <p:ph idx="1"/>
          </p:nvPr>
        </p:nvSpPr>
        <p:spPr>
          <a:xfrm>
            <a:off x="6331858" y="1511039"/>
            <a:ext cx="5515428" cy="3835922"/>
          </a:xfrm>
        </p:spPr>
        <p:txBody>
          <a:bodyPr/>
          <a:lstStyle/>
          <a:p>
            <a:r>
              <a:rPr lang="ja-JP" altLang="en-US">
                <a:solidFill>
                  <a:schemeClr val="bg1">
                    <a:lumMod val="75000"/>
                  </a:schemeClr>
                </a:solidFill>
              </a:rPr>
              <a:t>大規模な処理が可能</a:t>
            </a:r>
            <a:endParaRPr lang="en-US" altLang="ja-JP" dirty="0">
              <a:solidFill>
                <a:schemeClr val="bg1">
                  <a:lumMod val="75000"/>
                </a:schemeClr>
              </a:solidFill>
            </a:endParaRPr>
          </a:p>
          <a:p>
            <a:r>
              <a:rPr lang="ja-JP" altLang="en-US">
                <a:solidFill>
                  <a:schemeClr val="bg1">
                    <a:lumMod val="75000"/>
                  </a:schemeClr>
                </a:solidFill>
              </a:rPr>
              <a:t>処理の自動化が可能</a:t>
            </a:r>
            <a:endParaRPr lang="en-US" altLang="ja-JP" dirty="0">
              <a:solidFill>
                <a:schemeClr val="bg1">
                  <a:lumMod val="75000"/>
                </a:schemeClr>
              </a:solidFill>
            </a:endParaRPr>
          </a:p>
          <a:p>
            <a:r>
              <a:rPr lang="ja-JP" altLang="en-US">
                <a:solidFill>
                  <a:schemeClr val="bg1">
                    <a:lumMod val="75000"/>
                  </a:schemeClr>
                </a:solidFill>
              </a:rPr>
              <a:t>動作が軽く、安定</a:t>
            </a:r>
            <a:endParaRPr lang="en-US" altLang="ja-JP" dirty="0">
              <a:solidFill>
                <a:schemeClr val="bg1">
                  <a:lumMod val="75000"/>
                </a:schemeClr>
              </a:solidFill>
            </a:endParaRPr>
          </a:p>
          <a:p>
            <a:r>
              <a:rPr lang="ja-JP" altLang="en-US"/>
              <a:t>テキストデータだけで</a:t>
            </a:r>
            <a:r>
              <a:rPr lang="ja" altLang="en-US" dirty="0"/>
              <a:t>コンピュータを包括的に</a:t>
            </a:r>
            <a:r>
              <a:rPr lang="ja-JP" altLang="en-US"/>
              <a:t>操作</a:t>
            </a:r>
            <a:r>
              <a:rPr lang="ja" altLang="en-US" dirty="0"/>
              <a:t>することが可能</a:t>
            </a:r>
            <a:endParaRPr lang="en-US" altLang="ja-JP" dirty="0"/>
          </a:p>
          <a:p>
            <a:r>
              <a:rPr lang="ja" altLang="en-US" dirty="0">
                <a:solidFill>
                  <a:schemeClr val="bg1">
                    <a:lumMod val="75000"/>
                  </a:schemeClr>
                </a:solidFill>
              </a:rPr>
              <a:t>ネットワーク</a:t>
            </a:r>
            <a:r>
              <a:rPr lang="ja-JP" altLang="en-US">
                <a:solidFill>
                  <a:schemeClr val="bg1">
                    <a:lumMod val="75000"/>
                  </a:schemeClr>
                </a:solidFill>
              </a:rPr>
              <a:t>、サーバーの管理を行う上で必須</a:t>
            </a:r>
            <a:endParaRPr lang="en-US" altLang="ja-JP" dirty="0">
              <a:solidFill>
                <a:schemeClr val="bg1">
                  <a:lumMod val="75000"/>
                </a:schemeClr>
              </a:solidFill>
            </a:endParaRPr>
          </a:p>
          <a:p>
            <a:r>
              <a:rPr lang="en-US" dirty="0">
                <a:solidFill>
                  <a:schemeClr val="bg1">
                    <a:lumMod val="75000"/>
                  </a:schemeClr>
                </a:solidFill>
              </a:rPr>
              <a:t>GUI</a:t>
            </a:r>
            <a:r>
              <a:rPr lang="ja-JP" altLang="en-US">
                <a:solidFill>
                  <a:schemeClr val="bg1">
                    <a:lumMod val="75000"/>
                  </a:schemeClr>
                </a:solidFill>
              </a:rPr>
              <a:t>の開発に必要</a:t>
            </a:r>
            <a:r>
              <a:rPr lang="ja" altLang="en-US" dirty="0">
                <a:solidFill>
                  <a:schemeClr val="bg1">
                    <a:lumMod val="75000"/>
                  </a:schemeClr>
                </a:solidFill>
              </a:rPr>
              <a:t>となる場合も</a:t>
            </a:r>
            <a:endParaRPr lang="en-US" dirty="0">
              <a:solidFill>
                <a:schemeClr val="bg1">
                  <a:lumMod val="75000"/>
                </a:schemeClr>
              </a:solidFill>
            </a:endParaRPr>
          </a:p>
        </p:txBody>
      </p:sp>
      <p:sp>
        <p:nvSpPr>
          <p:cNvPr id="4" name="Title 1">
            <a:extLst>
              <a:ext uri="{FF2B5EF4-FFF2-40B4-BE49-F238E27FC236}">
                <a16:creationId xmlns:a16="http://schemas.microsoft.com/office/drawing/2014/main" id="{864B9D6D-2F08-9B4A-9C32-765ED7A5D288}"/>
              </a:ext>
            </a:extLst>
          </p:cNvPr>
          <p:cNvSpPr>
            <a:spLocks noGrp="1"/>
          </p:cNvSpPr>
          <p:nvPr>
            <p:ph type="title"/>
          </p:nvPr>
        </p:nvSpPr>
        <p:spPr>
          <a:xfrm>
            <a:off x="682172" y="369566"/>
            <a:ext cx="8407400" cy="646331"/>
          </a:xfrm>
        </p:spPr>
        <p:txBody>
          <a:bodyPr/>
          <a:lstStyle/>
          <a:p>
            <a:r>
              <a:rPr lang="en-US" dirty="0"/>
              <a:t>CUI</a:t>
            </a:r>
            <a:r>
              <a:rPr lang="ja-JP" altLang="en-US"/>
              <a:t>操作を</a:t>
            </a:r>
            <a:r>
              <a:rPr lang="ja" altLang="en-US" dirty="0"/>
              <a:t>習得する</a:t>
            </a:r>
            <a:r>
              <a:rPr lang="ja-JP" altLang="en-US"/>
              <a:t>理由</a:t>
            </a:r>
            <a:endParaRPr lang="en-US" dirty="0"/>
          </a:p>
        </p:txBody>
      </p:sp>
      <p:pic>
        <p:nvPicPr>
          <p:cNvPr id="5" name="Picture 4">
            <a:extLst>
              <a:ext uri="{FF2B5EF4-FFF2-40B4-BE49-F238E27FC236}">
                <a16:creationId xmlns:a16="http://schemas.microsoft.com/office/drawing/2014/main" id="{44B4FB54-D604-584C-82D7-880F8418787C}"/>
              </a:ext>
            </a:extLst>
          </p:cNvPr>
          <p:cNvPicPr>
            <a:picLocks noChangeAspect="1"/>
          </p:cNvPicPr>
          <p:nvPr/>
        </p:nvPicPr>
        <p:blipFill>
          <a:blip r:embed="rId2"/>
          <a:stretch>
            <a:fillRect/>
          </a:stretch>
        </p:blipFill>
        <p:spPr>
          <a:xfrm>
            <a:off x="2166376" y="3120589"/>
            <a:ext cx="3534228" cy="3534228"/>
          </a:xfrm>
          <a:prstGeom prst="rect">
            <a:avLst/>
          </a:prstGeom>
        </p:spPr>
      </p:pic>
      <p:pic>
        <p:nvPicPr>
          <p:cNvPr id="10" name="Picture 9">
            <a:extLst>
              <a:ext uri="{FF2B5EF4-FFF2-40B4-BE49-F238E27FC236}">
                <a16:creationId xmlns:a16="http://schemas.microsoft.com/office/drawing/2014/main" id="{AC443F17-3E2F-C44A-96AE-D721E03B7384}"/>
              </a:ext>
            </a:extLst>
          </p:cNvPr>
          <p:cNvPicPr>
            <a:picLocks noChangeAspect="1"/>
          </p:cNvPicPr>
          <p:nvPr/>
        </p:nvPicPr>
        <p:blipFill rotWithShape="1">
          <a:blip r:embed="rId3"/>
          <a:srcRect l="18391" r="17679" b="50440"/>
          <a:stretch/>
        </p:blipFill>
        <p:spPr>
          <a:xfrm>
            <a:off x="3933490" y="1455589"/>
            <a:ext cx="1580575" cy="1225308"/>
          </a:xfrm>
          <a:prstGeom prst="rect">
            <a:avLst/>
          </a:prstGeom>
        </p:spPr>
      </p:pic>
      <p:sp>
        <p:nvSpPr>
          <p:cNvPr id="11" name="Rounded Rectangular Callout 10">
            <a:extLst>
              <a:ext uri="{FF2B5EF4-FFF2-40B4-BE49-F238E27FC236}">
                <a16:creationId xmlns:a16="http://schemas.microsoft.com/office/drawing/2014/main" id="{7127481D-A4E2-3D4C-91B5-971610792CFE}"/>
              </a:ext>
            </a:extLst>
          </p:cNvPr>
          <p:cNvSpPr/>
          <p:nvPr/>
        </p:nvSpPr>
        <p:spPr>
          <a:xfrm>
            <a:off x="735529" y="1511039"/>
            <a:ext cx="3197961" cy="872341"/>
          </a:xfrm>
          <a:prstGeom prst="wedgeRoundRectCallout">
            <a:avLst>
              <a:gd name="adj1" fmla="val 57664"/>
              <a:gd name="adj2" fmla="val -3235"/>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138BBA02-F6E9-F746-A871-7D5B906A595D}"/>
              </a:ext>
            </a:extLst>
          </p:cNvPr>
          <p:cNvSpPr txBox="1"/>
          <p:nvPr/>
        </p:nvSpPr>
        <p:spPr>
          <a:xfrm>
            <a:off x="853133" y="1661886"/>
            <a:ext cx="2999563" cy="646331"/>
          </a:xfrm>
          <a:prstGeom prst="rect">
            <a:avLst/>
          </a:prstGeom>
          <a:noFill/>
        </p:spPr>
        <p:txBody>
          <a:bodyPr wrap="square" rtlCol="0">
            <a:spAutoFit/>
          </a:bodyPr>
          <a:lstStyle/>
          <a:p>
            <a:r>
              <a:rPr lang="en-US" altLang="ja-JP" dirty="0"/>
              <a:t>1</a:t>
            </a:r>
            <a:r>
              <a:rPr lang="ja-JP" altLang="en-US"/>
              <a:t>年前に</a:t>
            </a:r>
            <a:r>
              <a:rPr lang="ja" altLang="en-US" dirty="0"/>
              <a:t>お願いした</a:t>
            </a:r>
            <a:r>
              <a:rPr lang="ja-JP" altLang="en-US"/>
              <a:t>作業もう一回</a:t>
            </a:r>
            <a:r>
              <a:rPr lang="ja" altLang="en-US" dirty="0"/>
              <a:t>やって</a:t>
            </a:r>
            <a:r>
              <a:rPr lang="ja-JP" altLang="en-US"/>
              <a:t>よ</a:t>
            </a:r>
            <a:endParaRPr lang="en-US" altLang="ja-JP" dirty="0"/>
          </a:p>
        </p:txBody>
      </p:sp>
      <p:sp>
        <p:nvSpPr>
          <p:cNvPr id="7" name="Cloud Callout 6">
            <a:extLst>
              <a:ext uri="{FF2B5EF4-FFF2-40B4-BE49-F238E27FC236}">
                <a16:creationId xmlns:a16="http://schemas.microsoft.com/office/drawing/2014/main" id="{98A44762-EA8D-AE42-AC15-B6C699B486E2}"/>
              </a:ext>
            </a:extLst>
          </p:cNvPr>
          <p:cNvSpPr/>
          <p:nvPr/>
        </p:nvSpPr>
        <p:spPr>
          <a:xfrm>
            <a:off x="399263" y="2680897"/>
            <a:ext cx="3534227" cy="1368004"/>
          </a:xfrm>
          <a:prstGeom prst="cloudCallout">
            <a:avLst>
              <a:gd name="adj1" fmla="val 31012"/>
              <a:gd name="adj2" fmla="val 68713"/>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19537264-0BD0-134E-9A98-882918351A55}"/>
              </a:ext>
            </a:extLst>
          </p:cNvPr>
          <p:cNvSpPr txBox="1"/>
          <p:nvPr/>
        </p:nvSpPr>
        <p:spPr>
          <a:xfrm>
            <a:off x="1097632" y="3120589"/>
            <a:ext cx="2473754" cy="461665"/>
          </a:xfrm>
          <a:prstGeom prst="rect">
            <a:avLst/>
          </a:prstGeom>
          <a:noFill/>
        </p:spPr>
        <p:txBody>
          <a:bodyPr wrap="none" rtlCol="0">
            <a:spAutoFit/>
          </a:bodyPr>
          <a:lstStyle/>
          <a:p>
            <a:r>
              <a:rPr lang="ja" altLang="en-US" sz="2400" dirty="0">
                <a:solidFill>
                  <a:schemeClr val="accent1"/>
                </a:solidFill>
              </a:rPr>
              <a:t>忘れちゃった。。。</a:t>
            </a:r>
            <a:endParaRPr lang="en-US" sz="2400" dirty="0">
              <a:solidFill>
                <a:schemeClr val="accent1"/>
              </a:solidFill>
            </a:endParaRPr>
          </a:p>
        </p:txBody>
      </p:sp>
    </p:spTree>
    <p:extLst>
      <p:ext uri="{BB962C8B-B14F-4D97-AF65-F5344CB8AC3E}">
        <p14:creationId xmlns:p14="http://schemas.microsoft.com/office/powerpoint/2010/main" val="1549083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4B31F-5EF0-834E-B81D-632108A1BCAC}"/>
              </a:ext>
            </a:extLst>
          </p:cNvPr>
          <p:cNvSpPr>
            <a:spLocks noGrp="1"/>
          </p:cNvSpPr>
          <p:nvPr>
            <p:ph type="title"/>
          </p:nvPr>
        </p:nvSpPr>
        <p:spPr/>
        <p:txBody>
          <a:bodyPr/>
          <a:lstStyle/>
          <a:p>
            <a:r>
              <a:rPr lang="ja-JP" altLang="en-US"/>
              <a:t>コマンドを打ってみよう</a:t>
            </a:r>
            <a:endParaRPr lang="en-US" dirty="0"/>
          </a:p>
        </p:txBody>
      </p:sp>
      <p:sp>
        <p:nvSpPr>
          <p:cNvPr id="6" name="TextBox 5">
            <a:extLst>
              <a:ext uri="{FF2B5EF4-FFF2-40B4-BE49-F238E27FC236}">
                <a16:creationId xmlns:a16="http://schemas.microsoft.com/office/drawing/2014/main" id="{03215DF6-E214-4045-B573-F60DDDB3B4AC}"/>
              </a:ext>
            </a:extLst>
          </p:cNvPr>
          <p:cNvSpPr txBox="1"/>
          <p:nvPr/>
        </p:nvSpPr>
        <p:spPr>
          <a:xfrm>
            <a:off x="549227" y="1491772"/>
            <a:ext cx="3379451" cy="584775"/>
          </a:xfrm>
          <a:prstGeom prst="rect">
            <a:avLst/>
          </a:prstGeom>
          <a:noFill/>
        </p:spPr>
        <p:txBody>
          <a:bodyPr wrap="none" rtlCol="0">
            <a:spAutoFit/>
          </a:bodyPr>
          <a:lstStyle/>
          <a:p>
            <a:r>
              <a:rPr lang="ja-JP" altLang="en-US" sz="3200"/>
              <a:t>始める前に・・・・・・</a:t>
            </a:r>
            <a:endParaRPr lang="en-US" sz="3200" dirty="0"/>
          </a:p>
        </p:txBody>
      </p:sp>
      <p:sp>
        <p:nvSpPr>
          <p:cNvPr id="19" name="TextBox 5">
            <a:extLst>
              <a:ext uri="{FF2B5EF4-FFF2-40B4-BE49-F238E27FC236}">
                <a16:creationId xmlns:a16="http://schemas.microsoft.com/office/drawing/2014/main" id="{663F125F-48D5-FA40-84F1-314DD7A5EC08}"/>
              </a:ext>
            </a:extLst>
          </p:cNvPr>
          <p:cNvSpPr txBox="1"/>
          <p:nvPr/>
        </p:nvSpPr>
        <p:spPr>
          <a:xfrm>
            <a:off x="2585535" y="2236955"/>
            <a:ext cx="6841938" cy="954107"/>
          </a:xfrm>
          <a:prstGeom prst="rect">
            <a:avLst/>
          </a:prstGeom>
          <a:noFill/>
        </p:spPr>
        <p:txBody>
          <a:bodyPr wrap="none" rtlCol="0">
            <a:spAutoFit/>
          </a:bodyPr>
          <a:lstStyle/>
          <a:p>
            <a:r>
              <a:rPr lang="ja-JP" altLang="en-US" sz="2800">
                <a:solidFill>
                  <a:srgbClr val="FF0000"/>
                </a:solidFill>
              </a:rPr>
              <a:t>計算機室で演習を行なっている学生</a:t>
            </a:r>
            <a:r>
              <a:rPr lang="ja-JP" altLang="en-US" sz="2800"/>
              <a:t>は、</a:t>
            </a:r>
            <a:endParaRPr lang="en-US" altLang="ja-JP" sz="2800" dirty="0"/>
          </a:p>
          <a:p>
            <a:r>
              <a:rPr lang="ja-JP" altLang="en-US" sz="2800"/>
              <a:t>以下のコマンドをまず最初に打ってください。</a:t>
            </a:r>
            <a:endParaRPr lang="en-US" sz="2800" dirty="0"/>
          </a:p>
        </p:txBody>
      </p:sp>
      <p:sp>
        <p:nvSpPr>
          <p:cNvPr id="20" name="TextBox 5">
            <a:extLst>
              <a:ext uri="{FF2B5EF4-FFF2-40B4-BE49-F238E27FC236}">
                <a16:creationId xmlns:a16="http://schemas.microsoft.com/office/drawing/2014/main" id="{CB944381-B190-5849-9AF0-A861349E8BF6}"/>
              </a:ext>
            </a:extLst>
          </p:cNvPr>
          <p:cNvSpPr txBox="1"/>
          <p:nvPr/>
        </p:nvSpPr>
        <p:spPr>
          <a:xfrm>
            <a:off x="113705" y="5138034"/>
            <a:ext cx="12144671" cy="1384995"/>
          </a:xfrm>
          <a:prstGeom prst="rect">
            <a:avLst/>
          </a:prstGeom>
          <a:noFill/>
        </p:spPr>
        <p:txBody>
          <a:bodyPr wrap="none" rtlCol="0">
            <a:spAutoFit/>
          </a:bodyPr>
          <a:lstStyle/>
          <a:p>
            <a:pPr algn="ctr"/>
            <a:r>
              <a:rPr lang="ja-JP" altLang="en-US" sz="2800"/>
              <a:t>詳しくは次の講義で説明しますので、今はおまじないだと思ってください。</a:t>
            </a:r>
            <a:endParaRPr lang="en-US" altLang="ja-JP" sz="2800" dirty="0"/>
          </a:p>
          <a:p>
            <a:endParaRPr lang="en-US" altLang="ja-JP" sz="2800" dirty="0"/>
          </a:p>
          <a:p>
            <a:pPr algn="ctr"/>
            <a:r>
              <a:rPr lang="en-US" altLang="ja-JP" sz="2800" dirty="0"/>
              <a:t>※</a:t>
            </a:r>
            <a:r>
              <a:rPr lang="ja-JP" altLang="en-US" sz="2800"/>
              <a:t>自分の</a:t>
            </a:r>
            <a:r>
              <a:rPr lang="en-US" altLang="ja-JP" sz="2800" dirty="0"/>
              <a:t>PC</a:t>
            </a:r>
            <a:r>
              <a:rPr lang="ja-JP" altLang="en-US" sz="2800"/>
              <a:t>で演習を行なっている学生はこのコマンドの必要はありません。</a:t>
            </a:r>
            <a:endParaRPr lang="en-US" sz="2800" dirty="0"/>
          </a:p>
        </p:txBody>
      </p:sp>
      <p:pic>
        <p:nvPicPr>
          <p:cNvPr id="4" name="図 3" descr="黒い背景に白い文字がある&#10;&#10;中程度の精度で自動的に生成された説明">
            <a:extLst>
              <a:ext uri="{FF2B5EF4-FFF2-40B4-BE49-F238E27FC236}">
                <a16:creationId xmlns:a16="http://schemas.microsoft.com/office/drawing/2014/main" id="{FCEC14B8-F2E2-7547-8D3F-F5B9E993A89E}"/>
              </a:ext>
            </a:extLst>
          </p:cNvPr>
          <p:cNvPicPr>
            <a:picLocks noChangeAspect="1"/>
          </p:cNvPicPr>
          <p:nvPr/>
        </p:nvPicPr>
        <p:blipFill>
          <a:blip r:embed="rId2"/>
          <a:stretch>
            <a:fillRect/>
          </a:stretch>
        </p:blipFill>
        <p:spPr>
          <a:xfrm>
            <a:off x="2585535" y="3211851"/>
            <a:ext cx="6408854" cy="2000813"/>
          </a:xfrm>
          <a:prstGeom prst="rect">
            <a:avLst/>
          </a:prstGeom>
        </p:spPr>
      </p:pic>
    </p:spTree>
    <p:extLst>
      <p:ext uri="{BB962C8B-B14F-4D97-AF65-F5344CB8AC3E}">
        <p14:creationId xmlns:p14="http://schemas.microsoft.com/office/powerpoint/2010/main" val="2102468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4B31F-5EF0-834E-B81D-632108A1BCAC}"/>
              </a:ext>
            </a:extLst>
          </p:cNvPr>
          <p:cNvSpPr>
            <a:spLocks noGrp="1"/>
          </p:cNvSpPr>
          <p:nvPr>
            <p:ph type="title"/>
          </p:nvPr>
        </p:nvSpPr>
        <p:spPr/>
        <p:txBody>
          <a:bodyPr/>
          <a:lstStyle/>
          <a:p>
            <a:r>
              <a:rPr lang="ja-JP" altLang="en-US"/>
              <a:t>コマンドを打ってみよう</a:t>
            </a:r>
            <a:endParaRPr lang="en-US" dirty="0"/>
          </a:p>
        </p:txBody>
      </p:sp>
      <p:pic>
        <p:nvPicPr>
          <p:cNvPr id="4" name="Picture 3">
            <a:extLst>
              <a:ext uri="{FF2B5EF4-FFF2-40B4-BE49-F238E27FC236}">
                <a16:creationId xmlns:a16="http://schemas.microsoft.com/office/drawing/2014/main" id="{13A02D19-B233-2A44-B9B1-6FEFC16458A8}"/>
              </a:ext>
            </a:extLst>
          </p:cNvPr>
          <p:cNvPicPr>
            <a:picLocks noChangeAspect="1"/>
          </p:cNvPicPr>
          <p:nvPr/>
        </p:nvPicPr>
        <p:blipFill>
          <a:blip r:embed="rId2"/>
          <a:stretch>
            <a:fillRect/>
          </a:stretch>
        </p:blipFill>
        <p:spPr>
          <a:xfrm>
            <a:off x="2425751" y="2098086"/>
            <a:ext cx="7619575" cy="1039033"/>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785F8D2-17F8-DF48-90D7-620C524E04B1}"/>
                  </a:ext>
                </a:extLst>
              </p:cNvPr>
              <p:cNvSpPr txBox="1"/>
              <p:nvPr/>
            </p:nvSpPr>
            <p:spPr>
              <a:xfrm>
                <a:off x="3162978" y="3460969"/>
                <a:ext cx="1764522" cy="523220"/>
              </a:xfrm>
              <a:prstGeom prst="rect">
                <a:avLst/>
              </a:prstGeom>
              <a:noFill/>
            </p:spPr>
            <p:txBody>
              <a:bodyPr wrap="none" rtlCol="0">
                <a:spAutoFit/>
              </a:bodyPr>
              <a:lstStyle/>
              <a:p>
                <a:r>
                  <a:rPr lang="ja-JP" altLang="en-US" sz="2800"/>
                  <a:t>コマンド</a:t>
                </a:r>
                <a:r>
                  <a:rPr lang="en-US" altLang="ja-JP" sz="2800" dirty="0"/>
                  <a:t>: </a:t>
                </a:r>
                <a14:m>
                  <m:oMath xmlns:m="http://schemas.openxmlformats.org/officeDocument/2006/math">
                    <m:r>
                      <a:rPr lang="en-US" altLang="ja-JP" sz="2800" i="1" dirty="0" smtClean="0">
                        <a:latin typeface="Cambria Math" panose="02040503050406030204" pitchFamily="18" charset="0"/>
                      </a:rPr>
                      <m:t>𝑓</m:t>
                    </m:r>
                  </m:oMath>
                </a14:m>
                <a:endParaRPr lang="en-US" sz="2800" dirty="0"/>
              </a:p>
            </p:txBody>
          </p:sp>
        </mc:Choice>
        <mc:Fallback xmlns="">
          <p:sp>
            <p:nvSpPr>
              <p:cNvPr id="5" name="TextBox 4">
                <a:extLst>
                  <a:ext uri="{FF2B5EF4-FFF2-40B4-BE49-F238E27FC236}">
                    <a16:creationId xmlns:a16="http://schemas.microsoft.com/office/drawing/2014/main" id="{9785F8D2-17F8-DF48-90D7-620C524E04B1}"/>
                  </a:ext>
                </a:extLst>
              </p:cNvPr>
              <p:cNvSpPr txBox="1">
                <a:spLocks noRot="1" noChangeAspect="1" noMove="1" noResize="1" noEditPoints="1" noAdjustHandles="1" noChangeArrowheads="1" noChangeShapeType="1" noTextEdit="1"/>
              </p:cNvSpPr>
              <p:nvPr/>
            </p:nvSpPr>
            <p:spPr>
              <a:xfrm>
                <a:off x="3162978" y="3460969"/>
                <a:ext cx="1764522" cy="523220"/>
              </a:xfrm>
              <a:prstGeom prst="rect">
                <a:avLst/>
              </a:prstGeom>
              <a:blipFill>
                <a:blip r:embed="rId3"/>
                <a:stretch>
                  <a:fillRect l="-6429" t="-14286" r="-2143" b="-30952"/>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03215DF6-E214-4045-B573-F60DDDB3B4AC}"/>
              </a:ext>
            </a:extLst>
          </p:cNvPr>
          <p:cNvSpPr txBox="1"/>
          <p:nvPr/>
        </p:nvSpPr>
        <p:spPr>
          <a:xfrm>
            <a:off x="3282378" y="1418048"/>
            <a:ext cx="7096815" cy="523220"/>
          </a:xfrm>
          <a:prstGeom prst="rect">
            <a:avLst/>
          </a:prstGeom>
          <a:noFill/>
        </p:spPr>
        <p:txBody>
          <a:bodyPr wrap="none" rtlCol="0">
            <a:spAutoFit/>
          </a:bodyPr>
          <a:lstStyle/>
          <a:p>
            <a:r>
              <a:rPr lang="ja-JP" altLang="en-US" sz="2800"/>
              <a:t>オプション</a:t>
            </a:r>
            <a:r>
              <a:rPr lang="en-US" altLang="ja-JP" sz="2800" dirty="0"/>
              <a:t> (</a:t>
            </a:r>
            <a:r>
              <a:rPr lang="ja-JP" altLang="en-US" sz="2800"/>
              <a:t>ハイフンの後に</a:t>
            </a:r>
            <a:r>
              <a:rPr lang="ja" altLang="en-US" sz="2800" dirty="0"/>
              <a:t>入力、</a:t>
            </a:r>
            <a:r>
              <a:rPr lang="ja-JP" altLang="en-US" sz="2800"/>
              <a:t>複数指定可</a:t>
            </a:r>
            <a:r>
              <a:rPr lang="en-US" altLang="ja-JP" sz="2800" dirty="0"/>
              <a:t>)</a:t>
            </a:r>
            <a:endParaRPr lang="en-US" sz="2800"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B3976B8-A339-2E4A-9DB7-36A116D5F064}"/>
                  </a:ext>
                </a:extLst>
              </p:cNvPr>
              <p:cNvSpPr txBox="1"/>
              <p:nvPr/>
            </p:nvSpPr>
            <p:spPr>
              <a:xfrm>
                <a:off x="6729651" y="3429000"/>
                <a:ext cx="1303242" cy="523220"/>
              </a:xfrm>
              <a:prstGeom prst="rect">
                <a:avLst/>
              </a:prstGeom>
              <a:noFill/>
            </p:spPr>
            <p:txBody>
              <a:bodyPr wrap="none" rtlCol="0">
                <a:spAutoFit/>
              </a:bodyPr>
              <a:lstStyle/>
              <a:p>
                <a:r>
                  <a:rPr lang="ja-JP" altLang="en-US" sz="2800"/>
                  <a:t>引数</a:t>
                </a:r>
                <a:r>
                  <a:rPr lang="en-US" altLang="ja-JP" sz="2800" dirty="0"/>
                  <a:t>: </a:t>
                </a:r>
                <a14:m>
                  <m:oMath xmlns:m="http://schemas.openxmlformats.org/officeDocument/2006/math">
                    <m:r>
                      <a:rPr lang="en-US" altLang="ja-JP" sz="2800" b="0" i="1" smtClean="0">
                        <a:latin typeface="Cambria Math" panose="02040503050406030204" pitchFamily="18" charset="0"/>
                      </a:rPr>
                      <m:t>𝑥</m:t>
                    </m:r>
                  </m:oMath>
                </a14:m>
                <a:endParaRPr lang="en-US" sz="2800" dirty="0"/>
              </a:p>
            </p:txBody>
          </p:sp>
        </mc:Choice>
        <mc:Fallback xmlns="">
          <p:sp>
            <p:nvSpPr>
              <p:cNvPr id="7" name="TextBox 6">
                <a:extLst>
                  <a:ext uri="{FF2B5EF4-FFF2-40B4-BE49-F238E27FC236}">
                    <a16:creationId xmlns:a16="http://schemas.microsoft.com/office/drawing/2014/main" id="{FB3976B8-A339-2E4A-9DB7-36A116D5F064}"/>
                  </a:ext>
                </a:extLst>
              </p:cNvPr>
              <p:cNvSpPr txBox="1">
                <a:spLocks noRot="1" noChangeAspect="1" noMove="1" noResize="1" noEditPoints="1" noAdjustHandles="1" noChangeArrowheads="1" noChangeShapeType="1" noTextEdit="1"/>
              </p:cNvSpPr>
              <p:nvPr/>
            </p:nvSpPr>
            <p:spPr>
              <a:xfrm>
                <a:off x="6729651" y="3429000"/>
                <a:ext cx="1303242" cy="523220"/>
              </a:xfrm>
              <a:prstGeom prst="rect">
                <a:avLst/>
              </a:prstGeom>
              <a:blipFill>
                <a:blip r:embed="rId4"/>
                <a:stretch>
                  <a:fillRect l="-9615" t="-11905" b="-30952"/>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B2E9B125-C2EB-A849-BE8D-97A7F3F28943}"/>
              </a:ext>
            </a:extLst>
          </p:cNvPr>
          <p:cNvPicPr>
            <a:picLocks noChangeAspect="1"/>
          </p:cNvPicPr>
          <p:nvPr/>
        </p:nvPicPr>
        <p:blipFill>
          <a:blip r:embed="rId5"/>
          <a:stretch>
            <a:fillRect/>
          </a:stretch>
        </p:blipFill>
        <p:spPr>
          <a:xfrm>
            <a:off x="2456747" y="5097861"/>
            <a:ext cx="7457669" cy="1631365"/>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094BDC3-EA9F-084B-B3BC-31B5172FB37F}"/>
                  </a:ext>
                </a:extLst>
              </p:cNvPr>
              <p:cNvSpPr txBox="1"/>
              <p:nvPr/>
            </p:nvSpPr>
            <p:spPr>
              <a:xfrm>
                <a:off x="557932" y="1254250"/>
                <a:ext cx="1899366" cy="707886"/>
              </a:xfrm>
              <a:prstGeom prst="rect">
                <a:avLst/>
              </a:prstGeom>
              <a:noFill/>
            </p:spPr>
            <p:txBody>
              <a:bodyPr wrap="none" rtlCol="0">
                <a:spAutoFit/>
              </a:bodyPr>
              <a:lstStyle/>
              <a:p>
                <a:r>
                  <a:rPr lang="en-US" sz="4000" dirty="0">
                    <a:solidFill>
                      <a:srgbClr val="FF0000"/>
                    </a:solidFill>
                  </a:rPr>
                  <a:t>Input: </a:t>
                </a:r>
                <a14:m>
                  <m:oMath xmlns:m="http://schemas.openxmlformats.org/officeDocument/2006/math">
                    <m:r>
                      <a:rPr lang="en-US" sz="4000" i="1" dirty="0" smtClean="0">
                        <a:latin typeface="Cambria Math" panose="02040503050406030204" pitchFamily="18" charset="0"/>
                      </a:rPr>
                      <m:t>𝑥</m:t>
                    </m:r>
                  </m:oMath>
                </a14:m>
                <a:endParaRPr lang="en-US" sz="4000" dirty="0"/>
              </a:p>
            </p:txBody>
          </p:sp>
        </mc:Choice>
        <mc:Fallback xmlns="">
          <p:sp>
            <p:nvSpPr>
              <p:cNvPr id="9" name="TextBox 8">
                <a:extLst>
                  <a:ext uri="{FF2B5EF4-FFF2-40B4-BE49-F238E27FC236}">
                    <a16:creationId xmlns:a16="http://schemas.microsoft.com/office/drawing/2014/main" id="{3094BDC3-EA9F-084B-B3BC-31B5172FB37F}"/>
                  </a:ext>
                </a:extLst>
              </p:cNvPr>
              <p:cNvSpPr txBox="1">
                <a:spLocks noRot="1" noChangeAspect="1" noMove="1" noResize="1" noEditPoints="1" noAdjustHandles="1" noChangeArrowheads="1" noChangeShapeType="1" noTextEdit="1"/>
              </p:cNvSpPr>
              <p:nvPr/>
            </p:nvSpPr>
            <p:spPr>
              <a:xfrm>
                <a:off x="557932" y="1254250"/>
                <a:ext cx="1899366" cy="707886"/>
              </a:xfrm>
              <a:prstGeom prst="rect">
                <a:avLst/>
              </a:prstGeom>
              <a:blipFill>
                <a:blip r:embed="rId6"/>
                <a:stretch>
                  <a:fillRect l="-11333" t="-14286" b="-357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E51918B-B8EA-8C48-920A-ED0102E79BB7}"/>
                  </a:ext>
                </a:extLst>
              </p:cNvPr>
              <p:cNvSpPr txBox="1"/>
              <p:nvPr/>
            </p:nvSpPr>
            <p:spPr>
              <a:xfrm>
                <a:off x="588928" y="4421944"/>
                <a:ext cx="3022046" cy="707886"/>
              </a:xfrm>
              <a:prstGeom prst="rect">
                <a:avLst/>
              </a:prstGeom>
              <a:noFill/>
            </p:spPr>
            <p:txBody>
              <a:bodyPr wrap="none" rtlCol="0">
                <a:spAutoFit/>
              </a:bodyPr>
              <a:lstStyle/>
              <a:p>
                <a:r>
                  <a:rPr lang="en-US" sz="4000" dirty="0">
                    <a:solidFill>
                      <a:srgbClr val="FF0000"/>
                    </a:solidFill>
                  </a:rPr>
                  <a:t>Output: </a:t>
                </a:r>
                <a14:m>
                  <m:oMath xmlns:m="http://schemas.openxmlformats.org/officeDocument/2006/math">
                    <m:r>
                      <a:rPr lang="en-US" sz="4000" i="1" dirty="0" smtClean="0">
                        <a:latin typeface="Cambria Math" panose="02040503050406030204" pitchFamily="18" charset="0"/>
                      </a:rPr>
                      <m:t>𝑓</m:t>
                    </m:r>
                    <m:r>
                      <a:rPr lang="en-US" sz="4000" i="1" dirty="0" smtClean="0">
                        <a:latin typeface="Cambria Math" panose="02040503050406030204" pitchFamily="18" charset="0"/>
                      </a:rPr>
                      <m:t>(</m:t>
                    </m:r>
                    <m:r>
                      <a:rPr lang="en-US" sz="4000" i="1" dirty="0" smtClean="0">
                        <a:latin typeface="Cambria Math" panose="02040503050406030204" pitchFamily="18" charset="0"/>
                      </a:rPr>
                      <m:t>𝑥</m:t>
                    </m:r>
                    <m:r>
                      <a:rPr lang="en-US" sz="4000" i="1" dirty="0" smtClean="0">
                        <a:latin typeface="Cambria Math" panose="02040503050406030204" pitchFamily="18" charset="0"/>
                      </a:rPr>
                      <m:t>)</m:t>
                    </m:r>
                  </m:oMath>
                </a14:m>
                <a:endParaRPr lang="en-US" sz="4000" dirty="0"/>
              </a:p>
            </p:txBody>
          </p:sp>
        </mc:Choice>
        <mc:Fallback xmlns="">
          <p:sp>
            <p:nvSpPr>
              <p:cNvPr id="10" name="TextBox 9">
                <a:extLst>
                  <a:ext uri="{FF2B5EF4-FFF2-40B4-BE49-F238E27FC236}">
                    <a16:creationId xmlns:a16="http://schemas.microsoft.com/office/drawing/2014/main" id="{8E51918B-B8EA-8C48-920A-ED0102E79BB7}"/>
                  </a:ext>
                </a:extLst>
              </p:cNvPr>
              <p:cNvSpPr txBox="1">
                <a:spLocks noRot="1" noChangeAspect="1" noMove="1" noResize="1" noEditPoints="1" noAdjustHandles="1" noChangeArrowheads="1" noChangeShapeType="1" noTextEdit="1"/>
              </p:cNvSpPr>
              <p:nvPr/>
            </p:nvSpPr>
            <p:spPr>
              <a:xfrm>
                <a:off x="588928" y="4421944"/>
                <a:ext cx="3022046" cy="707886"/>
              </a:xfrm>
              <a:prstGeom prst="rect">
                <a:avLst/>
              </a:prstGeom>
              <a:blipFill>
                <a:blip r:embed="rId7"/>
                <a:stretch>
                  <a:fillRect l="-6695" t="-16071" r="-3766" b="-33929"/>
                </a:stretch>
              </a:blipFill>
            </p:spPr>
            <p:txBody>
              <a:bodyPr/>
              <a:lstStyle/>
              <a:p>
                <a:r>
                  <a:rPr lang="en-US">
                    <a:noFill/>
                  </a:rPr>
                  <a:t> </a:t>
                </a:r>
              </a:p>
            </p:txBody>
          </p:sp>
        </mc:Fallback>
      </mc:AlternateContent>
      <p:cxnSp>
        <p:nvCxnSpPr>
          <p:cNvPr id="12" name="Straight Arrow Connector 11">
            <a:extLst>
              <a:ext uri="{FF2B5EF4-FFF2-40B4-BE49-F238E27FC236}">
                <a16:creationId xmlns:a16="http://schemas.microsoft.com/office/drawing/2014/main" id="{AFFE4B13-C8F6-0F4A-88C9-26540E8737F2}"/>
              </a:ext>
            </a:extLst>
          </p:cNvPr>
          <p:cNvCxnSpPr/>
          <p:nvPr/>
        </p:nvCxnSpPr>
        <p:spPr>
          <a:xfrm>
            <a:off x="5191933" y="1980513"/>
            <a:ext cx="0" cy="502736"/>
          </a:xfrm>
          <a:prstGeom prst="straightConnector1">
            <a:avLst/>
          </a:prstGeom>
          <a:ln w="635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1FE01E9-B2DB-AD4F-9C1C-5D41FE53EF26}"/>
              </a:ext>
            </a:extLst>
          </p:cNvPr>
          <p:cNvCxnSpPr>
            <a:cxnSpLocks/>
          </p:cNvCxnSpPr>
          <p:nvPr/>
        </p:nvCxnSpPr>
        <p:spPr>
          <a:xfrm flipV="1">
            <a:off x="4011127" y="3026779"/>
            <a:ext cx="0" cy="470331"/>
          </a:xfrm>
          <a:prstGeom prst="straightConnector1">
            <a:avLst/>
          </a:prstGeom>
          <a:ln w="635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79E8CF0-A68C-6340-8CC1-D7D860933C5A}"/>
              </a:ext>
            </a:extLst>
          </p:cNvPr>
          <p:cNvCxnSpPr>
            <a:cxnSpLocks/>
          </p:cNvCxnSpPr>
          <p:nvPr/>
        </p:nvCxnSpPr>
        <p:spPr>
          <a:xfrm flipV="1">
            <a:off x="7283649" y="3026779"/>
            <a:ext cx="0" cy="434190"/>
          </a:xfrm>
          <a:prstGeom prst="straightConnector1">
            <a:avLst/>
          </a:prstGeom>
          <a:ln w="635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24CE704-7CD2-8440-AC95-B40D85DF3A2C}"/>
              </a:ext>
            </a:extLst>
          </p:cNvPr>
          <p:cNvCxnSpPr>
            <a:cxnSpLocks/>
          </p:cNvCxnSpPr>
          <p:nvPr/>
        </p:nvCxnSpPr>
        <p:spPr>
          <a:xfrm>
            <a:off x="2084682" y="2422694"/>
            <a:ext cx="1078296" cy="122067"/>
          </a:xfrm>
          <a:prstGeom prst="straightConnector1">
            <a:avLst/>
          </a:prstGeom>
          <a:ln w="635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43224C47-9060-9D4A-A3F4-B159146666A6}"/>
              </a:ext>
            </a:extLst>
          </p:cNvPr>
          <p:cNvSpPr txBox="1"/>
          <p:nvPr/>
        </p:nvSpPr>
        <p:spPr>
          <a:xfrm>
            <a:off x="249721" y="2059615"/>
            <a:ext cx="1899366" cy="646331"/>
          </a:xfrm>
          <a:prstGeom prst="rect">
            <a:avLst/>
          </a:prstGeom>
          <a:noFill/>
        </p:spPr>
        <p:txBody>
          <a:bodyPr wrap="square" rtlCol="0">
            <a:spAutoFit/>
          </a:bodyPr>
          <a:lstStyle/>
          <a:p>
            <a:r>
              <a:rPr lang="ja-JP" altLang="en-US"/>
              <a:t>ここから</a:t>
            </a:r>
            <a:r>
              <a:rPr lang="ja" altLang="en-US" dirty="0"/>
              <a:t>入力開始</a:t>
            </a:r>
            <a:r>
              <a:rPr lang="ja-JP" altLang="en-US"/>
              <a:t>ですよ、の記号</a:t>
            </a:r>
            <a:endParaRPr lang="en-US" dirty="0"/>
          </a:p>
        </p:txBody>
      </p:sp>
      <p:cxnSp>
        <p:nvCxnSpPr>
          <p:cNvPr id="22" name="Straight Arrow Connector 21">
            <a:extLst>
              <a:ext uri="{FF2B5EF4-FFF2-40B4-BE49-F238E27FC236}">
                <a16:creationId xmlns:a16="http://schemas.microsoft.com/office/drawing/2014/main" id="{1FACA247-4811-7A4A-A58F-9E422ECAF078}"/>
              </a:ext>
            </a:extLst>
          </p:cNvPr>
          <p:cNvCxnSpPr>
            <a:cxnSpLocks/>
          </p:cNvCxnSpPr>
          <p:nvPr/>
        </p:nvCxnSpPr>
        <p:spPr>
          <a:xfrm flipV="1">
            <a:off x="2324573" y="2773041"/>
            <a:ext cx="588771" cy="364078"/>
          </a:xfrm>
          <a:prstGeom prst="straightConnector1">
            <a:avLst/>
          </a:prstGeom>
          <a:ln w="635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E22B0FCE-DB2B-5B47-977F-FF1A111F9DBB}"/>
              </a:ext>
            </a:extLst>
          </p:cNvPr>
          <p:cNvSpPr txBox="1"/>
          <p:nvPr/>
        </p:nvSpPr>
        <p:spPr>
          <a:xfrm>
            <a:off x="249721" y="2803425"/>
            <a:ext cx="1899366" cy="923330"/>
          </a:xfrm>
          <a:prstGeom prst="rect">
            <a:avLst/>
          </a:prstGeom>
          <a:noFill/>
        </p:spPr>
        <p:txBody>
          <a:bodyPr wrap="square" rtlCol="0">
            <a:spAutoFit/>
          </a:bodyPr>
          <a:lstStyle/>
          <a:p>
            <a:r>
              <a:rPr lang="ja-JP" altLang="en-US"/>
              <a:t>あなたは今◯◯のファイルの中にいますよ、の記号</a:t>
            </a:r>
            <a:endParaRPr lang="en-US" dirty="0"/>
          </a:p>
        </p:txBody>
      </p:sp>
    </p:spTree>
    <p:extLst>
      <p:ext uri="{BB962C8B-B14F-4D97-AF65-F5344CB8AC3E}">
        <p14:creationId xmlns:p14="http://schemas.microsoft.com/office/powerpoint/2010/main" val="668519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0F58F-20E6-3948-87CC-FC46040CBCB3}"/>
              </a:ext>
            </a:extLst>
          </p:cNvPr>
          <p:cNvSpPr>
            <a:spLocks noGrp="1"/>
          </p:cNvSpPr>
          <p:nvPr>
            <p:ph type="title"/>
          </p:nvPr>
        </p:nvSpPr>
        <p:spPr>
          <a:xfrm>
            <a:off x="682171" y="203367"/>
            <a:ext cx="10726057" cy="978729"/>
          </a:xfrm>
        </p:spPr>
        <p:txBody>
          <a:bodyPr/>
          <a:lstStyle/>
          <a:p>
            <a:r>
              <a:rPr lang="ja-JP" altLang="en-US" sz="3200"/>
              <a:t>コマンドの意味を知りたい</a:t>
            </a:r>
            <a:r>
              <a:rPr lang="en-US" altLang="ja-JP" sz="3200" dirty="0"/>
              <a:t>/</a:t>
            </a:r>
            <a:r>
              <a:rPr lang="ja-JP" altLang="en-US" sz="3200"/>
              <a:t>どんなオプションがあるか知りたい</a:t>
            </a:r>
            <a:endParaRPr lang="en-US" sz="3200" dirty="0"/>
          </a:p>
        </p:txBody>
      </p:sp>
      <p:pic>
        <p:nvPicPr>
          <p:cNvPr id="4" name="Picture 3">
            <a:extLst>
              <a:ext uri="{FF2B5EF4-FFF2-40B4-BE49-F238E27FC236}">
                <a16:creationId xmlns:a16="http://schemas.microsoft.com/office/drawing/2014/main" id="{372D1E6D-A5CE-AB40-9E42-EE0CF530A71E}"/>
              </a:ext>
            </a:extLst>
          </p:cNvPr>
          <p:cNvPicPr>
            <a:picLocks noChangeAspect="1"/>
          </p:cNvPicPr>
          <p:nvPr/>
        </p:nvPicPr>
        <p:blipFill>
          <a:blip r:embed="rId2"/>
          <a:stretch>
            <a:fillRect/>
          </a:stretch>
        </p:blipFill>
        <p:spPr>
          <a:xfrm>
            <a:off x="7936346" y="1285993"/>
            <a:ext cx="3471882" cy="3905366"/>
          </a:xfrm>
          <a:prstGeom prst="rect">
            <a:avLst/>
          </a:prstGeom>
        </p:spPr>
      </p:pic>
      <p:sp>
        <p:nvSpPr>
          <p:cNvPr id="5" name="TextBox 4">
            <a:extLst>
              <a:ext uri="{FF2B5EF4-FFF2-40B4-BE49-F238E27FC236}">
                <a16:creationId xmlns:a16="http://schemas.microsoft.com/office/drawing/2014/main" id="{402B843A-F6A4-4D4A-89A0-87E8CC60D735}"/>
              </a:ext>
            </a:extLst>
          </p:cNvPr>
          <p:cNvSpPr txBox="1"/>
          <p:nvPr/>
        </p:nvSpPr>
        <p:spPr>
          <a:xfrm>
            <a:off x="682171" y="1518834"/>
            <a:ext cx="5910614" cy="830997"/>
          </a:xfrm>
          <a:prstGeom prst="rect">
            <a:avLst/>
          </a:prstGeom>
          <a:noFill/>
        </p:spPr>
        <p:txBody>
          <a:bodyPr wrap="square" rtlCol="0">
            <a:spAutoFit/>
          </a:bodyPr>
          <a:lstStyle/>
          <a:p>
            <a:r>
              <a:rPr lang="en-US" sz="2400" dirty="0"/>
              <a:t>man</a:t>
            </a:r>
            <a:r>
              <a:rPr lang="ja-JP" altLang="en-US" sz="2400"/>
              <a:t>というコマンドの引数にコマンド名を入れればそのコマンドのヘルプを表示できます</a:t>
            </a:r>
            <a:endParaRPr lang="en-US" sz="2400" dirty="0"/>
          </a:p>
        </p:txBody>
      </p:sp>
      <p:pic>
        <p:nvPicPr>
          <p:cNvPr id="6" name="Picture 5">
            <a:extLst>
              <a:ext uri="{FF2B5EF4-FFF2-40B4-BE49-F238E27FC236}">
                <a16:creationId xmlns:a16="http://schemas.microsoft.com/office/drawing/2014/main" id="{2243AFD6-FC68-D048-95E8-EBA7A0B4908A}"/>
              </a:ext>
            </a:extLst>
          </p:cNvPr>
          <p:cNvPicPr>
            <a:picLocks noChangeAspect="1"/>
          </p:cNvPicPr>
          <p:nvPr/>
        </p:nvPicPr>
        <p:blipFill>
          <a:blip r:embed="rId3"/>
          <a:stretch>
            <a:fillRect/>
          </a:stretch>
        </p:blipFill>
        <p:spPr>
          <a:xfrm>
            <a:off x="1033539" y="2927014"/>
            <a:ext cx="4380133" cy="1578136"/>
          </a:xfrm>
          <a:prstGeom prst="rect">
            <a:avLst/>
          </a:prstGeom>
        </p:spPr>
      </p:pic>
      <p:sp>
        <p:nvSpPr>
          <p:cNvPr id="7" name="TextBox 6">
            <a:extLst>
              <a:ext uri="{FF2B5EF4-FFF2-40B4-BE49-F238E27FC236}">
                <a16:creationId xmlns:a16="http://schemas.microsoft.com/office/drawing/2014/main" id="{3E8150BD-620D-714F-A4C2-4B993469B775}"/>
              </a:ext>
            </a:extLst>
          </p:cNvPr>
          <p:cNvSpPr txBox="1"/>
          <p:nvPr/>
        </p:nvSpPr>
        <p:spPr>
          <a:xfrm>
            <a:off x="682171" y="2403331"/>
            <a:ext cx="5600891" cy="830997"/>
          </a:xfrm>
          <a:prstGeom prst="rect">
            <a:avLst/>
          </a:prstGeom>
          <a:noFill/>
        </p:spPr>
        <p:txBody>
          <a:bodyPr wrap="square" rtlCol="0">
            <a:spAutoFit/>
          </a:bodyPr>
          <a:lstStyle/>
          <a:p>
            <a:pPr marL="342900" indent="-342900">
              <a:buFont typeface="Wingdings" pitchFamily="2" charset="2"/>
              <a:buChar char="ü"/>
            </a:pPr>
            <a:r>
              <a:rPr lang="ja-JP" altLang="en-US" sz="2400"/>
              <a:t>さっきの</a:t>
            </a:r>
            <a:r>
              <a:rPr lang="en-US" altLang="ja-JP" sz="2400" dirty="0"/>
              <a:t>echo</a:t>
            </a:r>
            <a:r>
              <a:rPr lang="ja-JP" altLang="en-US" sz="2400"/>
              <a:t>というコマンド</a:t>
            </a:r>
            <a:r>
              <a:rPr lang="ja" altLang="en-US" sz="2400" dirty="0"/>
              <a:t>がなんだったのか、調べてみましょう</a:t>
            </a:r>
            <a:endParaRPr lang="en-US" altLang="ja-JP" sz="2400" dirty="0"/>
          </a:p>
        </p:txBody>
      </p:sp>
      <p:pic>
        <p:nvPicPr>
          <p:cNvPr id="8" name="Picture 7">
            <a:extLst>
              <a:ext uri="{FF2B5EF4-FFF2-40B4-BE49-F238E27FC236}">
                <a16:creationId xmlns:a16="http://schemas.microsoft.com/office/drawing/2014/main" id="{B73D05F7-4E2B-3541-8AD8-21F71919B61F}"/>
              </a:ext>
            </a:extLst>
          </p:cNvPr>
          <p:cNvPicPr>
            <a:picLocks noChangeAspect="1"/>
          </p:cNvPicPr>
          <p:nvPr/>
        </p:nvPicPr>
        <p:blipFill rotWithShape="1">
          <a:blip r:embed="rId4"/>
          <a:srcRect t="27416"/>
          <a:stretch/>
        </p:blipFill>
        <p:spPr>
          <a:xfrm>
            <a:off x="553069" y="5483560"/>
            <a:ext cx="10617272" cy="1364353"/>
          </a:xfrm>
          <a:prstGeom prst="rect">
            <a:avLst/>
          </a:prstGeom>
        </p:spPr>
      </p:pic>
      <p:sp>
        <p:nvSpPr>
          <p:cNvPr id="9" name="TextBox 8">
            <a:extLst>
              <a:ext uri="{FF2B5EF4-FFF2-40B4-BE49-F238E27FC236}">
                <a16:creationId xmlns:a16="http://schemas.microsoft.com/office/drawing/2014/main" id="{282CD0E8-0AB8-E745-B8AF-E2AFED81779E}"/>
              </a:ext>
            </a:extLst>
          </p:cNvPr>
          <p:cNvSpPr txBox="1"/>
          <p:nvPr/>
        </p:nvSpPr>
        <p:spPr>
          <a:xfrm>
            <a:off x="682171" y="3223563"/>
            <a:ext cx="753732" cy="400110"/>
          </a:xfrm>
          <a:prstGeom prst="rect">
            <a:avLst/>
          </a:prstGeom>
          <a:noFill/>
        </p:spPr>
        <p:txBody>
          <a:bodyPr wrap="none" rtlCol="0">
            <a:spAutoFit/>
          </a:bodyPr>
          <a:lstStyle/>
          <a:p>
            <a:r>
              <a:rPr lang="en-US" sz="2000" dirty="0">
                <a:solidFill>
                  <a:srgbClr val="FF0000"/>
                </a:solidFill>
              </a:rPr>
              <a:t>Input</a:t>
            </a:r>
          </a:p>
        </p:txBody>
      </p:sp>
      <p:sp>
        <p:nvSpPr>
          <p:cNvPr id="10" name="TextBox 9">
            <a:extLst>
              <a:ext uri="{FF2B5EF4-FFF2-40B4-BE49-F238E27FC236}">
                <a16:creationId xmlns:a16="http://schemas.microsoft.com/office/drawing/2014/main" id="{E9C36F9F-77C7-0D48-9E45-C57772554A1A}"/>
              </a:ext>
            </a:extLst>
          </p:cNvPr>
          <p:cNvSpPr txBox="1"/>
          <p:nvPr/>
        </p:nvSpPr>
        <p:spPr>
          <a:xfrm>
            <a:off x="7135143" y="1383622"/>
            <a:ext cx="952505" cy="400110"/>
          </a:xfrm>
          <a:prstGeom prst="rect">
            <a:avLst/>
          </a:prstGeom>
          <a:noFill/>
        </p:spPr>
        <p:txBody>
          <a:bodyPr wrap="none" rtlCol="0">
            <a:spAutoFit/>
          </a:bodyPr>
          <a:lstStyle/>
          <a:p>
            <a:r>
              <a:rPr lang="en-US" sz="2000" dirty="0">
                <a:solidFill>
                  <a:srgbClr val="FF0000"/>
                </a:solidFill>
              </a:rPr>
              <a:t>Output</a:t>
            </a:r>
          </a:p>
        </p:txBody>
      </p:sp>
      <p:sp>
        <p:nvSpPr>
          <p:cNvPr id="11" name="TextBox 10">
            <a:extLst>
              <a:ext uri="{FF2B5EF4-FFF2-40B4-BE49-F238E27FC236}">
                <a16:creationId xmlns:a16="http://schemas.microsoft.com/office/drawing/2014/main" id="{F60088BE-B19F-6844-B25E-599192D5E4C0}"/>
              </a:ext>
            </a:extLst>
          </p:cNvPr>
          <p:cNvSpPr txBox="1"/>
          <p:nvPr/>
        </p:nvSpPr>
        <p:spPr>
          <a:xfrm>
            <a:off x="7393988" y="4939428"/>
            <a:ext cx="4014240" cy="369332"/>
          </a:xfrm>
          <a:prstGeom prst="rect">
            <a:avLst/>
          </a:prstGeom>
          <a:noFill/>
        </p:spPr>
        <p:txBody>
          <a:bodyPr wrap="none" rtlCol="0">
            <a:spAutoFit/>
          </a:bodyPr>
          <a:lstStyle/>
          <a:p>
            <a:r>
              <a:rPr lang="en-US" dirty="0"/>
              <a:t>＊q</a:t>
            </a:r>
            <a:r>
              <a:rPr lang="ja-JP" altLang="en-US"/>
              <a:t>を打てば</a:t>
            </a:r>
            <a:r>
              <a:rPr lang="ja" altLang="en-US" dirty="0"/>
              <a:t>ヘルプ表示を抜けられます</a:t>
            </a:r>
            <a:endParaRPr lang="en-US" dirty="0"/>
          </a:p>
        </p:txBody>
      </p:sp>
      <p:sp>
        <p:nvSpPr>
          <p:cNvPr id="12" name="TextBox 11">
            <a:extLst>
              <a:ext uri="{FF2B5EF4-FFF2-40B4-BE49-F238E27FC236}">
                <a16:creationId xmlns:a16="http://schemas.microsoft.com/office/drawing/2014/main" id="{8028B49F-A3FE-D640-B775-225078C6D09A}"/>
              </a:ext>
            </a:extLst>
          </p:cNvPr>
          <p:cNvSpPr txBox="1"/>
          <p:nvPr/>
        </p:nvSpPr>
        <p:spPr>
          <a:xfrm>
            <a:off x="682171" y="4373866"/>
            <a:ext cx="7335663" cy="461665"/>
          </a:xfrm>
          <a:prstGeom prst="rect">
            <a:avLst/>
          </a:prstGeom>
          <a:noFill/>
        </p:spPr>
        <p:txBody>
          <a:bodyPr wrap="none" rtlCol="0">
            <a:spAutoFit/>
          </a:bodyPr>
          <a:lstStyle/>
          <a:p>
            <a:pPr marL="342900" indent="-342900">
              <a:buFont typeface="Wingdings" pitchFamily="2" charset="2"/>
              <a:buChar char="ü"/>
            </a:pPr>
            <a:r>
              <a:rPr lang="ja-JP" altLang="en-US" sz="2400">
                <a:solidFill>
                  <a:srgbClr val="FF0000"/>
                </a:solidFill>
              </a:rPr>
              <a:t>もちろんグーグル検索した方が</a:t>
            </a:r>
            <a:r>
              <a:rPr lang="ja" altLang="en-US" sz="2400" dirty="0">
                <a:solidFill>
                  <a:srgbClr val="FF0000"/>
                </a:solidFill>
              </a:rPr>
              <a:t>早いケース</a:t>
            </a:r>
            <a:r>
              <a:rPr lang="ja-JP" altLang="en-US" sz="2400">
                <a:solidFill>
                  <a:srgbClr val="FF0000"/>
                </a:solidFill>
              </a:rPr>
              <a:t>もあります</a:t>
            </a:r>
            <a:endParaRPr lang="en-US" sz="2400" dirty="0">
              <a:solidFill>
                <a:srgbClr val="FF0000"/>
              </a:solidFill>
            </a:endParaRPr>
          </a:p>
        </p:txBody>
      </p:sp>
      <p:cxnSp>
        <p:nvCxnSpPr>
          <p:cNvPr id="13" name="Straight Connector 12">
            <a:extLst>
              <a:ext uri="{FF2B5EF4-FFF2-40B4-BE49-F238E27FC236}">
                <a16:creationId xmlns:a16="http://schemas.microsoft.com/office/drawing/2014/main" id="{9943C74E-7F24-A147-B9D9-F2CA00F0FCFC}"/>
              </a:ext>
            </a:extLst>
          </p:cNvPr>
          <p:cNvCxnSpPr>
            <a:cxnSpLocks/>
          </p:cNvCxnSpPr>
          <p:nvPr/>
        </p:nvCxnSpPr>
        <p:spPr>
          <a:xfrm>
            <a:off x="433864" y="5502933"/>
            <a:ext cx="10974364"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D416A95-EF8B-3E4F-BF1A-E12A94A4C347}"/>
              </a:ext>
            </a:extLst>
          </p:cNvPr>
          <p:cNvSpPr txBox="1"/>
          <p:nvPr/>
        </p:nvSpPr>
        <p:spPr>
          <a:xfrm>
            <a:off x="433864" y="4960340"/>
            <a:ext cx="1620957" cy="523220"/>
          </a:xfrm>
          <a:prstGeom prst="rect">
            <a:avLst/>
          </a:prstGeom>
          <a:solidFill>
            <a:schemeClr val="bg1"/>
          </a:solidFill>
          <a:ln>
            <a:solidFill>
              <a:schemeClr val="tx1"/>
            </a:solidFill>
          </a:ln>
        </p:spPr>
        <p:txBody>
          <a:bodyPr wrap="none" rtlCol="0">
            <a:spAutoFit/>
          </a:bodyPr>
          <a:lstStyle/>
          <a:p>
            <a:r>
              <a:rPr lang="ja" altLang="en-US" sz="2800" dirty="0"/>
              <a:t>練習課題</a:t>
            </a:r>
            <a:endParaRPr lang="en-US" sz="2800" dirty="0"/>
          </a:p>
        </p:txBody>
      </p:sp>
    </p:spTree>
    <p:extLst>
      <p:ext uri="{BB962C8B-B14F-4D97-AF65-F5344CB8AC3E}">
        <p14:creationId xmlns:p14="http://schemas.microsoft.com/office/powerpoint/2010/main" val="3540920324"/>
      </p:ext>
    </p:extLst>
  </p:cSld>
  <p:clrMapOvr>
    <a:masterClrMapping/>
  </p:clrMapOvr>
</p:sld>
</file>

<file path=ppt/theme/theme1.xml><?xml version="1.0" encoding="utf-8"?>
<a:theme xmlns:a="http://schemas.openxmlformats.org/drawingml/2006/main" name="Theme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2" id="{E981812F-8166-F340-A300-CD5A2AB83A00}" vid="{93D466B0-52A9-F54A-9EE3-98C64D0D0533}"/>
    </a:ext>
  </a:extLst>
</a:theme>
</file>

<file path=docProps/app.xml><?xml version="1.0" encoding="utf-8"?>
<Properties xmlns="http://schemas.openxmlformats.org/officeDocument/2006/extended-properties" xmlns:vt="http://schemas.openxmlformats.org/officeDocument/2006/docPropsVTypes">
  <Template>Theme2</Template>
  <TotalTime>807</TotalTime>
  <Words>2303</Words>
  <Application>Microsoft Office PowerPoint</Application>
  <PresentationFormat>ワイド画面</PresentationFormat>
  <Paragraphs>313</Paragraphs>
  <Slides>24</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24</vt:i4>
      </vt:variant>
    </vt:vector>
  </HeadingPairs>
  <TitlesOfParts>
    <vt:vector size="31" baseType="lpstr">
      <vt:lpstr>NimbusRomNo9L</vt:lpstr>
      <vt:lpstr>Arial</vt:lpstr>
      <vt:lpstr>Cambria Math</vt:lpstr>
      <vt:lpstr>Helvetica</vt:lpstr>
      <vt:lpstr>Simplified Arabic Fixed</vt:lpstr>
      <vt:lpstr>Wingdings</vt:lpstr>
      <vt:lpstr>Theme2</vt:lpstr>
      <vt:lpstr>計算機演習 UNIX(1)</vt:lpstr>
      <vt:lpstr>GUIとCUI</vt:lpstr>
      <vt:lpstr>CUI操作を習得する理由</vt:lpstr>
      <vt:lpstr>CUI操作を習得する理由</vt:lpstr>
      <vt:lpstr>CUI操作を習得する理由</vt:lpstr>
      <vt:lpstr>CUI操作を習得する理由</vt:lpstr>
      <vt:lpstr>コマンドを打ってみよう</vt:lpstr>
      <vt:lpstr>コマンドを打ってみよう</vt:lpstr>
      <vt:lpstr>コマンドの意味を知りたい/どんなオプションがあるか知りたい</vt:lpstr>
      <vt:lpstr>補足：歴代TAの教え「タブを使えタブを！ 」</vt:lpstr>
      <vt:lpstr>ファイル操作　ーディレクトリ/ファイルとは？</vt:lpstr>
      <vt:lpstr>ファイル操作　ーディレクトリ/ファイルの場所</vt:lpstr>
      <vt:lpstr>ファイル操作　ーディレクトリ/ファイルの場所</vt:lpstr>
      <vt:lpstr>ファイル操作　ーディレクトリの作成</vt:lpstr>
      <vt:lpstr>ファイル操作　ーディレクトリの移動</vt:lpstr>
      <vt:lpstr>ファイル操作　</vt:lpstr>
      <vt:lpstr>ファイル操作　</vt:lpstr>
      <vt:lpstr>ファイル操作　</vt:lpstr>
      <vt:lpstr>ワイルドカード 「*」,「?」</vt:lpstr>
      <vt:lpstr>パイプ</vt:lpstr>
      <vt:lpstr>リダイレクト</vt:lpstr>
      <vt:lpstr>よく使うコマンド</vt:lpstr>
      <vt:lpstr>提出課題</vt:lpstr>
      <vt:lpstr>提出課題</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計算機演習 UNIX(1)</dc:title>
  <dc:creator>湯本　航生</dc:creator>
  <cp:lastModifiedBy>橋本　恵一</cp:lastModifiedBy>
  <cp:revision>84</cp:revision>
  <cp:lastPrinted>2020-04-23T03:54:13Z</cp:lastPrinted>
  <dcterms:created xsi:type="dcterms:W3CDTF">2020-04-22T08:51:41Z</dcterms:created>
  <dcterms:modified xsi:type="dcterms:W3CDTF">2022-04-04T12:23:57Z</dcterms:modified>
</cp:coreProperties>
</file>