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67"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92" d="100"/>
          <a:sy n="92" d="100"/>
        </p:scale>
        <p:origin x="84"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b9a0b074_1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b9a0b074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b305c0080d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b305c0080d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b305c0080d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b305c0080d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b305c0080d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b305c0080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b305c0080d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b305c0080d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b305c0080d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b305c0080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b9a0b074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b9a0b074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Breaches in India</a:t>
            </a:r>
            <a:endParaRPr/>
          </a:p>
        </p:txBody>
      </p:sp>
      <p:sp>
        <p:nvSpPr>
          <p:cNvPr id="73" name="Google Shape;73;p13"/>
          <p:cNvSpPr txBox="1"/>
          <p:nvPr/>
        </p:nvSpPr>
        <p:spPr>
          <a:xfrm>
            <a:off x="6029850" y="3988575"/>
            <a:ext cx="24039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latin typeface="Lato"/>
                <a:ea typeface="Lato"/>
                <a:cs typeface="Lato"/>
                <a:sym typeface="Lato"/>
              </a:rPr>
              <a:t>By: Aman Patel</a:t>
            </a:r>
            <a:endParaRPr sz="2100" b="1">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5"/>
        <p:cNvGrpSpPr/>
        <p:nvPr/>
      </p:nvGrpSpPr>
      <p:grpSpPr>
        <a:xfrm>
          <a:off x="0" y="0"/>
          <a:ext cx="0" cy="0"/>
          <a:chOff x="0" y="0"/>
          <a:chExt cx="0" cy="0"/>
        </a:xfrm>
      </p:grpSpPr>
      <p:pic>
        <p:nvPicPr>
          <p:cNvPr id="126" name="Google Shape;126;p22"/>
          <p:cNvPicPr preferRelativeResize="0"/>
          <p:nvPr/>
        </p:nvPicPr>
        <p:blipFill>
          <a:blip r:embed="rId3">
            <a:alphaModFix/>
          </a:blip>
          <a:stretch>
            <a:fillRect/>
          </a:stretch>
        </p:blipFill>
        <p:spPr>
          <a:xfrm>
            <a:off x="152400" y="152400"/>
            <a:ext cx="8580367"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820275" y="54097"/>
            <a:ext cx="42888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0" dirty="0">
                <a:latin typeface="Arial"/>
                <a:ea typeface="Arial"/>
                <a:cs typeface="Arial"/>
                <a:sym typeface="Arial"/>
              </a:rPr>
              <a:t>Story Creating</a:t>
            </a:r>
            <a:endParaRPr sz="1400" b="0" dirty="0">
              <a:latin typeface="Arial"/>
              <a:ea typeface="Arial"/>
              <a:cs typeface="Arial"/>
              <a:sym typeface="Arial"/>
            </a:endParaRPr>
          </a:p>
        </p:txBody>
      </p:sp>
      <p:sp>
        <p:nvSpPr>
          <p:cNvPr id="132" name="Google Shape;132;p23"/>
          <p:cNvSpPr txBox="1"/>
          <p:nvPr/>
        </p:nvSpPr>
        <p:spPr>
          <a:xfrm>
            <a:off x="523750" y="711700"/>
            <a:ext cx="7977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accent5"/>
                </a:solidFill>
                <a:latin typeface="+mn-lt"/>
                <a:ea typeface="Lato"/>
                <a:cs typeface="Lato"/>
                <a:sym typeface="Lato"/>
              </a:rPr>
              <a:t>The below visualization shows the  sectors with most number of data breaches between year 2004-2017. Where, web was the main source of the data breaches followed by government and healthcare sector.</a:t>
            </a:r>
            <a:endParaRPr dirty="0">
              <a:solidFill>
                <a:schemeClr val="accent5"/>
              </a:solidFill>
              <a:latin typeface="+mn-lt"/>
              <a:ea typeface="Lato"/>
              <a:cs typeface="Lato"/>
              <a:sym typeface="Lato"/>
            </a:endParaRPr>
          </a:p>
        </p:txBody>
      </p:sp>
      <p:pic>
        <p:nvPicPr>
          <p:cNvPr id="133" name="Google Shape;133;p23"/>
          <p:cNvPicPr preferRelativeResize="0"/>
          <p:nvPr/>
        </p:nvPicPr>
        <p:blipFill>
          <a:blip r:embed="rId3">
            <a:alphaModFix/>
          </a:blip>
          <a:stretch>
            <a:fillRect/>
          </a:stretch>
        </p:blipFill>
        <p:spPr>
          <a:xfrm>
            <a:off x="362600" y="1638400"/>
            <a:ext cx="8071125" cy="335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2862-4B31-4F6D-804A-44C86527ECC0}"/>
              </a:ext>
            </a:extLst>
          </p:cNvPr>
          <p:cNvSpPr>
            <a:spLocks noGrp="1"/>
          </p:cNvSpPr>
          <p:nvPr>
            <p:ph type="title"/>
          </p:nvPr>
        </p:nvSpPr>
        <p:spPr>
          <a:xfrm>
            <a:off x="729670" y="95452"/>
            <a:ext cx="6234655" cy="712622"/>
          </a:xfrm>
        </p:spPr>
        <p:txBody>
          <a:bodyPr/>
          <a:lstStyle/>
          <a:p>
            <a:r>
              <a:rPr lang="en-US" sz="1400" dirty="0">
                <a:latin typeface="+mn-lt"/>
              </a:rPr>
              <a:t>Most number of cyber attacks between year 2004-2017.</a:t>
            </a:r>
            <a:br>
              <a:rPr lang="en-US" sz="1400" dirty="0">
                <a:latin typeface="+mn-lt"/>
              </a:rPr>
            </a:br>
            <a:endParaRPr lang="en-US" sz="1400" dirty="0">
              <a:latin typeface="+mn-lt"/>
            </a:endParaRPr>
          </a:p>
        </p:txBody>
      </p:sp>
      <p:pic>
        <p:nvPicPr>
          <p:cNvPr id="4" name="Picture 3">
            <a:extLst>
              <a:ext uri="{FF2B5EF4-FFF2-40B4-BE49-F238E27FC236}">
                <a16:creationId xmlns:a16="http://schemas.microsoft.com/office/drawing/2014/main" id="{84721D7D-B576-4F45-BD11-1E42BA9D6BE9}"/>
              </a:ext>
            </a:extLst>
          </p:cNvPr>
          <p:cNvPicPr>
            <a:picLocks noChangeAspect="1"/>
          </p:cNvPicPr>
          <p:nvPr/>
        </p:nvPicPr>
        <p:blipFill>
          <a:blip r:embed="rId2"/>
          <a:stretch>
            <a:fillRect/>
          </a:stretch>
        </p:blipFill>
        <p:spPr>
          <a:xfrm>
            <a:off x="1410154" y="1451688"/>
            <a:ext cx="5235195" cy="3436630"/>
          </a:xfrm>
          <a:prstGeom prst="rect">
            <a:avLst/>
          </a:prstGeom>
        </p:spPr>
      </p:pic>
      <p:sp>
        <p:nvSpPr>
          <p:cNvPr id="5" name="TextBox 4">
            <a:extLst>
              <a:ext uri="{FF2B5EF4-FFF2-40B4-BE49-F238E27FC236}">
                <a16:creationId xmlns:a16="http://schemas.microsoft.com/office/drawing/2014/main" id="{50A5058C-8983-4E73-B6DC-C375D6819DF7}"/>
              </a:ext>
            </a:extLst>
          </p:cNvPr>
          <p:cNvSpPr txBox="1"/>
          <p:nvPr/>
        </p:nvSpPr>
        <p:spPr>
          <a:xfrm>
            <a:off x="582802" y="518808"/>
            <a:ext cx="6528390" cy="738664"/>
          </a:xfrm>
          <a:prstGeom prst="rect">
            <a:avLst/>
          </a:prstGeom>
          <a:noFill/>
        </p:spPr>
        <p:txBody>
          <a:bodyPr wrap="square" rtlCol="0">
            <a:spAutoFit/>
          </a:bodyPr>
          <a:lstStyle/>
          <a:p>
            <a:r>
              <a:rPr lang="en-US" dirty="0">
                <a:solidFill>
                  <a:schemeClr val="accent5"/>
                </a:solidFill>
              </a:rPr>
              <a:t>Cyber attack showed a rapid growth from year 2009 to 2011, where it reached around 35, which then followed by 33 in year 2016. Thus, This depicts, as the year passed, the data breaches increased swiftly.</a:t>
            </a:r>
          </a:p>
        </p:txBody>
      </p:sp>
    </p:spTree>
    <p:extLst>
      <p:ext uri="{BB962C8B-B14F-4D97-AF65-F5344CB8AC3E}">
        <p14:creationId xmlns:p14="http://schemas.microsoft.com/office/powerpoint/2010/main" val="1123503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CFF3-D0CE-49A4-9539-23E9D9C8D4F0}"/>
              </a:ext>
            </a:extLst>
          </p:cNvPr>
          <p:cNvSpPr>
            <a:spLocks noGrp="1"/>
          </p:cNvSpPr>
          <p:nvPr>
            <p:ph type="title"/>
          </p:nvPr>
        </p:nvSpPr>
        <p:spPr>
          <a:xfrm>
            <a:off x="188216" y="0"/>
            <a:ext cx="8296800" cy="1542000"/>
          </a:xfrm>
        </p:spPr>
        <p:txBody>
          <a:bodyPr/>
          <a:lstStyle/>
          <a:p>
            <a:r>
              <a:rPr lang="en-US" dirty="0"/>
              <a:t>Conclusion</a:t>
            </a:r>
          </a:p>
        </p:txBody>
      </p:sp>
      <p:sp>
        <p:nvSpPr>
          <p:cNvPr id="4" name="TextBox 3">
            <a:extLst>
              <a:ext uri="{FF2B5EF4-FFF2-40B4-BE49-F238E27FC236}">
                <a16:creationId xmlns:a16="http://schemas.microsoft.com/office/drawing/2014/main" id="{CC700D3E-49DC-493A-B04D-E9C38828476B}"/>
              </a:ext>
            </a:extLst>
          </p:cNvPr>
          <p:cNvSpPr txBox="1"/>
          <p:nvPr/>
        </p:nvSpPr>
        <p:spPr>
          <a:xfrm>
            <a:off x="779318" y="1392382"/>
            <a:ext cx="7705698" cy="2677656"/>
          </a:xfrm>
          <a:prstGeom prst="rect">
            <a:avLst/>
          </a:prstGeom>
          <a:noFill/>
        </p:spPr>
        <p:txBody>
          <a:bodyPr wrap="square" rtlCol="0">
            <a:spAutoFit/>
          </a:bodyPr>
          <a:lstStyle/>
          <a:p>
            <a:pPr marL="285750" indent="-285750">
              <a:buFont typeface="Arial" panose="020B0604020202020204" pitchFamily="34" charset="0"/>
              <a:buChar char="•"/>
            </a:pPr>
            <a:r>
              <a:rPr lang="en-US" dirty="0"/>
              <a:t>The data breach visualizations performed on the data which was collected from year 2004 to 2017, showed a great impact, where these visualizations and interactive dashboard can lead to a successful conclusion of this project, where year 2010,2011 and 2017 were the years with the greatest number of cyber-attacks.</a:t>
            </a:r>
          </a:p>
          <a:p>
            <a:endParaRPr lang="en-US" dirty="0"/>
          </a:p>
          <a:p>
            <a:pPr marL="285750" indent="-285750">
              <a:buFont typeface="Arial" panose="020B0604020202020204" pitchFamily="34" charset="0"/>
              <a:buChar char="•"/>
            </a:pPr>
            <a:r>
              <a:rPr lang="en-US" dirty="0"/>
              <a:t>Moreover, visualizations performed to determine the main factor of method leak, where hacking and lost/stolen devices dominated. Lastly, many third-party sites or apps, were the key reason which lead to data breaches.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conclude, the main agenda is to teach us to be aware of the fake messages as well as scam sites, so don’t directly click on it, and take precautions to keep your data safe.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74757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F9AD5-36F2-433C-A554-25A5BD955FBB}"/>
              </a:ext>
            </a:extLst>
          </p:cNvPr>
          <p:cNvSpPr>
            <a:spLocks noGrp="1"/>
          </p:cNvSpPr>
          <p:nvPr>
            <p:ph type="title"/>
          </p:nvPr>
        </p:nvSpPr>
        <p:spPr>
          <a:xfrm>
            <a:off x="864994" y="124691"/>
            <a:ext cx="4288897" cy="628286"/>
          </a:xfrm>
        </p:spPr>
        <p:txBody>
          <a:bodyPr/>
          <a:lstStyle/>
          <a:p>
            <a:r>
              <a:rPr lang="en-US" sz="2800" dirty="0">
                <a:latin typeface="+mn-lt"/>
              </a:rPr>
              <a:t>Future Work</a:t>
            </a:r>
          </a:p>
        </p:txBody>
      </p:sp>
      <p:sp>
        <p:nvSpPr>
          <p:cNvPr id="3" name="TextBox 2">
            <a:extLst>
              <a:ext uri="{FF2B5EF4-FFF2-40B4-BE49-F238E27FC236}">
                <a16:creationId xmlns:a16="http://schemas.microsoft.com/office/drawing/2014/main" id="{CCA24578-0C13-42C1-B970-E9FFCEACE73B}"/>
              </a:ext>
            </a:extLst>
          </p:cNvPr>
          <p:cNvSpPr txBox="1"/>
          <p:nvPr/>
        </p:nvSpPr>
        <p:spPr>
          <a:xfrm>
            <a:off x="864994" y="1132609"/>
            <a:ext cx="7000924" cy="1169551"/>
          </a:xfrm>
          <a:prstGeom prst="rect">
            <a:avLst/>
          </a:prstGeom>
          <a:noFill/>
        </p:spPr>
        <p:txBody>
          <a:bodyPr wrap="square" rtlCol="0">
            <a:spAutoFit/>
          </a:bodyPr>
          <a:lstStyle/>
          <a:p>
            <a:pPr marL="285750" lvl="0" indent="-285750">
              <a:buFont typeface="Arial" panose="020B0604020202020204" pitchFamily="34" charset="0"/>
              <a:buChar char="•"/>
            </a:pPr>
            <a:r>
              <a:rPr lang="en-US" dirty="0">
                <a:solidFill>
                  <a:schemeClr val="accent5"/>
                </a:solidFill>
              </a:rPr>
              <a:t>Will try to work on the live data in future, which would make a great impact on the public awareness on the data crimes.</a:t>
            </a:r>
          </a:p>
          <a:p>
            <a:pPr marL="285750" lvl="0" indent="-285750">
              <a:buFont typeface="Arial" panose="020B0604020202020204" pitchFamily="34" charset="0"/>
              <a:buChar char="•"/>
            </a:pPr>
            <a:r>
              <a:rPr lang="en-US" dirty="0">
                <a:solidFill>
                  <a:schemeClr val="accent5"/>
                </a:solidFill>
              </a:rPr>
              <a:t>Lastly, will try to make many more interactive dashboards, which would make the data more readable, or understandable.</a:t>
            </a:r>
          </a:p>
          <a:p>
            <a:endParaRPr lang="en-US" dirty="0"/>
          </a:p>
        </p:txBody>
      </p:sp>
    </p:spTree>
    <p:extLst>
      <p:ext uri="{BB962C8B-B14F-4D97-AF65-F5344CB8AC3E}">
        <p14:creationId xmlns:p14="http://schemas.microsoft.com/office/powerpoint/2010/main" val="3735411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p:nvPr/>
        </p:nvSpPr>
        <p:spPr>
          <a:xfrm>
            <a:off x="2497200" y="1906975"/>
            <a:ext cx="41496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400">
                <a:latin typeface="Lato"/>
                <a:ea typeface="Lato"/>
                <a:cs typeface="Lato"/>
                <a:sym typeface="Lato"/>
              </a:rPr>
              <a:t>THANK YOU</a:t>
            </a:r>
            <a:endParaRPr sz="54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Introduction</a:t>
            </a:r>
            <a:endParaRPr sz="2400"/>
          </a:p>
        </p:txBody>
      </p:sp>
      <p:sp>
        <p:nvSpPr>
          <p:cNvPr id="79" name="Google Shape;79;p14"/>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Arial"/>
              <a:buChar char="●"/>
            </a:pPr>
            <a:r>
              <a:rPr lang="en" sz="1400" b="0">
                <a:highlight>
                  <a:srgbClr val="FFFFFF"/>
                </a:highlight>
                <a:latin typeface="Arial"/>
                <a:ea typeface="Arial"/>
                <a:cs typeface="Arial"/>
                <a:sym typeface="Arial"/>
              </a:rPr>
              <a:t>A data breach is a cyber attack in which sensitive, confidential or otherwise protected data has been accessed or disclosed in an unauthorized fashion.</a:t>
            </a:r>
            <a:endParaRPr sz="1400" b="0">
              <a:highlight>
                <a:srgbClr val="FFFFFF"/>
              </a:highlight>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b="0">
                <a:highlight>
                  <a:srgbClr val="FFFFFF"/>
                </a:highlight>
                <a:latin typeface="Arial"/>
                <a:ea typeface="Arial"/>
                <a:cs typeface="Arial"/>
                <a:sym typeface="Arial"/>
              </a:rPr>
              <a:t> Data breaches can occur in any size and organization, from small businesses to major corporations.</a:t>
            </a:r>
            <a:endParaRPr sz="1400" b="0">
              <a:highlight>
                <a:srgbClr val="FFFFFF"/>
              </a:highlight>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b="0">
                <a:highlight>
                  <a:srgbClr val="FFFFFF"/>
                </a:highlight>
                <a:latin typeface="Arial"/>
                <a:ea typeface="Arial"/>
                <a:cs typeface="Arial"/>
                <a:sym typeface="Arial"/>
              </a:rPr>
              <a:t>There are various sectors which are  targeted by  cyber attacks, such as Web, Government, Healthcare, Financial etc..</a:t>
            </a:r>
            <a:endParaRPr sz="1400" b="0">
              <a:highlight>
                <a:srgbClr val="FFFFFF"/>
              </a:highlight>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b="0">
                <a:highlight>
                  <a:srgbClr val="FFFFFF"/>
                </a:highlight>
                <a:latin typeface="Arial"/>
                <a:ea typeface="Arial"/>
                <a:cs typeface="Arial"/>
                <a:sym typeface="Arial"/>
              </a:rPr>
              <a:t>The dataset, used here to perform visualization is from kaggle, which has more than </a:t>
            </a:r>
            <a:r>
              <a:rPr lang="en" sz="1400" b="0">
                <a:latin typeface="Arial"/>
                <a:ea typeface="Arial"/>
                <a:cs typeface="Arial"/>
                <a:sym typeface="Arial"/>
              </a:rPr>
              <a:t>than 30000 records, between year 2004 and 2017 and has has 270 observations and 11 variables.</a:t>
            </a:r>
            <a:endParaRPr sz="1400" b="0">
              <a:highlight>
                <a:srgbClr val="FFFFFF"/>
              </a:highlight>
              <a:latin typeface="Arial"/>
              <a:ea typeface="Arial"/>
              <a:cs typeface="Arial"/>
              <a:sym typeface="Arial"/>
            </a:endParaRPr>
          </a:p>
          <a:p>
            <a:pPr marL="457200" lvl="0" indent="0" algn="l" rtl="0">
              <a:lnSpc>
                <a:spcPct val="115000"/>
              </a:lnSpc>
              <a:spcBef>
                <a:spcPts val="1600"/>
              </a:spcBef>
              <a:spcAft>
                <a:spcPts val="1600"/>
              </a:spcAft>
              <a:buNone/>
            </a:pPr>
            <a:endParaRPr sz="1350" b="0">
              <a:solidFill>
                <a:srgbClr val="666666"/>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85" name="Google Shape;85;p15"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86" name="Google Shape;86;p15"/>
          <p:cNvSpPr txBox="1"/>
          <p:nvPr/>
        </p:nvSpPr>
        <p:spPr>
          <a:xfrm>
            <a:off x="2721250" y="512822"/>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Why?</a:t>
            </a:r>
            <a:endParaRPr sz="3000" b="1">
              <a:solidFill>
                <a:schemeClr val="lt2"/>
              </a:solidFill>
              <a:latin typeface="Raleway"/>
              <a:ea typeface="Raleway"/>
              <a:cs typeface="Raleway"/>
              <a:sym typeface="Raleway"/>
            </a:endParaRPr>
          </a:p>
        </p:txBody>
      </p:sp>
      <p:sp>
        <p:nvSpPr>
          <p:cNvPr id="87" name="Google Shape;87;p15"/>
          <p:cNvSpPr txBox="1">
            <a:spLocks noGrp="1"/>
          </p:cNvSpPr>
          <p:nvPr>
            <p:ph type="body" idx="4294967295"/>
          </p:nvPr>
        </p:nvSpPr>
        <p:spPr>
          <a:xfrm>
            <a:off x="2855550" y="1275430"/>
            <a:ext cx="3432900" cy="3327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latin typeface="Arial"/>
                <a:ea typeface="Arial"/>
                <a:cs typeface="Arial"/>
                <a:sym typeface="Arial"/>
              </a:rPr>
              <a:t>The main reason to choose Data breach as topic is to spread awareness, as there are lots of people and organizations, getting trapped by cyber attacks.</a:t>
            </a:r>
            <a:endParaRPr sz="1400" dirty="0">
              <a:latin typeface="Raleway"/>
              <a:ea typeface="Raleway"/>
              <a:cs typeface="Raleway"/>
              <a:sym typeface="Raleway"/>
            </a:endParaRPr>
          </a:p>
          <a:p>
            <a:pPr marL="457200" lvl="0" indent="-317500" algn="l" rtl="0">
              <a:spcBef>
                <a:spcPts val="0"/>
              </a:spcBef>
              <a:spcAft>
                <a:spcPts val="0"/>
              </a:spcAft>
              <a:buSzPts val="1400"/>
              <a:buFont typeface="Raleway"/>
              <a:buChar char="●"/>
            </a:pPr>
            <a:r>
              <a:rPr lang="en" sz="1400" dirty="0">
                <a:latin typeface="Arial"/>
                <a:ea typeface="Arial"/>
                <a:cs typeface="Arial"/>
                <a:sym typeface="Arial"/>
              </a:rPr>
              <a:t>The approach here is to analyze the sectors which faced most number of data breaches, whereas years with the highest number of data breach.</a:t>
            </a:r>
            <a:endParaRPr sz="1400" dirty="0">
              <a:latin typeface="Arial"/>
              <a:ea typeface="Arial"/>
              <a:cs typeface="Arial"/>
              <a:sym typeface="Arial"/>
            </a:endParaRPr>
          </a:p>
          <a:p>
            <a:pPr marL="457200" lvl="0" indent="-317500" algn="l" rtl="0">
              <a:spcBef>
                <a:spcPts val="0"/>
              </a:spcBef>
              <a:spcAft>
                <a:spcPts val="0"/>
              </a:spcAft>
              <a:buSzPts val="1400"/>
              <a:buFont typeface="Arial"/>
              <a:buChar char="●"/>
            </a:pPr>
            <a:r>
              <a:rPr lang="en" sz="1400" dirty="0">
                <a:latin typeface="Arial"/>
                <a:ea typeface="Arial"/>
                <a:cs typeface="Arial"/>
                <a:sym typeface="Arial"/>
              </a:rPr>
              <a:t>The visualizations performed on the data can lead the to public awareness, and they might be able to keep their data secure.</a:t>
            </a:r>
            <a:endParaRPr sz="1400" dirty="0">
              <a:latin typeface="Arial"/>
              <a:ea typeface="Arial"/>
              <a:cs typeface="Arial"/>
              <a:sym typeface="Arial"/>
            </a:endParaRPr>
          </a:p>
          <a:p>
            <a:pPr marL="457200" lvl="0" indent="0" algn="l" rtl="0">
              <a:spcBef>
                <a:spcPts val="1000"/>
              </a:spcBef>
              <a:spcAft>
                <a:spcPts val="1000"/>
              </a:spcAft>
              <a:buNone/>
            </a:pPr>
            <a:endParaRPr sz="1200"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66500" y="210825"/>
            <a:ext cx="6821100" cy="105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0">
                <a:solidFill>
                  <a:schemeClr val="accent5"/>
                </a:solidFill>
                <a:latin typeface="Arial"/>
                <a:ea typeface="Arial"/>
                <a:cs typeface="Arial"/>
                <a:sym typeface="Arial"/>
              </a:rPr>
              <a:t>Sectors with most number of record leaked between  year 2004-2017.</a:t>
            </a:r>
            <a:endParaRPr sz="1600" b="0">
              <a:solidFill>
                <a:schemeClr val="accent5"/>
              </a:solidFill>
              <a:latin typeface="Arial"/>
              <a:ea typeface="Arial"/>
              <a:cs typeface="Arial"/>
              <a:sym typeface="Arial"/>
            </a:endParaRPr>
          </a:p>
        </p:txBody>
      </p:sp>
      <p:pic>
        <p:nvPicPr>
          <p:cNvPr id="93" name="Google Shape;93;p16"/>
          <p:cNvPicPr preferRelativeResize="0"/>
          <p:nvPr/>
        </p:nvPicPr>
        <p:blipFill>
          <a:blip r:embed="rId3">
            <a:alphaModFix/>
          </a:blip>
          <a:stretch>
            <a:fillRect/>
          </a:stretch>
        </p:blipFill>
        <p:spPr>
          <a:xfrm>
            <a:off x="1141500" y="729200"/>
            <a:ext cx="6264126" cy="4185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704024" y="183975"/>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1600" b="0">
                <a:solidFill>
                  <a:schemeClr val="accent5"/>
                </a:solidFill>
                <a:latin typeface="Arial"/>
                <a:ea typeface="Arial"/>
                <a:cs typeface="Arial"/>
                <a:sym typeface="Arial"/>
              </a:rPr>
              <a:t>Year in which most number of cyber attacks took place.</a:t>
            </a:r>
            <a:endParaRPr sz="1600" b="0">
              <a:solidFill>
                <a:schemeClr val="accent5"/>
              </a:solidFill>
              <a:latin typeface="Arial"/>
              <a:ea typeface="Arial"/>
              <a:cs typeface="Arial"/>
              <a:sym typeface="Arial"/>
            </a:endParaRPr>
          </a:p>
        </p:txBody>
      </p:sp>
      <p:pic>
        <p:nvPicPr>
          <p:cNvPr id="99" name="Google Shape;99;p17"/>
          <p:cNvPicPr preferRelativeResize="0"/>
          <p:nvPr/>
        </p:nvPicPr>
        <p:blipFill>
          <a:blip r:embed="rId3">
            <a:alphaModFix/>
          </a:blip>
          <a:stretch>
            <a:fillRect/>
          </a:stretch>
        </p:blipFill>
        <p:spPr>
          <a:xfrm>
            <a:off x="176200" y="752413"/>
            <a:ext cx="8791575" cy="416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780000" y="-93600"/>
            <a:ext cx="5585700" cy="100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accent5"/>
                </a:solidFill>
                <a:latin typeface="Arial"/>
                <a:ea typeface="Arial"/>
                <a:cs typeface="Arial"/>
                <a:sym typeface="Arial"/>
              </a:rPr>
              <a:t>Major methods practiced to stole data.</a:t>
            </a:r>
            <a:endParaRPr sz="1600">
              <a:solidFill>
                <a:schemeClr val="accent5"/>
              </a:solidFill>
              <a:latin typeface="Arial"/>
              <a:ea typeface="Arial"/>
              <a:cs typeface="Arial"/>
              <a:sym typeface="Arial"/>
            </a:endParaRPr>
          </a:p>
        </p:txBody>
      </p:sp>
      <p:pic>
        <p:nvPicPr>
          <p:cNvPr id="105" name="Google Shape;105;p18"/>
          <p:cNvPicPr preferRelativeResize="0"/>
          <p:nvPr/>
        </p:nvPicPr>
        <p:blipFill>
          <a:blip r:embed="rId3">
            <a:alphaModFix/>
          </a:blip>
          <a:stretch>
            <a:fillRect/>
          </a:stretch>
        </p:blipFill>
        <p:spPr>
          <a:xfrm>
            <a:off x="658050" y="752050"/>
            <a:ext cx="7157925" cy="408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839100" y="-134325"/>
            <a:ext cx="7465800" cy="10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b="0">
                <a:solidFill>
                  <a:schemeClr val="accent5"/>
                </a:solidFill>
                <a:latin typeface="Arial"/>
                <a:ea typeface="Arial"/>
                <a:cs typeface="Arial"/>
                <a:sym typeface="Arial"/>
              </a:rPr>
              <a:t>The main reason/ entity, through which data got breached.</a:t>
            </a:r>
            <a:endParaRPr sz="1600" b="0">
              <a:solidFill>
                <a:schemeClr val="accent5"/>
              </a:solidFill>
              <a:latin typeface="Arial"/>
              <a:ea typeface="Arial"/>
              <a:cs typeface="Arial"/>
              <a:sym typeface="Arial"/>
            </a:endParaRPr>
          </a:p>
        </p:txBody>
      </p:sp>
      <p:pic>
        <p:nvPicPr>
          <p:cNvPr id="111" name="Google Shape;111;p19"/>
          <p:cNvPicPr preferRelativeResize="0"/>
          <p:nvPr/>
        </p:nvPicPr>
        <p:blipFill>
          <a:blip r:embed="rId3">
            <a:alphaModFix/>
          </a:blip>
          <a:stretch>
            <a:fillRect/>
          </a:stretch>
        </p:blipFill>
        <p:spPr>
          <a:xfrm>
            <a:off x="152400" y="1092375"/>
            <a:ext cx="7932149" cy="363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0"/>
          <p:cNvPicPr preferRelativeResize="0"/>
          <p:nvPr/>
        </p:nvPicPr>
        <p:blipFill>
          <a:blip r:embed="rId3">
            <a:alphaModFix/>
          </a:blip>
          <a:stretch>
            <a:fillRect/>
          </a:stretch>
        </p:blipFill>
        <p:spPr>
          <a:xfrm>
            <a:off x="933450" y="524875"/>
            <a:ext cx="7277100" cy="421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0"/>
        <p:cNvGrpSpPr/>
        <p:nvPr/>
      </p:nvGrpSpPr>
      <p:grpSpPr>
        <a:xfrm>
          <a:off x="0" y="0"/>
          <a:ext cx="0" cy="0"/>
          <a:chOff x="0" y="0"/>
          <a:chExt cx="0" cy="0"/>
        </a:xfrm>
      </p:grpSpPr>
      <p:sp>
        <p:nvSpPr>
          <p:cNvPr id="121" name="Google Shape;121;p21"/>
          <p:cNvSpPr txBox="1"/>
          <p:nvPr/>
        </p:nvSpPr>
        <p:spPr>
          <a:xfrm>
            <a:off x="886325" y="2202450"/>
            <a:ext cx="7104300" cy="815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100" dirty="0"/>
              <a:t>Visualization Dashboard</a:t>
            </a:r>
            <a:endParaRPr sz="4100" dirty="0"/>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1207</TotalTime>
  <Words>507</Words>
  <Application>Microsoft Office PowerPoint</Application>
  <PresentationFormat>On-screen Show (16:9)</PresentationFormat>
  <Paragraphs>30</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Lato</vt:lpstr>
      <vt:lpstr>Raleway</vt:lpstr>
      <vt:lpstr>Arial</vt:lpstr>
      <vt:lpstr>Swiss</vt:lpstr>
      <vt:lpstr>Data Breaches in India</vt:lpstr>
      <vt:lpstr>Introduction</vt:lpstr>
      <vt:lpstr>PowerPoint Presentation</vt:lpstr>
      <vt:lpstr>Sectors with most number of record leaked between  year 2004-2017.</vt:lpstr>
      <vt:lpstr>Year in which most number of cyber attacks took place.</vt:lpstr>
      <vt:lpstr>Major methods practiced to stole data.</vt:lpstr>
      <vt:lpstr>The main reason/ entity, through which data got breached.</vt:lpstr>
      <vt:lpstr>PowerPoint Presentation</vt:lpstr>
      <vt:lpstr>PowerPoint Presentation</vt:lpstr>
      <vt:lpstr>PowerPoint Presentation</vt:lpstr>
      <vt:lpstr>Story Creating</vt:lpstr>
      <vt:lpstr>Most number of cyber attacks between year 2004-2017. </vt:lpstr>
      <vt:lpstr>Conclusion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Breaches in India</dc:title>
  <dc:creator>Checkout</dc:creator>
  <cp:lastModifiedBy>Checkout</cp:lastModifiedBy>
  <cp:revision>6</cp:revision>
  <dcterms:modified xsi:type="dcterms:W3CDTF">2022-12-12T04:22:09Z</dcterms:modified>
</cp:coreProperties>
</file>