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6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3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47" descr="A close-up of a network&#10;&#10;AI-generated content may be incorrect.">
            <a:extLst>
              <a:ext uri="{FF2B5EF4-FFF2-40B4-BE49-F238E27FC236}">
                <a16:creationId xmlns:a16="http://schemas.microsoft.com/office/drawing/2014/main" id="{AECD5270-44E0-29BD-36DF-4E9EEA2E2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3237" r="-1" b="-1"/>
          <a:stretch/>
        </p:blipFill>
        <p:spPr>
          <a:xfrm>
            <a:off x="0" y="-1547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38FD90-10F7-B24A-293A-520C61C0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808080"/>
                </a:highlight>
              </a:rPr>
              <a:t>Fundament of Simulation Methods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8863E-B8DF-944D-4C11-BD926C0FE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A718-F01F-E370-0848-F7CB9317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203200"/>
            <a:ext cx="10751919" cy="6126480"/>
          </a:xfrm>
        </p:spPr>
        <p:txBody>
          <a:bodyPr/>
          <a:lstStyle/>
          <a:p>
            <a:r>
              <a:rPr lang="en-GB" b="1" dirty="0"/>
              <a:t>8. Systems of 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multiple ODEs are coupled (e.g., x and y depend on each other), they must be solved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</a:t>
            </a:r>
            <a:r>
              <a:rPr lang="en-GB" b="1" dirty="0"/>
              <a:t>SIR model for pandemics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Describes how diseases spread in a population using: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S(t)S(t)S(t) (susceptible fraction).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I(t)I(t)I(t) (infected fraction).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R(t)R(t)R(t) (recovered fraction).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9. Second-Order and Higher-Order 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Higher-order ODEs (like Newton’s equations) can be rewritten as </a:t>
            </a:r>
            <a:r>
              <a:rPr lang="en-GB" b="1" dirty="0"/>
              <a:t>first-order systems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</a:t>
            </a:r>
            <a:r>
              <a:rPr lang="en-GB" b="1" dirty="0"/>
              <a:t>Simple Pendulum</a:t>
            </a:r>
            <a:r>
              <a:rPr lang="en-GB" dirty="0"/>
              <a:t> equation.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</a:t>
            </a:r>
            <a:r>
              <a:rPr lang="en-GB" b="1" dirty="0"/>
              <a:t>Newton’s equations of motion in a binary star system</a:t>
            </a:r>
            <a:r>
              <a:rPr lang="en-GB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0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97AC-712A-0CB2-7B96-67C07270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54000"/>
            <a:ext cx="11724640" cy="6492240"/>
          </a:xfrm>
        </p:spPr>
        <p:txBody>
          <a:bodyPr>
            <a:normAutofit/>
          </a:bodyPr>
          <a:lstStyle/>
          <a:p>
            <a:r>
              <a:rPr lang="en-IN" b="1" dirty="0"/>
              <a:t>10. Astrophysical N-Body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Solving the </a:t>
            </a:r>
            <a:r>
              <a:rPr lang="en-IN" b="1" dirty="0"/>
              <a:t>N-body problem</a:t>
            </a:r>
            <a:r>
              <a:rPr lang="en-IN" dirty="0"/>
              <a:t> numerically: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Newton’s gravitational equations govern motion.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Requires solving </a:t>
            </a:r>
            <a:r>
              <a:rPr lang="en-IN" b="1" dirty="0"/>
              <a:t>6 ODEs per star</a:t>
            </a:r>
            <a:r>
              <a:rPr lang="en-IN" dirty="0"/>
              <a:t> (3 for position, 3 for velocity).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Typically solved using </a:t>
            </a:r>
            <a:r>
              <a:rPr lang="en-IN" b="1" dirty="0"/>
              <a:t>Runge-</a:t>
            </a:r>
            <a:r>
              <a:rPr lang="en-IN" b="1" dirty="0" err="1"/>
              <a:t>Kutta</a:t>
            </a:r>
            <a:r>
              <a:rPr lang="en-IN" b="1" dirty="0"/>
              <a:t> or Midpoint</a:t>
            </a:r>
            <a:r>
              <a:rPr lang="en-IN" dirty="0"/>
              <a:t>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Historical Background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Bernoulli (1710)</a:t>
            </a:r>
            <a:r>
              <a:rPr lang="en-IN" dirty="0"/>
              <a:t> solved for N=2N = 2N=2.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King Oscar II of Sweden (1885)</a:t>
            </a:r>
            <a:r>
              <a:rPr lang="en-IN" dirty="0"/>
              <a:t> posed a challenge to solve for N&gt;2N &gt; 2N&gt;2.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Qiudong</a:t>
            </a:r>
            <a:r>
              <a:rPr lang="en-IN" b="1" dirty="0"/>
              <a:t> Wang (1991)</a:t>
            </a:r>
            <a:r>
              <a:rPr lang="en-IN" dirty="0"/>
              <a:t> found a power series solution, but it was impractical.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Modern approach</a:t>
            </a:r>
            <a:r>
              <a:rPr lang="en-IN" dirty="0"/>
              <a:t>: Solve numerically using ODE solvers.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90D8AF-BEE4-69CA-9709-563FC36C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" y="48666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 Computational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scipy.integrate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solve ODEs efficiently.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Vectorized operations for handling large N-body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8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3207-EE77-CFE3-B297-F5418E1B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39" y="96031"/>
            <a:ext cx="10325000" cy="1442463"/>
          </a:xfrm>
        </p:spPr>
        <p:txBody>
          <a:bodyPr/>
          <a:lstStyle/>
          <a:p>
            <a:r>
              <a:rPr lang="en-GB" dirty="0"/>
              <a:t>Introduction to Simulation Methods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5555-729C-1867-32BC-CE5C77CB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39" y="1903251"/>
            <a:ext cx="11663680" cy="442183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Simulation: </a:t>
            </a:r>
          </a:p>
          <a:p>
            <a:pPr lvl="1"/>
            <a:r>
              <a:rPr lang="en-GB" dirty="0"/>
              <a:t>Numerical Integration of </a:t>
            </a:r>
            <a:r>
              <a:rPr lang="en-GB" dirty="0" err="1"/>
              <a:t>eq</a:t>
            </a:r>
            <a:r>
              <a:rPr lang="en-GB" dirty="0"/>
              <a:t> describing physical and astrophysical system. </a:t>
            </a:r>
          </a:p>
          <a:p>
            <a:pPr lvl="1"/>
            <a:r>
              <a:rPr lang="en-GB" dirty="0"/>
              <a:t>Often involves ODEs or PDEs</a:t>
            </a:r>
          </a:p>
          <a:p>
            <a:pPr lvl="1"/>
            <a:r>
              <a:rPr lang="en-GB" dirty="0"/>
              <a:t>Used when analytical solutions are impractical of infeasible.</a:t>
            </a:r>
          </a:p>
          <a:p>
            <a:pPr lvl="1"/>
            <a:endParaRPr lang="en-GB" dirty="0"/>
          </a:p>
          <a:p>
            <a:pPr marL="285750" lvl="1" indent="-285750"/>
            <a:r>
              <a:rPr lang="en-GB" b="1" dirty="0"/>
              <a:t>Concept of ODEs: </a:t>
            </a:r>
          </a:p>
          <a:p>
            <a:pPr marL="514350" lvl="2" indent="-285750"/>
            <a:r>
              <a:rPr lang="en-GB" dirty="0"/>
              <a:t>ODEs are ubiquitous in physics and astrophysics. </a:t>
            </a:r>
          </a:p>
          <a:p>
            <a:pPr marL="514350" lvl="2" indent="-285750"/>
            <a:r>
              <a:rPr lang="en-GB" dirty="0"/>
              <a:t>Ex: N’s </a:t>
            </a:r>
            <a:r>
              <a:rPr lang="en-GB" dirty="0" err="1"/>
              <a:t>eq</a:t>
            </a:r>
            <a:r>
              <a:rPr lang="en-GB" dirty="0"/>
              <a:t> of Motion </a:t>
            </a:r>
          </a:p>
          <a:p>
            <a:pPr marL="514350" lvl="2" indent="-285750"/>
            <a:r>
              <a:rPr lang="en-GB" dirty="0"/>
              <a:t>Simple Pendulum </a:t>
            </a:r>
          </a:p>
          <a:p>
            <a:pPr marL="514350" lvl="2" indent="-285750"/>
            <a:r>
              <a:rPr lang="en-GB" dirty="0"/>
              <a:t>Damped Harmonic Oscillation </a:t>
            </a:r>
          </a:p>
          <a:p>
            <a:pPr marL="514350" lvl="2" indent="-285750"/>
            <a:r>
              <a:rPr lang="en-GB" dirty="0"/>
              <a:t>Radioactive decay </a:t>
            </a:r>
          </a:p>
          <a:p>
            <a:pPr marL="514350" lvl="2" indent="-285750"/>
            <a:r>
              <a:rPr lang="en-GB" dirty="0"/>
              <a:t>RC Circuit	</a:t>
            </a:r>
          </a:p>
          <a:p>
            <a:pPr marL="514350" lvl="2" indent="-285750"/>
            <a:r>
              <a:rPr lang="en-GB" dirty="0"/>
              <a:t>Population Growth Models </a:t>
            </a:r>
          </a:p>
          <a:p>
            <a:pPr marL="514350" lvl="2" indent="-285750"/>
            <a:r>
              <a:rPr lang="en-GB" dirty="0"/>
              <a:t>Orbital Decay of Binary Stars. </a:t>
            </a:r>
          </a:p>
          <a:p>
            <a:pPr marL="2286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59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E47B3-35C2-C896-8B86-BDE33A7F2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676" y="581890"/>
            <a:ext cx="10706485" cy="4447309"/>
          </a:xfrm>
        </p:spPr>
      </p:pic>
    </p:spTree>
    <p:extLst>
      <p:ext uri="{BB962C8B-B14F-4D97-AF65-F5344CB8AC3E}">
        <p14:creationId xmlns:p14="http://schemas.microsoft.com/office/powerpoint/2010/main" val="226124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77C2-29C4-FD97-B7AC-1781D5A1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94640"/>
            <a:ext cx="11694160" cy="6400800"/>
          </a:xfrm>
        </p:spPr>
        <p:txBody>
          <a:bodyPr>
            <a:normAutofit/>
          </a:bodyPr>
          <a:lstStyle/>
          <a:p>
            <a:r>
              <a:rPr lang="en-GB" b="1" dirty="0"/>
              <a:t>3. Euler’s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Basic approach</a:t>
            </a:r>
            <a:r>
              <a:rPr lang="en-GB" dirty="0"/>
              <a:t>: Uses Taylor expansion to approximate the function at time </a:t>
            </a:r>
            <a:r>
              <a:rPr lang="en-GB" dirty="0" err="1"/>
              <a:t>t+ht</a:t>
            </a:r>
            <a:r>
              <a:rPr lang="en-GB" dirty="0"/>
              <a:t> + </a:t>
            </a:r>
            <a:r>
              <a:rPr lang="en-GB" dirty="0" err="1"/>
              <a:t>ht+h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Equation</a:t>
            </a:r>
            <a:r>
              <a:rPr lang="en-GB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points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Simple first-order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Errors scale as h</a:t>
            </a:r>
            <a:r>
              <a:rPr lang="en-GB" baseline="30000" dirty="0"/>
              <a:t>2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Works well for small step sizes h, but increasing precision means increasing computation time.</a:t>
            </a:r>
          </a:p>
          <a:p>
            <a:r>
              <a:rPr lang="en-GB" b="1" dirty="0"/>
              <a:t>4. Implicit vs. Explicit Euler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Explicit Euler Method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Computes the next step using only known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Prone to instability</a:t>
            </a:r>
            <a:r>
              <a:rPr lang="en-GB" dirty="0"/>
              <a:t> for large step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Implicit Euler Method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Computes next step using unknown future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Requires solving an equation at each step, often using </a:t>
            </a:r>
            <a:r>
              <a:rPr lang="en-GB" b="1" dirty="0"/>
              <a:t>Newton-Raphson iteration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More stable</a:t>
            </a:r>
            <a:r>
              <a:rPr lang="en-GB" dirty="0"/>
              <a:t> than explicit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4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4DA04-68C0-CC5C-7CDF-568666CD6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422" y="303356"/>
            <a:ext cx="10304453" cy="5868843"/>
          </a:xfrm>
        </p:spPr>
      </p:pic>
    </p:spTree>
    <p:extLst>
      <p:ext uri="{BB962C8B-B14F-4D97-AF65-F5344CB8AC3E}">
        <p14:creationId xmlns:p14="http://schemas.microsoft.com/office/powerpoint/2010/main" val="353107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03A-1C2C-DB5B-E9E4-597CB509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467360"/>
            <a:ext cx="11501121" cy="6502400"/>
          </a:xfrm>
        </p:spPr>
        <p:txBody>
          <a:bodyPr>
            <a:normAutofit/>
          </a:bodyPr>
          <a:lstStyle/>
          <a:p>
            <a:r>
              <a:rPr lang="en-IN" b="1" dirty="0"/>
              <a:t>5. Midpoint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Improvement over Euler’s Method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Estimates derivative at the </a:t>
            </a:r>
            <a:r>
              <a:rPr lang="en-IN" b="1" dirty="0"/>
              <a:t>midpoint</a:t>
            </a:r>
            <a:r>
              <a:rPr lang="en-IN" dirty="0"/>
              <a:t> of the interval (</a:t>
            </a:r>
            <a:r>
              <a:rPr lang="en-IN" dirty="0" err="1"/>
              <a:t>t+h</a:t>
            </a:r>
            <a:r>
              <a:rPr lang="en-IN" dirty="0"/>
              <a:t>/2)(t + h/2)(</a:t>
            </a:r>
            <a:r>
              <a:rPr lang="en-IN" dirty="0" err="1"/>
              <a:t>t+h</a:t>
            </a:r>
            <a:r>
              <a:rPr lang="en-IN" dirty="0"/>
              <a:t>/2) instead of at </a:t>
            </a:r>
            <a:r>
              <a:rPr lang="en-IN" dirty="0" err="1"/>
              <a:t>ttt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Error scales as h3h^3h3 (second-order accuracy).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Implementation challenge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Requires knowing x(</a:t>
            </a:r>
            <a:r>
              <a:rPr lang="en-IN" dirty="0" err="1"/>
              <a:t>t+h</a:t>
            </a:r>
            <a:r>
              <a:rPr lang="en-IN" dirty="0"/>
              <a:t>/2)x(t + h/2)x(</a:t>
            </a:r>
            <a:r>
              <a:rPr lang="en-IN" dirty="0" err="1"/>
              <a:t>t+h</a:t>
            </a:r>
            <a:r>
              <a:rPr lang="en-IN" dirty="0"/>
              <a:t>/2), which is unknown.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Solution</a:t>
            </a:r>
            <a:r>
              <a:rPr lang="en-IN" dirty="0"/>
              <a:t>: Approximate it using Euler’s method.</a:t>
            </a:r>
          </a:p>
          <a:p>
            <a:r>
              <a:rPr lang="en-IN" b="1" dirty="0"/>
              <a:t>6. Runge-</a:t>
            </a:r>
            <a:r>
              <a:rPr lang="en-IN" b="1" dirty="0" err="1"/>
              <a:t>Kutta</a:t>
            </a:r>
            <a:r>
              <a:rPr lang="en-IN" b="1" dirty="0"/>
              <a:t>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Generalization of Euler’s method</a:t>
            </a:r>
            <a:r>
              <a:rPr lang="en-IN" dirty="0"/>
              <a:t> to higher-order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Evaluates derivatives at multiple intermediate points in each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RK2</a:t>
            </a:r>
            <a:r>
              <a:rPr lang="en-IN" dirty="0"/>
              <a:t> (Second-order Runge-</a:t>
            </a:r>
            <a:r>
              <a:rPr lang="en-IN" dirty="0" err="1"/>
              <a:t>Kutta</a:t>
            </a:r>
            <a:r>
              <a:rPr lang="en-IN" dirty="0"/>
              <a:t>, related to midpoint method).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RK4</a:t>
            </a:r>
            <a:r>
              <a:rPr lang="en-IN" dirty="0"/>
              <a:t> (Fourth-order Runge-</a:t>
            </a:r>
            <a:r>
              <a:rPr lang="en-IN" dirty="0" err="1"/>
              <a:t>Kutta</a:t>
            </a:r>
            <a:r>
              <a:rPr lang="en-IN" dirty="0"/>
              <a:t>, widely used due to high accuracy with moderate computation cost).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3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4038E-2358-B63A-17B6-2C1A1F30B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97" y="118225"/>
            <a:ext cx="10882465" cy="5804593"/>
          </a:xfrm>
        </p:spPr>
      </p:pic>
    </p:spTree>
    <p:extLst>
      <p:ext uri="{BB962C8B-B14F-4D97-AF65-F5344CB8AC3E}">
        <p14:creationId xmlns:p14="http://schemas.microsoft.com/office/powerpoint/2010/main" val="58373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E1B1C-EA29-9AFC-E617-98D3A2CB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647" y="-84539"/>
            <a:ext cx="7993408" cy="3072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B30D2-F44C-6003-906F-9597203C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838" y="3209379"/>
            <a:ext cx="9807687" cy="34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E3D4-192B-6ADE-CA42-461EAE10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9F71A9-3973-401B-FE19-65B278D7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8444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Grandview</vt:lpstr>
      <vt:lpstr>Wingdings</vt:lpstr>
      <vt:lpstr>CosineVTI</vt:lpstr>
      <vt:lpstr>Fundament of Simulation Methods</vt:lpstr>
      <vt:lpstr>Introduction to Simulation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Pandey</dc:creator>
  <cp:lastModifiedBy>Aman Pandey</cp:lastModifiedBy>
  <cp:revision>1</cp:revision>
  <dcterms:created xsi:type="dcterms:W3CDTF">2025-03-03T10:20:52Z</dcterms:created>
  <dcterms:modified xsi:type="dcterms:W3CDTF">2025-03-03T11:04:09Z</dcterms:modified>
</cp:coreProperties>
</file>