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T Sans Narrow"/>
      <p:regular r:id="rId22"/>
      <p:bold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85745B-2999-49E4-BE86-D4421BF2B654}">
  <a:tblStyle styleId="{0385745B-2999-49E4-BE86-D4421BF2B65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TSansNarrow-regular.fntdata"/><Relationship Id="rId21" Type="http://schemas.openxmlformats.org/officeDocument/2006/relationships/slide" Target="slides/slide16.xml"/><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9343647" y="4235850"/>
            <a:ext cx="7497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2100047" y="4211002"/>
            <a:ext cx="7497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338859" y="1362666"/>
            <a:ext cx="9515557" cy="203195"/>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338868" y="5292001"/>
            <a:ext cx="9515557" cy="203195"/>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338867" y="2335685"/>
            <a:ext cx="9515700" cy="13632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19" name="Google Shape;19;p2"/>
          <p:cNvSpPr txBox="1"/>
          <p:nvPr>
            <p:ph idx="1" type="subTitle"/>
          </p:nvPr>
        </p:nvSpPr>
        <p:spPr>
          <a:xfrm>
            <a:off x="2849633" y="3800052"/>
            <a:ext cx="6494100" cy="10569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20" name="Google Shape;20;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100" y="6727600"/>
            <a:ext cx="12192000" cy="1305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415600" y="1739800"/>
            <a:ext cx="11360700" cy="2051100"/>
          </a:xfrm>
          <a:prstGeom prst="rect">
            <a:avLst/>
          </a:prstGeom>
        </p:spPr>
        <p:txBody>
          <a:bodyPr anchorCtr="0" anchor="ctr" bIns="121900" lIns="121900" spcFirstLastPara="1" rIns="121900" wrap="square" tIns="121900">
            <a:noAutofit/>
          </a:bodyPr>
          <a:lstStyle>
            <a:lvl1pPr lvl="0" algn="ctr">
              <a:spcBef>
                <a:spcPts val="0"/>
              </a:spcBef>
              <a:spcAft>
                <a:spcPts val="0"/>
              </a:spcAft>
              <a:buClr>
                <a:schemeClr val="accent3"/>
              </a:buClr>
              <a:buSzPts val="17300"/>
              <a:buNone/>
              <a:defRPr sz="17300">
                <a:solidFill>
                  <a:schemeClr val="accent3"/>
                </a:solidFill>
              </a:defRPr>
            </a:lvl1pPr>
            <a:lvl2pPr lvl="1" algn="ctr">
              <a:spcBef>
                <a:spcPts val="0"/>
              </a:spcBef>
              <a:spcAft>
                <a:spcPts val="0"/>
              </a:spcAft>
              <a:buClr>
                <a:schemeClr val="accent3"/>
              </a:buClr>
              <a:buSzPts val="17300"/>
              <a:buNone/>
              <a:defRPr sz="17300">
                <a:solidFill>
                  <a:schemeClr val="accent3"/>
                </a:solidFill>
              </a:defRPr>
            </a:lvl2pPr>
            <a:lvl3pPr lvl="2" algn="ctr">
              <a:spcBef>
                <a:spcPts val="0"/>
              </a:spcBef>
              <a:spcAft>
                <a:spcPts val="0"/>
              </a:spcAft>
              <a:buClr>
                <a:schemeClr val="accent3"/>
              </a:buClr>
              <a:buSzPts val="17300"/>
              <a:buNone/>
              <a:defRPr sz="17300">
                <a:solidFill>
                  <a:schemeClr val="accent3"/>
                </a:solidFill>
              </a:defRPr>
            </a:lvl3pPr>
            <a:lvl4pPr lvl="3" algn="ctr">
              <a:spcBef>
                <a:spcPts val="0"/>
              </a:spcBef>
              <a:spcAft>
                <a:spcPts val="0"/>
              </a:spcAft>
              <a:buClr>
                <a:schemeClr val="accent3"/>
              </a:buClr>
              <a:buSzPts val="17300"/>
              <a:buNone/>
              <a:defRPr sz="17300">
                <a:solidFill>
                  <a:schemeClr val="accent3"/>
                </a:solidFill>
              </a:defRPr>
            </a:lvl4pPr>
            <a:lvl5pPr lvl="4" algn="ctr">
              <a:spcBef>
                <a:spcPts val="0"/>
              </a:spcBef>
              <a:spcAft>
                <a:spcPts val="0"/>
              </a:spcAft>
              <a:buClr>
                <a:schemeClr val="accent3"/>
              </a:buClr>
              <a:buSzPts val="17300"/>
              <a:buNone/>
              <a:defRPr sz="17300">
                <a:solidFill>
                  <a:schemeClr val="accent3"/>
                </a:solidFill>
              </a:defRPr>
            </a:lvl5pPr>
            <a:lvl6pPr lvl="5" algn="ctr">
              <a:spcBef>
                <a:spcPts val="0"/>
              </a:spcBef>
              <a:spcAft>
                <a:spcPts val="0"/>
              </a:spcAft>
              <a:buClr>
                <a:schemeClr val="accent3"/>
              </a:buClr>
              <a:buSzPts val="17300"/>
              <a:buNone/>
              <a:defRPr sz="17300">
                <a:solidFill>
                  <a:schemeClr val="accent3"/>
                </a:solidFill>
              </a:defRPr>
            </a:lvl6pPr>
            <a:lvl7pPr lvl="6" algn="ctr">
              <a:spcBef>
                <a:spcPts val="0"/>
              </a:spcBef>
              <a:spcAft>
                <a:spcPts val="0"/>
              </a:spcAft>
              <a:buClr>
                <a:schemeClr val="accent3"/>
              </a:buClr>
              <a:buSzPts val="17300"/>
              <a:buNone/>
              <a:defRPr sz="17300">
                <a:solidFill>
                  <a:schemeClr val="accent3"/>
                </a:solidFill>
              </a:defRPr>
            </a:lvl7pPr>
            <a:lvl8pPr lvl="7" algn="ctr">
              <a:spcBef>
                <a:spcPts val="0"/>
              </a:spcBef>
              <a:spcAft>
                <a:spcPts val="0"/>
              </a:spcAft>
              <a:buClr>
                <a:schemeClr val="accent3"/>
              </a:buClr>
              <a:buSzPts val="17300"/>
              <a:buNone/>
              <a:defRPr sz="17300">
                <a:solidFill>
                  <a:schemeClr val="accent3"/>
                </a:solidFill>
              </a:defRPr>
            </a:lvl8pPr>
            <a:lvl9pPr lvl="8" algn="ctr">
              <a:spcBef>
                <a:spcPts val="0"/>
              </a:spcBef>
              <a:spcAft>
                <a:spcPts val="0"/>
              </a:spcAft>
              <a:buClr>
                <a:schemeClr val="accent3"/>
              </a:buClr>
              <a:buSzPts val="17300"/>
              <a:buNone/>
              <a:defRPr sz="17300">
                <a:solidFill>
                  <a:schemeClr val="accent3"/>
                </a:solidFill>
              </a:defRPr>
            </a:lvl9pPr>
          </a:lstStyle>
          <a:p>
            <a:r>
              <a:t>xx%</a:t>
            </a:r>
          </a:p>
        </p:txBody>
      </p:sp>
      <p:sp>
        <p:nvSpPr>
          <p:cNvPr id="58" name="Google Shape;58;p11"/>
          <p:cNvSpPr txBox="1"/>
          <p:nvPr>
            <p:ph idx="1" type="body"/>
          </p:nvPr>
        </p:nvSpPr>
        <p:spPr>
          <a:xfrm>
            <a:off x="415600" y="3994200"/>
            <a:ext cx="11360700" cy="1428900"/>
          </a:xfrm>
          <a:prstGeom prst="rect">
            <a:avLst/>
          </a:prstGeom>
        </p:spPr>
        <p:txBody>
          <a:bodyPr anchorCtr="0" anchor="t" bIns="121900" lIns="121900" spcFirstLastPara="1" rIns="121900" wrap="square" tIns="121900">
            <a:noAutofit/>
          </a:bodyPr>
          <a:lstStyle>
            <a:lvl1pPr indent="-381000" lvl="0" marL="457200" algn="ctr">
              <a:spcBef>
                <a:spcPts val="0"/>
              </a:spcBef>
              <a:spcAft>
                <a:spcPts val="0"/>
              </a:spcAft>
              <a:buSzPts val="2400"/>
              <a:buChar char="●"/>
              <a:defRPr/>
            </a:lvl1pPr>
            <a:lvl2pPr indent="-349250" lvl="1" marL="914400" algn="ctr">
              <a:spcBef>
                <a:spcPts val="2100"/>
              </a:spcBef>
              <a:spcAft>
                <a:spcPts val="0"/>
              </a:spcAft>
              <a:buSzPts val="1900"/>
              <a:buChar char="○"/>
              <a:defRPr/>
            </a:lvl2pPr>
            <a:lvl3pPr indent="-349250" lvl="2" marL="1371600" algn="ctr">
              <a:spcBef>
                <a:spcPts val="2100"/>
              </a:spcBef>
              <a:spcAft>
                <a:spcPts val="0"/>
              </a:spcAft>
              <a:buSzPts val="1900"/>
              <a:buChar char="■"/>
              <a:defRPr/>
            </a:lvl3pPr>
            <a:lvl4pPr indent="-349250" lvl="3" marL="1828800" algn="ctr">
              <a:spcBef>
                <a:spcPts val="2100"/>
              </a:spcBef>
              <a:spcAft>
                <a:spcPts val="0"/>
              </a:spcAft>
              <a:buSzPts val="1900"/>
              <a:buChar char="●"/>
              <a:defRPr/>
            </a:lvl4pPr>
            <a:lvl5pPr indent="-349250" lvl="4" marL="2286000" algn="ctr">
              <a:spcBef>
                <a:spcPts val="2100"/>
              </a:spcBef>
              <a:spcAft>
                <a:spcPts val="0"/>
              </a:spcAft>
              <a:buSzPts val="1900"/>
              <a:buChar char="○"/>
              <a:defRPr/>
            </a:lvl5pPr>
            <a:lvl6pPr indent="-349250" lvl="5" marL="2743200" algn="ctr">
              <a:spcBef>
                <a:spcPts val="2100"/>
              </a:spcBef>
              <a:spcAft>
                <a:spcPts val="0"/>
              </a:spcAft>
              <a:buSzPts val="1900"/>
              <a:buChar char="■"/>
              <a:defRPr/>
            </a:lvl6pPr>
            <a:lvl7pPr indent="-349250" lvl="6" marL="3200400" algn="ctr">
              <a:spcBef>
                <a:spcPts val="2100"/>
              </a:spcBef>
              <a:spcAft>
                <a:spcPts val="0"/>
              </a:spcAft>
              <a:buSzPts val="1900"/>
              <a:buChar char="●"/>
              <a:defRPr/>
            </a:lvl7pPr>
            <a:lvl8pPr indent="-349250" lvl="7" marL="3657600" algn="ctr">
              <a:spcBef>
                <a:spcPts val="2100"/>
              </a:spcBef>
              <a:spcAft>
                <a:spcPts val="0"/>
              </a:spcAft>
              <a:buSzPts val="1900"/>
              <a:buChar char="○"/>
              <a:defRPr/>
            </a:lvl8pPr>
            <a:lvl9pPr indent="-349250" lvl="8" marL="4114800" algn="ctr">
              <a:spcBef>
                <a:spcPts val="2100"/>
              </a:spcBef>
              <a:spcAft>
                <a:spcPts val="2100"/>
              </a:spcAft>
              <a:buSzPts val="1900"/>
              <a:buChar char="■"/>
              <a:defRPr/>
            </a:lvl9pPr>
          </a:lstStyle>
          <a:p/>
        </p:txBody>
      </p:sp>
      <p:sp>
        <p:nvSpPr>
          <p:cNvPr id="59" name="Google Shape;59;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p:txBody>
      </p:sp>
      <p:sp>
        <p:nvSpPr>
          <p:cNvPr id="64" name="Google Shape;64;p13"/>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2100"/>
              </a:spcBef>
              <a:spcAft>
                <a:spcPts val="0"/>
              </a:spcAft>
              <a:buClr>
                <a:schemeClr val="dk1"/>
              </a:buClr>
              <a:buSzPts val="1800"/>
              <a:buChar char="○"/>
              <a:defRPr/>
            </a:lvl2pPr>
            <a:lvl3pPr indent="-342900" lvl="2" marL="1371600" rtl="0" algn="l">
              <a:lnSpc>
                <a:spcPct val="90000"/>
              </a:lnSpc>
              <a:spcBef>
                <a:spcPts val="2100"/>
              </a:spcBef>
              <a:spcAft>
                <a:spcPts val="0"/>
              </a:spcAft>
              <a:buClr>
                <a:schemeClr val="dk1"/>
              </a:buClr>
              <a:buSzPts val="1800"/>
              <a:buChar char="■"/>
              <a:defRPr/>
            </a:lvl3pPr>
            <a:lvl4pPr indent="-342900" lvl="3" marL="1828800" rtl="0" algn="l">
              <a:lnSpc>
                <a:spcPct val="90000"/>
              </a:lnSpc>
              <a:spcBef>
                <a:spcPts val="2100"/>
              </a:spcBef>
              <a:spcAft>
                <a:spcPts val="0"/>
              </a:spcAft>
              <a:buClr>
                <a:schemeClr val="dk1"/>
              </a:buClr>
              <a:buSzPts val="1800"/>
              <a:buChar char="●"/>
              <a:defRPr/>
            </a:lvl4pPr>
            <a:lvl5pPr indent="-342900" lvl="4" marL="2286000" rtl="0" algn="l">
              <a:lnSpc>
                <a:spcPct val="90000"/>
              </a:lnSpc>
              <a:spcBef>
                <a:spcPts val="2100"/>
              </a:spcBef>
              <a:spcAft>
                <a:spcPts val="0"/>
              </a:spcAft>
              <a:buClr>
                <a:schemeClr val="dk1"/>
              </a:buClr>
              <a:buSzPts val="1800"/>
              <a:buChar char="○"/>
              <a:defRPr/>
            </a:lvl5pPr>
            <a:lvl6pPr indent="-342900" lvl="5" marL="2743200" rtl="0" algn="l">
              <a:lnSpc>
                <a:spcPct val="90000"/>
              </a:lnSpc>
              <a:spcBef>
                <a:spcPts val="2100"/>
              </a:spcBef>
              <a:spcAft>
                <a:spcPts val="0"/>
              </a:spcAft>
              <a:buClr>
                <a:schemeClr val="dk1"/>
              </a:buClr>
              <a:buSzPts val="1800"/>
              <a:buChar char="■"/>
              <a:defRPr/>
            </a:lvl6pPr>
            <a:lvl7pPr indent="-342900" lvl="6" marL="3200400" rtl="0" algn="l">
              <a:lnSpc>
                <a:spcPct val="90000"/>
              </a:lnSpc>
              <a:spcBef>
                <a:spcPts val="2100"/>
              </a:spcBef>
              <a:spcAft>
                <a:spcPts val="0"/>
              </a:spcAft>
              <a:buClr>
                <a:schemeClr val="dk1"/>
              </a:buClr>
              <a:buSzPts val="1800"/>
              <a:buChar char="●"/>
              <a:defRPr/>
            </a:lvl7pPr>
            <a:lvl8pPr indent="-342900" lvl="7" marL="3657600" rtl="0" algn="l">
              <a:lnSpc>
                <a:spcPct val="90000"/>
              </a:lnSpc>
              <a:spcBef>
                <a:spcPts val="2100"/>
              </a:spcBef>
              <a:spcAft>
                <a:spcPts val="0"/>
              </a:spcAft>
              <a:buClr>
                <a:schemeClr val="dk1"/>
              </a:buClr>
              <a:buSzPts val="1800"/>
              <a:buChar char="○"/>
              <a:defRPr/>
            </a:lvl8pPr>
            <a:lvl9pPr indent="-342900" lvl="8" marL="4114800" rtl="0" algn="l">
              <a:lnSpc>
                <a:spcPct val="90000"/>
              </a:lnSpc>
              <a:spcBef>
                <a:spcPts val="2100"/>
              </a:spcBef>
              <a:spcAft>
                <a:spcPts val="2100"/>
              </a:spcAft>
              <a:buClr>
                <a:schemeClr val="dk1"/>
              </a:buClr>
              <a:buSzPts val="1800"/>
              <a:buChar char="■"/>
              <a:defRPr/>
            </a:lvl9pPr>
          </a:lstStyle>
          <a:p/>
        </p:txBody>
      </p:sp>
      <p:sp>
        <p:nvSpPr>
          <p:cNvPr id="65" name="Google Shape;65;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67" y="3429200"/>
            <a:ext cx="12192000" cy="34287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415600" y="1086400"/>
            <a:ext cx="11428500" cy="1256100"/>
          </a:xfrm>
          <a:prstGeom prst="rect">
            <a:avLst/>
          </a:prstGeom>
        </p:spPr>
        <p:txBody>
          <a:bodyPr anchorCtr="0" anchor="ctr" bIns="121900" lIns="121900" spcFirstLastPara="1" rIns="121900" wrap="square" tIns="121900">
            <a:noAutofit/>
          </a:bodyPr>
          <a:lstStyle>
            <a:lvl1pPr lvl="0" algn="ctr">
              <a:spcBef>
                <a:spcPts val="0"/>
              </a:spcBef>
              <a:spcAft>
                <a:spcPts val="0"/>
              </a:spcAft>
              <a:buSzPts val="4800"/>
              <a:buNone/>
              <a:defRPr/>
            </a:lvl1pPr>
            <a:lvl2pPr lvl="1" algn="ctr">
              <a:spcBef>
                <a:spcPts val="0"/>
              </a:spcBef>
              <a:spcAft>
                <a:spcPts val="0"/>
              </a:spcAft>
              <a:buSzPts val="4800"/>
              <a:buNone/>
              <a:defRPr/>
            </a:lvl2pPr>
            <a:lvl3pPr lvl="2" algn="ctr">
              <a:spcBef>
                <a:spcPts val="0"/>
              </a:spcBef>
              <a:spcAft>
                <a:spcPts val="0"/>
              </a:spcAft>
              <a:buSzPts val="4800"/>
              <a:buNone/>
              <a:defRPr/>
            </a:lvl3pPr>
            <a:lvl4pPr lvl="3" algn="ctr">
              <a:spcBef>
                <a:spcPts val="0"/>
              </a:spcBef>
              <a:spcAft>
                <a:spcPts val="0"/>
              </a:spcAft>
              <a:buSzPts val="4800"/>
              <a:buNone/>
              <a:defRPr/>
            </a:lvl4pPr>
            <a:lvl5pPr lvl="4" algn="ctr">
              <a:spcBef>
                <a:spcPts val="0"/>
              </a:spcBef>
              <a:spcAft>
                <a:spcPts val="0"/>
              </a:spcAft>
              <a:buSzPts val="4800"/>
              <a:buNone/>
              <a:defRPr/>
            </a:lvl5pPr>
            <a:lvl6pPr lvl="5" algn="ctr">
              <a:spcBef>
                <a:spcPts val="0"/>
              </a:spcBef>
              <a:spcAft>
                <a:spcPts val="0"/>
              </a:spcAft>
              <a:buSzPts val="4800"/>
              <a:buNone/>
              <a:defRPr/>
            </a:lvl6pPr>
            <a:lvl7pPr lvl="6" algn="ctr">
              <a:spcBef>
                <a:spcPts val="0"/>
              </a:spcBef>
              <a:spcAft>
                <a:spcPts val="0"/>
              </a:spcAft>
              <a:buSzPts val="4800"/>
              <a:buNone/>
              <a:defRPr/>
            </a:lvl7pPr>
            <a:lvl8pPr lvl="7" algn="ctr">
              <a:spcBef>
                <a:spcPts val="0"/>
              </a:spcBef>
              <a:spcAft>
                <a:spcPts val="0"/>
              </a:spcAft>
              <a:buSzPts val="4800"/>
              <a:buNone/>
              <a:defRPr/>
            </a:lvl8pPr>
            <a:lvl9pPr lvl="8" algn="ctr">
              <a:spcBef>
                <a:spcPts val="0"/>
              </a:spcBef>
              <a:spcAft>
                <a:spcPts val="0"/>
              </a:spcAft>
              <a:buSzPts val="4800"/>
              <a:buNone/>
              <a:defRPr/>
            </a:lvl9pPr>
          </a:lstStyle>
          <a:p/>
        </p:txBody>
      </p:sp>
      <p:sp>
        <p:nvSpPr>
          <p:cNvPr id="24" name="Google Shape;24;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100" y="6727600"/>
            <a:ext cx="12192000" cy="1305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28" name="Google Shape;28;p4"/>
          <p:cNvSpPr txBox="1"/>
          <p:nvPr>
            <p:ph idx="1" type="body"/>
          </p:nvPr>
        </p:nvSpPr>
        <p:spPr>
          <a:xfrm>
            <a:off x="415600" y="1688433"/>
            <a:ext cx="11360700" cy="4403700"/>
          </a:xfrm>
          <a:prstGeom prst="rect">
            <a:avLst/>
          </a:prstGeom>
        </p:spPr>
        <p:txBody>
          <a:bodyPr anchorCtr="0" anchor="t" bIns="121900" lIns="121900" spcFirstLastPara="1" rIns="121900" wrap="square" tIns="121900">
            <a:noAutofit/>
          </a:bodyPr>
          <a:lstStyle>
            <a:lvl1pPr indent="-381000" lvl="0" marL="457200">
              <a:spcBef>
                <a:spcPts val="0"/>
              </a:spcBef>
              <a:spcAft>
                <a:spcPts val="0"/>
              </a:spcAft>
              <a:buSzPts val="24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9" name="Google Shape;29;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2" name="Google Shape;32;p5"/>
          <p:cNvSpPr txBox="1"/>
          <p:nvPr>
            <p:ph idx="1" type="body"/>
          </p:nvPr>
        </p:nvSpPr>
        <p:spPr>
          <a:xfrm>
            <a:off x="415600" y="1688233"/>
            <a:ext cx="5333100" cy="4403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3" name="Google Shape;33;p5"/>
          <p:cNvSpPr txBox="1"/>
          <p:nvPr>
            <p:ph idx="2" type="body"/>
          </p:nvPr>
        </p:nvSpPr>
        <p:spPr>
          <a:xfrm>
            <a:off x="6443200" y="1688233"/>
            <a:ext cx="5333100" cy="44037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sz="19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34" name="Google Shape;34;p5"/>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415600" y="593367"/>
            <a:ext cx="11360700" cy="943200"/>
          </a:xfrm>
          <a:prstGeom prst="rect">
            <a:avLst/>
          </a:prstGeom>
        </p:spPr>
        <p:txBody>
          <a:bodyPr anchorCtr="0" anchor="t" bIns="121900" lIns="121900" spcFirstLastPara="1" rIns="121900" wrap="square" tIns="12190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p:txBody>
      </p:sp>
      <p:sp>
        <p:nvSpPr>
          <p:cNvPr id="37" name="Google Shape;37;p6"/>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415600" y="740800"/>
            <a:ext cx="3744000" cy="1007700"/>
          </a:xfrm>
          <a:prstGeom prst="rect">
            <a:avLst/>
          </a:prstGeom>
        </p:spPr>
        <p:txBody>
          <a:bodyPr anchorCtr="0" anchor="b" bIns="121900" lIns="121900" spcFirstLastPara="1" rIns="121900" wrap="square" tIns="12190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40" name="Google Shape;40;p7"/>
          <p:cNvSpPr txBox="1"/>
          <p:nvPr>
            <p:ph idx="1" type="body"/>
          </p:nvPr>
        </p:nvSpPr>
        <p:spPr>
          <a:xfrm>
            <a:off x="415600" y="1852800"/>
            <a:ext cx="3744000" cy="42393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1" name="Google Shape;41;p7"/>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653667" y="701800"/>
            <a:ext cx="7484700" cy="5454300"/>
          </a:xfrm>
          <a:prstGeom prst="rect">
            <a:avLst/>
          </a:prstGeom>
        </p:spPr>
        <p:txBody>
          <a:bodyPr anchorCtr="0" anchor="ctr" bIns="121900" lIns="121900" spcFirstLastPara="1" rIns="121900" wrap="square" tIns="121900">
            <a:noAutofit/>
          </a:bodyPr>
          <a:lstStyle>
            <a:lvl1pPr lvl="0">
              <a:spcBef>
                <a:spcPts val="0"/>
              </a:spcBef>
              <a:spcAft>
                <a:spcPts val="0"/>
              </a:spcAft>
              <a:buClr>
                <a:schemeClr val="dk2"/>
              </a:buClr>
              <a:buSzPts val="7200"/>
              <a:buNone/>
              <a:defRPr b="0" sz="7200">
                <a:solidFill>
                  <a:schemeClr val="dk2"/>
                </a:solidFill>
              </a:defRPr>
            </a:lvl1pPr>
            <a:lvl2pPr lvl="1">
              <a:spcBef>
                <a:spcPts val="0"/>
              </a:spcBef>
              <a:spcAft>
                <a:spcPts val="0"/>
              </a:spcAft>
              <a:buClr>
                <a:schemeClr val="dk2"/>
              </a:buClr>
              <a:buSzPts val="7200"/>
              <a:buNone/>
              <a:defRPr b="0" sz="7200">
                <a:solidFill>
                  <a:schemeClr val="dk2"/>
                </a:solidFill>
              </a:defRPr>
            </a:lvl2pPr>
            <a:lvl3pPr lvl="2">
              <a:spcBef>
                <a:spcPts val="0"/>
              </a:spcBef>
              <a:spcAft>
                <a:spcPts val="0"/>
              </a:spcAft>
              <a:buClr>
                <a:schemeClr val="dk2"/>
              </a:buClr>
              <a:buSzPts val="7200"/>
              <a:buNone/>
              <a:defRPr b="0" sz="7200">
                <a:solidFill>
                  <a:schemeClr val="dk2"/>
                </a:solidFill>
              </a:defRPr>
            </a:lvl3pPr>
            <a:lvl4pPr lvl="3">
              <a:spcBef>
                <a:spcPts val="0"/>
              </a:spcBef>
              <a:spcAft>
                <a:spcPts val="0"/>
              </a:spcAft>
              <a:buClr>
                <a:schemeClr val="dk2"/>
              </a:buClr>
              <a:buSzPts val="7200"/>
              <a:buNone/>
              <a:defRPr b="0" sz="7200">
                <a:solidFill>
                  <a:schemeClr val="dk2"/>
                </a:solidFill>
              </a:defRPr>
            </a:lvl4pPr>
            <a:lvl5pPr lvl="4">
              <a:spcBef>
                <a:spcPts val="0"/>
              </a:spcBef>
              <a:spcAft>
                <a:spcPts val="0"/>
              </a:spcAft>
              <a:buClr>
                <a:schemeClr val="dk2"/>
              </a:buClr>
              <a:buSzPts val="7200"/>
              <a:buNone/>
              <a:defRPr b="0" sz="7200">
                <a:solidFill>
                  <a:schemeClr val="dk2"/>
                </a:solidFill>
              </a:defRPr>
            </a:lvl5pPr>
            <a:lvl6pPr lvl="5">
              <a:spcBef>
                <a:spcPts val="0"/>
              </a:spcBef>
              <a:spcAft>
                <a:spcPts val="0"/>
              </a:spcAft>
              <a:buClr>
                <a:schemeClr val="dk2"/>
              </a:buClr>
              <a:buSzPts val="7200"/>
              <a:buNone/>
              <a:defRPr b="0" sz="7200">
                <a:solidFill>
                  <a:schemeClr val="dk2"/>
                </a:solidFill>
              </a:defRPr>
            </a:lvl6pPr>
            <a:lvl7pPr lvl="6">
              <a:spcBef>
                <a:spcPts val="0"/>
              </a:spcBef>
              <a:spcAft>
                <a:spcPts val="0"/>
              </a:spcAft>
              <a:buClr>
                <a:schemeClr val="dk2"/>
              </a:buClr>
              <a:buSzPts val="7200"/>
              <a:buNone/>
              <a:defRPr b="0" sz="7200">
                <a:solidFill>
                  <a:schemeClr val="dk2"/>
                </a:solidFill>
              </a:defRPr>
            </a:lvl7pPr>
            <a:lvl8pPr lvl="7">
              <a:spcBef>
                <a:spcPts val="0"/>
              </a:spcBef>
              <a:spcAft>
                <a:spcPts val="0"/>
              </a:spcAft>
              <a:buClr>
                <a:schemeClr val="dk2"/>
              </a:buClr>
              <a:buSzPts val="7200"/>
              <a:buNone/>
              <a:defRPr b="0" sz="7200">
                <a:solidFill>
                  <a:schemeClr val="dk2"/>
                </a:solidFill>
              </a:defRPr>
            </a:lvl8pPr>
            <a:lvl9pPr lvl="8">
              <a:spcBef>
                <a:spcPts val="0"/>
              </a:spcBef>
              <a:spcAft>
                <a:spcPts val="0"/>
              </a:spcAft>
              <a:buClr>
                <a:schemeClr val="dk2"/>
              </a:buClr>
              <a:buSzPts val="7200"/>
              <a:buNone/>
              <a:defRPr b="0" sz="7200">
                <a:solidFill>
                  <a:schemeClr val="dk2"/>
                </a:solidFill>
              </a:defRPr>
            </a:lvl9pPr>
          </a:lstStyle>
          <a:p/>
        </p:txBody>
      </p:sp>
      <p:sp>
        <p:nvSpPr>
          <p:cNvPr id="44" name="Google Shape;44;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6096000" y="0"/>
            <a:ext cx="6096000" cy="6858000"/>
          </a:xfrm>
          <a:prstGeom prst="rect">
            <a:avLst/>
          </a:prstGeom>
          <a:solidFill>
            <a:schemeClr val="accent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47" name="Google Shape;47;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354000" y="1386233"/>
            <a:ext cx="5393700" cy="2234400"/>
          </a:xfrm>
          <a:prstGeom prst="rect">
            <a:avLst/>
          </a:prstGeom>
        </p:spPr>
        <p:txBody>
          <a:bodyPr anchorCtr="0" anchor="b" bIns="121900" lIns="121900" spcFirstLastPara="1" rIns="121900" wrap="square" tIns="12190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9" name="Google Shape;49;p9"/>
          <p:cNvSpPr txBox="1"/>
          <p:nvPr>
            <p:ph idx="1" type="subTitle"/>
          </p:nvPr>
        </p:nvSpPr>
        <p:spPr>
          <a:xfrm>
            <a:off x="354000" y="3635833"/>
            <a:ext cx="5393700" cy="1646700"/>
          </a:xfrm>
          <a:prstGeom prst="rect">
            <a:avLst/>
          </a:prstGeom>
        </p:spPr>
        <p:txBody>
          <a:bodyPr anchorCtr="0" anchor="t" bIns="121900" lIns="121900" spcFirstLastPara="1" rIns="121900" wrap="square" tIns="12190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0" name="Google Shape;50;p9"/>
          <p:cNvSpPr txBox="1"/>
          <p:nvPr>
            <p:ph idx="2" type="body"/>
          </p:nvPr>
        </p:nvSpPr>
        <p:spPr>
          <a:xfrm>
            <a:off x="6586000" y="965600"/>
            <a:ext cx="5115900" cy="4926900"/>
          </a:xfrm>
          <a:prstGeom prst="rect">
            <a:avLst/>
          </a:prstGeom>
        </p:spPr>
        <p:txBody>
          <a:bodyPr anchorCtr="0" anchor="ctr" bIns="121900" lIns="121900" spcFirstLastPara="1" rIns="121900" wrap="square" tIns="121900">
            <a:noAutofit/>
          </a:bodyPr>
          <a:lstStyle>
            <a:lvl1pPr indent="-381000" lvl="0" marL="457200">
              <a:spcBef>
                <a:spcPts val="0"/>
              </a:spcBef>
              <a:spcAft>
                <a:spcPts val="0"/>
              </a:spcAft>
              <a:buClr>
                <a:schemeClr val="lt1"/>
              </a:buClr>
              <a:buSzPts val="2400"/>
              <a:buChar char="●"/>
              <a:defRPr>
                <a:solidFill>
                  <a:schemeClr val="lt1"/>
                </a:solidFill>
              </a:defRPr>
            </a:lvl1pPr>
            <a:lvl2pPr indent="-349250" lvl="1" marL="914400">
              <a:spcBef>
                <a:spcPts val="2100"/>
              </a:spcBef>
              <a:spcAft>
                <a:spcPts val="0"/>
              </a:spcAft>
              <a:buClr>
                <a:schemeClr val="lt1"/>
              </a:buClr>
              <a:buSzPts val="1900"/>
              <a:buChar char="○"/>
              <a:defRPr>
                <a:solidFill>
                  <a:schemeClr val="lt1"/>
                </a:solidFill>
              </a:defRPr>
            </a:lvl2pPr>
            <a:lvl3pPr indent="-349250" lvl="2" marL="1371600">
              <a:spcBef>
                <a:spcPts val="2100"/>
              </a:spcBef>
              <a:spcAft>
                <a:spcPts val="0"/>
              </a:spcAft>
              <a:buClr>
                <a:schemeClr val="lt1"/>
              </a:buClr>
              <a:buSzPts val="1900"/>
              <a:buChar char="■"/>
              <a:defRPr>
                <a:solidFill>
                  <a:schemeClr val="lt1"/>
                </a:solidFill>
              </a:defRPr>
            </a:lvl3pPr>
            <a:lvl4pPr indent="-349250" lvl="3" marL="1828800">
              <a:spcBef>
                <a:spcPts val="2100"/>
              </a:spcBef>
              <a:spcAft>
                <a:spcPts val="0"/>
              </a:spcAft>
              <a:buClr>
                <a:schemeClr val="lt1"/>
              </a:buClr>
              <a:buSzPts val="1900"/>
              <a:buChar char="●"/>
              <a:defRPr>
                <a:solidFill>
                  <a:schemeClr val="lt1"/>
                </a:solidFill>
              </a:defRPr>
            </a:lvl4pPr>
            <a:lvl5pPr indent="-349250" lvl="4" marL="2286000">
              <a:spcBef>
                <a:spcPts val="2100"/>
              </a:spcBef>
              <a:spcAft>
                <a:spcPts val="0"/>
              </a:spcAft>
              <a:buClr>
                <a:schemeClr val="lt1"/>
              </a:buClr>
              <a:buSzPts val="1900"/>
              <a:buChar char="○"/>
              <a:defRPr>
                <a:solidFill>
                  <a:schemeClr val="lt1"/>
                </a:solidFill>
              </a:defRPr>
            </a:lvl5pPr>
            <a:lvl6pPr indent="-349250" lvl="5" marL="2743200">
              <a:spcBef>
                <a:spcPts val="2100"/>
              </a:spcBef>
              <a:spcAft>
                <a:spcPts val="0"/>
              </a:spcAft>
              <a:buClr>
                <a:schemeClr val="lt1"/>
              </a:buClr>
              <a:buSzPts val="1900"/>
              <a:buChar char="■"/>
              <a:defRPr>
                <a:solidFill>
                  <a:schemeClr val="lt1"/>
                </a:solidFill>
              </a:defRPr>
            </a:lvl6pPr>
            <a:lvl7pPr indent="-349250" lvl="6" marL="3200400">
              <a:spcBef>
                <a:spcPts val="2100"/>
              </a:spcBef>
              <a:spcAft>
                <a:spcPts val="0"/>
              </a:spcAft>
              <a:buClr>
                <a:schemeClr val="lt1"/>
              </a:buClr>
              <a:buSzPts val="1900"/>
              <a:buChar char="●"/>
              <a:defRPr>
                <a:solidFill>
                  <a:schemeClr val="lt1"/>
                </a:solidFill>
              </a:defRPr>
            </a:lvl7pPr>
            <a:lvl8pPr indent="-349250" lvl="7" marL="3657600">
              <a:spcBef>
                <a:spcPts val="2100"/>
              </a:spcBef>
              <a:spcAft>
                <a:spcPts val="0"/>
              </a:spcAft>
              <a:buClr>
                <a:schemeClr val="lt1"/>
              </a:buClr>
              <a:buSzPts val="1900"/>
              <a:buChar char="○"/>
              <a:defRPr>
                <a:solidFill>
                  <a:schemeClr val="lt1"/>
                </a:solidFill>
              </a:defRPr>
            </a:lvl8pPr>
            <a:lvl9pPr indent="-349250" lvl="8" marL="4114800">
              <a:spcBef>
                <a:spcPts val="2100"/>
              </a:spcBef>
              <a:spcAft>
                <a:spcPts val="2100"/>
              </a:spcAft>
              <a:buClr>
                <a:schemeClr val="lt1"/>
              </a:buClr>
              <a:buSzPts val="1900"/>
              <a:buChar char="■"/>
              <a:defRPr>
                <a:solidFill>
                  <a:schemeClr val="lt1"/>
                </a:solidFill>
              </a:defRPr>
            </a:lvl9pPr>
          </a:lstStyle>
          <a:p/>
        </p:txBody>
      </p:sp>
      <p:sp>
        <p:nvSpPr>
          <p:cNvPr id="51" name="Google Shape;51;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415600" y="5640967"/>
            <a:ext cx="7998300" cy="798300"/>
          </a:xfrm>
          <a:prstGeom prst="rect">
            <a:avLst/>
          </a:prstGeom>
        </p:spPr>
        <p:txBody>
          <a:bodyPr anchorCtr="0" anchor="ctr" bIns="121900" lIns="121900" spcFirstLastPara="1" rIns="121900" wrap="square" tIns="121900">
            <a:noAutofit/>
          </a:bodyPr>
          <a:lstStyle>
            <a:lvl1pPr indent="-228600" lvl="0" marL="457200">
              <a:lnSpc>
                <a:spcPct val="100000"/>
              </a:lnSpc>
              <a:spcBef>
                <a:spcPts val="0"/>
              </a:spcBef>
              <a:spcAft>
                <a:spcPts val="0"/>
              </a:spcAft>
              <a:buSzPts val="3200"/>
              <a:buFont typeface="PT Sans Narrow"/>
              <a:buNone/>
              <a:defRPr sz="3200">
                <a:latin typeface="PT Sans Narrow"/>
                <a:ea typeface="PT Sans Narrow"/>
                <a:cs typeface="PT Sans Narrow"/>
                <a:sym typeface="PT Sans Narrow"/>
              </a:defRPr>
            </a:lvl1pPr>
          </a:lstStyle>
          <a:p/>
        </p:txBody>
      </p:sp>
      <p:sp>
        <p:nvSpPr>
          <p:cNvPr id="54" name="Google Shape;5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943200"/>
          </a:xfrm>
          <a:prstGeom prst="rect">
            <a:avLst/>
          </a:prstGeom>
          <a:noFill/>
          <a:ln>
            <a:noFill/>
          </a:ln>
        </p:spPr>
        <p:txBody>
          <a:bodyPr anchorCtr="0" anchor="t" bIns="121900" lIns="121900" spcFirstLastPara="1" rIns="121900" wrap="square" tIns="121900">
            <a:noAutofit/>
          </a:bodyPr>
          <a:lstStyle>
            <a:lvl1pPr lvl="0">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4800"/>
              <a:buFont typeface="PT Sans Narrow"/>
              <a:buNone/>
              <a:defRPr b="1" sz="48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415600" y="1688433"/>
            <a:ext cx="11360700" cy="4403700"/>
          </a:xfrm>
          <a:prstGeom prst="rect">
            <a:avLst/>
          </a:prstGeom>
          <a:noFill/>
          <a:ln>
            <a:noFill/>
          </a:ln>
        </p:spPr>
        <p:txBody>
          <a:bodyPr anchorCtr="0" anchor="t" bIns="121900" lIns="121900" spcFirstLastPara="1" rIns="121900" wrap="square" tIns="121900">
            <a:noAutofit/>
          </a:bodyPr>
          <a:lstStyle>
            <a:lvl1pPr indent="-381000" lvl="0" marL="457200">
              <a:lnSpc>
                <a:spcPct val="115000"/>
              </a:lnSpc>
              <a:spcBef>
                <a:spcPts val="0"/>
              </a:spcBef>
              <a:spcAft>
                <a:spcPts val="0"/>
              </a:spcAft>
              <a:buClr>
                <a:schemeClr val="dk2"/>
              </a:buClr>
              <a:buSzPts val="2400"/>
              <a:buFont typeface="Open Sans"/>
              <a:buChar char="●"/>
              <a:defRPr sz="2400">
                <a:solidFill>
                  <a:schemeClr val="dk2"/>
                </a:solidFill>
                <a:latin typeface="Open Sans"/>
                <a:ea typeface="Open Sans"/>
                <a:cs typeface="Open Sans"/>
                <a:sym typeface="Open Sans"/>
              </a:defRPr>
            </a:lvl1pPr>
            <a:lvl2pPr indent="-349250" lvl="1" marL="914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2pPr>
            <a:lvl3pPr indent="-349250" lvl="2" marL="1371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3pPr>
            <a:lvl4pPr indent="-349250" lvl="3" marL="18288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4pPr>
            <a:lvl5pPr indent="-349250" lvl="4" marL="22860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5pPr>
            <a:lvl6pPr indent="-349250" lvl="5" marL="27432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6pPr>
            <a:lvl7pPr indent="-349250" lvl="6" marL="32004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7pPr>
            <a:lvl8pPr indent="-349250" lvl="7" marL="3657600">
              <a:lnSpc>
                <a:spcPct val="115000"/>
              </a:lnSpc>
              <a:spcBef>
                <a:spcPts val="2100"/>
              </a:spcBef>
              <a:spcAft>
                <a:spcPts val="0"/>
              </a:spcAft>
              <a:buClr>
                <a:schemeClr val="dk2"/>
              </a:buClr>
              <a:buSzPts val="1900"/>
              <a:buFont typeface="Open Sans"/>
              <a:buChar char="○"/>
              <a:defRPr sz="1900">
                <a:solidFill>
                  <a:schemeClr val="dk2"/>
                </a:solidFill>
                <a:latin typeface="Open Sans"/>
                <a:ea typeface="Open Sans"/>
                <a:cs typeface="Open Sans"/>
                <a:sym typeface="Open Sans"/>
              </a:defRPr>
            </a:lvl8pPr>
            <a:lvl9pPr indent="-349250" lvl="8" marL="4114800">
              <a:lnSpc>
                <a:spcPct val="115000"/>
              </a:lnSpc>
              <a:spcBef>
                <a:spcPts val="2100"/>
              </a:spcBef>
              <a:spcAft>
                <a:spcPts val="2100"/>
              </a:spcAft>
              <a:buClr>
                <a:schemeClr val="dk2"/>
              </a:buClr>
              <a:buSzPts val="1900"/>
              <a:buFont typeface="Open Sans"/>
              <a:buChar char="■"/>
              <a:defRPr sz="1900">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latin typeface="Open Sans"/>
                <a:ea typeface="Open Sans"/>
                <a:cs typeface="Open Sans"/>
                <a:sym typeface="Open Sans"/>
              </a:defRPr>
            </a:lvl1pPr>
            <a:lvl2pPr lvl="1" algn="r">
              <a:buNone/>
              <a:defRPr sz="1300">
                <a:solidFill>
                  <a:schemeClr val="dk2"/>
                </a:solidFill>
                <a:latin typeface="Open Sans"/>
                <a:ea typeface="Open Sans"/>
                <a:cs typeface="Open Sans"/>
                <a:sym typeface="Open Sans"/>
              </a:defRPr>
            </a:lvl2pPr>
            <a:lvl3pPr lvl="2" algn="r">
              <a:buNone/>
              <a:defRPr sz="1300">
                <a:solidFill>
                  <a:schemeClr val="dk2"/>
                </a:solidFill>
                <a:latin typeface="Open Sans"/>
                <a:ea typeface="Open Sans"/>
                <a:cs typeface="Open Sans"/>
                <a:sym typeface="Open Sans"/>
              </a:defRPr>
            </a:lvl3pPr>
            <a:lvl4pPr lvl="3" algn="r">
              <a:buNone/>
              <a:defRPr sz="1300">
                <a:solidFill>
                  <a:schemeClr val="dk2"/>
                </a:solidFill>
                <a:latin typeface="Open Sans"/>
                <a:ea typeface="Open Sans"/>
                <a:cs typeface="Open Sans"/>
                <a:sym typeface="Open Sans"/>
              </a:defRPr>
            </a:lvl4pPr>
            <a:lvl5pPr lvl="4" algn="r">
              <a:buNone/>
              <a:defRPr sz="1300">
                <a:solidFill>
                  <a:schemeClr val="dk2"/>
                </a:solidFill>
                <a:latin typeface="Open Sans"/>
                <a:ea typeface="Open Sans"/>
                <a:cs typeface="Open Sans"/>
                <a:sym typeface="Open Sans"/>
              </a:defRPr>
            </a:lvl5pPr>
            <a:lvl6pPr lvl="5" algn="r">
              <a:buNone/>
              <a:defRPr sz="1300">
                <a:solidFill>
                  <a:schemeClr val="dk2"/>
                </a:solidFill>
                <a:latin typeface="Open Sans"/>
                <a:ea typeface="Open Sans"/>
                <a:cs typeface="Open Sans"/>
                <a:sym typeface="Open Sans"/>
              </a:defRPr>
            </a:lvl6pPr>
            <a:lvl7pPr lvl="6" algn="r">
              <a:buNone/>
              <a:defRPr sz="1300">
                <a:solidFill>
                  <a:schemeClr val="dk2"/>
                </a:solidFill>
                <a:latin typeface="Open Sans"/>
                <a:ea typeface="Open Sans"/>
                <a:cs typeface="Open Sans"/>
                <a:sym typeface="Open Sans"/>
              </a:defRPr>
            </a:lvl7pPr>
            <a:lvl8pPr lvl="7" algn="r">
              <a:buNone/>
              <a:defRPr sz="1300">
                <a:solidFill>
                  <a:schemeClr val="dk2"/>
                </a:solidFill>
                <a:latin typeface="Open Sans"/>
                <a:ea typeface="Open Sans"/>
                <a:cs typeface="Open Sans"/>
                <a:sym typeface="Open Sans"/>
              </a:defRPr>
            </a:lvl8pPr>
            <a:lvl9pPr lvl="8" algn="r">
              <a:buNone/>
              <a:defRPr sz="13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338142" y="1568835"/>
            <a:ext cx="9515700" cy="13632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IN" sz="4400">
                <a:latin typeface="Times New Roman"/>
                <a:ea typeface="Times New Roman"/>
                <a:cs typeface="Times New Roman"/>
                <a:sym typeface="Times New Roman"/>
              </a:rPr>
              <a:t>Short Text Classification using Memory Networks	</a:t>
            </a:r>
            <a:endParaRPr sz="4400">
              <a:latin typeface="Times New Roman"/>
              <a:ea typeface="Times New Roman"/>
              <a:cs typeface="Times New Roman"/>
              <a:sym typeface="Times New Roman"/>
            </a:endParaRPr>
          </a:p>
        </p:txBody>
      </p:sp>
      <p:sp>
        <p:nvSpPr>
          <p:cNvPr id="73" name="Google Shape;73;p14"/>
          <p:cNvSpPr txBox="1"/>
          <p:nvPr>
            <p:ph idx="1" type="subTitle"/>
          </p:nvPr>
        </p:nvSpPr>
        <p:spPr>
          <a:xfrm>
            <a:off x="2573100" y="3437650"/>
            <a:ext cx="7045800" cy="11940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1"/>
              </a:buClr>
              <a:buSzPts val="2400"/>
              <a:buNone/>
            </a:pPr>
            <a:r>
              <a:rPr b="1" lang="en-IN" sz="2000">
                <a:latin typeface="Times New Roman"/>
                <a:ea typeface="Times New Roman"/>
                <a:cs typeface="Times New Roman"/>
                <a:sym typeface="Times New Roman"/>
              </a:rPr>
              <a:t>Major Project Submitted By:</a:t>
            </a:r>
            <a:endParaRPr b="1" sz="2000">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400"/>
              <a:buNone/>
            </a:pPr>
            <a:r>
              <a:t/>
            </a:r>
            <a:endParaRPr sz="2000">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400"/>
              <a:buNone/>
            </a:pPr>
            <a:r>
              <a:rPr lang="en-IN" sz="2000">
                <a:latin typeface="Times New Roman"/>
                <a:ea typeface="Times New Roman"/>
                <a:cs typeface="Times New Roman"/>
                <a:sym typeface="Times New Roman"/>
              </a:rPr>
              <a:t>Aman Parmar (16103221)</a:t>
            </a:r>
            <a:endParaRPr sz="2000">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400"/>
              <a:buNone/>
            </a:pPr>
            <a:r>
              <a:rPr lang="en-IN" sz="2000">
                <a:latin typeface="Times New Roman"/>
                <a:ea typeface="Times New Roman"/>
                <a:cs typeface="Times New Roman"/>
                <a:sym typeface="Times New Roman"/>
              </a:rPr>
              <a:t> Palak Arora    (16103046)</a:t>
            </a:r>
            <a:endParaRPr sz="2000">
              <a:latin typeface="Times New Roman"/>
              <a:ea typeface="Times New Roman"/>
              <a:cs typeface="Times New Roman"/>
              <a:sym typeface="Times New Roman"/>
            </a:endParaRPr>
          </a:p>
          <a:p>
            <a:pPr indent="0" lvl="0" marL="0" rtl="0" algn="ctr">
              <a:lnSpc>
                <a:spcPct val="80000"/>
              </a:lnSpc>
              <a:spcBef>
                <a:spcPts val="1000"/>
              </a:spcBef>
              <a:spcAft>
                <a:spcPts val="0"/>
              </a:spcAft>
              <a:buClr>
                <a:schemeClr val="dk1"/>
              </a:buClr>
              <a:buSzPts val="2400"/>
              <a:buNone/>
            </a:pPr>
            <a:r>
              <a:rPr lang="en-IN" sz="2000">
                <a:latin typeface="Times New Roman"/>
                <a:ea typeface="Times New Roman"/>
                <a:cs typeface="Times New Roman"/>
                <a:sym typeface="Times New Roman"/>
              </a:rPr>
              <a:t>Anjali Sharma (16103015)</a:t>
            </a:r>
            <a:endParaRPr sz="20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838200" y="365125"/>
            <a:ext cx="10515600" cy="79746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26" name="Google Shape;126;p23"/>
          <p:cNvSpPr txBox="1"/>
          <p:nvPr>
            <p:ph idx="1" type="body"/>
          </p:nvPr>
        </p:nvSpPr>
        <p:spPr>
          <a:xfrm>
            <a:off x="838200" y="1280160"/>
            <a:ext cx="10515600" cy="4896803"/>
          </a:xfrm>
          <a:prstGeom prst="rect">
            <a:avLst/>
          </a:prstGeom>
          <a:noFill/>
          <a:ln>
            <a:noFill/>
          </a:ln>
        </p:spPr>
        <p:txBody>
          <a:bodyPr anchorCtr="0" anchor="t" bIns="45700" lIns="91425" spcFirstLastPara="1" rIns="91425" wrap="square" tIns="45700">
            <a:noAutofit/>
          </a:bodyPr>
          <a:lstStyle/>
          <a:p>
            <a:pPr indent="-234950" lvl="0" marL="228600" rtl="0" algn="just">
              <a:lnSpc>
                <a:spcPct val="90000"/>
              </a:lnSpc>
              <a:spcBef>
                <a:spcPts val="0"/>
              </a:spcBef>
              <a:spcAft>
                <a:spcPts val="0"/>
              </a:spcAft>
              <a:buClr>
                <a:schemeClr val="dk1"/>
              </a:buClr>
              <a:buSzPts val="2900"/>
              <a:buFont typeface="Times New Roman"/>
              <a:buChar char="●"/>
            </a:pPr>
            <a:r>
              <a:rPr lang="en-IN" sz="2500">
                <a:latin typeface="Times New Roman"/>
                <a:ea typeface="Times New Roman"/>
                <a:cs typeface="Times New Roman"/>
                <a:sym typeface="Times New Roman"/>
              </a:rPr>
              <a:t>The main data is it collected for the proper implementation of the solution consists of about 400000+ instances divided amongst 25  classes. This data was extracted after proper preprocessing of JSON file collected from Kaggle database</a:t>
            </a:r>
            <a:endParaRPr sz="25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500">
              <a:latin typeface="Times New Roman"/>
              <a:ea typeface="Times New Roman"/>
              <a:cs typeface="Times New Roman"/>
              <a:sym typeface="Times New Roman"/>
            </a:endParaRPr>
          </a:p>
          <a:p>
            <a:pPr indent="-234950" lvl="0" marL="228600" rtl="0" algn="just">
              <a:lnSpc>
                <a:spcPct val="90000"/>
              </a:lnSpc>
              <a:spcBef>
                <a:spcPts val="1000"/>
              </a:spcBef>
              <a:spcAft>
                <a:spcPts val="2100"/>
              </a:spcAft>
              <a:buClr>
                <a:schemeClr val="dk1"/>
              </a:buClr>
              <a:buSzPts val="2900"/>
              <a:buFont typeface="Times New Roman"/>
              <a:buChar char="●"/>
            </a:pPr>
            <a:r>
              <a:rPr lang="en-IN" sz="2500">
                <a:latin typeface="Times New Roman"/>
                <a:ea typeface="Times New Roman"/>
                <a:cs typeface="Times New Roman"/>
                <a:sym typeface="Times New Roman"/>
              </a:rPr>
              <a:t>Due to lack of proposition computational power, a second database consisting of about 86000 text instances  each of length  about 15 words  long,  properly divided among 17 classes or labels were used in the machine</a:t>
            </a:r>
            <a:endParaRPr sz="25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Models used</a:t>
            </a:r>
            <a:endParaRPr sz="4400">
              <a:latin typeface="Times New Roman"/>
              <a:ea typeface="Times New Roman"/>
              <a:cs typeface="Times New Roman"/>
              <a:sym typeface="Times New Roman"/>
            </a:endParaRPr>
          </a:p>
        </p:txBody>
      </p:sp>
      <p:sp>
        <p:nvSpPr>
          <p:cNvPr id="132" name="Google Shape;132;p24"/>
          <p:cNvSpPr txBox="1"/>
          <p:nvPr>
            <p:ph idx="1" type="body"/>
          </p:nvPr>
        </p:nvSpPr>
        <p:spPr>
          <a:xfrm>
            <a:off x="838200" y="1825625"/>
            <a:ext cx="10515600" cy="4599000"/>
          </a:xfrm>
          <a:prstGeom prst="rect">
            <a:avLst/>
          </a:prstGeom>
          <a:noFill/>
          <a:ln>
            <a:noFill/>
          </a:ln>
        </p:spPr>
        <p:txBody>
          <a:bodyPr anchorCtr="0" anchor="t" bIns="45700" lIns="91425" spcFirstLastPara="1" rIns="91425" wrap="square" tIns="45700">
            <a:noAutofit/>
          </a:bodyPr>
          <a:lstStyle/>
          <a:p>
            <a:pPr indent="-209550" lvl="0" marL="228600" rtl="0" algn="just">
              <a:lnSpc>
                <a:spcPct val="90000"/>
              </a:lnSpc>
              <a:spcBef>
                <a:spcPts val="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Bag of Words:</a:t>
            </a:r>
            <a:endParaRPr sz="2500">
              <a:latin typeface="Times New Roman"/>
              <a:ea typeface="Times New Roman"/>
              <a:cs typeface="Times New Roman"/>
              <a:sym typeface="Times New Roman"/>
            </a:endParaRPr>
          </a:p>
          <a:p>
            <a:pPr indent="-234950" lvl="1" marL="685800" rtl="0" algn="just">
              <a:lnSpc>
                <a:spcPct val="90000"/>
              </a:lnSpc>
              <a:spcBef>
                <a:spcPts val="500"/>
              </a:spcBef>
              <a:spcAft>
                <a:spcPts val="0"/>
              </a:spcAft>
              <a:buClr>
                <a:schemeClr val="dk1"/>
              </a:buClr>
              <a:buSzPts val="2500"/>
              <a:buChar char="○"/>
            </a:pPr>
            <a:r>
              <a:rPr lang="en-IN" sz="2500">
                <a:latin typeface="Times New Roman"/>
                <a:ea typeface="Times New Roman"/>
                <a:cs typeface="Times New Roman"/>
                <a:sym typeface="Times New Roman"/>
              </a:rPr>
              <a:t>The </a:t>
            </a:r>
            <a:r>
              <a:rPr b="1" lang="en-IN" sz="2500">
                <a:latin typeface="Times New Roman"/>
                <a:ea typeface="Times New Roman"/>
                <a:cs typeface="Times New Roman"/>
                <a:sym typeface="Times New Roman"/>
              </a:rPr>
              <a:t>bag-of-words</a:t>
            </a:r>
            <a:r>
              <a:rPr lang="en-IN" sz="2500">
                <a:latin typeface="Times New Roman"/>
                <a:ea typeface="Times New Roman"/>
                <a:cs typeface="Times New Roman"/>
                <a:sym typeface="Times New Roman"/>
              </a:rPr>
              <a:t> model is a simplifying representation used in natural language processing and information retrieval (IR). In this model, a text (such as a sentence or a document) is represented as the </a:t>
            </a:r>
            <a:r>
              <a:rPr b="1" lang="en-IN" sz="2500">
                <a:latin typeface="Times New Roman"/>
                <a:ea typeface="Times New Roman"/>
                <a:cs typeface="Times New Roman"/>
                <a:sym typeface="Times New Roman"/>
              </a:rPr>
              <a:t>bag</a:t>
            </a:r>
            <a:r>
              <a:rPr lang="en-IN" sz="2500">
                <a:latin typeface="Times New Roman"/>
                <a:ea typeface="Times New Roman"/>
                <a:cs typeface="Times New Roman"/>
                <a:sym typeface="Times New Roman"/>
              </a:rPr>
              <a:t> (multiset) of its </a:t>
            </a:r>
            <a:r>
              <a:rPr b="1" lang="en-IN" sz="2500">
                <a:latin typeface="Times New Roman"/>
                <a:ea typeface="Times New Roman"/>
                <a:cs typeface="Times New Roman"/>
                <a:sym typeface="Times New Roman"/>
              </a:rPr>
              <a:t>words</a:t>
            </a:r>
            <a:r>
              <a:rPr lang="en-IN" sz="2500">
                <a:latin typeface="Times New Roman"/>
                <a:ea typeface="Times New Roman"/>
                <a:cs typeface="Times New Roman"/>
                <a:sym typeface="Times New Roman"/>
              </a:rPr>
              <a:t>, disregarding grammar and even </a:t>
            </a:r>
            <a:r>
              <a:rPr b="1" lang="en-IN" sz="2500">
                <a:latin typeface="Times New Roman"/>
                <a:ea typeface="Times New Roman"/>
                <a:cs typeface="Times New Roman"/>
                <a:sym typeface="Times New Roman"/>
              </a:rPr>
              <a:t>word</a:t>
            </a:r>
            <a:r>
              <a:rPr lang="en-IN" sz="2500">
                <a:latin typeface="Times New Roman"/>
                <a:ea typeface="Times New Roman"/>
                <a:cs typeface="Times New Roman"/>
                <a:sym typeface="Times New Roman"/>
              </a:rPr>
              <a:t> order but keeping multiplicity.</a:t>
            </a:r>
            <a:endParaRPr sz="2500">
              <a:latin typeface="Times New Roman"/>
              <a:ea typeface="Times New Roman"/>
              <a:cs typeface="Times New Roman"/>
              <a:sym typeface="Times New Roman"/>
            </a:endParaRPr>
          </a:p>
          <a:p>
            <a:pPr indent="0" lvl="0" marL="0" rtl="0" algn="just">
              <a:lnSpc>
                <a:spcPct val="90000"/>
              </a:lnSpc>
              <a:spcBef>
                <a:spcPts val="500"/>
              </a:spcBef>
              <a:spcAft>
                <a:spcPts val="0"/>
              </a:spcAft>
              <a:buNone/>
            </a:pPr>
            <a:r>
              <a:t/>
            </a:r>
            <a:endParaRPr sz="2500">
              <a:latin typeface="Times New Roman"/>
              <a:ea typeface="Times New Roman"/>
              <a:cs typeface="Times New Roman"/>
              <a:sym typeface="Times New Roman"/>
            </a:endParaRPr>
          </a:p>
          <a:p>
            <a:pPr indent="-209550" lvl="0" marL="228600" rtl="0" algn="just">
              <a:lnSpc>
                <a:spcPct val="90000"/>
              </a:lnSpc>
              <a:spcBef>
                <a:spcPts val="100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N-grams:</a:t>
            </a:r>
            <a:endParaRPr sz="2500">
              <a:latin typeface="Times New Roman"/>
              <a:ea typeface="Times New Roman"/>
              <a:cs typeface="Times New Roman"/>
              <a:sym typeface="Times New Roman"/>
            </a:endParaRPr>
          </a:p>
          <a:p>
            <a:pPr indent="-234950" lvl="1" marL="685800" rtl="0" algn="just">
              <a:lnSpc>
                <a:spcPct val="90000"/>
              </a:lnSpc>
              <a:spcBef>
                <a:spcPts val="500"/>
              </a:spcBef>
              <a:spcAft>
                <a:spcPts val="0"/>
              </a:spcAft>
              <a:buClr>
                <a:schemeClr val="dk1"/>
              </a:buClr>
              <a:buSzPts val="2500"/>
              <a:buChar char="○"/>
            </a:pPr>
            <a:r>
              <a:rPr lang="en-IN" sz="2500">
                <a:latin typeface="Times New Roman"/>
                <a:ea typeface="Times New Roman"/>
                <a:cs typeface="Times New Roman"/>
                <a:sym typeface="Times New Roman"/>
              </a:rPr>
              <a:t>an </a:t>
            </a:r>
            <a:r>
              <a:rPr b="1" lang="en-IN" sz="2500">
                <a:latin typeface="Times New Roman"/>
                <a:ea typeface="Times New Roman"/>
                <a:cs typeface="Times New Roman"/>
                <a:sym typeface="Times New Roman"/>
              </a:rPr>
              <a:t>n</a:t>
            </a:r>
            <a:r>
              <a:rPr lang="en-IN" sz="2500">
                <a:latin typeface="Times New Roman"/>
                <a:ea typeface="Times New Roman"/>
                <a:cs typeface="Times New Roman"/>
                <a:sym typeface="Times New Roman"/>
              </a:rPr>
              <a:t>-</a:t>
            </a:r>
            <a:r>
              <a:rPr b="1" lang="en-IN" sz="2500">
                <a:latin typeface="Times New Roman"/>
                <a:ea typeface="Times New Roman"/>
                <a:cs typeface="Times New Roman"/>
                <a:sym typeface="Times New Roman"/>
              </a:rPr>
              <a:t>gram</a:t>
            </a:r>
            <a:r>
              <a:rPr lang="en-IN" sz="2500">
                <a:latin typeface="Times New Roman"/>
                <a:ea typeface="Times New Roman"/>
                <a:cs typeface="Times New Roman"/>
                <a:sym typeface="Times New Roman"/>
              </a:rPr>
              <a:t> is a contiguous sequence of </a:t>
            </a:r>
            <a:r>
              <a:rPr b="1" lang="en-IN" sz="2500">
                <a:latin typeface="Times New Roman"/>
                <a:ea typeface="Times New Roman"/>
                <a:cs typeface="Times New Roman"/>
                <a:sym typeface="Times New Roman"/>
              </a:rPr>
              <a:t>n</a:t>
            </a:r>
            <a:r>
              <a:rPr lang="en-IN" sz="2500">
                <a:latin typeface="Times New Roman"/>
                <a:ea typeface="Times New Roman"/>
                <a:cs typeface="Times New Roman"/>
                <a:sym typeface="Times New Roman"/>
              </a:rPr>
              <a:t> items from a given sample of text or speech. The items can be phonemes, syllables, letters, words or base pairs according to the application. The </a:t>
            </a:r>
            <a:r>
              <a:rPr b="1" lang="en-IN" sz="2500">
                <a:latin typeface="Times New Roman"/>
                <a:ea typeface="Times New Roman"/>
                <a:cs typeface="Times New Roman"/>
                <a:sym typeface="Times New Roman"/>
              </a:rPr>
              <a:t>n</a:t>
            </a:r>
            <a:r>
              <a:rPr lang="en-IN" sz="2500">
                <a:latin typeface="Times New Roman"/>
                <a:ea typeface="Times New Roman"/>
                <a:cs typeface="Times New Roman"/>
                <a:sym typeface="Times New Roman"/>
              </a:rPr>
              <a:t>-</a:t>
            </a:r>
            <a:r>
              <a:rPr b="1" lang="en-IN" sz="2500">
                <a:latin typeface="Times New Roman"/>
                <a:ea typeface="Times New Roman"/>
                <a:cs typeface="Times New Roman"/>
                <a:sym typeface="Times New Roman"/>
              </a:rPr>
              <a:t>grams</a:t>
            </a:r>
            <a:r>
              <a:rPr lang="en-IN" sz="2500">
                <a:latin typeface="Times New Roman"/>
                <a:ea typeface="Times New Roman"/>
                <a:cs typeface="Times New Roman"/>
                <a:sym typeface="Times New Roman"/>
              </a:rPr>
              <a:t> typically are collected from a text or speech corpus.</a:t>
            </a:r>
            <a:endParaRPr sz="2500">
              <a:latin typeface="Times New Roman"/>
              <a:ea typeface="Times New Roman"/>
              <a:cs typeface="Times New Roman"/>
              <a:sym typeface="Times New Roman"/>
            </a:endParaRPr>
          </a:p>
          <a:p>
            <a:pPr indent="-76200" lvl="1" marL="685800" rtl="0" algn="just">
              <a:lnSpc>
                <a:spcPct val="90000"/>
              </a:lnSpc>
              <a:spcBef>
                <a:spcPts val="500"/>
              </a:spcBef>
              <a:spcAft>
                <a:spcPts val="2100"/>
              </a:spcAft>
              <a:buClr>
                <a:schemeClr val="dk1"/>
              </a:buClr>
              <a:buSzPts val="2400"/>
              <a:buNone/>
            </a:pPr>
            <a:r>
              <a:t/>
            </a:r>
            <a:endParaRPr sz="25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838200" y="365125"/>
            <a:ext cx="10515600" cy="5492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t/>
            </a:r>
            <a:endParaRPr sz="3959"/>
          </a:p>
        </p:txBody>
      </p:sp>
      <p:sp>
        <p:nvSpPr>
          <p:cNvPr id="138" name="Google Shape;138;p25"/>
          <p:cNvSpPr txBox="1"/>
          <p:nvPr>
            <p:ph idx="1" type="body"/>
          </p:nvPr>
        </p:nvSpPr>
        <p:spPr>
          <a:xfrm>
            <a:off x="838200" y="1136475"/>
            <a:ext cx="10515600" cy="5422800"/>
          </a:xfrm>
          <a:prstGeom prst="rect">
            <a:avLst/>
          </a:prstGeom>
          <a:noFill/>
          <a:ln>
            <a:noFill/>
          </a:ln>
        </p:spPr>
        <p:txBody>
          <a:bodyPr anchorCtr="0" anchor="t" bIns="45700" lIns="91425" spcFirstLastPara="1" rIns="91425" wrap="square" tIns="45700">
            <a:noAutofit/>
          </a:bodyPr>
          <a:lstStyle/>
          <a:p>
            <a:pPr indent="-209550" lvl="0" marL="228600" rtl="0" algn="just">
              <a:lnSpc>
                <a:spcPct val="90000"/>
              </a:lnSpc>
              <a:spcBef>
                <a:spcPts val="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Random Forest</a:t>
            </a:r>
            <a:endParaRPr sz="2500">
              <a:latin typeface="Times New Roman"/>
              <a:ea typeface="Times New Roman"/>
              <a:cs typeface="Times New Roman"/>
              <a:sym typeface="Times New Roman"/>
            </a:endParaRPr>
          </a:p>
          <a:p>
            <a:pPr indent="-234950" lvl="1" marL="685800" rtl="0" algn="just">
              <a:lnSpc>
                <a:spcPct val="90000"/>
              </a:lnSpc>
              <a:spcBef>
                <a:spcPts val="500"/>
              </a:spcBef>
              <a:spcAft>
                <a:spcPts val="0"/>
              </a:spcAft>
              <a:buClr>
                <a:schemeClr val="dk1"/>
              </a:buClr>
              <a:buSzPts val="2500"/>
              <a:buChar char="○"/>
            </a:pPr>
            <a:r>
              <a:rPr b="1" lang="en-IN" sz="2500">
                <a:latin typeface="Times New Roman"/>
                <a:ea typeface="Times New Roman"/>
                <a:cs typeface="Times New Roman"/>
                <a:sym typeface="Times New Roman"/>
              </a:rPr>
              <a:t>Random forests</a:t>
            </a:r>
            <a:r>
              <a:rPr lang="en-IN" sz="2500">
                <a:latin typeface="Times New Roman"/>
                <a:ea typeface="Times New Roman"/>
                <a:cs typeface="Times New Roman"/>
                <a:sym typeface="Times New Roman"/>
              </a:rPr>
              <a:t> or </a:t>
            </a:r>
            <a:r>
              <a:rPr b="1" lang="en-IN" sz="2500">
                <a:latin typeface="Times New Roman"/>
                <a:ea typeface="Times New Roman"/>
                <a:cs typeface="Times New Roman"/>
                <a:sym typeface="Times New Roman"/>
              </a:rPr>
              <a:t>random decision forests</a:t>
            </a:r>
            <a:r>
              <a:rPr lang="en-IN" sz="2500">
                <a:latin typeface="Times New Roman"/>
                <a:ea typeface="Times New Roman"/>
                <a:cs typeface="Times New Roman"/>
                <a:sym typeface="Times New Roman"/>
              </a:rPr>
              <a:t> are an ensemble learning method for classification, regression and other tasks that operate by constructing a multitude of </a:t>
            </a:r>
            <a:r>
              <a:rPr b="1" lang="en-IN" sz="2500">
                <a:latin typeface="Times New Roman"/>
                <a:ea typeface="Times New Roman"/>
                <a:cs typeface="Times New Roman"/>
                <a:sym typeface="Times New Roman"/>
              </a:rPr>
              <a:t>decision</a:t>
            </a:r>
            <a:r>
              <a:rPr lang="en-IN" sz="2500">
                <a:latin typeface="Times New Roman"/>
                <a:ea typeface="Times New Roman"/>
                <a:cs typeface="Times New Roman"/>
                <a:sym typeface="Times New Roman"/>
              </a:rPr>
              <a:t> trees at training time and outputting the class that is the mode of the classes (classification) or mean prediction (regression) of the individual. We have used random forest with bow representations.</a:t>
            </a:r>
            <a:endParaRPr sz="2500">
              <a:latin typeface="Times New Roman"/>
              <a:ea typeface="Times New Roman"/>
              <a:cs typeface="Times New Roman"/>
              <a:sym typeface="Times New Roman"/>
            </a:endParaRPr>
          </a:p>
          <a:p>
            <a:pPr indent="0" lvl="0" marL="685800" rtl="0" algn="just">
              <a:lnSpc>
                <a:spcPct val="90000"/>
              </a:lnSpc>
              <a:spcBef>
                <a:spcPts val="500"/>
              </a:spcBef>
              <a:spcAft>
                <a:spcPts val="0"/>
              </a:spcAft>
              <a:buNone/>
            </a:pPr>
            <a:r>
              <a:t/>
            </a:r>
            <a:endParaRPr sz="2500">
              <a:latin typeface="Times New Roman"/>
              <a:ea typeface="Times New Roman"/>
              <a:cs typeface="Times New Roman"/>
              <a:sym typeface="Times New Roman"/>
            </a:endParaRPr>
          </a:p>
          <a:p>
            <a:pPr indent="-209550" lvl="0" marL="228600" rtl="0" algn="just">
              <a:lnSpc>
                <a:spcPct val="90000"/>
              </a:lnSpc>
              <a:spcBef>
                <a:spcPts val="100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Long Short Term Memory Models:</a:t>
            </a:r>
            <a:endParaRPr sz="2500">
              <a:latin typeface="Times New Roman"/>
              <a:ea typeface="Times New Roman"/>
              <a:cs typeface="Times New Roman"/>
              <a:sym typeface="Times New Roman"/>
            </a:endParaRPr>
          </a:p>
          <a:p>
            <a:pPr indent="-234950" lvl="1" marL="685800" rtl="0" algn="just">
              <a:lnSpc>
                <a:spcPct val="90000"/>
              </a:lnSpc>
              <a:spcBef>
                <a:spcPts val="500"/>
              </a:spcBef>
              <a:spcAft>
                <a:spcPts val="2100"/>
              </a:spcAft>
              <a:buClr>
                <a:schemeClr val="dk1"/>
              </a:buClr>
              <a:buSzPts val="2500"/>
              <a:buChar char="○"/>
            </a:pPr>
            <a:r>
              <a:rPr b="1" lang="en-IN" sz="2500">
                <a:latin typeface="Times New Roman"/>
                <a:ea typeface="Times New Roman"/>
                <a:cs typeface="Times New Roman"/>
                <a:sym typeface="Times New Roman"/>
              </a:rPr>
              <a:t>Long short-term memory</a:t>
            </a:r>
            <a:r>
              <a:rPr lang="en-IN" sz="2500">
                <a:latin typeface="Times New Roman"/>
                <a:ea typeface="Times New Roman"/>
                <a:cs typeface="Times New Roman"/>
                <a:sym typeface="Times New Roman"/>
              </a:rPr>
              <a:t> (</a:t>
            </a:r>
            <a:r>
              <a:rPr b="1" lang="en-IN" sz="2500">
                <a:latin typeface="Times New Roman"/>
                <a:ea typeface="Times New Roman"/>
                <a:cs typeface="Times New Roman"/>
                <a:sym typeface="Times New Roman"/>
              </a:rPr>
              <a:t>LSTM</a:t>
            </a:r>
            <a:r>
              <a:rPr lang="en-IN" sz="2500">
                <a:latin typeface="Times New Roman"/>
                <a:ea typeface="Times New Roman"/>
                <a:cs typeface="Times New Roman"/>
                <a:sym typeface="Times New Roman"/>
              </a:rPr>
              <a:t>) is an artificial recurrent neural networks (RNN) architecture used in the field of deep learning. Unlike standard feedforward neural networks, LSTM has feedback connections.  It can not only process single data points (such as images), but also entire sequences of data (such as speech or video).</a:t>
            </a:r>
            <a:endParaRPr sz="25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838200" y="365126"/>
            <a:ext cx="10515600" cy="5884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t/>
            </a:r>
            <a:endParaRPr sz="3959"/>
          </a:p>
        </p:txBody>
      </p:sp>
      <p:sp>
        <p:nvSpPr>
          <p:cNvPr id="144" name="Google Shape;144;p26"/>
          <p:cNvSpPr txBox="1"/>
          <p:nvPr>
            <p:ph idx="1" type="body"/>
          </p:nvPr>
        </p:nvSpPr>
        <p:spPr>
          <a:xfrm>
            <a:off x="838200" y="1110343"/>
            <a:ext cx="10515600" cy="5066620"/>
          </a:xfrm>
          <a:prstGeom prst="rect">
            <a:avLst/>
          </a:prstGeom>
          <a:noFill/>
          <a:ln>
            <a:noFill/>
          </a:ln>
        </p:spPr>
        <p:txBody>
          <a:bodyPr anchorCtr="0" anchor="t" bIns="45700" lIns="91425" spcFirstLastPara="1" rIns="91425" wrap="square" tIns="45700">
            <a:noAutofit/>
          </a:bodyPr>
          <a:lstStyle/>
          <a:p>
            <a:pPr indent="-209550" lvl="0" marL="228600" rtl="0" algn="just">
              <a:lnSpc>
                <a:spcPct val="90000"/>
              </a:lnSpc>
              <a:spcBef>
                <a:spcPts val="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Topic Memory Networks:</a:t>
            </a:r>
            <a:endParaRPr sz="2500">
              <a:latin typeface="Times New Roman"/>
              <a:ea typeface="Times New Roman"/>
              <a:cs typeface="Times New Roman"/>
              <a:sym typeface="Times New Roman"/>
            </a:endParaRPr>
          </a:p>
          <a:p>
            <a:pPr indent="-234950" lvl="1" marL="685800" rtl="0" algn="just">
              <a:lnSpc>
                <a:spcPct val="90000"/>
              </a:lnSpc>
              <a:spcBef>
                <a:spcPts val="500"/>
              </a:spcBef>
              <a:spcAft>
                <a:spcPts val="2100"/>
              </a:spcAft>
              <a:buClr>
                <a:schemeClr val="dk1"/>
              </a:buClr>
              <a:buSzPts val="2500"/>
              <a:buFont typeface="Times New Roman"/>
              <a:buChar char="○"/>
            </a:pPr>
            <a:r>
              <a:rPr lang="en-IN" sz="2500">
                <a:latin typeface="Times New Roman"/>
                <a:ea typeface="Times New Roman"/>
                <a:cs typeface="Times New Roman"/>
                <a:sym typeface="Times New Roman"/>
              </a:rPr>
              <a:t>Topic Memory Networks are highly advanced memory networks built with multiple different models like, neural topic model, topic memory mechanism and then a classifier like CNN or RNN. TMSs work by finding the latent topics in the document instances and then help in mapping those latent topics to the correlated classes so as to allow the underlying classifier models like CNN or RNN to learn to classification process through it. Finding the latent topics not only adds another dimension of information to the short text instances but also helps in finding similar words and helping the model to learn more complex relations.</a:t>
            </a:r>
            <a:endParaRPr sz="25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Accuracy achieved</a:t>
            </a:r>
            <a:endParaRPr sz="4400">
              <a:latin typeface="Times New Roman"/>
              <a:ea typeface="Times New Roman"/>
              <a:cs typeface="Times New Roman"/>
              <a:sym typeface="Times New Roman"/>
            </a:endParaRPr>
          </a:p>
        </p:txBody>
      </p:sp>
      <p:graphicFrame>
        <p:nvGraphicFramePr>
          <p:cNvPr id="150" name="Google Shape;150;p27"/>
          <p:cNvGraphicFramePr/>
          <p:nvPr/>
        </p:nvGraphicFramePr>
        <p:xfrm>
          <a:off x="838200" y="1825625"/>
          <a:ext cx="3000000" cy="3000000"/>
        </p:xfrm>
        <a:graphic>
          <a:graphicData uri="http://schemas.openxmlformats.org/drawingml/2006/table">
            <a:tbl>
              <a:tblPr bandRow="1" firstRow="1">
                <a:noFill/>
                <a:tableStyleId>{0385745B-2999-49E4-BE86-D4421BF2B654}</a:tableStyleId>
              </a:tblPr>
              <a:tblGrid>
                <a:gridCol w="5257800"/>
                <a:gridCol w="5257800"/>
              </a:tblGrid>
              <a:tr h="638425">
                <a:tc>
                  <a:txBody>
                    <a:bodyPr/>
                    <a:lstStyle/>
                    <a:p>
                      <a:pPr indent="0" lvl="0" marL="0" marR="0" rtl="0" algn="ctr">
                        <a:spcBef>
                          <a:spcPts val="0"/>
                        </a:spcBef>
                        <a:spcAft>
                          <a:spcPts val="0"/>
                        </a:spcAft>
                        <a:buNone/>
                      </a:pPr>
                      <a:r>
                        <a:rPr lang="en-IN" sz="2000" u="none" cap="none" strike="noStrike">
                          <a:latin typeface="Times New Roman"/>
                          <a:ea typeface="Times New Roman"/>
                          <a:cs typeface="Times New Roman"/>
                          <a:sym typeface="Times New Roman"/>
                        </a:rPr>
                        <a:t>Model</a:t>
                      </a:r>
                      <a:endParaRPr sz="2000">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latin typeface="Times New Roman"/>
                          <a:ea typeface="Times New Roman"/>
                          <a:cs typeface="Times New Roman"/>
                          <a:sym typeface="Times New Roman"/>
                        </a:rPr>
                        <a:t>Accuracy</a:t>
                      </a:r>
                      <a:endParaRPr sz="2000">
                        <a:latin typeface="Times New Roman"/>
                        <a:ea typeface="Times New Roman"/>
                        <a:cs typeface="Times New Roman"/>
                        <a:sym typeface="Times New Roman"/>
                      </a:endParaRPr>
                    </a:p>
                  </a:txBody>
                  <a:tcPr marT="45725" marB="45725" marR="91450" marL="91450"/>
                </a:tc>
              </a:tr>
              <a:tr h="638425">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Bag</a:t>
                      </a:r>
                      <a:r>
                        <a:rPr lang="en-IN" sz="2000">
                          <a:solidFill>
                            <a:srgbClr val="000000"/>
                          </a:solidFill>
                          <a:latin typeface="Times New Roman"/>
                          <a:ea typeface="Times New Roman"/>
                          <a:cs typeface="Times New Roman"/>
                          <a:sym typeface="Times New Roman"/>
                        </a:rPr>
                        <a:t> of Words</a:t>
                      </a:r>
                      <a:endParaRPr sz="20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Approx. 56%</a:t>
                      </a:r>
                      <a:endParaRPr sz="2000">
                        <a:solidFill>
                          <a:srgbClr val="000000"/>
                        </a:solidFill>
                        <a:latin typeface="Times New Roman"/>
                        <a:ea typeface="Times New Roman"/>
                        <a:cs typeface="Times New Roman"/>
                        <a:sym typeface="Times New Roman"/>
                      </a:endParaRPr>
                    </a:p>
                  </a:txBody>
                  <a:tcPr marT="45725" marB="45725" marR="91450" marL="91450"/>
                </a:tc>
              </a:tr>
              <a:tr h="638425">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N-Grams</a:t>
                      </a:r>
                      <a:endParaRPr sz="20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Approx. 61% - 62%</a:t>
                      </a:r>
                      <a:endParaRPr sz="2000">
                        <a:solidFill>
                          <a:srgbClr val="000000"/>
                        </a:solidFill>
                        <a:latin typeface="Times New Roman"/>
                        <a:ea typeface="Times New Roman"/>
                        <a:cs typeface="Times New Roman"/>
                        <a:sym typeface="Times New Roman"/>
                      </a:endParaRPr>
                    </a:p>
                  </a:txBody>
                  <a:tcPr marT="45725" marB="45725" marR="91450" marL="91450"/>
                </a:tc>
              </a:tr>
              <a:tr h="638425">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Random Forest</a:t>
                      </a:r>
                      <a:endParaRPr sz="20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Approx. 61%</a:t>
                      </a:r>
                      <a:endParaRPr sz="2000">
                        <a:solidFill>
                          <a:srgbClr val="000000"/>
                        </a:solidFill>
                        <a:latin typeface="Times New Roman"/>
                        <a:ea typeface="Times New Roman"/>
                        <a:cs typeface="Times New Roman"/>
                        <a:sym typeface="Times New Roman"/>
                      </a:endParaRPr>
                    </a:p>
                  </a:txBody>
                  <a:tcPr marT="45725" marB="45725" marR="91450" marL="91450"/>
                </a:tc>
              </a:tr>
              <a:tr h="638425">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Long Short Term</a:t>
                      </a:r>
                      <a:r>
                        <a:rPr lang="en-IN" sz="2000">
                          <a:solidFill>
                            <a:srgbClr val="000000"/>
                          </a:solidFill>
                          <a:latin typeface="Times New Roman"/>
                          <a:ea typeface="Times New Roman"/>
                          <a:cs typeface="Times New Roman"/>
                          <a:sym typeface="Times New Roman"/>
                        </a:rPr>
                        <a:t> Memory</a:t>
                      </a:r>
                      <a:endParaRPr sz="20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Approx. 67%</a:t>
                      </a:r>
                      <a:endParaRPr sz="2000">
                        <a:solidFill>
                          <a:srgbClr val="000000"/>
                        </a:solidFill>
                        <a:latin typeface="Times New Roman"/>
                        <a:ea typeface="Times New Roman"/>
                        <a:cs typeface="Times New Roman"/>
                        <a:sym typeface="Times New Roman"/>
                      </a:endParaRPr>
                    </a:p>
                  </a:txBody>
                  <a:tcPr marT="45725" marB="45725" marR="91450" marL="91450"/>
                </a:tc>
              </a:tr>
              <a:tr h="638425">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Topic</a:t>
                      </a:r>
                      <a:r>
                        <a:rPr lang="en-IN" sz="2000">
                          <a:solidFill>
                            <a:srgbClr val="000000"/>
                          </a:solidFill>
                          <a:latin typeface="Times New Roman"/>
                          <a:ea typeface="Times New Roman"/>
                          <a:cs typeface="Times New Roman"/>
                          <a:sym typeface="Times New Roman"/>
                        </a:rPr>
                        <a:t> Memory Networks</a:t>
                      </a:r>
                      <a:endParaRPr sz="2000">
                        <a:solidFill>
                          <a:srgbClr val="000000"/>
                        </a:solidFill>
                        <a:latin typeface="Times New Roman"/>
                        <a:ea typeface="Times New Roman"/>
                        <a:cs typeface="Times New Roman"/>
                        <a:sym typeface="Times New Roman"/>
                      </a:endParaRPr>
                    </a:p>
                  </a:txBody>
                  <a:tcPr marT="45725" marB="45725" marR="91450" marL="91450"/>
                </a:tc>
                <a:tc>
                  <a:txBody>
                    <a:bodyPr/>
                    <a:lstStyle/>
                    <a:p>
                      <a:pPr indent="0" lvl="0" marL="0" marR="0" rtl="0" algn="ctr">
                        <a:spcBef>
                          <a:spcPts val="0"/>
                        </a:spcBef>
                        <a:spcAft>
                          <a:spcPts val="0"/>
                        </a:spcAft>
                        <a:buNone/>
                      </a:pPr>
                      <a:r>
                        <a:rPr lang="en-IN" sz="2000">
                          <a:solidFill>
                            <a:srgbClr val="000000"/>
                          </a:solidFill>
                          <a:latin typeface="Times New Roman"/>
                          <a:ea typeface="Times New Roman"/>
                          <a:cs typeface="Times New Roman"/>
                          <a:sym typeface="Times New Roman"/>
                        </a:rPr>
                        <a:t>Approx. 87%</a:t>
                      </a:r>
                      <a:endParaRPr sz="2000">
                        <a:solidFill>
                          <a:srgbClr val="000000"/>
                        </a:solidFill>
                        <a:latin typeface="Times New Roman"/>
                        <a:ea typeface="Times New Roman"/>
                        <a:cs typeface="Times New Roman"/>
                        <a:sym typeface="Times New Roman"/>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Conclusion</a:t>
            </a:r>
            <a:endParaRPr sz="4400">
              <a:latin typeface="Times New Roman"/>
              <a:ea typeface="Times New Roman"/>
              <a:cs typeface="Times New Roman"/>
              <a:sym typeface="Times New Roman"/>
            </a:endParaRPr>
          </a:p>
        </p:txBody>
      </p:sp>
      <p:sp>
        <p:nvSpPr>
          <p:cNvPr id="156" name="Google Shape;156;p2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800"/>
              <a:buNone/>
            </a:pPr>
            <a:r>
              <a:rPr lang="en-IN" sz="2500">
                <a:latin typeface="Times New Roman"/>
                <a:ea typeface="Times New Roman"/>
                <a:cs typeface="Times New Roman"/>
                <a:sym typeface="Times New Roman"/>
              </a:rPr>
              <a:t>The target of the project was help the current machines become more smart, interactive and user friendly by enabling them to understand our textual input, be it of any length long or small. Our                  implementation of the less researched algorithm like topic memory network, will help others to implement this algorithm in production of market specific products, as they all will be having a proper documentation supporting the practical implementation of the same. </a:t>
            </a:r>
            <a:endParaRPr sz="2500">
              <a:latin typeface="Times New Roman"/>
              <a:ea typeface="Times New Roman"/>
              <a:cs typeface="Times New Roman"/>
              <a:sym typeface="Times New Roman"/>
            </a:endParaRPr>
          </a:p>
          <a:p>
            <a:pPr indent="0" lvl="0" marL="0" rtl="0" algn="just">
              <a:lnSpc>
                <a:spcPct val="8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80000"/>
              </a:lnSpc>
              <a:spcBef>
                <a:spcPts val="1000"/>
              </a:spcBef>
              <a:spcAft>
                <a:spcPts val="2100"/>
              </a:spcAft>
              <a:buClr>
                <a:schemeClr val="dk1"/>
              </a:buClr>
              <a:buSzPts val="2800"/>
              <a:buNone/>
            </a:pPr>
            <a:r>
              <a:rPr lang="en-IN" sz="2500">
                <a:latin typeface="Times New Roman"/>
                <a:ea typeface="Times New Roman"/>
                <a:cs typeface="Times New Roman"/>
                <a:sym typeface="Times New Roman"/>
              </a:rPr>
              <a:t>The solution offered through our approach plus the methodologies that we have learned from the research papers will help the researchers and developers incorporate some more user friendly actions in their products, improving the human interaction experience ever further.</a:t>
            </a:r>
            <a:endParaRPr sz="25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838200" y="961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Future Work</a:t>
            </a:r>
            <a:endParaRPr sz="4400">
              <a:latin typeface="Times New Roman"/>
              <a:ea typeface="Times New Roman"/>
              <a:cs typeface="Times New Roman"/>
              <a:sym typeface="Times New Roman"/>
            </a:endParaRPr>
          </a:p>
        </p:txBody>
      </p:sp>
      <p:sp>
        <p:nvSpPr>
          <p:cNvPr id="162" name="Google Shape;162;p29"/>
          <p:cNvSpPr txBox="1"/>
          <p:nvPr>
            <p:ph idx="1" type="body"/>
          </p:nvPr>
        </p:nvSpPr>
        <p:spPr>
          <a:xfrm>
            <a:off x="838200" y="1226500"/>
            <a:ext cx="10515600" cy="5196600"/>
          </a:xfrm>
          <a:prstGeom prst="rect">
            <a:avLst/>
          </a:prstGeom>
          <a:noFill/>
          <a:ln>
            <a:noFill/>
          </a:ln>
        </p:spPr>
        <p:txBody>
          <a:bodyPr anchorCtr="0" anchor="t" bIns="45700" lIns="91425" spcFirstLastPara="1" rIns="91425" wrap="square" tIns="45700">
            <a:noAutofit/>
          </a:bodyPr>
          <a:lstStyle/>
          <a:p>
            <a:pPr indent="0" lvl="0" marL="0" rtl="0" algn="just">
              <a:lnSpc>
                <a:spcPct val="70000"/>
              </a:lnSpc>
              <a:spcBef>
                <a:spcPts val="1000"/>
              </a:spcBef>
              <a:spcAft>
                <a:spcPts val="0"/>
              </a:spcAft>
              <a:buClr>
                <a:schemeClr val="dk1"/>
              </a:buClr>
              <a:buSzPts val="2590"/>
              <a:buNone/>
            </a:pPr>
            <a:r>
              <a:rPr lang="en-IN" sz="2500">
                <a:latin typeface="Times New Roman"/>
                <a:ea typeface="Times New Roman"/>
                <a:cs typeface="Times New Roman"/>
                <a:sym typeface="Times New Roman"/>
              </a:rPr>
              <a:t>● Implementation of other traditional text classification algorithms like naive bayes and artificial neural nets, has to be done, so as to compare the results more thoroughly.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rPr lang="en-IN" sz="2500">
                <a:latin typeface="Times New Roman"/>
                <a:ea typeface="Times New Roman"/>
                <a:cs typeface="Times New Roman"/>
                <a:sym typeface="Times New Roman"/>
              </a:rPr>
              <a:t>● Algorithms like GLOVE, which are used to create word embeddings in dense dimensional spaces, have to be implemented to improve the process of finding latent topics.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rPr lang="en-IN" sz="2500">
                <a:latin typeface="Times New Roman"/>
                <a:ea typeface="Times New Roman"/>
                <a:cs typeface="Times New Roman"/>
                <a:sym typeface="Times New Roman"/>
              </a:rPr>
              <a:t>● Collection of more varied and densely populated dataset is required so as to improve the training of the model to an extent.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rPr lang="en-IN" sz="2500">
                <a:latin typeface="Times New Roman"/>
                <a:ea typeface="Times New Roman"/>
                <a:cs typeface="Times New Roman"/>
                <a:sym typeface="Times New Roman"/>
              </a:rPr>
              <a:t>● Optimisation of memory networks by tweaking the types of layers, and the number of layers involved in the neural nets has to be done in the future.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0"/>
              </a:spcAft>
              <a:buClr>
                <a:schemeClr val="dk1"/>
              </a:buClr>
              <a:buSzPts val="2590"/>
              <a:buNone/>
            </a:pPr>
            <a:r>
              <a:t/>
            </a:r>
            <a:endParaRPr sz="2500">
              <a:latin typeface="Times New Roman"/>
              <a:ea typeface="Times New Roman"/>
              <a:cs typeface="Times New Roman"/>
              <a:sym typeface="Times New Roman"/>
            </a:endParaRPr>
          </a:p>
          <a:p>
            <a:pPr indent="0" lvl="0" marL="0" rtl="0" algn="just">
              <a:lnSpc>
                <a:spcPct val="70000"/>
              </a:lnSpc>
              <a:spcBef>
                <a:spcPts val="1000"/>
              </a:spcBef>
              <a:spcAft>
                <a:spcPts val="2100"/>
              </a:spcAft>
              <a:buClr>
                <a:schemeClr val="dk1"/>
              </a:buClr>
              <a:buSzPts val="2590"/>
              <a:buNone/>
            </a:pPr>
            <a:r>
              <a:rPr lang="en-IN" sz="2500">
                <a:latin typeface="Times New Roman"/>
                <a:ea typeface="Times New Roman"/>
                <a:cs typeface="Times New Roman"/>
                <a:sym typeface="Times New Roman"/>
              </a:rPr>
              <a:t>● Incorporation of the current solution into one of the user interactive software applications. </a:t>
            </a:r>
            <a:endParaRPr sz="25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Introduction to the problem statement</a:t>
            </a:r>
            <a:endParaRPr sz="4400">
              <a:latin typeface="Times New Roman"/>
              <a:ea typeface="Times New Roman"/>
              <a:cs typeface="Times New Roman"/>
              <a:sym typeface="Times New Roman"/>
            </a:endParaRPr>
          </a:p>
        </p:txBody>
      </p:sp>
      <p:sp>
        <p:nvSpPr>
          <p:cNvPr id="79" name="Google Shape;79;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IN" sz="2500">
                <a:latin typeface="Times New Roman"/>
                <a:ea typeface="Times New Roman"/>
                <a:cs typeface="Times New Roman"/>
                <a:sym typeface="Times New Roman"/>
              </a:rPr>
              <a:t>With the constant development of social media, and messaging applications amongst the current generation, the text data generated each day is much more prone to errors and noises and abbreviations. </a:t>
            </a:r>
            <a:endParaRPr sz="25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IN" sz="2500">
                <a:latin typeface="Times New Roman"/>
                <a:ea typeface="Times New Roman"/>
                <a:cs typeface="Times New Roman"/>
                <a:sym typeface="Times New Roman"/>
              </a:rPr>
              <a:t>The length of the traditional messages has been reduced significantly in the last decade, as the people have developed more advance conscience to generate and understand short messages so as to fasten the process of information sharing.</a:t>
            </a:r>
            <a:endParaRPr sz="25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90000"/>
              </a:lnSpc>
              <a:spcBef>
                <a:spcPts val="1000"/>
              </a:spcBef>
              <a:spcAft>
                <a:spcPts val="2100"/>
              </a:spcAft>
              <a:buClr>
                <a:schemeClr val="dk1"/>
              </a:buClr>
              <a:buSzPts val="2800"/>
              <a:buNone/>
            </a:pPr>
            <a:r>
              <a:rPr lang="en-IN" sz="2500">
                <a:latin typeface="Times New Roman"/>
                <a:ea typeface="Times New Roman"/>
                <a:cs typeface="Times New Roman"/>
                <a:sym typeface="Times New Roman"/>
              </a:rPr>
              <a:t>On the other side of the globe, constant improvement and advancement of technology is focused more on providing a much more relaxed and user friendly experience. </a:t>
            </a:r>
            <a:endParaRPr sz="25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838200" y="365126"/>
            <a:ext cx="10515600" cy="62765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t/>
            </a:r>
            <a:endParaRPr sz="3959"/>
          </a:p>
        </p:txBody>
      </p:sp>
      <p:sp>
        <p:nvSpPr>
          <p:cNvPr id="85" name="Google Shape;85;p16"/>
          <p:cNvSpPr txBox="1"/>
          <p:nvPr>
            <p:ph idx="1" type="body"/>
          </p:nvPr>
        </p:nvSpPr>
        <p:spPr>
          <a:xfrm>
            <a:off x="838200" y="1175657"/>
            <a:ext cx="10515600" cy="5001306"/>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IN" sz="2500">
                <a:latin typeface="Times New Roman"/>
                <a:ea typeface="Times New Roman"/>
                <a:cs typeface="Times New Roman"/>
                <a:sym typeface="Times New Roman"/>
              </a:rPr>
              <a:t>Development of much more advanced applications focused on providing more assistance to the user are being developed on the daily basis. Application like supportive chat bots, intelligent suggestion machines, phrase completion bots and others based on the natural language processing require complex training of the machines over the text data collected.</a:t>
            </a:r>
            <a:endParaRPr sz="25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90000"/>
              </a:lnSpc>
              <a:spcBef>
                <a:spcPts val="1000"/>
              </a:spcBef>
              <a:spcAft>
                <a:spcPts val="2100"/>
              </a:spcAft>
              <a:buClr>
                <a:schemeClr val="dk1"/>
              </a:buClr>
              <a:buSzPts val="2800"/>
              <a:buNone/>
            </a:pPr>
            <a:r>
              <a:rPr lang="en-IN" sz="2500">
                <a:latin typeface="Times New Roman"/>
                <a:ea typeface="Times New Roman"/>
                <a:cs typeface="Times New Roman"/>
                <a:sym typeface="Times New Roman"/>
              </a:rPr>
              <a:t>The short text instances of data generated are hard to decode for the machine, even after using the most tried and trusted methods of text classification like bag of words and n-grams due to the lack of associated information.</a:t>
            </a:r>
            <a:endParaRPr sz="25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Brief about the project	</a:t>
            </a:r>
            <a:endParaRPr sz="4400">
              <a:latin typeface="Times New Roman"/>
              <a:ea typeface="Times New Roman"/>
              <a:cs typeface="Times New Roman"/>
              <a:sym typeface="Times New Roman"/>
            </a:endParaRPr>
          </a:p>
        </p:txBody>
      </p:sp>
      <p:sp>
        <p:nvSpPr>
          <p:cNvPr id="91" name="Google Shape;91;p1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800"/>
              <a:buNone/>
            </a:pPr>
            <a:r>
              <a:rPr lang="en-IN" sz="2500">
                <a:latin typeface="Times New Roman"/>
                <a:ea typeface="Times New Roman"/>
                <a:cs typeface="Times New Roman"/>
                <a:sym typeface="Times New Roman"/>
              </a:rPr>
              <a:t>Our major project is an industrial project revolving around a problem statement which is pretty prominent in the current technology space.</a:t>
            </a:r>
            <a:endParaRPr sz="2500">
              <a:latin typeface="Times New Roman"/>
              <a:ea typeface="Times New Roman"/>
              <a:cs typeface="Times New Roman"/>
              <a:sym typeface="Times New Roman"/>
            </a:endParaRPr>
          </a:p>
          <a:p>
            <a:pPr indent="0" lvl="0" marL="0" rtl="0" algn="just">
              <a:lnSpc>
                <a:spcPct val="9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rPr lang="en-IN" sz="2500">
                <a:latin typeface="Times New Roman"/>
                <a:ea typeface="Times New Roman"/>
                <a:cs typeface="Times New Roman"/>
                <a:sym typeface="Times New Roman"/>
              </a:rPr>
              <a:t>It do sounds like a traditional text classification problem but for sure is no way in the same league. It is a much much more complex and advanced implementation of the solution.</a:t>
            </a:r>
            <a:endParaRPr sz="2500">
              <a:latin typeface="Times New Roman"/>
              <a:ea typeface="Times New Roman"/>
              <a:cs typeface="Times New Roman"/>
              <a:sym typeface="Times New Roman"/>
            </a:endParaRPr>
          </a:p>
          <a:p>
            <a:pPr indent="0" lvl="0" marL="0" rtl="0" algn="just">
              <a:lnSpc>
                <a:spcPct val="90000"/>
              </a:lnSpc>
              <a:spcBef>
                <a:spcPts val="100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90000"/>
              </a:lnSpc>
              <a:spcBef>
                <a:spcPts val="1000"/>
              </a:spcBef>
              <a:spcAft>
                <a:spcPts val="2100"/>
              </a:spcAft>
              <a:buClr>
                <a:schemeClr val="dk1"/>
              </a:buClr>
              <a:buSzPts val="2800"/>
              <a:buNone/>
            </a:pPr>
            <a:r>
              <a:rPr lang="en-IN" sz="2500">
                <a:latin typeface="Times New Roman"/>
                <a:ea typeface="Times New Roman"/>
                <a:cs typeface="Times New Roman"/>
                <a:sym typeface="Times New Roman"/>
              </a:rPr>
              <a:t>Our project is a part of various currently developing technological solutions like advanced sentiment and classification chat bots built for and around twitter, which is a platform famous for its short and influential messages and notes, Virtual assistance bots used to improve the user experience in mobile devices, and many more.</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838200" y="365125"/>
            <a:ext cx="10515600" cy="70602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18"/>
          <p:cNvSpPr txBox="1"/>
          <p:nvPr>
            <p:ph idx="1" type="body"/>
          </p:nvPr>
        </p:nvSpPr>
        <p:spPr>
          <a:xfrm>
            <a:off x="838200" y="1214846"/>
            <a:ext cx="10515600" cy="4962117"/>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800"/>
              <a:buNone/>
            </a:pPr>
            <a:r>
              <a:rPr lang="en-IN" sz="2500">
                <a:latin typeface="Times New Roman"/>
                <a:ea typeface="Times New Roman"/>
                <a:cs typeface="Times New Roman"/>
                <a:sym typeface="Times New Roman"/>
              </a:rPr>
              <a:t>Our implementation of a possible solution to the previously discussed problem statement revolves around the research paper written by, Jichuan Zeng, Jing Li, Yan Song, Cuiyun Gao, Michael R. Lyu and Irwin King, members of the department of the computer science and engineering in the Chinese University of Hong Kong HKSAR China.</a:t>
            </a:r>
            <a:endParaRPr sz="2500">
              <a:latin typeface="Times New Roman"/>
              <a:ea typeface="Times New Roman"/>
              <a:cs typeface="Times New Roman"/>
              <a:sym typeface="Times New Roman"/>
            </a:endParaRPr>
          </a:p>
          <a:p>
            <a:pPr indent="0" lvl="0" marL="0" rtl="0" algn="just">
              <a:lnSpc>
                <a:spcPct val="8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80000"/>
              </a:lnSpc>
              <a:spcBef>
                <a:spcPts val="1000"/>
              </a:spcBef>
              <a:spcAft>
                <a:spcPts val="2100"/>
              </a:spcAft>
              <a:buClr>
                <a:schemeClr val="dk1"/>
              </a:buClr>
              <a:buSzPts val="2800"/>
              <a:buNone/>
            </a:pPr>
            <a:r>
              <a:rPr lang="en-IN" sz="2500">
                <a:latin typeface="Times New Roman"/>
                <a:ea typeface="Times New Roman"/>
                <a:cs typeface="Times New Roman"/>
                <a:sym typeface="Times New Roman"/>
              </a:rPr>
              <a:t>The solution proposed in the research paper titled topic memory networks for short text classification revolves around the implementation of advanced memory networks like long short term memory and topic memory networks to create a complex machine model that can find the latent topics and can correlate them to the associated labels to create the perfect correlation between them and thus can work around easily even when there is a lack of suitable length information.</a:t>
            </a:r>
            <a:endParaRPr sz="2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9"/>
          <p:cNvSpPr txBox="1"/>
          <p:nvPr>
            <p:ph idx="1" type="body"/>
          </p:nvPr>
        </p:nvSpPr>
        <p:spPr>
          <a:xfrm>
            <a:off x="838200" y="1201783"/>
            <a:ext cx="10515600" cy="4975180"/>
          </a:xfrm>
          <a:prstGeom prst="rect">
            <a:avLst/>
          </a:prstGeom>
          <a:noFill/>
          <a:ln>
            <a:noFill/>
          </a:ln>
        </p:spPr>
        <p:txBody>
          <a:bodyPr anchorCtr="0" anchor="t" bIns="45700" lIns="91425" spcFirstLastPara="1" rIns="91425" wrap="square" tIns="45700">
            <a:noAutofit/>
          </a:bodyPr>
          <a:lstStyle/>
          <a:p>
            <a:pPr indent="-234950" lvl="0" marL="228600" rtl="0" algn="just">
              <a:lnSpc>
                <a:spcPct val="90000"/>
              </a:lnSpc>
              <a:spcBef>
                <a:spcPts val="0"/>
              </a:spcBef>
              <a:spcAft>
                <a:spcPts val="0"/>
              </a:spcAft>
              <a:buClr>
                <a:schemeClr val="dk1"/>
              </a:buClr>
              <a:buSzPts val="2900"/>
              <a:buFont typeface="Times New Roman"/>
              <a:buChar char="●"/>
            </a:pPr>
            <a:r>
              <a:rPr lang="en-IN" sz="2500">
                <a:latin typeface="Times New Roman"/>
                <a:ea typeface="Times New Roman"/>
                <a:cs typeface="Times New Roman"/>
                <a:sym typeface="Times New Roman"/>
              </a:rPr>
              <a:t>The traditional machine learning and natural language processing models used for tasks like text classification depends mainly on the length of the text instances provided to train them.</a:t>
            </a:r>
            <a:endParaRPr sz="25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5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2900"/>
              <a:buFont typeface="Times New Roman"/>
              <a:buChar char="●"/>
            </a:pPr>
            <a:r>
              <a:rPr lang="en-IN" sz="2500">
                <a:latin typeface="Times New Roman"/>
                <a:ea typeface="Times New Roman"/>
                <a:cs typeface="Times New Roman"/>
                <a:sym typeface="Times New Roman"/>
              </a:rPr>
              <a:t>Various research papers were considered before sticking to the final solution of implementing memory networks. </a:t>
            </a:r>
            <a:endParaRPr sz="25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500">
              <a:latin typeface="Times New Roman"/>
              <a:ea typeface="Times New Roman"/>
              <a:cs typeface="Times New Roman"/>
              <a:sym typeface="Times New Roman"/>
            </a:endParaRPr>
          </a:p>
          <a:p>
            <a:pPr indent="-234950" lvl="0" marL="228600" rtl="0" algn="just">
              <a:lnSpc>
                <a:spcPct val="90000"/>
              </a:lnSpc>
              <a:spcBef>
                <a:spcPts val="1000"/>
              </a:spcBef>
              <a:spcAft>
                <a:spcPts val="2100"/>
              </a:spcAft>
              <a:buClr>
                <a:schemeClr val="dk1"/>
              </a:buClr>
              <a:buSzPts val="2900"/>
              <a:buFont typeface="Times New Roman"/>
              <a:buChar char="●"/>
            </a:pPr>
            <a:r>
              <a:rPr lang="en-IN" sz="2500">
                <a:latin typeface="Times New Roman"/>
                <a:ea typeface="Times New Roman"/>
                <a:cs typeface="Times New Roman"/>
                <a:sym typeface="Times New Roman"/>
              </a:rPr>
              <a:t>So as to prove that the traditional machine learning models like a bag of words in n-grams are not suitable  for this problem statement we also implemented these models thus providing  a proper  experimental and practical proof of their inability to work on this data</a:t>
            </a:r>
            <a:endParaRPr sz="25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Brief about Natural Language Processing</a:t>
            </a:r>
            <a:endParaRPr sz="4400">
              <a:latin typeface="Times New Roman"/>
              <a:ea typeface="Times New Roman"/>
              <a:cs typeface="Times New Roman"/>
              <a:sym typeface="Times New Roman"/>
            </a:endParaRPr>
          </a:p>
        </p:txBody>
      </p:sp>
      <p:sp>
        <p:nvSpPr>
          <p:cNvPr id="108" name="Google Shape;108;p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0" lvl="0" marL="0" rtl="0" algn="just">
              <a:lnSpc>
                <a:spcPct val="80000"/>
              </a:lnSpc>
              <a:spcBef>
                <a:spcPts val="0"/>
              </a:spcBef>
              <a:spcAft>
                <a:spcPts val="0"/>
              </a:spcAft>
              <a:buClr>
                <a:schemeClr val="dk1"/>
              </a:buClr>
              <a:buSzPts val="2800"/>
              <a:buNone/>
            </a:pPr>
            <a:r>
              <a:rPr b="1" lang="en-IN" sz="2500">
                <a:latin typeface="Times New Roman"/>
                <a:ea typeface="Times New Roman"/>
                <a:cs typeface="Times New Roman"/>
                <a:sym typeface="Times New Roman"/>
              </a:rPr>
              <a:t>Natural language processing</a:t>
            </a:r>
            <a:r>
              <a:rPr lang="en-IN" sz="2500">
                <a:latin typeface="Times New Roman"/>
                <a:ea typeface="Times New Roman"/>
                <a:cs typeface="Times New Roman"/>
                <a:sym typeface="Times New Roman"/>
              </a:rPr>
              <a:t> (NLP) is a subfield of linguistics, computer science, information engineering, and artificial intelligence concerned with the interactions between computers and human (</a:t>
            </a:r>
            <a:r>
              <a:rPr b="1" lang="en-IN" sz="2500">
                <a:latin typeface="Times New Roman"/>
                <a:ea typeface="Times New Roman"/>
                <a:cs typeface="Times New Roman"/>
                <a:sym typeface="Times New Roman"/>
              </a:rPr>
              <a:t>natural</a:t>
            </a:r>
            <a:r>
              <a:rPr lang="en-IN" sz="2500">
                <a:latin typeface="Times New Roman"/>
                <a:ea typeface="Times New Roman"/>
                <a:cs typeface="Times New Roman"/>
                <a:sym typeface="Times New Roman"/>
              </a:rPr>
              <a:t>) languages, in particular how to program computers to </a:t>
            </a:r>
            <a:r>
              <a:rPr b="1" lang="en-IN" sz="2500">
                <a:latin typeface="Times New Roman"/>
                <a:ea typeface="Times New Roman"/>
                <a:cs typeface="Times New Roman"/>
                <a:sym typeface="Times New Roman"/>
              </a:rPr>
              <a:t>process</a:t>
            </a:r>
            <a:r>
              <a:rPr lang="en-IN" sz="2500">
                <a:latin typeface="Times New Roman"/>
                <a:ea typeface="Times New Roman"/>
                <a:cs typeface="Times New Roman"/>
                <a:sym typeface="Times New Roman"/>
              </a:rPr>
              <a:t> and analyze large amounts of </a:t>
            </a:r>
            <a:r>
              <a:rPr b="1" lang="en-IN" sz="2500">
                <a:latin typeface="Times New Roman"/>
                <a:ea typeface="Times New Roman"/>
                <a:cs typeface="Times New Roman"/>
                <a:sym typeface="Times New Roman"/>
              </a:rPr>
              <a:t>natural language</a:t>
            </a:r>
            <a:r>
              <a:rPr lang="en-IN" sz="2500">
                <a:latin typeface="Times New Roman"/>
                <a:ea typeface="Times New Roman"/>
                <a:cs typeface="Times New Roman"/>
                <a:sym typeface="Times New Roman"/>
              </a:rPr>
              <a:t> data.</a:t>
            </a:r>
            <a:endParaRPr sz="2500">
              <a:latin typeface="Times New Roman"/>
              <a:ea typeface="Times New Roman"/>
              <a:cs typeface="Times New Roman"/>
              <a:sym typeface="Times New Roman"/>
            </a:endParaRPr>
          </a:p>
          <a:p>
            <a:pPr indent="0" lvl="0" marL="0" rtl="0" algn="just">
              <a:lnSpc>
                <a:spcPct val="80000"/>
              </a:lnSpc>
              <a:spcBef>
                <a:spcPts val="0"/>
              </a:spcBef>
              <a:spcAft>
                <a:spcPts val="0"/>
              </a:spcAft>
              <a:buClr>
                <a:schemeClr val="dk1"/>
              </a:buClr>
              <a:buSzPts val="2800"/>
              <a:buNone/>
            </a:pPr>
            <a:r>
              <a:t/>
            </a:r>
            <a:endParaRPr sz="2500">
              <a:latin typeface="Times New Roman"/>
              <a:ea typeface="Times New Roman"/>
              <a:cs typeface="Times New Roman"/>
              <a:sym typeface="Times New Roman"/>
            </a:endParaRPr>
          </a:p>
          <a:p>
            <a:pPr indent="0" lvl="0" marL="0" rtl="0" algn="just">
              <a:lnSpc>
                <a:spcPct val="80000"/>
              </a:lnSpc>
              <a:spcBef>
                <a:spcPts val="1000"/>
              </a:spcBef>
              <a:spcAft>
                <a:spcPts val="0"/>
              </a:spcAft>
              <a:buClr>
                <a:schemeClr val="dk1"/>
              </a:buClr>
              <a:buSzPts val="2800"/>
              <a:buNone/>
            </a:pPr>
            <a:r>
              <a:rPr lang="en-IN" sz="2500">
                <a:latin typeface="Times New Roman"/>
                <a:ea typeface="Times New Roman"/>
                <a:cs typeface="Times New Roman"/>
                <a:sym typeface="Times New Roman"/>
              </a:rPr>
              <a:t>Natural language processing (NLP) is a field of artificial intelligence in which computers analyze, understand, and derive meaning from human language in a smart and useful way. By utilizing NLP, developers can organize and structure knowledge to perform tasks such as automatic summarization, translation, named entity recognition, relationship extraction,</a:t>
            </a:r>
            <a:r>
              <a:rPr lang="en-IN" sz="2500">
                <a:solidFill>
                  <a:srgbClr val="434343"/>
                </a:solidFill>
                <a:latin typeface="Times New Roman"/>
                <a:ea typeface="Times New Roman"/>
                <a:cs typeface="Times New Roman"/>
                <a:sym typeface="Times New Roman"/>
              </a:rPr>
              <a:t> </a:t>
            </a:r>
            <a:r>
              <a:rPr lang="en-IN" sz="2500">
                <a:solidFill>
                  <a:srgbClr val="666666"/>
                </a:solidFill>
                <a:latin typeface="Times New Roman"/>
                <a:ea typeface="Times New Roman"/>
                <a:cs typeface="Times New Roman"/>
                <a:sym typeface="Times New Roman"/>
              </a:rPr>
              <a:t>sentiment analysis</a:t>
            </a:r>
            <a:r>
              <a:rPr lang="en-IN" sz="2500">
                <a:latin typeface="Times New Roman"/>
                <a:ea typeface="Times New Roman"/>
                <a:cs typeface="Times New Roman"/>
                <a:sym typeface="Times New Roman"/>
              </a:rPr>
              <a:t>, speech recognition, and topic segmentation.</a:t>
            </a:r>
            <a:endParaRPr sz="2500">
              <a:latin typeface="Times New Roman"/>
              <a:ea typeface="Times New Roman"/>
              <a:cs typeface="Times New Roman"/>
              <a:sym typeface="Times New Roman"/>
            </a:endParaRPr>
          </a:p>
          <a:p>
            <a:pPr indent="0" lvl="0" marL="0" rtl="0" algn="just">
              <a:lnSpc>
                <a:spcPct val="80000"/>
              </a:lnSpc>
              <a:spcBef>
                <a:spcPts val="1000"/>
              </a:spcBef>
              <a:spcAft>
                <a:spcPts val="2100"/>
              </a:spcAft>
              <a:buClr>
                <a:schemeClr val="dk1"/>
              </a:buClr>
              <a:buSzPts val="2800"/>
              <a:buNone/>
            </a:pPr>
            <a:r>
              <a:t/>
            </a:r>
            <a:endParaRPr sz="2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838200" y="365126"/>
            <a:ext cx="10515600" cy="53621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t/>
            </a:r>
            <a:endParaRPr sz="3959"/>
          </a:p>
        </p:txBody>
      </p:sp>
      <p:sp>
        <p:nvSpPr>
          <p:cNvPr id="114" name="Google Shape;114;p21"/>
          <p:cNvSpPr txBox="1"/>
          <p:nvPr>
            <p:ph idx="1" type="body"/>
          </p:nvPr>
        </p:nvSpPr>
        <p:spPr>
          <a:xfrm>
            <a:off x="838200" y="1058101"/>
            <a:ext cx="10515600" cy="54564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590"/>
              <a:buNone/>
            </a:pPr>
            <a:r>
              <a:rPr lang="en-IN" sz="2500">
                <a:latin typeface="Times New Roman"/>
                <a:ea typeface="Times New Roman"/>
                <a:cs typeface="Times New Roman"/>
                <a:sym typeface="Times New Roman"/>
              </a:rPr>
              <a:t>Some major terms of NLP:</a:t>
            </a:r>
            <a:endParaRPr sz="2500">
              <a:latin typeface="Times New Roman"/>
              <a:ea typeface="Times New Roman"/>
              <a:cs typeface="Times New Roman"/>
              <a:sym typeface="Times New Roman"/>
            </a:endParaRPr>
          </a:p>
          <a:p>
            <a:pPr indent="-222884" lvl="0" marL="228600" rtl="0" algn="l">
              <a:lnSpc>
                <a:spcPct val="70000"/>
              </a:lnSpc>
              <a:spcBef>
                <a:spcPts val="1000"/>
              </a:spcBef>
              <a:spcAft>
                <a:spcPts val="0"/>
              </a:spcAft>
              <a:buClr>
                <a:schemeClr val="dk1"/>
              </a:buClr>
              <a:buSzPts val="2500"/>
              <a:buFont typeface="Times New Roman"/>
              <a:buChar char="●"/>
            </a:pPr>
            <a:r>
              <a:rPr b="1" lang="en-IN" sz="2500">
                <a:latin typeface="Times New Roman"/>
                <a:ea typeface="Times New Roman"/>
                <a:cs typeface="Times New Roman"/>
                <a:sym typeface="Times New Roman"/>
              </a:rPr>
              <a:t>Stopwords</a:t>
            </a:r>
            <a:endParaRPr b="1" sz="2500">
              <a:latin typeface="Times New Roman"/>
              <a:ea typeface="Times New Roman"/>
              <a:cs typeface="Times New Roman"/>
              <a:sym typeface="Times New Roman"/>
            </a:endParaRPr>
          </a:p>
          <a:p>
            <a:pPr indent="-246380" lvl="1" marL="685800" rtl="0" algn="l">
              <a:lnSpc>
                <a:spcPct val="70000"/>
              </a:lnSpc>
              <a:spcBef>
                <a:spcPts val="50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A stop word is a commonly used word (such as “the”, “a”, “an”, “in”) that a search engine has been programmed to ignore</a:t>
            </a:r>
            <a:endParaRPr sz="2500">
              <a:latin typeface="Times New Roman"/>
              <a:ea typeface="Times New Roman"/>
              <a:cs typeface="Times New Roman"/>
              <a:sym typeface="Times New Roman"/>
            </a:endParaRPr>
          </a:p>
          <a:p>
            <a:pPr indent="-222884" lvl="0" marL="228600" rtl="0" algn="l">
              <a:lnSpc>
                <a:spcPct val="70000"/>
              </a:lnSpc>
              <a:spcBef>
                <a:spcPts val="1000"/>
              </a:spcBef>
              <a:spcAft>
                <a:spcPts val="0"/>
              </a:spcAft>
              <a:buClr>
                <a:schemeClr val="dk1"/>
              </a:buClr>
              <a:buSzPts val="2500"/>
              <a:buFont typeface="Times New Roman"/>
              <a:buChar char="●"/>
            </a:pPr>
            <a:r>
              <a:rPr b="1" lang="en-IN" sz="2500">
                <a:latin typeface="Times New Roman"/>
                <a:ea typeface="Times New Roman"/>
                <a:cs typeface="Times New Roman"/>
                <a:sym typeface="Times New Roman"/>
              </a:rPr>
              <a:t>Tokenization</a:t>
            </a:r>
            <a:endParaRPr b="1" sz="2500">
              <a:latin typeface="Times New Roman"/>
              <a:ea typeface="Times New Roman"/>
              <a:cs typeface="Times New Roman"/>
              <a:sym typeface="Times New Roman"/>
            </a:endParaRPr>
          </a:p>
          <a:p>
            <a:pPr indent="-246380" lvl="1" marL="685800" rtl="0" algn="l">
              <a:lnSpc>
                <a:spcPct val="70000"/>
              </a:lnSpc>
              <a:spcBef>
                <a:spcPts val="500"/>
              </a:spcBef>
              <a:spcAft>
                <a:spcPts val="0"/>
              </a:spcAft>
              <a:buClr>
                <a:schemeClr val="dk1"/>
              </a:buClr>
              <a:buSzPts val="2500"/>
              <a:buFont typeface="Times New Roman"/>
              <a:buChar char="○"/>
            </a:pPr>
            <a:r>
              <a:rPr lang="en-IN" sz="2500">
                <a:latin typeface="Times New Roman"/>
                <a:ea typeface="Times New Roman"/>
                <a:cs typeface="Times New Roman"/>
                <a:sym typeface="Times New Roman"/>
              </a:rPr>
              <a:t> It is basically a task of chopping a character into pieces, called as token, and throwing away the certain characters at the same time</a:t>
            </a:r>
            <a:endParaRPr sz="2500">
              <a:latin typeface="Times New Roman"/>
              <a:ea typeface="Times New Roman"/>
              <a:cs typeface="Times New Roman"/>
              <a:sym typeface="Times New Roman"/>
            </a:endParaRPr>
          </a:p>
          <a:p>
            <a:pPr indent="-222884" lvl="0" marL="228600" rtl="0" algn="l">
              <a:lnSpc>
                <a:spcPct val="70000"/>
              </a:lnSpc>
              <a:spcBef>
                <a:spcPts val="1000"/>
              </a:spcBef>
              <a:spcAft>
                <a:spcPts val="0"/>
              </a:spcAft>
              <a:buClr>
                <a:schemeClr val="dk1"/>
              </a:buClr>
              <a:buSzPts val="2500"/>
              <a:buFont typeface="Times New Roman"/>
              <a:buChar char="●"/>
            </a:pPr>
            <a:r>
              <a:rPr b="1" lang="en-IN" sz="2500">
                <a:latin typeface="Times New Roman"/>
                <a:ea typeface="Times New Roman"/>
                <a:cs typeface="Times New Roman"/>
                <a:sym typeface="Times New Roman"/>
              </a:rPr>
              <a:t>Stemming</a:t>
            </a:r>
            <a:endParaRPr b="1" sz="2500">
              <a:latin typeface="Times New Roman"/>
              <a:ea typeface="Times New Roman"/>
              <a:cs typeface="Times New Roman"/>
              <a:sym typeface="Times New Roman"/>
            </a:endParaRPr>
          </a:p>
          <a:p>
            <a:pPr indent="-246380" lvl="1" marL="685800" rtl="0" algn="l">
              <a:lnSpc>
                <a:spcPct val="70000"/>
              </a:lnSpc>
              <a:spcBef>
                <a:spcPts val="500"/>
              </a:spcBef>
              <a:spcAft>
                <a:spcPts val="0"/>
              </a:spcAft>
              <a:buClr>
                <a:schemeClr val="dk1"/>
              </a:buClr>
              <a:buSzPts val="2500"/>
              <a:buChar char="○"/>
            </a:pPr>
            <a:r>
              <a:rPr lang="en-IN" sz="2500">
                <a:latin typeface="Times New Roman"/>
                <a:ea typeface="Times New Roman"/>
                <a:cs typeface="Times New Roman"/>
                <a:sym typeface="Times New Roman"/>
              </a:rPr>
              <a:t>Stemming is the process of reducing a word to its word </a:t>
            </a:r>
            <a:r>
              <a:rPr b="1" lang="en-IN" sz="2500">
                <a:latin typeface="Times New Roman"/>
                <a:ea typeface="Times New Roman"/>
                <a:cs typeface="Times New Roman"/>
                <a:sym typeface="Times New Roman"/>
              </a:rPr>
              <a:t>stem</a:t>
            </a:r>
            <a:r>
              <a:rPr lang="en-IN" sz="2500">
                <a:latin typeface="Times New Roman"/>
                <a:ea typeface="Times New Roman"/>
                <a:cs typeface="Times New Roman"/>
                <a:sym typeface="Times New Roman"/>
              </a:rPr>
              <a:t> that affixes to suffixes and prefixes or to the roots of words known as a lemma</a:t>
            </a:r>
            <a:endParaRPr sz="2500">
              <a:latin typeface="Times New Roman"/>
              <a:ea typeface="Times New Roman"/>
              <a:cs typeface="Times New Roman"/>
              <a:sym typeface="Times New Roman"/>
            </a:endParaRPr>
          </a:p>
          <a:p>
            <a:pPr indent="-222884" lvl="0" marL="228600" rtl="0" algn="l">
              <a:lnSpc>
                <a:spcPct val="70000"/>
              </a:lnSpc>
              <a:spcBef>
                <a:spcPts val="1000"/>
              </a:spcBef>
              <a:spcAft>
                <a:spcPts val="0"/>
              </a:spcAft>
              <a:buClr>
                <a:schemeClr val="dk1"/>
              </a:buClr>
              <a:buSzPts val="2500"/>
              <a:buFont typeface="Times New Roman"/>
              <a:buChar char="●"/>
            </a:pPr>
            <a:r>
              <a:rPr b="1" lang="en-IN" sz="2500">
                <a:latin typeface="Times New Roman"/>
                <a:ea typeface="Times New Roman"/>
                <a:cs typeface="Times New Roman"/>
                <a:sym typeface="Times New Roman"/>
              </a:rPr>
              <a:t>Lemmatization</a:t>
            </a:r>
            <a:endParaRPr b="1" sz="2500">
              <a:latin typeface="Times New Roman"/>
              <a:ea typeface="Times New Roman"/>
              <a:cs typeface="Times New Roman"/>
              <a:sym typeface="Times New Roman"/>
            </a:endParaRPr>
          </a:p>
          <a:p>
            <a:pPr indent="-246380" lvl="1" marL="685800" rtl="0" algn="l">
              <a:lnSpc>
                <a:spcPct val="70000"/>
              </a:lnSpc>
              <a:spcBef>
                <a:spcPts val="500"/>
              </a:spcBef>
              <a:spcAft>
                <a:spcPts val="0"/>
              </a:spcAft>
              <a:buClr>
                <a:schemeClr val="dk1"/>
              </a:buClr>
              <a:buSzPts val="2500"/>
              <a:buChar char="○"/>
            </a:pPr>
            <a:r>
              <a:rPr lang="en-IN" sz="2500">
                <a:latin typeface="Times New Roman"/>
                <a:ea typeface="Times New Roman"/>
                <a:cs typeface="Times New Roman"/>
                <a:sym typeface="Times New Roman"/>
              </a:rPr>
              <a:t>Lemmatization usually refers to doing things properly with the use of a vocabulary and morphological analysis of words</a:t>
            </a:r>
            <a:endParaRPr sz="2500">
              <a:latin typeface="Times New Roman"/>
              <a:ea typeface="Times New Roman"/>
              <a:cs typeface="Times New Roman"/>
              <a:sym typeface="Times New Roman"/>
            </a:endParaRPr>
          </a:p>
          <a:p>
            <a:pPr indent="-222884" lvl="0" marL="228600" rtl="0" algn="l">
              <a:lnSpc>
                <a:spcPct val="70000"/>
              </a:lnSpc>
              <a:spcBef>
                <a:spcPts val="1000"/>
              </a:spcBef>
              <a:spcAft>
                <a:spcPts val="0"/>
              </a:spcAft>
              <a:buClr>
                <a:schemeClr val="dk1"/>
              </a:buClr>
              <a:buSzPts val="2500"/>
              <a:buFont typeface="Times New Roman"/>
              <a:buChar char="●"/>
            </a:pPr>
            <a:r>
              <a:rPr b="1" lang="en-IN" sz="2500">
                <a:latin typeface="Times New Roman"/>
                <a:ea typeface="Times New Roman"/>
                <a:cs typeface="Times New Roman"/>
                <a:sym typeface="Times New Roman"/>
              </a:rPr>
              <a:t>Vectorization</a:t>
            </a:r>
            <a:endParaRPr b="1" sz="2500">
              <a:latin typeface="Times New Roman"/>
              <a:ea typeface="Times New Roman"/>
              <a:cs typeface="Times New Roman"/>
              <a:sym typeface="Times New Roman"/>
            </a:endParaRPr>
          </a:p>
          <a:p>
            <a:pPr indent="-246380" lvl="1" marL="685800" rtl="0" algn="l">
              <a:lnSpc>
                <a:spcPct val="70000"/>
              </a:lnSpc>
              <a:spcBef>
                <a:spcPts val="500"/>
              </a:spcBef>
              <a:spcAft>
                <a:spcPts val="2100"/>
              </a:spcAft>
              <a:buClr>
                <a:schemeClr val="dk1"/>
              </a:buClr>
              <a:buSzPts val="2500"/>
              <a:buChar char="○"/>
            </a:pPr>
            <a:r>
              <a:rPr lang="en-IN" sz="2500">
                <a:latin typeface="Times New Roman"/>
                <a:ea typeface="Times New Roman"/>
                <a:cs typeface="Times New Roman"/>
                <a:sym typeface="Times New Roman"/>
              </a:rPr>
              <a:t>Word Embeddings or Word vectorization is a methodology in </a:t>
            </a:r>
            <a:r>
              <a:rPr b="1" lang="en-IN" sz="2500">
                <a:latin typeface="Times New Roman"/>
                <a:ea typeface="Times New Roman"/>
                <a:cs typeface="Times New Roman"/>
                <a:sym typeface="Times New Roman"/>
              </a:rPr>
              <a:t>NLP</a:t>
            </a:r>
            <a:r>
              <a:rPr lang="en-IN" sz="2500">
                <a:latin typeface="Times New Roman"/>
                <a:ea typeface="Times New Roman"/>
                <a:cs typeface="Times New Roman"/>
                <a:sym typeface="Times New Roman"/>
              </a:rPr>
              <a:t> to map words or phrases from vocabulary to a corresponding vector of real numbers</a:t>
            </a:r>
            <a:endParaRPr sz="25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IN" sz="4400">
                <a:latin typeface="Times New Roman"/>
                <a:ea typeface="Times New Roman"/>
                <a:cs typeface="Times New Roman"/>
                <a:sym typeface="Times New Roman"/>
              </a:rPr>
              <a:t>Description of the dataset</a:t>
            </a:r>
            <a:endParaRPr sz="4400">
              <a:latin typeface="Times New Roman"/>
              <a:ea typeface="Times New Roman"/>
              <a:cs typeface="Times New Roman"/>
              <a:sym typeface="Times New Roman"/>
            </a:endParaRPr>
          </a:p>
        </p:txBody>
      </p:sp>
      <p:sp>
        <p:nvSpPr>
          <p:cNvPr id="120" name="Google Shape;120;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p>
            <a:pPr indent="-234950" lvl="0" marL="228600" rtl="0" algn="just">
              <a:lnSpc>
                <a:spcPct val="90000"/>
              </a:lnSpc>
              <a:spcBef>
                <a:spcPts val="0"/>
              </a:spcBef>
              <a:spcAft>
                <a:spcPts val="0"/>
              </a:spcAft>
              <a:buClr>
                <a:schemeClr val="dk1"/>
              </a:buClr>
              <a:buSzPts val="2900"/>
              <a:buFont typeface="Times New Roman"/>
              <a:buChar char="●"/>
            </a:pPr>
            <a:r>
              <a:rPr lang="en-IN" sz="2500">
                <a:latin typeface="Times New Roman"/>
                <a:ea typeface="Times New Roman"/>
                <a:cs typeface="Times New Roman"/>
                <a:sym typeface="Times New Roman"/>
              </a:rPr>
              <a:t>Since the problem revolves around the classification of short text instances that vary in length from about 15 to 24 characters, we collected various sorts of different text instances for the same.</a:t>
            </a:r>
            <a:endParaRPr sz="2500">
              <a:latin typeface="Times New Roman"/>
              <a:ea typeface="Times New Roman"/>
              <a:cs typeface="Times New Roman"/>
              <a:sym typeface="Times New Roman"/>
            </a:endParaRPr>
          </a:p>
          <a:p>
            <a:pPr indent="0" lvl="0" marL="228600" rtl="0" algn="just">
              <a:lnSpc>
                <a:spcPct val="90000"/>
              </a:lnSpc>
              <a:spcBef>
                <a:spcPts val="0"/>
              </a:spcBef>
              <a:spcAft>
                <a:spcPts val="0"/>
              </a:spcAft>
              <a:buNone/>
            </a:pPr>
            <a:r>
              <a:t/>
            </a:r>
            <a:endParaRPr sz="2500">
              <a:latin typeface="Times New Roman"/>
              <a:ea typeface="Times New Roman"/>
              <a:cs typeface="Times New Roman"/>
              <a:sym typeface="Times New Roman"/>
            </a:endParaRPr>
          </a:p>
          <a:p>
            <a:pPr indent="-234950" lvl="0" marL="228600" rtl="0" algn="just">
              <a:lnSpc>
                <a:spcPct val="90000"/>
              </a:lnSpc>
              <a:spcBef>
                <a:spcPts val="1000"/>
              </a:spcBef>
              <a:spcAft>
                <a:spcPts val="0"/>
              </a:spcAft>
              <a:buClr>
                <a:schemeClr val="dk1"/>
              </a:buClr>
              <a:buSzPts val="2900"/>
              <a:buFont typeface="Times New Roman"/>
              <a:buChar char="●"/>
            </a:pPr>
            <a:r>
              <a:rPr lang="en-IN" sz="2500">
                <a:latin typeface="Times New Roman"/>
                <a:ea typeface="Times New Roman"/>
                <a:cs typeface="Times New Roman"/>
                <a:sym typeface="Times New Roman"/>
              </a:rPr>
              <a:t> the data set used in this solution implementation consists of multiple text instances of various classes like entertainment, politics, music, voices, parenting, and many more.</a:t>
            </a:r>
            <a:endParaRPr sz="2500">
              <a:latin typeface="Times New Roman"/>
              <a:ea typeface="Times New Roman"/>
              <a:cs typeface="Times New Roman"/>
              <a:sym typeface="Times New Roman"/>
            </a:endParaRPr>
          </a:p>
          <a:p>
            <a:pPr indent="0" lvl="0" marL="228600" rtl="0" algn="just">
              <a:lnSpc>
                <a:spcPct val="90000"/>
              </a:lnSpc>
              <a:spcBef>
                <a:spcPts val="1000"/>
              </a:spcBef>
              <a:spcAft>
                <a:spcPts val="0"/>
              </a:spcAft>
              <a:buNone/>
            </a:pPr>
            <a:r>
              <a:t/>
            </a:r>
            <a:endParaRPr sz="2500">
              <a:latin typeface="Times New Roman"/>
              <a:ea typeface="Times New Roman"/>
              <a:cs typeface="Times New Roman"/>
              <a:sym typeface="Times New Roman"/>
            </a:endParaRPr>
          </a:p>
          <a:p>
            <a:pPr indent="-234950" lvl="0" marL="228600" rtl="0" algn="just">
              <a:lnSpc>
                <a:spcPct val="90000"/>
              </a:lnSpc>
              <a:spcBef>
                <a:spcPts val="1000"/>
              </a:spcBef>
              <a:spcAft>
                <a:spcPts val="2100"/>
              </a:spcAft>
              <a:buClr>
                <a:schemeClr val="dk1"/>
              </a:buClr>
              <a:buSzPts val="2900"/>
              <a:buFont typeface="Times New Roman"/>
              <a:buChar char="●"/>
            </a:pPr>
            <a:r>
              <a:rPr lang="en-IN" sz="2500">
                <a:latin typeface="Times New Roman"/>
                <a:ea typeface="Times New Roman"/>
                <a:cs typeface="Times New Roman"/>
                <a:sym typeface="Times New Roman"/>
              </a:rPr>
              <a:t> the sources of the dataset collected can be defined as Google database search, Kaggle databases, and various public GitHub repositories.</a:t>
            </a:r>
            <a:br>
              <a:rPr lang="en-IN" sz="2500">
                <a:latin typeface="Times New Roman"/>
                <a:ea typeface="Times New Roman"/>
                <a:cs typeface="Times New Roman"/>
                <a:sym typeface="Times New Roman"/>
              </a:rPr>
            </a:br>
            <a:endParaRPr sz="25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