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67" r:id="rId4"/>
    <p:sldId id="257" r:id="rId5"/>
    <p:sldId id="258" r:id="rId6"/>
    <p:sldId id="259" r:id="rId7"/>
    <p:sldId id="265" r:id="rId8"/>
    <p:sldId id="260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65" d="100"/>
          <a:sy n="65" d="100"/>
        </p:scale>
        <p:origin x="650" y="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43F85-D704-44D6-B453-00FD097BD98B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BAFD3-4DE8-45C3-B185-F3291E623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962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43F85-D704-44D6-B453-00FD097BD98B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BAFD3-4DE8-45C3-B185-F3291E623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189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43F85-D704-44D6-B453-00FD097BD98B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BAFD3-4DE8-45C3-B185-F3291E623C8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969418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43F85-D704-44D6-B453-00FD097BD98B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BAFD3-4DE8-45C3-B185-F3291E623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0233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43F85-D704-44D6-B453-00FD097BD98B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BAFD3-4DE8-45C3-B185-F3291E623C8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906974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43F85-D704-44D6-B453-00FD097BD98B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BAFD3-4DE8-45C3-B185-F3291E623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0457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43F85-D704-44D6-B453-00FD097BD98B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BAFD3-4DE8-45C3-B185-F3291E623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9943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43F85-D704-44D6-B453-00FD097BD98B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BAFD3-4DE8-45C3-B185-F3291E623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7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43F85-D704-44D6-B453-00FD097BD98B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BAFD3-4DE8-45C3-B185-F3291E623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745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43F85-D704-44D6-B453-00FD097BD98B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BAFD3-4DE8-45C3-B185-F3291E623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575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43F85-D704-44D6-B453-00FD097BD98B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BAFD3-4DE8-45C3-B185-F3291E623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455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43F85-D704-44D6-B453-00FD097BD98B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BAFD3-4DE8-45C3-B185-F3291E623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428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43F85-D704-44D6-B453-00FD097BD98B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BAFD3-4DE8-45C3-B185-F3291E623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018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43F85-D704-44D6-B453-00FD097BD98B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BAFD3-4DE8-45C3-B185-F3291E623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696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43F85-D704-44D6-B453-00FD097BD98B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BAFD3-4DE8-45C3-B185-F3291E623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498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43F85-D704-44D6-B453-00FD097BD98B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BAFD3-4DE8-45C3-B185-F3291E623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185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43F85-D704-44D6-B453-00FD097BD98B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77BAFD3-4DE8-45C3-B185-F3291E623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424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jpeg"/><Relationship Id="rId11" Type="http://schemas.openxmlformats.org/officeDocument/2006/relationships/image" Target="../media/image17.jpeg"/><Relationship Id="rId5" Type="http://schemas.openxmlformats.org/officeDocument/2006/relationships/image" Target="../media/image11.jpeg"/><Relationship Id="rId10" Type="http://schemas.openxmlformats.org/officeDocument/2006/relationships/image" Target="../media/image16.jpeg"/><Relationship Id="rId4" Type="http://schemas.openxmlformats.org/officeDocument/2006/relationships/image" Target="../media/image10.jpeg"/><Relationship Id="rId9" Type="http://schemas.openxmlformats.org/officeDocument/2006/relationships/image" Target="../media/image15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D6624-08E2-4D8A-BD39-ABDB73F3D6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License Plate Localization and Character Recognition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F8E595-98CF-4596-B11F-4CA8B2A39F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Aman Patel</a:t>
            </a:r>
          </a:p>
        </p:txBody>
      </p:sp>
    </p:spTree>
    <p:extLst>
      <p:ext uri="{BB962C8B-B14F-4D97-AF65-F5344CB8AC3E}">
        <p14:creationId xmlns:p14="http://schemas.microsoft.com/office/powerpoint/2010/main" val="1546062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0D0DB-8D22-4410-BFEA-57CB055CB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095DA-6B03-4928-A399-6F3C32716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60539"/>
            <a:ext cx="8596668" cy="478721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MATLAB’s OCR on Original Image vs. on Localized License Plate Image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dirty="0"/>
              <a:t>Table 1: Application of OCR to Original Image vs. Segmented or Smoothed Image</a:t>
            </a:r>
          </a:p>
          <a:p>
            <a:pPr marL="914400" lvl="2" indent="0">
              <a:buNone/>
            </a:pPr>
            <a:r>
              <a:rPr lang="en-US" dirty="0"/>
              <a:t>(the runtimes were measured with </a:t>
            </a:r>
            <a:r>
              <a:rPr lang="en-US" dirty="0" err="1"/>
              <a:t>imwrite</a:t>
            </a:r>
            <a:r>
              <a:rPr lang="en-US" dirty="0"/>
              <a:t> and </a:t>
            </a:r>
            <a:r>
              <a:rPr lang="en-US" dirty="0" err="1"/>
              <a:t>imshow</a:t>
            </a:r>
            <a:r>
              <a:rPr lang="en-US" dirty="0"/>
              <a:t> functions active)</a:t>
            </a:r>
          </a:p>
          <a:p>
            <a:r>
              <a:rPr lang="en-US" dirty="0"/>
              <a:t>The drastic difference in correctness is due to MATLAB OCR’s inability to distinguish sparse characters in a large RGB image, even with a specified region of interest. </a:t>
            </a:r>
          </a:p>
          <a:p>
            <a:r>
              <a:rPr lang="en-US" dirty="0"/>
              <a:t>The additional processing resulted in an increase in correctness of 72-74%, with only a 0.09 - 0.1s increase in runtime.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4168FA8-1F1A-4283-9750-16C3121106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9985582"/>
              </p:ext>
            </p:extLst>
          </p:nvPr>
        </p:nvGraphicFramePr>
        <p:xfrm>
          <a:off x="979714" y="2227398"/>
          <a:ext cx="8110764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7691">
                  <a:extLst>
                    <a:ext uri="{9D8B030D-6E8A-4147-A177-3AD203B41FA5}">
                      <a16:colId xmlns:a16="http://schemas.microsoft.com/office/drawing/2014/main" val="1006504730"/>
                    </a:ext>
                  </a:extLst>
                </a:gridCol>
                <a:gridCol w="2027691">
                  <a:extLst>
                    <a:ext uri="{9D8B030D-6E8A-4147-A177-3AD203B41FA5}">
                      <a16:colId xmlns:a16="http://schemas.microsoft.com/office/drawing/2014/main" val="3073232006"/>
                    </a:ext>
                  </a:extLst>
                </a:gridCol>
                <a:gridCol w="2027691">
                  <a:extLst>
                    <a:ext uri="{9D8B030D-6E8A-4147-A177-3AD203B41FA5}">
                      <a16:colId xmlns:a16="http://schemas.microsoft.com/office/drawing/2014/main" val="2248078507"/>
                    </a:ext>
                  </a:extLst>
                </a:gridCol>
                <a:gridCol w="2027691">
                  <a:extLst>
                    <a:ext uri="{9D8B030D-6E8A-4147-A177-3AD203B41FA5}">
                      <a16:colId xmlns:a16="http://schemas.microsoft.com/office/drawing/2014/main" val="3505192929"/>
                    </a:ext>
                  </a:extLst>
                </a:gridCol>
              </a:tblGrid>
              <a:tr h="630143"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Attempted (characters)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Correct (characters)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 Runtime (per plate)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45282"/>
                  </a:ext>
                </a:extLst>
              </a:tr>
              <a:tr h="365083">
                <a:tc>
                  <a:txBody>
                    <a:bodyPr/>
                    <a:lstStyle/>
                    <a:p>
                      <a:r>
                        <a:rPr lang="en-US" dirty="0"/>
                        <a:t>OCR Original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2.593s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450080"/>
                  </a:ext>
                </a:extLst>
              </a:tr>
              <a:tr h="365083">
                <a:tc>
                  <a:txBody>
                    <a:bodyPr/>
                    <a:lstStyle/>
                    <a:p>
                      <a:r>
                        <a:rPr lang="en-US" dirty="0"/>
                        <a:t>OCR Segmented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2.685s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464356"/>
                  </a:ext>
                </a:extLst>
              </a:tr>
              <a:tr h="630143">
                <a:tc>
                  <a:txBody>
                    <a:bodyPr/>
                    <a:lstStyle/>
                    <a:p>
                      <a:r>
                        <a:rPr lang="en-US" dirty="0"/>
                        <a:t>OCR Smoothed (improvement)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2.692s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5372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7981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7DC7C-36BB-4AAF-9994-968FBC4E0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DAFDF-D524-4FE6-A4D1-371EB325A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Separating letter and number ANNs and comparing the confidences</a:t>
            </a:r>
          </a:p>
          <a:p>
            <a:pPr lvl="1"/>
            <a:r>
              <a:rPr lang="en-US" sz="2000" dirty="0"/>
              <a:t>Increases likelihood of selecting the correct character</a:t>
            </a:r>
          </a:p>
          <a:p>
            <a:pPr lvl="1"/>
            <a:r>
              <a:rPr lang="en-US" sz="2000" dirty="0"/>
              <a:t>Only plausible if initial ANN is functional</a:t>
            </a:r>
          </a:p>
          <a:p>
            <a:endParaRPr lang="en-US" sz="2400" dirty="0"/>
          </a:p>
          <a:p>
            <a:r>
              <a:rPr lang="en-US" sz="2400" dirty="0"/>
              <a:t>Smoothing character edges prior to running them in ANN</a:t>
            </a:r>
          </a:p>
          <a:p>
            <a:pPr lvl="1"/>
            <a:r>
              <a:rPr lang="en-US" sz="2000" dirty="0"/>
              <a:t>Increases likelihood of ANN recognizing the image as a character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156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DFE3E-8CA5-4826-84A5-9C1CAAA91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 Cited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5895B-9EC7-4A07-865F-998C8251D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Xie</a:t>
            </a:r>
            <a:r>
              <a:rPr lang="en-US" dirty="0"/>
              <a:t>, Fei, et al. “A Robust License Plate Detection and Character Recognition Algorithm Based on a Combined Feature Extraction Model and BPNN.” </a:t>
            </a:r>
            <a:r>
              <a:rPr lang="en-US" i="1" dirty="0"/>
              <a:t>Journal of Advanced Transportation</a:t>
            </a:r>
            <a:r>
              <a:rPr lang="en-US" dirty="0"/>
              <a:t>, </a:t>
            </a:r>
            <a:r>
              <a:rPr lang="en-US" dirty="0" err="1"/>
              <a:t>Hindawi</a:t>
            </a:r>
            <a:r>
              <a:rPr lang="en-US" dirty="0"/>
              <a:t>, 26 Sept. 2018, www.hindawi.com/journals/jat/2018/6737314/.</a:t>
            </a:r>
          </a:p>
          <a:p>
            <a:r>
              <a:rPr lang="en-US" dirty="0" err="1"/>
              <a:t>Kocer</a:t>
            </a:r>
            <a:r>
              <a:rPr lang="en-US" dirty="0"/>
              <a:t>, H E., and K </a:t>
            </a:r>
            <a:r>
              <a:rPr lang="en-US" dirty="0" err="1"/>
              <a:t>K</a:t>
            </a:r>
            <a:r>
              <a:rPr lang="en-US" dirty="0"/>
              <a:t>. </a:t>
            </a:r>
            <a:r>
              <a:rPr lang="en-US" dirty="0" err="1"/>
              <a:t>Cevik</a:t>
            </a:r>
            <a:r>
              <a:rPr lang="en-US" dirty="0"/>
              <a:t>. "Artificial neural networks based vehicle license plate recognition." </a:t>
            </a:r>
            <a:r>
              <a:rPr lang="en-US" i="1" dirty="0"/>
              <a:t>Procedia Computer Science</a:t>
            </a:r>
            <a:r>
              <a:rPr lang="en-US" dirty="0"/>
              <a:t>. 3rd ed., Elsevier, 2011, pp. 1033-37.</a:t>
            </a:r>
          </a:p>
          <a:p>
            <a:r>
              <a:rPr lang="en-US" dirty="0" err="1"/>
              <a:t>Shunji</a:t>
            </a:r>
            <a:r>
              <a:rPr lang="en-US" dirty="0"/>
              <a:t> Mori, </a:t>
            </a:r>
            <a:r>
              <a:rPr lang="en-US" dirty="0" err="1"/>
              <a:t>Hirobumi</a:t>
            </a:r>
            <a:r>
              <a:rPr lang="en-US" dirty="0"/>
              <a:t> Nishida, and </a:t>
            </a:r>
            <a:r>
              <a:rPr lang="en-US" dirty="0" err="1"/>
              <a:t>Hiromitsu</a:t>
            </a:r>
            <a:r>
              <a:rPr lang="en-US" dirty="0"/>
              <a:t> Yamada. 1999. Optical Character Recognition (1st. ed.). John Wiley &amp; Sons, Inc., USA.</a:t>
            </a:r>
          </a:p>
        </p:txBody>
      </p:sp>
    </p:spTree>
    <p:extLst>
      <p:ext uri="{BB962C8B-B14F-4D97-AF65-F5344CB8AC3E}">
        <p14:creationId xmlns:p14="http://schemas.microsoft.com/office/powerpoint/2010/main" val="2614464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B3E69-D652-42E9-B936-B50219FE4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7A7E9-A361-4A33-9820-B902E50E4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License plate OCR is commonly used in parking garages and toll booths to accurately determine the license plate numbers of cars that violate their rules.</a:t>
            </a:r>
          </a:p>
          <a:p>
            <a:r>
              <a:rPr lang="en-US" sz="2400" dirty="0"/>
              <a:t>How does image segmentation and preprocessing impact the correctness of license plate OCR? </a:t>
            </a:r>
          </a:p>
        </p:txBody>
      </p:sp>
    </p:spTree>
    <p:extLst>
      <p:ext uri="{BB962C8B-B14F-4D97-AF65-F5344CB8AC3E}">
        <p14:creationId xmlns:p14="http://schemas.microsoft.com/office/powerpoint/2010/main" val="1200406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CE69C-814F-4FD7-A1D6-34B6CDEE3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47072-798C-49F8-B0A2-0C310003A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One study compared different character recognition neural network algorithms to determine which had the highest correctness.</a:t>
            </a:r>
          </a:p>
          <a:p>
            <a:endParaRPr lang="en-US" sz="2400" dirty="0"/>
          </a:p>
          <a:p>
            <a:r>
              <a:rPr lang="en-US" sz="2400" dirty="0"/>
              <a:t>Another study compared the success rates of a multi-layered perceptron at different stages of processing.</a:t>
            </a:r>
          </a:p>
        </p:txBody>
      </p:sp>
    </p:spTree>
    <p:extLst>
      <p:ext uri="{BB962C8B-B14F-4D97-AF65-F5344CB8AC3E}">
        <p14:creationId xmlns:p14="http://schemas.microsoft.com/office/powerpoint/2010/main" val="4204252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FD88-118A-423D-8FB5-DAE469225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AEFD0-3EC2-440E-ACA9-50A2AF548B1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Four Major Steps:</a:t>
            </a:r>
          </a:p>
          <a:p>
            <a:pPr lvl="1"/>
            <a:r>
              <a:rPr lang="en-US" sz="2400" dirty="0"/>
              <a:t>Preprocessing</a:t>
            </a:r>
          </a:p>
          <a:p>
            <a:pPr lvl="1"/>
            <a:r>
              <a:rPr lang="en-US" sz="2400" dirty="0"/>
              <a:t>License Plate Localization</a:t>
            </a:r>
          </a:p>
          <a:p>
            <a:pPr lvl="1"/>
            <a:r>
              <a:rPr lang="en-US" sz="2400" dirty="0"/>
              <a:t>Character Segmentation</a:t>
            </a:r>
          </a:p>
          <a:p>
            <a:pPr lvl="1"/>
            <a:r>
              <a:rPr lang="en-US" sz="2400" dirty="0"/>
              <a:t>Character Recognition</a:t>
            </a:r>
          </a:p>
        </p:txBody>
      </p:sp>
      <p:pic>
        <p:nvPicPr>
          <p:cNvPr id="6" name="Content Placeholder 5" descr="A red car parked in a parking lot&#10;&#10;Description automatically generated">
            <a:extLst>
              <a:ext uri="{FF2B5EF4-FFF2-40B4-BE49-F238E27FC236}">
                <a16:creationId xmlns:a16="http://schemas.microsoft.com/office/drawing/2014/main" id="{13AC9912-B7C3-4742-A21E-99DFAEED24B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524" y="2646363"/>
            <a:ext cx="4184650" cy="313848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2EB7909-6172-42E1-BAD2-60467E42E455}"/>
              </a:ext>
            </a:extLst>
          </p:cNvPr>
          <p:cNvSpPr txBox="1"/>
          <p:nvPr/>
        </p:nvSpPr>
        <p:spPr>
          <a:xfrm>
            <a:off x="6340913" y="2277031"/>
            <a:ext cx="1681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Original Image</a:t>
            </a:r>
          </a:p>
        </p:txBody>
      </p:sp>
    </p:spTree>
    <p:extLst>
      <p:ext uri="{BB962C8B-B14F-4D97-AF65-F5344CB8AC3E}">
        <p14:creationId xmlns:p14="http://schemas.microsoft.com/office/powerpoint/2010/main" val="1774628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FC7F8-4056-46F5-A959-7986279FA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E92E1B-97E3-49EF-AD33-B0940861BE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RGB to Grayscale and Histogram Equalization</a:t>
            </a:r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BEEBB74-49C2-4350-8FE1-12827E23B9C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Roberts edge detection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D83004-A4DB-4A34-86FD-1D59A9A32A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997" y="3004456"/>
            <a:ext cx="3610708" cy="27080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AC02A8D-455F-4CF9-81BF-43824CF98D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621" y="2994408"/>
            <a:ext cx="3610707" cy="2708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242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B6F8D-9016-457B-ABAC-0F094A65D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 Plate Localization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B57A04-E900-4647-ABC4-FBC0F5E7318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Vertical line erosion</a:t>
            </a:r>
            <a:endParaRPr lang="en-US" sz="20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64DE615-17E2-4D54-B948-ABBA4AD910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842550"/>
            <a:ext cx="4184649" cy="3138487"/>
          </a:xfrm>
          <a:prstGeom prst="rect">
            <a:avLst/>
          </a:prstGeom>
        </p:spPr>
      </p:pic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00A7F61-7550-4B20-B96D-23DE37D0190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Morphological closing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1321F36-EE40-48C7-B649-C6A379746A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001" y="2842549"/>
            <a:ext cx="4184649" cy="3138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046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37162-1989-4583-9E0C-642F043D1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 Plate Localization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5FADB-6B00-4090-925A-A20BE5CAC7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Connected Components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EBCC76-E534-4DD8-85D7-5EFFE51C1C8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Masking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F39ACF-651A-4562-9798-226E21845C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823" y="2802466"/>
            <a:ext cx="3815644" cy="28617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21BC6ED-8271-45AC-9E79-30CCD0D673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971" y="2802466"/>
            <a:ext cx="3815644" cy="2861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200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BB1A8-AED3-4DAB-97FD-02DAD3F45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Segmentation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74AD1-45F4-4955-8D97-657BA5E6339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Binarization and Denoising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83987C3-5F62-4DD6-A115-541CC45A7C6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497" y="5545919"/>
            <a:ext cx="1362075" cy="314325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4F6CC3A-1E10-4583-BF13-D76A1C3313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580" y="2952616"/>
            <a:ext cx="1685925" cy="561975"/>
          </a:xfrm>
          <a:prstGeom prst="rect">
            <a:avLst/>
          </a:prstGeom>
        </p:spPr>
      </p:pic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078A9B8F-7A09-477B-A2AF-90D497BCF6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580" y="4172076"/>
            <a:ext cx="1685925" cy="561975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805B559-66AE-4598-9E06-A9863B003AA3}"/>
              </a:ext>
            </a:extLst>
          </p:cNvPr>
          <p:cNvCxnSpPr>
            <a:stCxn id="11" idx="2"/>
          </p:cNvCxnSpPr>
          <p:nvPr/>
        </p:nvCxnSpPr>
        <p:spPr>
          <a:xfrm flipH="1">
            <a:off x="2338539" y="3514591"/>
            <a:ext cx="4" cy="744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B640A07-4CEA-40E0-A312-906008335C91}"/>
              </a:ext>
            </a:extLst>
          </p:cNvPr>
          <p:cNvCxnSpPr/>
          <p:nvPr/>
        </p:nvCxnSpPr>
        <p:spPr>
          <a:xfrm flipH="1">
            <a:off x="2338535" y="4728751"/>
            <a:ext cx="4" cy="744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AE632AE4-8710-48E0-87AE-E57A7176BDDC}"/>
              </a:ext>
            </a:extLst>
          </p:cNvPr>
          <p:cNvSpPr txBox="1">
            <a:spLocks/>
          </p:cNvSpPr>
          <p:nvPr/>
        </p:nvSpPr>
        <p:spPr>
          <a:xfrm>
            <a:off x="4680773" y="2160589"/>
            <a:ext cx="4184035" cy="38807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Character Segmentation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E405CC8-1F6D-4C19-AC1C-C261A83886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317" y="2901147"/>
            <a:ext cx="351902" cy="105570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3240594-A07B-4C8F-9C82-37855967EB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641" y="2901147"/>
            <a:ext cx="351901" cy="105570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AB40330-C2BD-4B16-8DBB-8E2D386E2FE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7649" y="2901150"/>
            <a:ext cx="351900" cy="10557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1D4BA36-687F-4922-880E-B3EB85354D1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3919" y="4586791"/>
            <a:ext cx="351900" cy="10557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4C54163-A094-4F8B-A1AA-BEC2B82E315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1044" y="4586798"/>
            <a:ext cx="351899" cy="105569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CF8F708E-94DB-4916-B94F-FA3471937A1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319" y="4586797"/>
            <a:ext cx="351899" cy="1055697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D3E67581-3F4C-4028-812F-2FB9C86E2AA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9594" y="4586797"/>
            <a:ext cx="351898" cy="1055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453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A8473-82BF-4CF4-9A99-46418613D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Recognition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CC544-5425-465C-859F-1C9F3E6D9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Intention</a:t>
            </a:r>
          </a:p>
          <a:p>
            <a:pPr lvl="1"/>
            <a:r>
              <a:rPr lang="en-US" sz="1800" dirty="0"/>
              <a:t>Each character would be run through a trained character recognition ANN</a:t>
            </a:r>
          </a:p>
          <a:p>
            <a:pPr lvl="1"/>
            <a:r>
              <a:rPr lang="en-US" sz="1800" dirty="0"/>
              <a:t>The correctness of the self-implemented optical character recognition ANN would be compared to the correctness of MATLAB’s built-in OCR function.</a:t>
            </a:r>
          </a:p>
          <a:p>
            <a:r>
              <a:rPr lang="en-US" sz="2000" dirty="0"/>
              <a:t>Unfortunately, I was unable to get my implementation working by the time of this presentation.</a:t>
            </a:r>
          </a:p>
          <a:p>
            <a:r>
              <a:rPr lang="en-US" sz="2000" dirty="0"/>
              <a:t>Compromise</a:t>
            </a:r>
          </a:p>
          <a:p>
            <a:pPr lvl="1"/>
            <a:r>
              <a:rPr lang="en-US" sz="1800" dirty="0"/>
              <a:t>The comparison was between applying MATLAB’s OCR to the original image and applying MATLAB’s OCR to the segmented image.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39693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381</TotalTime>
  <Words>491</Words>
  <Application>Microsoft Office PowerPoint</Application>
  <PresentationFormat>Widescreen</PresentationFormat>
  <Paragraphs>74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</vt:lpstr>
      <vt:lpstr>License Plate Localization and Character Recognition</vt:lpstr>
      <vt:lpstr>Problem Statement</vt:lpstr>
      <vt:lpstr>Related Work</vt:lpstr>
      <vt:lpstr>How It Works</vt:lpstr>
      <vt:lpstr>Preprocessing</vt:lpstr>
      <vt:lpstr>License Plate Localization</vt:lpstr>
      <vt:lpstr>License Plate Localization</vt:lpstr>
      <vt:lpstr>Character Segmentation</vt:lpstr>
      <vt:lpstr>Character Recognition</vt:lpstr>
      <vt:lpstr>Results</vt:lpstr>
      <vt:lpstr>Improvements</vt:lpstr>
      <vt:lpstr>Works Cited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License Plate Localization and Character Recognition</dc:title>
  <dc:creator>Aman Patel</dc:creator>
  <cp:lastModifiedBy>Aman Patel</cp:lastModifiedBy>
  <cp:revision>26</cp:revision>
  <dcterms:created xsi:type="dcterms:W3CDTF">2020-04-29T01:33:13Z</dcterms:created>
  <dcterms:modified xsi:type="dcterms:W3CDTF">2020-05-03T02:33:21Z</dcterms:modified>
</cp:coreProperties>
</file>