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6" d="100"/>
          <a:sy n="56" d="100"/>
        </p:scale>
        <p:origin x="51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0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0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57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7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73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4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34D28-4A4A-49E9-A945-64FF269A7FE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2CB92-79C4-415D-BB32-2F845CA2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.britannica.com/students/assembly/view/23536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c.cdc.gov/eid/article/22/5/16-0065-f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ools/msa/" TargetMode="External"/><Relationship Id="rId2" Type="http://schemas.openxmlformats.org/officeDocument/2006/relationships/hyperlink" Target="https://www.icp.ucl.ac.be/~opperd/private/upgm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labs/virus/vssi/" TargetMode="External"/><Relationship Id="rId4" Type="http://schemas.openxmlformats.org/officeDocument/2006/relationships/hyperlink" Target="https://kids.britannica.com/students/assembly/view/2353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258-4D02-4278-9036-909FE60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Phylogeny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F3468-0D98-4174-94DF-A25F87B7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 Patel</a:t>
            </a:r>
          </a:p>
        </p:txBody>
      </p:sp>
    </p:spTree>
    <p:extLst>
      <p:ext uri="{BB962C8B-B14F-4D97-AF65-F5344CB8AC3E}">
        <p14:creationId xmlns:p14="http://schemas.microsoft.com/office/powerpoint/2010/main" val="31754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8CBE-5504-442B-B977-B1FB2C43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Phylogeny?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DBAB-01EC-4B45-8074-DB03771A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the evolutionary history of biological entities</a:t>
            </a:r>
          </a:p>
          <a:p>
            <a:r>
              <a:rPr lang="en-US" dirty="0"/>
              <a:t>Used to show evolutionary relationships between different organisms</a:t>
            </a:r>
          </a:p>
          <a:p>
            <a:r>
              <a:rPr lang="en-US" dirty="0"/>
              <a:t>Often used in bioinformatics and epidemiology to gain insight on the history of a pathogen and/or an outbreak</a:t>
            </a:r>
          </a:p>
          <a:p>
            <a:r>
              <a:rPr lang="en-US" dirty="0"/>
              <a:t>In this case, the phylogeny of COVID-19 can be used to evaluate the source of the outbreak and how the virus has evolved since its emergence</a:t>
            </a:r>
          </a:p>
        </p:txBody>
      </p:sp>
    </p:spTree>
    <p:extLst>
      <p:ext uri="{BB962C8B-B14F-4D97-AF65-F5344CB8AC3E}">
        <p14:creationId xmlns:p14="http://schemas.microsoft.com/office/powerpoint/2010/main" val="75226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4502-F685-4FE0-A3E1-B897CDB2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Phylogenetic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B26A-D618-4BF7-B71F-5B04AB6D7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will be implementing the following set of algorithms: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Sequence Alignment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Distance Matrix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UPGMA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072E5B-57C1-40E8-8486-C70A305FF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5502" y="2458097"/>
            <a:ext cx="4718050" cy="314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48FD1-7E9F-4BC6-AE12-4C002B09AE2F}"/>
              </a:ext>
            </a:extLst>
          </p:cNvPr>
          <p:cNvSpPr txBox="1"/>
          <p:nvPr/>
        </p:nvSpPr>
        <p:spPr>
          <a:xfrm>
            <a:off x="6293796" y="5729591"/>
            <a:ext cx="4523361" cy="36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</a:t>
            </a:r>
            <a:r>
              <a:rPr lang="en-US" dirty="0">
                <a:hlinkClick r:id="rId3"/>
              </a:rPr>
              <a:t>Vertebrate Phylogenetic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8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8E3B-AF03-4F64-B72E-E1FC5788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F7AE-2358-4A04-9D51-69E0B13F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the alignment that minimizes the total score of the alignment</a:t>
            </a:r>
          </a:p>
          <a:p>
            <a:r>
              <a:rPr lang="en-US" dirty="0"/>
              <a:t>Scoring systems have a variety of gap penalties</a:t>
            </a:r>
          </a:p>
          <a:p>
            <a:pPr lvl="1"/>
            <a:r>
              <a:rPr lang="en-US" dirty="0"/>
              <a:t>Constant</a:t>
            </a:r>
          </a:p>
          <a:p>
            <a:pPr lvl="2"/>
            <a:r>
              <a:rPr lang="en-US" dirty="0"/>
              <a:t>Same score regardless of length</a:t>
            </a:r>
          </a:p>
          <a:p>
            <a:pPr lvl="1"/>
            <a:r>
              <a:rPr lang="en-US" dirty="0"/>
              <a:t>Linear</a:t>
            </a:r>
          </a:p>
          <a:p>
            <a:pPr lvl="2"/>
            <a:r>
              <a:rPr lang="en-US" dirty="0"/>
              <a:t>Larger gaps result in worse score</a:t>
            </a:r>
          </a:p>
          <a:p>
            <a:pPr lvl="1"/>
            <a:r>
              <a:rPr lang="en-US" dirty="0"/>
              <a:t>Affine</a:t>
            </a:r>
          </a:p>
          <a:p>
            <a:pPr lvl="2"/>
            <a:r>
              <a:rPr lang="en-US" dirty="0"/>
              <a:t>Increased penalty for starting a gap and larger gaps result in worse score</a:t>
            </a:r>
          </a:p>
        </p:txBody>
      </p:sp>
    </p:spTree>
    <p:extLst>
      <p:ext uri="{BB962C8B-B14F-4D97-AF65-F5344CB8AC3E}">
        <p14:creationId xmlns:p14="http://schemas.microsoft.com/office/powerpoint/2010/main" val="24670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EF37-43F6-4895-8C62-A06F210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6EB8-4ACA-4C4A-860E-45D7A1BD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multiple alignment, a distance matrix can be found via a nested iteration</a:t>
            </a:r>
          </a:p>
          <a:p>
            <a:r>
              <a:rPr lang="en-US" dirty="0"/>
              <a:t>For each sequence in the alignment, calculate the score between the sequence and all other sequences using the selected scoring system</a:t>
            </a:r>
          </a:p>
          <a:p>
            <a:r>
              <a:rPr lang="en-US" dirty="0"/>
              <a:t>Insert all values into an array where array[</a:t>
            </a:r>
            <a:r>
              <a:rPr lang="en-US" dirty="0" err="1"/>
              <a:t>i,j</a:t>
            </a:r>
            <a:r>
              <a:rPr lang="en-US" dirty="0"/>
              <a:t>] is the score of the alignment for sequences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0306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BD33-6C59-4A81-AF5D-569B8FAE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F0C1-7E03-4A6A-8594-A2030DA9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Unweighted pair group method with arithmetic mean</a:t>
            </a:r>
          </a:p>
          <a:p>
            <a:r>
              <a:rPr lang="en-US" dirty="0"/>
              <a:t>Used to construct a phylogenetic tree from a distance matrix</a:t>
            </a:r>
          </a:p>
          <a:p>
            <a:r>
              <a:rPr lang="en-US" dirty="0"/>
              <a:t>Simple and fast relative to other phylogenetic tree constructing algorithms, such as the neighbor-joining algorithm</a:t>
            </a:r>
          </a:p>
          <a:p>
            <a:r>
              <a:rPr lang="en-US" dirty="0"/>
              <a:t>May produce unreliable results, as the algorithm assumes equal rates of evolution</a:t>
            </a:r>
          </a:p>
          <a:p>
            <a:r>
              <a:rPr lang="en-US" dirty="0"/>
              <a:t>Algorithm was discussed in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C298-B75F-44CE-8807-A425CE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D030-67CF-4FEB-8147-3D79B312D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Gives insight into when and how a mutation in the virus occurred</a:t>
            </a:r>
          </a:p>
          <a:p>
            <a:r>
              <a:rPr lang="en-US"/>
              <a:t>Can provide information on the method of transmission</a:t>
            </a:r>
          </a:p>
          <a:p>
            <a:r>
              <a:rPr lang="en-US"/>
              <a:t>Show the rate of evolution and the direction of evolution of the virus</a:t>
            </a:r>
          </a:p>
          <a:p>
            <a:r>
              <a:rPr lang="en-US"/>
              <a:t>Can be used to predict the spread of the virus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C48D1-3794-4995-ACC4-94045898C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680" y="2560320"/>
            <a:ext cx="3932744" cy="2897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CC2C1-72B9-4472-B8DA-1F8AFB776AF6}"/>
              </a:ext>
            </a:extLst>
          </p:cNvPr>
          <p:cNvSpPr txBox="1"/>
          <p:nvPr/>
        </p:nvSpPr>
        <p:spPr>
          <a:xfrm>
            <a:off x="6767680" y="5531894"/>
            <a:ext cx="393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2: </a:t>
            </a:r>
            <a:r>
              <a:rPr lang="en-US" sz="1600" dirty="0">
                <a:hlinkClick r:id="rId3"/>
              </a:rPr>
              <a:t>Phylogenetic Tree of the Zika Virus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116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83FC-5A98-4F8C-A984-E4DB60D2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8D11-947E-40AE-8343-2D18A86B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8394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effectLst/>
              </a:rPr>
              <a:t>Ciccozzi</a:t>
            </a:r>
            <a:r>
              <a:rPr lang="en-US" dirty="0">
                <a:effectLst/>
              </a:rPr>
              <a:t>, M., Lai, A., </a:t>
            </a:r>
            <a:r>
              <a:rPr lang="en-US" dirty="0" err="1">
                <a:effectLst/>
              </a:rPr>
              <a:t>Zehender</a:t>
            </a:r>
            <a:r>
              <a:rPr lang="en-US" dirty="0">
                <a:effectLst/>
              </a:rPr>
              <a:t>, G., </a:t>
            </a:r>
            <a:r>
              <a:rPr lang="en-US" dirty="0" err="1">
                <a:effectLst/>
              </a:rPr>
              <a:t>Borsetti</a:t>
            </a:r>
            <a:r>
              <a:rPr lang="en-US" dirty="0">
                <a:effectLst/>
              </a:rPr>
              <a:t>, A., </a:t>
            </a:r>
            <a:r>
              <a:rPr lang="en-US" dirty="0" err="1">
                <a:effectLst/>
              </a:rPr>
              <a:t>Cella</a:t>
            </a:r>
            <a:r>
              <a:rPr lang="en-US" dirty="0">
                <a:effectLst/>
              </a:rPr>
              <a:t>, E., </a:t>
            </a:r>
            <a:r>
              <a:rPr lang="en-US" dirty="0" err="1">
                <a:effectLst/>
              </a:rPr>
              <a:t>Ciotti</a:t>
            </a:r>
            <a:r>
              <a:rPr lang="en-US" dirty="0">
                <a:effectLst/>
              </a:rPr>
              <a:t>, M., . . . </a:t>
            </a:r>
            <a:r>
              <a:rPr lang="en-US" dirty="0" err="1">
                <a:effectLst/>
              </a:rPr>
              <a:t>Angeletti</a:t>
            </a:r>
            <a:r>
              <a:rPr lang="en-US" dirty="0">
                <a:effectLst/>
              </a:rPr>
              <a:t>, S. (2019, July 12). The phylogenetic approach for viral infectious disease evolution and epidemiology: An updating review. Retrieved December 9, 2020, from https://onlinelibrary.wiley.com/doi/abs/10.1002/jmv.25526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Construction of a distance tree using clustering with the Unweighted Pair Group Method with </a:t>
            </a:r>
            <a:r>
              <a:rPr lang="en-US" dirty="0" err="1">
                <a:effectLst/>
              </a:rPr>
              <a:t>Arithmatic</a:t>
            </a:r>
            <a:r>
              <a:rPr lang="en-US" dirty="0">
                <a:effectLst/>
              </a:rPr>
              <a:t> Mean (UPGMA). (n.d.). Retrieved December 9, 2020, from </a:t>
            </a:r>
            <a:r>
              <a:rPr lang="en-US" dirty="0">
                <a:effectLst/>
                <a:hlinkClick r:id="rId2"/>
              </a:rPr>
              <a:t>https://www.icp.ucl.ac.be/~opperd/private/upgma.html</a:t>
            </a:r>
            <a:r>
              <a:rPr lang="en-US" dirty="0">
                <a:effectLst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effectLst/>
              </a:rPr>
              <a:t>Embl-Ebi</a:t>
            </a:r>
            <a:r>
              <a:rPr lang="en-US" dirty="0">
                <a:effectLst/>
              </a:rPr>
              <a:t>. (n.d.). Multiple Sequence Alignment. Retrieved December 10, 2020, from </a:t>
            </a:r>
            <a:r>
              <a:rPr lang="en-US" dirty="0">
                <a:effectLst/>
                <a:hlinkClick r:id="rId3"/>
              </a:rPr>
              <a:t>https://www.ebi.ac.uk/Tools/msa/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Figure - Phylogeny of Zika Virus in Western Hemisphere, 2015 - Volume 22, Number 5-May 2016 - Emerging Infectious Diseases journal - CDC. (n.d.). Retrieved December 9, 2020, from https://wwwnc.cdc.gov/eid/article/22/5/16-0065-f1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Phylogenetic Tree: Vertebrates. (n.d.). Retrieved December 9, 2020, from </a:t>
            </a:r>
            <a:r>
              <a:rPr lang="en-US" dirty="0">
                <a:effectLst/>
                <a:hlinkClick r:id="rId4"/>
              </a:rPr>
              <a:t>https://kids.britannica.com/students/assembly/view/235364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Severe acute respiratory syndrome coronavirus 2 data hub. (n.d.). Retrieved December 9, 2020, from </a:t>
            </a:r>
            <a:r>
              <a:rPr lang="en-US" dirty="0">
                <a:hlinkClick r:id="rId5"/>
              </a:rPr>
              <a:t>https://www.ncbi.nlm.nih.gov/labs/virus/vssi/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103</TotalTime>
  <Words>602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COVID-19 Phylogeny</vt:lpstr>
      <vt:lpstr>What is Phylogeny?</vt:lpstr>
      <vt:lpstr>Building a Phylogenetic Tree</vt:lpstr>
      <vt:lpstr>Multiple Sequence Alignment</vt:lpstr>
      <vt:lpstr>Creating a Distance Matrix</vt:lpstr>
      <vt:lpstr>UPGMA</vt:lpstr>
      <vt:lpstr>Interpreting the Results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Phylogeny</dc:title>
  <dc:creator>Patel, Aman N</dc:creator>
  <cp:lastModifiedBy>Patel, Aman N</cp:lastModifiedBy>
  <cp:revision>10</cp:revision>
  <dcterms:created xsi:type="dcterms:W3CDTF">2020-12-10T17:22:23Z</dcterms:created>
  <dcterms:modified xsi:type="dcterms:W3CDTF">2020-12-10T19:10:09Z</dcterms:modified>
</cp:coreProperties>
</file>