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aleway ExtraBold"/>
      <p:bold r:id="rId22"/>
      <p:boldItalic r:id="rId23"/>
    </p:embeddedFont>
    <p:embeddedFont>
      <p:font typeface="Raleway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753E975-606C-406D-B114-D2F7C9184C85}">
  <a:tblStyle styleId="{F753E975-606C-406D-B114-D2F7C9184C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alewayExtraBold-bold.fntdata"/><Relationship Id="rId21" Type="http://schemas.openxmlformats.org/officeDocument/2006/relationships/font" Target="fonts/Raleway-boldItalic.fntdata"/><Relationship Id="rId24" Type="http://schemas.openxmlformats.org/officeDocument/2006/relationships/font" Target="fonts/RalewayLight-regular.fntdata"/><Relationship Id="rId23" Type="http://schemas.openxmlformats.org/officeDocument/2006/relationships/font" Target="fonts/RalewayExtra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Light-italic.fntdata"/><Relationship Id="rId25" Type="http://schemas.openxmlformats.org/officeDocument/2006/relationships/font" Target="fonts/RalewayLight-bold.fntdata"/><Relationship Id="rId27" Type="http://schemas.openxmlformats.org/officeDocument/2006/relationships/font" Target="fonts/Raleway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87c95d1b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87c95d1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87b4e420b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87b4e42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7f0f3005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7f0f30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7c95d1be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7c95d1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87f0f3005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87f0f300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B600"/>
        </a:solidFill>
      </p:bgPr>
    </p:bg>
    <p:spTree>
      <p:nvGrpSpPr>
        <p:cNvPr id="9" name="Shape 9"/>
        <p:cNvGrpSpPr/>
        <p:nvPr/>
      </p:nvGrpSpPr>
      <p:grpSpPr>
        <a:xfrm>
          <a:off x="0" y="0"/>
          <a:ext cx="0" cy="0"/>
          <a:chOff x="0" y="0"/>
          <a:chExt cx="0" cy="0"/>
        </a:xfrm>
      </p:grpSpPr>
      <p:sp>
        <p:nvSpPr>
          <p:cNvPr id="10" name="Google Shape;10;p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3287213"/>
            <a:ext cx="7772400" cy="1159800"/>
          </a:xfrm>
          <a:prstGeom prst="rect">
            <a:avLst/>
          </a:prstGeom>
        </p:spPr>
        <p:txBody>
          <a:bodyPr anchorCtr="0" anchor="b" bIns="91425" lIns="91425" spcFirstLastPara="1" rIns="91425" wrap="square" tIns="91425"/>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ed">
  <p:cSld name="BLANK_1">
    <p:bg>
      <p:bgPr>
        <a:solidFill>
          <a:srgbClr val="FFB600"/>
        </a:solidFill>
      </p:bgPr>
    </p:bg>
    <p:spTree>
      <p:nvGrpSpPr>
        <p:cNvPr id="50" name="Shape 50"/>
        <p:cNvGrpSpPr/>
        <p:nvPr/>
      </p:nvGrpSpPr>
      <p:grpSpPr>
        <a:xfrm>
          <a:off x="0" y="0"/>
          <a:ext cx="0" cy="0"/>
          <a:chOff x="0" y="0"/>
          <a:chExt cx="0" cy="0"/>
        </a:xfrm>
      </p:grpSpPr>
      <p:sp>
        <p:nvSpPr>
          <p:cNvPr id="51" name="Google Shape;51;p1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1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B600"/>
        </a:solidFill>
      </p:bgPr>
    </p:bg>
    <p:spTree>
      <p:nvGrpSpPr>
        <p:cNvPr id="12" name="Shape 12"/>
        <p:cNvGrpSpPr/>
        <p:nvPr/>
      </p:nvGrpSpPr>
      <p:grpSpPr>
        <a:xfrm>
          <a:off x="0" y="0"/>
          <a:ext cx="0" cy="0"/>
          <a:chOff x="0" y="0"/>
          <a:chExt cx="0" cy="0"/>
        </a:xfrm>
      </p:grpSpPr>
      <p:sp>
        <p:nvSpPr>
          <p:cNvPr id="13" name="Google Shape;13;p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685800" y="2726342"/>
            <a:ext cx="77724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3830653"/>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FFB600"/>
        </a:solidFill>
      </p:bgPr>
    </p:bg>
    <p:spTree>
      <p:nvGrpSpPr>
        <p:cNvPr id="16" name="Shape 16"/>
        <p:cNvGrpSpPr/>
        <p:nvPr/>
      </p:nvGrpSpPr>
      <p:grpSpPr>
        <a:xfrm>
          <a:off x="0" y="0"/>
          <a:ext cx="0" cy="0"/>
          <a:chOff x="0" y="0"/>
          <a:chExt cx="0" cy="0"/>
        </a:xfrm>
      </p:grpSpPr>
      <p:sp>
        <p:nvSpPr>
          <p:cNvPr id="17" name="Google Shape;17;p4"/>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1757200" y="2161800"/>
            <a:ext cx="5629800" cy="819900"/>
          </a:xfrm>
          <a:prstGeom prst="rect">
            <a:avLst/>
          </a:prstGeom>
        </p:spPr>
        <p:txBody>
          <a:bodyPr anchorCtr="0" anchor="ctr" bIns="91425" lIns="91425" spcFirstLastPara="1" rIns="91425" wrap="square" tIns="91425"/>
          <a:lstStyle>
            <a:lvl1pPr indent="-419100" lvl="0" marL="457200" rtl="0" algn="ctr">
              <a:spcBef>
                <a:spcPts val="600"/>
              </a:spcBef>
              <a:spcAft>
                <a:spcPts val="0"/>
              </a:spcAft>
              <a:buClr>
                <a:srgbClr val="434343"/>
              </a:buClr>
              <a:buSzPts val="3000"/>
              <a:buChar char="●"/>
              <a:defRPr i="1" sz="3000">
                <a:solidFill>
                  <a:srgbClr val="434343"/>
                </a:solidFill>
              </a:defRPr>
            </a:lvl1pPr>
            <a:lvl2pPr indent="-419100" lvl="1" marL="914400" rtl="0" algn="ctr">
              <a:spcBef>
                <a:spcPts val="0"/>
              </a:spcBef>
              <a:spcAft>
                <a:spcPts val="0"/>
              </a:spcAft>
              <a:buClr>
                <a:srgbClr val="434343"/>
              </a:buClr>
              <a:buSzPts val="3000"/>
              <a:buChar char="○"/>
              <a:defRPr i="1" sz="3000">
                <a:solidFill>
                  <a:srgbClr val="434343"/>
                </a:solidFill>
              </a:defRPr>
            </a:lvl2pPr>
            <a:lvl3pPr indent="-419100" lvl="2" marL="1371600" rtl="0" algn="ctr">
              <a:spcBef>
                <a:spcPts val="0"/>
              </a:spcBef>
              <a:spcAft>
                <a:spcPts val="0"/>
              </a:spcAft>
              <a:buClr>
                <a:srgbClr val="434343"/>
              </a:buClr>
              <a:buSzPts val="3000"/>
              <a:buChar char="■"/>
              <a:defRPr i="1" sz="3000">
                <a:solidFill>
                  <a:srgbClr val="434343"/>
                </a:solidFill>
              </a:defRPr>
            </a:lvl3pPr>
            <a:lvl4pPr indent="-419100" lvl="3" marL="1828800" rtl="0" algn="ctr">
              <a:spcBef>
                <a:spcPts val="0"/>
              </a:spcBef>
              <a:spcAft>
                <a:spcPts val="0"/>
              </a:spcAft>
              <a:buClr>
                <a:srgbClr val="434343"/>
              </a:buClr>
              <a:buSzPts val="3000"/>
              <a:buChar char="●"/>
              <a:defRPr i="1" sz="3000">
                <a:solidFill>
                  <a:srgbClr val="434343"/>
                </a:solidFill>
              </a:defRPr>
            </a:lvl4pPr>
            <a:lvl5pPr indent="-419100" lvl="4" marL="2286000" rtl="0" algn="ctr">
              <a:spcBef>
                <a:spcPts val="0"/>
              </a:spcBef>
              <a:spcAft>
                <a:spcPts val="0"/>
              </a:spcAft>
              <a:buClr>
                <a:srgbClr val="434343"/>
              </a:buClr>
              <a:buSzPts val="3000"/>
              <a:buChar char="○"/>
              <a:defRPr i="1" sz="3000">
                <a:solidFill>
                  <a:srgbClr val="434343"/>
                </a:solidFill>
              </a:defRPr>
            </a:lvl5pPr>
            <a:lvl6pPr indent="-419100" lvl="5" marL="2743200" rtl="0" algn="ctr">
              <a:spcBef>
                <a:spcPts val="0"/>
              </a:spcBef>
              <a:spcAft>
                <a:spcPts val="0"/>
              </a:spcAft>
              <a:buClr>
                <a:srgbClr val="434343"/>
              </a:buClr>
              <a:buSzPts val="3000"/>
              <a:buChar char="■"/>
              <a:defRPr i="1" sz="3000">
                <a:solidFill>
                  <a:srgbClr val="434343"/>
                </a:solidFill>
              </a:defRPr>
            </a:lvl6pPr>
            <a:lvl7pPr indent="-419100" lvl="6" marL="3200400" rtl="0" algn="ctr">
              <a:spcBef>
                <a:spcPts val="0"/>
              </a:spcBef>
              <a:spcAft>
                <a:spcPts val="0"/>
              </a:spcAft>
              <a:buClr>
                <a:srgbClr val="434343"/>
              </a:buClr>
              <a:buSzPts val="3000"/>
              <a:buChar char="●"/>
              <a:defRPr i="1" sz="3000">
                <a:solidFill>
                  <a:srgbClr val="434343"/>
                </a:solidFill>
              </a:defRPr>
            </a:lvl7pPr>
            <a:lvl8pPr indent="-419100" lvl="7" marL="3657600" rtl="0" algn="ctr">
              <a:spcBef>
                <a:spcPts val="0"/>
              </a:spcBef>
              <a:spcAft>
                <a:spcPts val="0"/>
              </a:spcAft>
              <a:buClr>
                <a:srgbClr val="434343"/>
              </a:buClr>
              <a:buSzPts val="3000"/>
              <a:buChar char="○"/>
              <a:defRPr i="1" sz="3000">
                <a:solidFill>
                  <a:srgbClr val="434343"/>
                </a:solidFill>
              </a:defRPr>
            </a:lvl8pPr>
            <a:lvl9pPr indent="-419100" lvl="8" marL="4114800" algn="ctr">
              <a:spcBef>
                <a:spcPts val="0"/>
              </a:spcBef>
              <a:spcAft>
                <a:spcPts val="0"/>
              </a:spcAft>
              <a:buClr>
                <a:srgbClr val="434343"/>
              </a:buClr>
              <a:buSzPts val="3000"/>
              <a:buChar char="■"/>
              <a:defRPr i="1" sz="3000">
                <a:solidFill>
                  <a:srgbClr val="434343"/>
                </a:solidFill>
              </a:defRPr>
            </a:lvl9pPr>
          </a:lstStyle>
          <a:p/>
        </p:txBody>
      </p:sp>
      <p:sp>
        <p:nvSpPr>
          <p:cNvPr id="19" name="Google Shape;19;p4"/>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solidFill>
                  <a:srgbClr val="434343"/>
                </a:solidFill>
                <a:latin typeface="Raleway"/>
                <a:ea typeface="Raleway"/>
                <a:cs typeface="Raleway"/>
                <a:sym typeface="Raleway"/>
              </a:rPr>
              <a:t>“</a:t>
            </a:r>
            <a:endParaRPr b="1" sz="12000">
              <a:solidFill>
                <a:srgbClr val="434343"/>
              </a:solidFill>
              <a:latin typeface="Raleway"/>
              <a:ea typeface="Raleway"/>
              <a:cs typeface="Raleway"/>
              <a:sym typeface="Raleway"/>
            </a:endParaRPr>
          </a:p>
        </p:txBody>
      </p:sp>
      <p:sp>
        <p:nvSpPr>
          <p:cNvPr id="20" name="Google Shape;20;p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4" name="Google Shape;24;p5"/>
          <p:cNvSpPr txBox="1"/>
          <p:nvPr>
            <p:ph idx="1" type="body"/>
          </p:nvPr>
        </p:nvSpPr>
        <p:spPr>
          <a:xfrm>
            <a:off x="922000" y="1885951"/>
            <a:ext cx="6866100" cy="2366100"/>
          </a:xfrm>
          <a:prstGeom prst="rect">
            <a:avLst/>
          </a:prstGeom>
        </p:spPr>
        <p:txBody>
          <a:bodyPr anchorCtr="0" anchor="t" bIns="91425" lIns="91425" spcFirstLastPara="1" rIns="91425" wrap="square" tIns="91425"/>
          <a:lstStyle>
            <a:lvl1pPr indent="-342900" lvl="0" marL="457200">
              <a:spcBef>
                <a:spcPts val="600"/>
              </a:spcBef>
              <a:spcAft>
                <a:spcPts val="0"/>
              </a:spcAft>
              <a:buClr>
                <a:srgbClr val="FFB600"/>
              </a:buClr>
              <a:buSzPts val="1800"/>
              <a:buChar char="●"/>
              <a:defRPr/>
            </a:lvl1pPr>
            <a:lvl2pPr indent="-342900" lvl="1" marL="914400">
              <a:spcBef>
                <a:spcPts val="0"/>
              </a:spcBef>
              <a:spcAft>
                <a:spcPts val="0"/>
              </a:spcAft>
              <a:buClr>
                <a:srgbClr val="FFB600"/>
              </a:buClr>
              <a:buSzPts val="1800"/>
              <a:buChar char="○"/>
              <a:defRPr/>
            </a:lvl2pPr>
            <a:lvl3pPr indent="-342900" lvl="2" marL="1371600">
              <a:spcBef>
                <a:spcPts val="0"/>
              </a:spcBef>
              <a:spcAft>
                <a:spcPts val="0"/>
              </a:spcAft>
              <a:buClr>
                <a:srgbClr val="FFB600"/>
              </a:buClr>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9" name="Google Shape;29;p6"/>
          <p:cNvSpPr txBox="1"/>
          <p:nvPr>
            <p:ph idx="1" type="body"/>
          </p:nvPr>
        </p:nvSpPr>
        <p:spPr>
          <a:xfrm>
            <a:off x="922000" y="1887378"/>
            <a:ext cx="3543300" cy="30276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0" name="Google Shape;30;p6"/>
          <p:cNvSpPr txBox="1"/>
          <p:nvPr>
            <p:ph idx="2" type="body"/>
          </p:nvPr>
        </p:nvSpPr>
        <p:spPr>
          <a:xfrm>
            <a:off x="4678687" y="1887378"/>
            <a:ext cx="3543300" cy="30276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1" name="Google Shape;31;p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35" name="Google Shape;35;p7"/>
          <p:cNvSpPr txBox="1"/>
          <p:nvPr>
            <p:ph idx="1" type="body"/>
          </p:nvPr>
        </p:nvSpPr>
        <p:spPr>
          <a:xfrm>
            <a:off x="922000"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6" name="Google Shape;36;p7"/>
          <p:cNvSpPr txBox="1"/>
          <p:nvPr>
            <p:ph idx="2" type="body"/>
          </p:nvPr>
        </p:nvSpPr>
        <p:spPr>
          <a:xfrm>
            <a:off x="3373778"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7" name="Google Shape;37;p7"/>
          <p:cNvSpPr txBox="1"/>
          <p:nvPr>
            <p:ph idx="3" type="body"/>
          </p:nvPr>
        </p:nvSpPr>
        <p:spPr>
          <a:xfrm>
            <a:off x="5825557"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8" name="Google Shape;38;p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42" name="Google Shape;42;p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idx="1" type="body"/>
          </p:nvPr>
        </p:nvSpPr>
        <p:spPr>
          <a:xfrm>
            <a:off x="457200" y="42539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46" name="Google Shape;46;p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7" name="Shape 47"/>
        <p:cNvGrpSpPr/>
        <p:nvPr/>
      </p:nvGrpSpPr>
      <p:grpSpPr>
        <a:xfrm>
          <a:off x="0" y="0"/>
          <a:ext cx="0" cy="0"/>
          <a:chOff x="0" y="0"/>
          <a:chExt cx="0" cy="0"/>
        </a:xfrm>
      </p:grpSpPr>
      <p:sp>
        <p:nvSpPr>
          <p:cNvPr id="48" name="Google Shape;48;p1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p:txBody>
      </p:sp>
      <p:sp>
        <p:nvSpPr>
          <p:cNvPr id="7" name="Google Shape;7;p1"/>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lstStyle>
            <a:lvl1pPr indent="-342900" lvl="0" marL="4572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indent="-342900" lvl="1" marL="9144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indent="-342900" lvl="2" marL="13716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indent="-342900" lvl="3" marL="18288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indent="-342900" lvl="4" marL="22860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indent="-342900" lvl="5" marL="27432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indent="-342900" lvl="6" marL="32004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indent="-342900" lvl="7" marL="36576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indent="-342900" lvl="8" marL="41148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p:txBody>
      </p:sp>
      <p:sp>
        <p:nvSpPr>
          <p:cNvPr id="8" name="Google Shape;8;p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2"/>
          <p:cNvSpPr txBox="1"/>
          <p:nvPr>
            <p:ph type="ctrTitle"/>
          </p:nvPr>
        </p:nvSpPr>
        <p:spPr>
          <a:xfrm>
            <a:off x="685800" y="1541660"/>
            <a:ext cx="7772400" cy="208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Music Festival Giveaway</a:t>
            </a:r>
            <a:endParaRPr sz="5000"/>
          </a:p>
          <a:p>
            <a:pPr indent="0" lvl="0" marL="0" rtl="0" algn="l">
              <a:spcBef>
                <a:spcPts val="0"/>
              </a:spcBef>
              <a:spcAft>
                <a:spcPts val="0"/>
              </a:spcAft>
              <a:buNone/>
            </a:pPr>
            <a:r>
              <a:t/>
            </a:r>
            <a:endParaRPr i="1" sz="2400"/>
          </a:p>
          <a:p>
            <a:pPr indent="0" lvl="0" marL="0" rtl="0" algn="l">
              <a:spcBef>
                <a:spcPts val="0"/>
              </a:spcBef>
              <a:spcAft>
                <a:spcPts val="0"/>
              </a:spcAft>
              <a:buNone/>
            </a:pPr>
            <a:r>
              <a:rPr i="1" lang="en" sz="2400"/>
              <a:t>                                                                                 Team 5</a:t>
            </a:r>
            <a:endParaRPr i="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FFB600"/>
                </a:solidFill>
              </a:rPr>
              <a:t>Insights and Impact</a:t>
            </a:r>
            <a:endParaRPr sz="5000">
              <a:solidFill>
                <a:srgbClr val="FFB600"/>
              </a:solidFill>
            </a:endParaRPr>
          </a:p>
        </p:txBody>
      </p:sp>
      <p:sp>
        <p:nvSpPr>
          <p:cNvPr id="130" name="Google Shape;130;p21"/>
          <p:cNvSpPr txBox="1"/>
          <p:nvPr>
            <p:ph idx="1" type="body"/>
          </p:nvPr>
        </p:nvSpPr>
        <p:spPr>
          <a:xfrm>
            <a:off x="922000" y="1887378"/>
            <a:ext cx="3543300" cy="302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Insights</a:t>
            </a:r>
            <a:endParaRPr/>
          </a:p>
          <a:p>
            <a:pPr indent="-304800" lvl="0" marL="457200" rtl="0" algn="l">
              <a:spcBef>
                <a:spcPts val="600"/>
              </a:spcBef>
              <a:spcAft>
                <a:spcPts val="0"/>
              </a:spcAft>
              <a:buSzPts val="1200"/>
              <a:buChar char="●"/>
            </a:pPr>
            <a:r>
              <a:rPr lang="en" sz="1200"/>
              <a:t>People tend to use social media to participate in giveaways over email and other websites.</a:t>
            </a:r>
            <a:endParaRPr sz="1200"/>
          </a:p>
          <a:p>
            <a:pPr indent="0" lvl="0" marL="457200" rtl="0" algn="l">
              <a:spcBef>
                <a:spcPts val="600"/>
              </a:spcBef>
              <a:spcAft>
                <a:spcPts val="0"/>
              </a:spcAft>
              <a:buNone/>
            </a:pPr>
            <a:r>
              <a:t/>
            </a:r>
            <a:endParaRPr sz="1200"/>
          </a:p>
          <a:p>
            <a:pPr indent="-304800" lvl="0" marL="457200" rtl="0" algn="l">
              <a:spcBef>
                <a:spcPts val="600"/>
              </a:spcBef>
              <a:spcAft>
                <a:spcPts val="0"/>
              </a:spcAft>
              <a:buSzPts val="1200"/>
              <a:buChar char="●"/>
            </a:pPr>
            <a:r>
              <a:rPr lang="en" sz="1200"/>
              <a:t>The best place to entice our demographic is Instagram.</a:t>
            </a:r>
            <a:endParaRPr sz="1200"/>
          </a:p>
          <a:p>
            <a:pPr indent="0" lvl="0" marL="457200" rtl="0" algn="l">
              <a:spcBef>
                <a:spcPts val="600"/>
              </a:spcBef>
              <a:spcAft>
                <a:spcPts val="0"/>
              </a:spcAft>
              <a:buNone/>
            </a:pPr>
            <a:r>
              <a:t/>
            </a:r>
            <a:endParaRPr sz="1200"/>
          </a:p>
          <a:p>
            <a:pPr indent="-304800" lvl="0" marL="457200" rtl="0" algn="l">
              <a:spcBef>
                <a:spcPts val="600"/>
              </a:spcBef>
              <a:spcAft>
                <a:spcPts val="0"/>
              </a:spcAft>
              <a:buSzPts val="1200"/>
              <a:buChar char="●"/>
            </a:pPr>
            <a:r>
              <a:rPr lang="en" sz="1200"/>
              <a:t>For the demographic we chose, we should stay away from doing the giveaways on Facebook.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45720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131" name="Google Shape;131;p21"/>
          <p:cNvSpPr txBox="1"/>
          <p:nvPr>
            <p:ph idx="2" type="body"/>
          </p:nvPr>
        </p:nvSpPr>
        <p:spPr>
          <a:xfrm>
            <a:off x="4678687" y="1887378"/>
            <a:ext cx="3543300" cy="302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Impact on Our Solution</a:t>
            </a:r>
            <a:endParaRPr/>
          </a:p>
          <a:p>
            <a:pPr indent="0" lvl="0" marL="457200" rtl="0" algn="l">
              <a:spcBef>
                <a:spcPts val="600"/>
              </a:spcBef>
              <a:spcAft>
                <a:spcPts val="0"/>
              </a:spcAft>
              <a:buNone/>
            </a:pPr>
            <a:r>
              <a:rPr lang="en" sz="1400"/>
              <a:t>Based on the results and insights derived from them, there is no doubt that the best way to </a:t>
            </a:r>
            <a:r>
              <a:rPr lang="en" sz="1400"/>
              <a:t>promote</a:t>
            </a:r>
            <a:r>
              <a:rPr lang="en" sz="1400"/>
              <a:t> our giveaway is over social media via the app “Instagram”. The </a:t>
            </a:r>
            <a:r>
              <a:rPr lang="en" sz="1400"/>
              <a:t>survey</a:t>
            </a:r>
            <a:r>
              <a:rPr lang="en" sz="1400"/>
              <a:t> results suggest that Instagram is the avenue with the most target rich demographic</a:t>
            </a:r>
            <a:r>
              <a:rPr lang="en" sz="1400"/>
              <a:t> for apparel giveaways regarding concert promotion.</a:t>
            </a:r>
            <a:endParaRPr sz="1400"/>
          </a:p>
        </p:txBody>
      </p:sp>
      <p:sp>
        <p:nvSpPr>
          <p:cNvPr id="132" name="Google Shape;132;p2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idx="4294967295" type="title"/>
          </p:nvPr>
        </p:nvSpPr>
        <p:spPr>
          <a:xfrm>
            <a:off x="1653150" y="410425"/>
            <a:ext cx="5837700" cy="10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Design</a:t>
            </a:r>
            <a:endParaRPr/>
          </a:p>
        </p:txBody>
      </p:sp>
      <p:pic>
        <p:nvPicPr>
          <p:cNvPr descr="Image result for instagram transparent logo" id="138" name="Google Shape;138;p22"/>
          <p:cNvPicPr preferRelativeResize="0"/>
          <p:nvPr/>
        </p:nvPicPr>
        <p:blipFill>
          <a:blip r:embed="rId3">
            <a:alphaModFix/>
          </a:blip>
          <a:stretch>
            <a:fillRect/>
          </a:stretch>
        </p:blipFill>
        <p:spPr>
          <a:xfrm>
            <a:off x="7864500" y="356300"/>
            <a:ext cx="985400" cy="985400"/>
          </a:xfrm>
          <a:prstGeom prst="rect">
            <a:avLst/>
          </a:prstGeom>
          <a:noFill/>
          <a:ln>
            <a:noFill/>
          </a:ln>
        </p:spPr>
      </p:pic>
      <p:sp>
        <p:nvSpPr>
          <p:cNvPr id="139" name="Google Shape;139;p22"/>
          <p:cNvSpPr txBox="1"/>
          <p:nvPr>
            <p:ph idx="4294967295" type="body"/>
          </p:nvPr>
        </p:nvSpPr>
        <p:spPr>
          <a:xfrm>
            <a:off x="3313125" y="1923500"/>
            <a:ext cx="4601700" cy="2441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FFFFFF"/>
              </a:buClr>
              <a:buSzPts val="2400"/>
              <a:buChar char="●"/>
            </a:pPr>
            <a:r>
              <a:rPr b="1" lang="en" sz="2400">
                <a:solidFill>
                  <a:srgbClr val="FFFFFF"/>
                </a:solidFill>
              </a:rPr>
              <a:t>18-34 Target Demographic</a:t>
            </a:r>
            <a:endParaRPr b="1" sz="2400">
              <a:solidFill>
                <a:srgbClr val="FFFFFF"/>
              </a:solidFill>
            </a:endParaRPr>
          </a:p>
          <a:p>
            <a:pPr indent="-381000" lvl="0" marL="457200" rtl="0" algn="l">
              <a:spcBef>
                <a:spcPts val="0"/>
              </a:spcBef>
              <a:spcAft>
                <a:spcPts val="0"/>
              </a:spcAft>
              <a:buClr>
                <a:srgbClr val="FFFFFF"/>
              </a:buClr>
              <a:buSzPts val="2400"/>
              <a:buChar char="●"/>
            </a:pPr>
            <a:r>
              <a:rPr b="1" lang="en" sz="2400">
                <a:solidFill>
                  <a:srgbClr val="FFFFFF"/>
                </a:solidFill>
              </a:rPr>
              <a:t>Easy and simple to use for both parties</a:t>
            </a:r>
            <a:endParaRPr b="1" sz="2400">
              <a:solidFill>
                <a:srgbClr val="FFFFFF"/>
              </a:solidFill>
            </a:endParaRPr>
          </a:p>
          <a:p>
            <a:pPr indent="-381000" lvl="0" marL="457200" rtl="0" algn="l">
              <a:spcBef>
                <a:spcPts val="0"/>
              </a:spcBef>
              <a:spcAft>
                <a:spcPts val="0"/>
              </a:spcAft>
              <a:buClr>
                <a:srgbClr val="FFFFFF"/>
              </a:buClr>
              <a:buSzPts val="2400"/>
              <a:buChar char="●"/>
            </a:pPr>
            <a:r>
              <a:rPr b="1" lang="en" sz="2400">
                <a:solidFill>
                  <a:srgbClr val="FFFFFF"/>
                </a:solidFill>
              </a:rPr>
              <a:t>Collects a wide variety of data</a:t>
            </a:r>
            <a:endParaRPr b="1" sz="2400">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a:p>
            <a:pPr indent="0" lvl="0" marL="0" rtl="0" algn="l">
              <a:spcBef>
                <a:spcPts val="600"/>
              </a:spcBef>
              <a:spcAft>
                <a:spcPts val="0"/>
              </a:spcAft>
              <a:buNone/>
            </a:pPr>
            <a:r>
              <a:t/>
            </a:r>
            <a:endParaRPr b="1">
              <a:solidFill>
                <a:srgbClr val="FFFFFF"/>
              </a:solidFill>
            </a:endParaRPr>
          </a:p>
        </p:txBody>
      </p:sp>
      <p:pic>
        <p:nvPicPr>
          <p:cNvPr id="140" name="Google Shape;140;p22"/>
          <p:cNvPicPr preferRelativeResize="0"/>
          <p:nvPr/>
        </p:nvPicPr>
        <p:blipFill>
          <a:blip r:embed="rId4">
            <a:alphaModFix/>
          </a:blip>
          <a:stretch>
            <a:fillRect/>
          </a:stretch>
        </p:blipFill>
        <p:spPr>
          <a:xfrm>
            <a:off x="1006775" y="1341700"/>
            <a:ext cx="1886949" cy="3354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46" name="Google Shape;146;p23"/>
          <p:cNvSpPr txBox="1"/>
          <p:nvPr>
            <p:ph idx="4294967295" type="ctrTitle"/>
          </p:nvPr>
        </p:nvSpPr>
        <p:spPr>
          <a:xfrm>
            <a:off x="685800" y="1507150"/>
            <a:ext cx="6593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B600"/>
                </a:solidFill>
              </a:rPr>
              <a:t>Thanks</a:t>
            </a:r>
            <a:r>
              <a:rPr lang="en" sz="9600">
                <a:solidFill>
                  <a:srgbClr val="FFB600"/>
                </a:solidFill>
              </a:rPr>
              <a:t>!</a:t>
            </a:r>
            <a:endParaRPr sz="9600">
              <a:solidFill>
                <a:srgbClr val="FFB600"/>
              </a:solidFill>
            </a:endParaRPr>
          </a:p>
        </p:txBody>
      </p:sp>
      <p:sp>
        <p:nvSpPr>
          <p:cNvPr id="147" name="Google Shape;147;p23"/>
          <p:cNvSpPr txBox="1"/>
          <p:nvPr>
            <p:ph idx="4294967295" type="subTitle"/>
          </p:nvPr>
        </p:nvSpPr>
        <p:spPr>
          <a:xfrm>
            <a:off x="685800" y="2860000"/>
            <a:ext cx="6593700" cy="193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b="1" sz="3600"/>
          </a:p>
          <a:p>
            <a:pPr indent="0" lvl="0" marL="0" rtl="0" algn="l">
              <a:spcBef>
                <a:spcPts val="600"/>
              </a:spcBef>
              <a:spcAft>
                <a:spcPts val="0"/>
              </a:spcAft>
              <a:buClr>
                <a:schemeClr val="dk1"/>
              </a:buClr>
              <a:buSzPts val="1100"/>
              <a:buFont typeface="Arial"/>
              <a:buNone/>
            </a:pPr>
            <a:r>
              <a:t/>
            </a:r>
            <a:endParaRPr b="1" sz="3600"/>
          </a:p>
        </p:txBody>
      </p:sp>
      <p:sp>
        <p:nvSpPr>
          <p:cNvPr id="148" name="Google Shape;148;p23"/>
          <p:cNvSpPr/>
          <p:nvPr/>
        </p:nvSpPr>
        <p:spPr>
          <a:xfrm>
            <a:off x="8054234" y="327815"/>
            <a:ext cx="798007" cy="72583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B600"/>
                </a:solidFill>
              </a:rPr>
              <a:t>Jackson 5 Members</a:t>
            </a:r>
            <a:endParaRPr sz="4800">
              <a:solidFill>
                <a:srgbClr val="FFB600"/>
              </a:solidFill>
            </a:endParaRPr>
          </a:p>
        </p:txBody>
      </p:sp>
      <p:sp>
        <p:nvSpPr>
          <p:cNvPr id="63" name="Google Shape;63;p13"/>
          <p:cNvSpPr txBox="1"/>
          <p:nvPr>
            <p:ph idx="1" type="body"/>
          </p:nvPr>
        </p:nvSpPr>
        <p:spPr>
          <a:xfrm>
            <a:off x="648400" y="1978200"/>
            <a:ext cx="2586300" cy="21537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lang="en">
                <a:solidFill>
                  <a:srgbClr val="000000"/>
                </a:solidFill>
                <a:latin typeface="Raleway"/>
                <a:ea typeface="Raleway"/>
                <a:cs typeface="Raleway"/>
                <a:sym typeface="Raleway"/>
              </a:rPr>
              <a:t>Kosta Karagan</a:t>
            </a:r>
            <a:endParaRPr>
              <a:solidFill>
                <a:srgbClr val="000000"/>
              </a:solidFill>
              <a:latin typeface="Raleway"/>
              <a:ea typeface="Raleway"/>
              <a:cs typeface="Raleway"/>
              <a:sym typeface="Raleway"/>
            </a:endParaRPr>
          </a:p>
          <a:p>
            <a:pPr indent="0" lvl="0" marL="457200" rtl="0" algn="l">
              <a:spcBef>
                <a:spcPts val="600"/>
              </a:spcBef>
              <a:spcAft>
                <a:spcPts val="0"/>
              </a:spcAft>
              <a:buNone/>
            </a:pPr>
            <a:r>
              <a:rPr lang="en">
                <a:solidFill>
                  <a:srgbClr val="000000"/>
                </a:solidFill>
                <a:latin typeface="Raleway"/>
                <a:ea typeface="Raleway"/>
                <a:cs typeface="Raleway"/>
                <a:sym typeface="Raleway"/>
              </a:rPr>
              <a:t>Josh Kravetz</a:t>
            </a:r>
            <a:endParaRPr>
              <a:solidFill>
                <a:srgbClr val="000000"/>
              </a:solidFill>
              <a:latin typeface="Raleway"/>
              <a:ea typeface="Raleway"/>
              <a:cs typeface="Raleway"/>
              <a:sym typeface="Raleway"/>
            </a:endParaRPr>
          </a:p>
          <a:p>
            <a:pPr indent="0" lvl="0" marL="457200" rtl="0" algn="l">
              <a:spcBef>
                <a:spcPts val="600"/>
              </a:spcBef>
              <a:spcAft>
                <a:spcPts val="0"/>
              </a:spcAft>
              <a:buNone/>
            </a:pPr>
            <a:r>
              <a:rPr lang="en">
                <a:solidFill>
                  <a:srgbClr val="000000"/>
                </a:solidFill>
                <a:latin typeface="Raleway"/>
                <a:ea typeface="Raleway"/>
                <a:cs typeface="Raleway"/>
                <a:sym typeface="Raleway"/>
              </a:rPr>
              <a:t>Sami Masaki</a:t>
            </a:r>
            <a:endParaRPr>
              <a:solidFill>
                <a:srgbClr val="000000"/>
              </a:solidFill>
              <a:latin typeface="Raleway"/>
              <a:ea typeface="Raleway"/>
              <a:cs typeface="Raleway"/>
              <a:sym typeface="Raleway"/>
            </a:endParaRPr>
          </a:p>
          <a:p>
            <a:pPr indent="0" lvl="0" marL="457200" rtl="0" algn="l">
              <a:spcBef>
                <a:spcPts val="600"/>
              </a:spcBef>
              <a:spcAft>
                <a:spcPts val="0"/>
              </a:spcAft>
              <a:buNone/>
            </a:pPr>
            <a:r>
              <a:rPr lang="en">
                <a:solidFill>
                  <a:srgbClr val="000000"/>
                </a:solidFill>
                <a:latin typeface="Raleway"/>
                <a:ea typeface="Raleway"/>
                <a:cs typeface="Raleway"/>
                <a:sym typeface="Raleway"/>
              </a:rPr>
              <a:t>Aman Patel</a:t>
            </a:r>
            <a:endParaRPr>
              <a:solidFill>
                <a:srgbClr val="000000"/>
              </a:solidFill>
              <a:latin typeface="Raleway"/>
              <a:ea typeface="Raleway"/>
              <a:cs typeface="Raleway"/>
              <a:sym typeface="Raleway"/>
            </a:endParaRPr>
          </a:p>
          <a:p>
            <a:pPr indent="0" lvl="0" marL="457200" rtl="0" algn="l">
              <a:spcBef>
                <a:spcPts val="600"/>
              </a:spcBef>
              <a:spcAft>
                <a:spcPts val="0"/>
              </a:spcAft>
              <a:buNone/>
            </a:pPr>
            <a:r>
              <a:rPr lang="en">
                <a:solidFill>
                  <a:srgbClr val="000000"/>
                </a:solidFill>
                <a:latin typeface="Raleway"/>
                <a:ea typeface="Raleway"/>
                <a:cs typeface="Raleway"/>
                <a:sym typeface="Raleway"/>
              </a:rPr>
              <a:t>Krist Qu</a:t>
            </a:r>
            <a:endParaRPr>
              <a:solidFill>
                <a:srgbClr val="000000"/>
              </a:solidFill>
              <a:latin typeface="Raleway"/>
              <a:ea typeface="Raleway"/>
              <a:cs typeface="Raleway"/>
              <a:sym typeface="Raleway"/>
            </a:endParaRPr>
          </a:p>
        </p:txBody>
      </p:sp>
      <p:sp>
        <p:nvSpPr>
          <p:cNvPr id="64" name="Google Shape;64;p1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65" name="Google Shape;65;p13"/>
          <p:cNvGrpSpPr/>
          <p:nvPr/>
        </p:nvGrpSpPr>
        <p:grpSpPr>
          <a:xfrm>
            <a:off x="8087089" y="356400"/>
            <a:ext cx="618316" cy="748360"/>
            <a:chOff x="584925" y="922575"/>
            <a:chExt cx="415200" cy="502525"/>
          </a:xfrm>
        </p:grpSpPr>
        <p:sp>
          <p:nvSpPr>
            <p:cNvPr id="66" name="Google Shape;66;p13"/>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3"/>
          <p:cNvSpPr txBox="1"/>
          <p:nvPr/>
        </p:nvSpPr>
        <p:spPr>
          <a:xfrm>
            <a:off x="1216900" y="3564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400"/>
              </a:spcBef>
              <a:spcAft>
                <a:spcPts val="0"/>
              </a:spcAft>
              <a:buNone/>
            </a:pPr>
            <a:r>
              <a:t/>
            </a:r>
            <a:endParaRPr sz="900">
              <a:solidFill>
                <a:srgbClr val="333333"/>
              </a:solidFill>
              <a:highlight>
                <a:srgbClr val="FFFFFF"/>
              </a:highlight>
            </a:endParaRPr>
          </a:p>
          <a:p>
            <a:pPr indent="0" lvl="0" marL="50800" marR="50800" rtl="0" algn="l">
              <a:lnSpc>
                <a:spcPct val="150000"/>
              </a:lnSpc>
              <a:spcBef>
                <a:spcPts val="0"/>
              </a:spcBef>
              <a:spcAft>
                <a:spcPts val="0"/>
              </a:spcAft>
              <a:buNone/>
            </a:pPr>
            <a:r>
              <a:t/>
            </a:r>
            <a:endParaRPr sz="900">
              <a:solidFill>
                <a:srgbClr val="333333"/>
              </a:solidFill>
              <a:highlight>
                <a:srgbClr val="FFFFFF"/>
              </a:highlight>
            </a:endParaRPr>
          </a:p>
        </p:txBody>
      </p:sp>
      <p:pic>
        <p:nvPicPr>
          <p:cNvPr id="70" name="Google Shape;70;p13"/>
          <p:cNvPicPr preferRelativeResize="0"/>
          <p:nvPr/>
        </p:nvPicPr>
        <p:blipFill>
          <a:blip r:embed="rId3">
            <a:alphaModFix/>
          </a:blip>
          <a:stretch>
            <a:fillRect/>
          </a:stretch>
        </p:blipFill>
        <p:spPr>
          <a:xfrm>
            <a:off x="3541825" y="1892175"/>
            <a:ext cx="4136918" cy="253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idx="4294967295" type="ctrTitle"/>
          </p:nvPr>
        </p:nvSpPr>
        <p:spPr>
          <a:xfrm>
            <a:off x="643900" y="451650"/>
            <a:ext cx="65937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FFB600"/>
                </a:solidFill>
              </a:rPr>
              <a:t>Intro</a:t>
            </a:r>
            <a:endParaRPr sz="7200">
              <a:solidFill>
                <a:srgbClr val="FFB600"/>
              </a:solidFill>
            </a:endParaRPr>
          </a:p>
        </p:txBody>
      </p:sp>
      <p:sp>
        <p:nvSpPr>
          <p:cNvPr id="76" name="Google Shape;76;p14"/>
          <p:cNvSpPr txBox="1"/>
          <p:nvPr>
            <p:ph idx="4294967295" type="subTitle"/>
          </p:nvPr>
        </p:nvSpPr>
        <p:spPr>
          <a:xfrm>
            <a:off x="643900" y="1611450"/>
            <a:ext cx="8160300" cy="332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000000"/>
                </a:solidFill>
                <a:latin typeface="Raleway"/>
                <a:ea typeface="Raleway"/>
                <a:cs typeface="Raleway"/>
                <a:sym typeface="Raleway"/>
              </a:rPr>
              <a:t>Our group was tasked with finding the most efficient way for an annual music festival to hold a giveaway. The giveaway consists of various items including free tickets, meet and greets, and t-shirts. To get to the bottom of this problem, we had to first find which platform reached the largest number of our target audience- those that are between 18-34 years old. We also had to figure out which method would best allow us to collect the most amount of data from the users. Large, established music festivals in the past have taken to social media and email to hold giveaways and create excitement and buzz around the music festival. Popular social media choices included Instagram and Facebook. Our group analyzed this problem to reach our chosen method for this giveaway.</a:t>
            </a:r>
            <a:endParaRPr sz="1700">
              <a:solidFill>
                <a:srgbClr val="000000"/>
              </a:solidFill>
              <a:latin typeface="Raleway"/>
              <a:ea typeface="Raleway"/>
              <a:cs typeface="Raleway"/>
              <a:sym typeface="Raleway"/>
            </a:endParaRPr>
          </a:p>
          <a:p>
            <a:pPr indent="0" lvl="0" marL="482600" marR="482600" rtl="0" algn="l">
              <a:lnSpc>
                <a:spcPct val="100000"/>
              </a:lnSpc>
              <a:spcBef>
                <a:spcPts val="0"/>
              </a:spcBef>
              <a:spcAft>
                <a:spcPts val="0"/>
              </a:spcAft>
              <a:buClr>
                <a:schemeClr val="dk1"/>
              </a:buClr>
              <a:buSzPts val="1100"/>
              <a:buFont typeface="Arial"/>
              <a:buNone/>
            </a:pPr>
            <a:r>
              <a:t/>
            </a:r>
            <a:endParaRPr sz="1700">
              <a:solidFill>
                <a:srgbClr val="000000"/>
              </a:solidFill>
              <a:latin typeface="Raleway"/>
              <a:ea typeface="Raleway"/>
              <a:cs typeface="Raleway"/>
              <a:sym typeface="Raleway"/>
            </a:endParaRPr>
          </a:p>
          <a:p>
            <a:pPr indent="0" lvl="0" marL="0" rtl="0" algn="l">
              <a:lnSpc>
                <a:spcPct val="100000"/>
              </a:lnSpc>
              <a:spcBef>
                <a:spcPts val="600"/>
              </a:spcBef>
              <a:spcAft>
                <a:spcPts val="0"/>
              </a:spcAft>
              <a:buClr>
                <a:schemeClr val="dk1"/>
              </a:buClr>
              <a:buSzPts val="1100"/>
              <a:buFont typeface="Arial"/>
              <a:buNone/>
            </a:pPr>
            <a:r>
              <a:t/>
            </a:r>
            <a:endParaRPr sz="1700">
              <a:solidFill>
                <a:srgbClr val="000000"/>
              </a:solidFill>
              <a:latin typeface="Raleway"/>
              <a:ea typeface="Raleway"/>
              <a:cs typeface="Raleway"/>
              <a:sym typeface="Raleway"/>
            </a:endParaRPr>
          </a:p>
        </p:txBody>
      </p:sp>
      <p:sp>
        <p:nvSpPr>
          <p:cNvPr id="77" name="Google Shape;77;p1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83" name="Google Shape;83;p15"/>
          <p:cNvSpPr txBox="1"/>
          <p:nvPr/>
        </p:nvSpPr>
        <p:spPr>
          <a:xfrm>
            <a:off x="628275" y="343475"/>
            <a:ext cx="4146600" cy="15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0">
                <a:solidFill>
                  <a:srgbClr val="FFB600"/>
                </a:solidFill>
                <a:latin typeface="Raleway ExtraBold"/>
                <a:ea typeface="Raleway ExtraBold"/>
                <a:cs typeface="Raleway ExtraBold"/>
                <a:sym typeface="Raleway ExtraBold"/>
              </a:rPr>
              <a:t>Problem?</a:t>
            </a:r>
            <a:endParaRPr sz="6000">
              <a:solidFill>
                <a:srgbClr val="FFB600"/>
              </a:solidFill>
              <a:latin typeface="Raleway ExtraBold"/>
              <a:ea typeface="Raleway ExtraBold"/>
              <a:cs typeface="Raleway ExtraBold"/>
              <a:sym typeface="Raleway ExtraBold"/>
            </a:endParaRPr>
          </a:p>
        </p:txBody>
      </p:sp>
      <p:sp>
        <p:nvSpPr>
          <p:cNvPr id="84" name="Google Shape;84;p15"/>
          <p:cNvSpPr txBox="1"/>
          <p:nvPr/>
        </p:nvSpPr>
        <p:spPr>
          <a:xfrm>
            <a:off x="628275" y="1415725"/>
            <a:ext cx="7405200" cy="3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aleway"/>
                <a:ea typeface="Raleway"/>
                <a:cs typeface="Raleway"/>
                <a:sym typeface="Raleway"/>
              </a:rPr>
              <a:t>One of the main issues that we have to tackle is finding the best ways to reach out to people and promote the event.  In the past, concerts have used many marketing strategies including social media giveaways and emailing people who could possibly be interested. Since this concert would be taking place on a large college campus, it would be difficult to promote the event by just word of mouth. Since the demographic that we are targeting is 18-34 year olds, we need to utilize technology and promote these giveaways on people’s phones, computers, and tablets. </a:t>
            </a:r>
            <a:endParaRPr sz="20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idx="4294967295" type="ctrTitle"/>
          </p:nvPr>
        </p:nvSpPr>
        <p:spPr>
          <a:xfrm>
            <a:off x="685800" y="417825"/>
            <a:ext cx="4977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B600"/>
                </a:solidFill>
              </a:rPr>
              <a:t>Scenario</a:t>
            </a:r>
            <a:endParaRPr sz="7200">
              <a:solidFill>
                <a:srgbClr val="FFB600"/>
              </a:solidFill>
            </a:endParaRPr>
          </a:p>
        </p:txBody>
      </p:sp>
      <p:sp>
        <p:nvSpPr>
          <p:cNvPr id="90" name="Google Shape;90;p16"/>
          <p:cNvSpPr txBox="1"/>
          <p:nvPr>
            <p:ph idx="4294967295" type="subTitle"/>
          </p:nvPr>
        </p:nvSpPr>
        <p:spPr>
          <a:xfrm>
            <a:off x="685800" y="1365450"/>
            <a:ext cx="7473300" cy="283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000000"/>
                </a:solidFill>
              </a:rPr>
              <a:t>Bloomington’s annual concert consists of many different artists and bands. This year, it has been brought up that the festival wants to do a giveaway with various items. These items include tickets, merchandise, and meet and greets. Our job is to find an effective way to promote the event and target a clear demographic through social media, email, and flyers around the school. </a:t>
            </a:r>
            <a:endParaRPr sz="2000">
              <a:solidFill>
                <a:srgbClr val="000000"/>
              </a:solidFill>
            </a:endParaRPr>
          </a:p>
        </p:txBody>
      </p:sp>
      <p:sp>
        <p:nvSpPr>
          <p:cNvPr id="91" name="Google Shape;91;p1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922000" y="2256200"/>
            <a:ext cx="3543300" cy="158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Primary</a:t>
            </a:r>
            <a:endParaRPr b="1" sz="1600"/>
          </a:p>
          <a:p>
            <a:pPr indent="-330200" lvl="0" marL="457200" rtl="0" algn="l">
              <a:spcBef>
                <a:spcPts val="600"/>
              </a:spcBef>
              <a:spcAft>
                <a:spcPts val="0"/>
              </a:spcAft>
              <a:buSzPts val="1600"/>
              <a:buChar char="●"/>
            </a:pPr>
            <a:r>
              <a:rPr lang="en" sz="1600"/>
              <a:t>SurveyMonkey survey</a:t>
            </a:r>
            <a:endParaRPr sz="1600"/>
          </a:p>
          <a:p>
            <a:pPr indent="-330200" lvl="0" marL="457200" rtl="0" algn="l">
              <a:spcBef>
                <a:spcPts val="0"/>
              </a:spcBef>
              <a:spcAft>
                <a:spcPts val="0"/>
              </a:spcAft>
              <a:buSzPts val="1600"/>
              <a:buChar char="●"/>
            </a:pPr>
            <a:r>
              <a:rPr lang="en" sz="1600"/>
              <a:t>Results</a:t>
            </a:r>
            <a:endParaRPr sz="1600"/>
          </a:p>
        </p:txBody>
      </p:sp>
      <p:sp>
        <p:nvSpPr>
          <p:cNvPr id="97" name="Google Shape;97;p1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B600"/>
                </a:solidFill>
              </a:rPr>
              <a:t>Types of Research</a:t>
            </a:r>
            <a:endParaRPr>
              <a:solidFill>
                <a:srgbClr val="FFB600"/>
              </a:solidFill>
            </a:endParaRPr>
          </a:p>
        </p:txBody>
      </p:sp>
      <p:sp>
        <p:nvSpPr>
          <p:cNvPr id="98" name="Google Shape;98;p17"/>
          <p:cNvSpPr txBox="1"/>
          <p:nvPr>
            <p:ph idx="2" type="body"/>
          </p:nvPr>
        </p:nvSpPr>
        <p:spPr>
          <a:xfrm>
            <a:off x="4649628" y="2256200"/>
            <a:ext cx="3543300" cy="158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Secondary</a:t>
            </a:r>
            <a:endParaRPr b="1" sz="1600"/>
          </a:p>
          <a:p>
            <a:pPr indent="-330200" lvl="0" marL="457200" rtl="0" algn="l">
              <a:spcBef>
                <a:spcPts val="600"/>
              </a:spcBef>
              <a:spcAft>
                <a:spcPts val="0"/>
              </a:spcAft>
              <a:buSzPts val="1600"/>
              <a:buChar char="●"/>
            </a:pPr>
            <a:r>
              <a:rPr lang="en" sz="1600"/>
              <a:t>Article Summaries</a:t>
            </a:r>
            <a:endParaRPr sz="1600"/>
          </a:p>
          <a:p>
            <a:pPr indent="-330200" lvl="0" marL="457200" rtl="0" algn="l">
              <a:spcBef>
                <a:spcPts val="0"/>
              </a:spcBef>
              <a:spcAft>
                <a:spcPts val="0"/>
              </a:spcAft>
              <a:buSzPts val="1600"/>
              <a:buChar char="●"/>
            </a:pPr>
            <a:r>
              <a:rPr lang="en" sz="1600"/>
              <a:t>Brief summary of each article</a:t>
            </a:r>
            <a:endParaRPr sz="1600"/>
          </a:p>
        </p:txBody>
      </p:sp>
      <p:sp>
        <p:nvSpPr>
          <p:cNvPr id="99" name="Google Shape;99;p1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B600"/>
                </a:solidFill>
              </a:rPr>
              <a:t>SurveyMonkey Survey</a:t>
            </a:r>
            <a:endParaRPr sz="4000">
              <a:solidFill>
                <a:srgbClr val="FFB600"/>
              </a:solidFill>
            </a:endParaRPr>
          </a:p>
        </p:txBody>
      </p:sp>
      <p:sp>
        <p:nvSpPr>
          <p:cNvPr id="105" name="Google Shape;105;p18"/>
          <p:cNvSpPr txBox="1"/>
          <p:nvPr>
            <p:ph idx="1" type="body"/>
          </p:nvPr>
        </p:nvSpPr>
        <p:spPr>
          <a:xfrm>
            <a:off x="922000" y="1887378"/>
            <a:ext cx="3543300" cy="302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Our survey consisted of three questions with a natural progression. The questions were as follows:</a:t>
            </a:r>
            <a:endParaRPr/>
          </a:p>
          <a:p>
            <a:pPr indent="-317500" lvl="0" marL="457200" rtl="0" algn="l">
              <a:spcBef>
                <a:spcPts val="600"/>
              </a:spcBef>
              <a:spcAft>
                <a:spcPts val="0"/>
              </a:spcAft>
              <a:buSzPts val="1400"/>
              <a:buAutoNum type="arabicPeriod"/>
            </a:pPr>
            <a:r>
              <a:rPr lang="en" sz="1400"/>
              <a:t>Do you usually enter </a:t>
            </a:r>
            <a:r>
              <a:rPr lang="en" sz="1400"/>
              <a:t>giveaways</a:t>
            </a:r>
            <a:r>
              <a:rPr lang="en" sz="1400"/>
              <a:t> when you come across them?</a:t>
            </a:r>
            <a:endParaRPr sz="1400"/>
          </a:p>
          <a:p>
            <a:pPr indent="-317500" lvl="0" marL="457200" rtl="0" algn="l">
              <a:spcBef>
                <a:spcPts val="0"/>
              </a:spcBef>
              <a:spcAft>
                <a:spcPts val="0"/>
              </a:spcAft>
              <a:buSzPts val="1400"/>
              <a:buAutoNum type="arabicPeriod"/>
            </a:pPr>
            <a:r>
              <a:rPr lang="en" sz="1400"/>
              <a:t>What is your prefered method of entering a giveaway?</a:t>
            </a:r>
            <a:endParaRPr sz="1400"/>
          </a:p>
          <a:p>
            <a:pPr indent="-317500" lvl="0" marL="457200" rtl="0" algn="l">
              <a:spcBef>
                <a:spcPts val="0"/>
              </a:spcBef>
              <a:spcAft>
                <a:spcPts val="0"/>
              </a:spcAft>
              <a:buSzPts val="1400"/>
              <a:buAutoNum type="arabicPeriod"/>
            </a:pPr>
            <a:r>
              <a:rPr lang="en" sz="1400"/>
              <a:t>What social media platform do you use most frequently? </a:t>
            </a:r>
            <a:endParaRPr sz="1400"/>
          </a:p>
        </p:txBody>
      </p:sp>
      <p:sp>
        <p:nvSpPr>
          <p:cNvPr id="106" name="Google Shape;106;p18"/>
          <p:cNvSpPr txBox="1"/>
          <p:nvPr>
            <p:ph idx="2" type="body"/>
          </p:nvPr>
        </p:nvSpPr>
        <p:spPr>
          <a:xfrm>
            <a:off x="4678687" y="1887378"/>
            <a:ext cx="3543300" cy="302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Interestingly enough all </a:t>
            </a:r>
            <a:r>
              <a:rPr lang="en"/>
              <a:t>participants filled out the first two questions while </a:t>
            </a:r>
            <a:r>
              <a:rPr lang="en"/>
              <a:t> a few missed the final question, although we do not believe that our survey results are skewed.</a:t>
            </a:r>
            <a:endParaRPr/>
          </a:p>
        </p:txBody>
      </p:sp>
      <p:sp>
        <p:nvSpPr>
          <p:cNvPr id="107" name="Google Shape;107;p1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B600"/>
                </a:solidFill>
              </a:rPr>
              <a:t>Data Set and Visualization</a:t>
            </a:r>
            <a:endParaRPr sz="4000">
              <a:solidFill>
                <a:srgbClr val="FFB600"/>
              </a:solidFill>
            </a:endParaRPr>
          </a:p>
        </p:txBody>
      </p:sp>
      <p:sp>
        <p:nvSpPr>
          <p:cNvPr id="113" name="Google Shape;113;p1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114" name="Google Shape;114;p19"/>
          <p:cNvGraphicFramePr/>
          <p:nvPr/>
        </p:nvGraphicFramePr>
        <p:xfrm>
          <a:off x="952500" y="2190750"/>
          <a:ext cx="3000000" cy="3000000"/>
        </p:xfrm>
        <a:graphic>
          <a:graphicData uri="http://schemas.openxmlformats.org/drawingml/2006/table">
            <a:tbl>
              <a:tblPr>
                <a:noFill/>
                <a:tableStyleId>{F753E975-606C-406D-B114-D2F7C9184C85}</a:tableStyleId>
              </a:tblPr>
              <a:tblGrid>
                <a:gridCol w="3619500"/>
                <a:gridCol w="3619500"/>
              </a:tblGrid>
              <a:tr h="381000">
                <a:tc>
                  <a:txBody>
                    <a:bodyPr>
                      <a:noAutofit/>
                    </a:bodyPr>
                    <a:lstStyle/>
                    <a:p>
                      <a:pPr indent="0" lvl="0" marL="0" rtl="0" algn="ctr">
                        <a:spcBef>
                          <a:spcPts val="0"/>
                        </a:spcBef>
                        <a:spcAft>
                          <a:spcPts val="0"/>
                        </a:spcAft>
                        <a:buNone/>
                      </a:pPr>
                      <a:r>
                        <a:rPr lang="en">
                          <a:latin typeface="Raleway"/>
                          <a:ea typeface="Raleway"/>
                          <a:cs typeface="Raleway"/>
                          <a:sym typeface="Raleway"/>
                        </a:rPr>
                        <a:t>Yes </a:t>
                      </a:r>
                      <a:endParaRPr>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a:latin typeface="Raleway"/>
                          <a:ea typeface="Raleway"/>
                          <a:cs typeface="Raleway"/>
                          <a:sym typeface="Raleway"/>
                        </a:rPr>
                        <a:t>No</a:t>
                      </a:r>
                      <a:endParaRPr>
                        <a:latin typeface="Raleway"/>
                        <a:ea typeface="Raleway"/>
                        <a:cs typeface="Raleway"/>
                        <a:sym typeface="Raleway"/>
                      </a:endParaRPr>
                    </a:p>
                  </a:txBody>
                  <a:tcPr marT="91425" marB="91425" marR="91425" marL="91425"/>
                </a:tc>
              </a:tr>
              <a:tr h="381000">
                <a:tc>
                  <a:txBody>
                    <a:bodyPr>
                      <a:noAutofit/>
                    </a:bodyPr>
                    <a:lstStyle/>
                    <a:p>
                      <a:pPr indent="0" lvl="0" marL="0" rtl="0" algn="ctr">
                        <a:spcBef>
                          <a:spcPts val="0"/>
                        </a:spcBef>
                        <a:spcAft>
                          <a:spcPts val="0"/>
                        </a:spcAft>
                        <a:buNone/>
                      </a:pPr>
                      <a:r>
                        <a:rPr b="1" lang="en">
                          <a:latin typeface="Raleway"/>
                          <a:ea typeface="Raleway"/>
                          <a:cs typeface="Raleway"/>
                          <a:sym typeface="Raleway"/>
                        </a:rPr>
                        <a:t>20.90%</a:t>
                      </a:r>
                      <a:endParaRPr b="1">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b="1" lang="en">
                          <a:latin typeface="Raleway"/>
                          <a:ea typeface="Raleway"/>
                          <a:cs typeface="Raleway"/>
                          <a:sym typeface="Raleway"/>
                        </a:rPr>
                        <a:t>79.10%</a:t>
                      </a:r>
                      <a:endParaRPr b="1">
                        <a:latin typeface="Raleway"/>
                        <a:ea typeface="Raleway"/>
                        <a:cs typeface="Raleway"/>
                        <a:sym typeface="Raleway"/>
                      </a:endParaRPr>
                    </a:p>
                  </a:txBody>
                  <a:tcPr marT="91425" marB="91425" marR="91425" marL="91425">
                    <a:solidFill>
                      <a:srgbClr val="FFB600"/>
                    </a:solidFill>
                  </a:tcPr>
                </a:tc>
              </a:tr>
            </a:tbl>
          </a:graphicData>
        </a:graphic>
      </p:graphicFrame>
      <p:sp>
        <p:nvSpPr>
          <p:cNvPr id="115" name="Google Shape;115;p19"/>
          <p:cNvSpPr txBox="1"/>
          <p:nvPr/>
        </p:nvSpPr>
        <p:spPr>
          <a:xfrm>
            <a:off x="952500" y="1682425"/>
            <a:ext cx="7212600" cy="3042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rPr b="1" lang="en">
                <a:solidFill>
                  <a:schemeClr val="dk2"/>
                </a:solidFill>
                <a:latin typeface="Raleway"/>
                <a:ea typeface="Raleway"/>
                <a:cs typeface="Raleway"/>
                <a:sym typeface="Raleway"/>
              </a:rPr>
              <a:t>Do you usually enter giveaways when you come across them?</a:t>
            </a:r>
            <a:endParaRPr b="1"/>
          </a:p>
        </p:txBody>
      </p:sp>
      <p:pic>
        <p:nvPicPr>
          <p:cNvPr id="116" name="Google Shape;116;p19" title="Points scored"/>
          <p:cNvPicPr preferRelativeResize="0"/>
          <p:nvPr/>
        </p:nvPicPr>
        <p:blipFill>
          <a:blip r:embed="rId3">
            <a:alphaModFix/>
          </a:blip>
          <a:stretch>
            <a:fillRect/>
          </a:stretch>
        </p:blipFill>
        <p:spPr>
          <a:xfrm>
            <a:off x="1579825" y="3103450"/>
            <a:ext cx="2545506" cy="1573975"/>
          </a:xfrm>
          <a:prstGeom prst="rect">
            <a:avLst/>
          </a:prstGeom>
          <a:noFill/>
          <a:ln>
            <a:noFill/>
          </a:ln>
        </p:spPr>
      </p:pic>
      <p:pic>
        <p:nvPicPr>
          <p:cNvPr id="117" name="Google Shape;117;p19" title="Points scored"/>
          <p:cNvPicPr preferRelativeResize="0"/>
          <p:nvPr/>
        </p:nvPicPr>
        <p:blipFill>
          <a:blip r:embed="rId4">
            <a:alphaModFix/>
          </a:blip>
          <a:stretch>
            <a:fillRect/>
          </a:stretch>
        </p:blipFill>
        <p:spPr>
          <a:xfrm>
            <a:off x="5092113" y="3179675"/>
            <a:ext cx="2545500" cy="15739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B600"/>
                </a:solidFill>
              </a:rPr>
              <a:t>Results</a:t>
            </a:r>
            <a:endParaRPr sz="4000">
              <a:solidFill>
                <a:srgbClr val="FFB600"/>
              </a:solidFill>
            </a:endParaRPr>
          </a:p>
        </p:txBody>
      </p:sp>
      <p:sp>
        <p:nvSpPr>
          <p:cNvPr id="123" name="Google Shape;123;p20"/>
          <p:cNvSpPr txBox="1"/>
          <p:nvPr>
            <p:ph idx="1" type="body"/>
          </p:nvPr>
        </p:nvSpPr>
        <p:spPr>
          <a:xfrm>
            <a:off x="922000" y="1887375"/>
            <a:ext cx="7376100" cy="3027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Although the majority of people prefer not to participate in giveaways, the survey results suggest that those who do choose to enter </a:t>
            </a:r>
            <a:r>
              <a:rPr lang="en"/>
              <a:t>through</a:t>
            </a:r>
            <a:r>
              <a:rPr lang="en"/>
              <a:t> social media, and that the most attractive social media platform is instagram.</a:t>
            </a:r>
            <a:endParaRPr/>
          </a:p>
        </p:txBody>
      </p:sp>
      <p:sp>
        <p:nvSpPr>
          <p:cNvPr id="124" name="Google Shape;124;p2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