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83" r:id="rId5"/>
    <p:sldId id="386" r:id="rId6"/>
    <p:sldId id="385" r:id="rId7"/>
    <p:sldId id="384" r:id="rId8"/>
    <p:sldId id="388" r:id="rId9"/>
    <p:sldId id="387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weta Deshkulkarni" initials="SD" lastIdx="1" clrIdx="0">
    <p:extLst>
      <p:ext uri="{19B8F6BF-5375-455C-9EA6-DF929625EA0E}">
        <p15:presenceInfo xmlns:p15="http://schemas.microsoft.com/office/powerpoint/2012/main" userId="6276e1d3f16d24c6" providerId="Windows Live"/>
      </p:ext>
    </p:extLst>
  </p:cmAuthor>
  <p:cmAuthor id="2" name="Aman Patial" initials="AP" lastIdx="1" clrIdx="1">
    <p:extLst>
      <p:ext uri="{19B8F6BF-5375-455C-9EA6-DF929625EA0E}">
        <p15:presenceInfo xmlns:p15="http://schemas.microsoft.com/office/powerpoint/2012/main" userId="Aman Pati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462D"/>
    <a:srgbClr val="E57543"/>
    <a:srgbClr val="E57D43"/>
    <a:srgbClr val="E06148"/>
    <a:srgbClr val="E45744"/>
    <a:srgbClr val="FF3300"/>
    <a:srgbClr val="E47B3E"/>
    <a:srgbClr val="C0562C"/>
    <a:srgbClr val="2A3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3" autoAdjust="0"/>
    <p:restoredTop sz="94643"/>
  </p:normalViewPr>
  <p:slideViewPr>
    <p:cSldViewPr snapToGrid="0">
      <p:cViewPr varScale="1">
        <p:scale>
          <a:sx n="57" d="100"/>
          <a:sy n="57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DA1BD-267D-4A25-AAE8-FF800A404E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4B3EF-BADC-4CD6-A54F-A605AEAC44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3EF2C-E361-42C0-AC8D-9BCEDDC9120F}" type="datetimeFigureOut">
              <a:rPr lang="en-IN" smtClean="0"/>
              <a:t>04/07/25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1CD7C-547B-494A-ABAF-8FBD49C200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4301C-BE98-4F55-8962-D0E9C05826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E85E4-FA5B-4747-8F8D-558B2252F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560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Shape 1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400" spc="-104" dirty="0">
                <a:solidFill>
                  <a:srgbClr val="2A3353"/>
                </a:solidFill>
                <a:latin typeface="Montserrat" pitchFamily="2" charset="77"/>
              </a:rPr>
              <a:t>Microsoft 365 E3/E5 alone does NOT give full Copilot Studio access unless </a:t>
            </a:r>
            <a:r>
              <a:rPr lang="en-US" sz="2400" b="1" spc="-104" dirty="0">
                <a:solidFill>
                  <a:srgbClr val="2A3353"/>
                </a:solidFill>
                <a:latin typeface="Montserrat" pitchFamily="2" charset="77"/>
              </a:rPr>
              <a:t>supplemented</a:t>
            </a:r>
            <a:r>
              <a:rPr lang="en-US" sz="2400" spc="-104" dirty="0">
                <a:solidFill>
                  <a:srgbClr val="2A3353"/>
                </a:solidFill>
                <a:latin typeface="Montserrat" pitchFamily="2" charset="77"/>
              </a:rPr>
              <a:t> with Power Platform or Copilot Studio licenses.</a:t>
            </a:r>
          </a:p>
        </p:txBody>
      </p:sp>
    </p:spTree>
    <p:extLst>
      <p:ext uri="{BB962C8B-B14F-4D97-AF65-F5344CB8AC3E}">
        <p14:creationId xmlns:p14="http://schemas.microsoft.com/office/powerpoint/2010/main" val="300169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48883-1154-F26F-D6A2-DDF97809B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E7A90A-2662-5352-96D5-D333FFA0D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F42C89-334B-E433-ACE2-E7EB43D8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Microsoft Copilot is built on Microsoft 365’s enterprise-grade security architecture, ensuring that all AI interactions respect existing data access controls, protect sensitive information, and prevent misuse. </a:t>
            </a:r>
            <a:r>
              <a:rPr lang="en-US" dirty="0"/>
              <a:t>It keeps your data private, uses strong identity protection, and provides full auditability to meet enterprise security standards.</a:t>
            </a:r>
          </a:p>
        </p:txBody>
      </p:sp>
    </p:spTree>
    <p:extLst>
      <p:ext uri="{BB962C8B-B14F-4D97-AF65-F5344CB8AC3E}">
        <p14:creationId xmlns:p14="http://schemas.microsoft.com/office/powerpoint/2010/main" val="264998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B1332-F42D-8392-025A-A7EDE18A2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626D8-C595-C0BE-ED28-10E1C74FA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0CEBA1-EE63-B7C0-737F-53226E6D2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Microsoft Copilot is built on Microsoft 365’s enterprise-grade security architecture, ensuring that all AI interactions respect existing data access controls, protect sensitive information, and prevent misuse. </a:t>
            </a:r>
            <a:r>
              <a:rPr lang="en-US" dirty="0"/>
              <a:t>It keeps your data private, uses strong identity protection, and provides full auditability to meet enterprise security standards.</a:t>
            </a:r>
          </a:p>
        </p:txBody>
      </p:sp>
    </p:spTree>
    <p:extLst>
      <p:ext uri="{BB962C8B-B14F-4D97-AF65-F5344CB8AC3E}">
        <p14:creationId xmlns:p14="http://schemas.microsoft.com/office/powerpoint/2010/main" val="396154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Copilot empowers organizations with robust governance tools that ensure responsible AI usage, regulatory compliance, and controlled access.</a:t>
            </a:r>
            <a:r>
              <a:rPr lang="en-US" dirty="0"/>
              <a:t> Admins maintain oversight through policy controls, user-level management, and audit capabilities—aligning AI adoption with corporate risk and compliance frameworks.</a:t>
            </a:r>
          </a:p>
        </p:txBody>
      </p:sp>
    </p:spTree>
    <p:extLst>
      <p:ext uri="{BB962C8B-B14F-4D97-AF65-F5344CB8AC3E}">
        <p14:creationId xmlns:p14="http://schemas.microsoft.com/office/powerpoint/2010/main" val="103888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72051-48C9-ECEC-EC40-18054A802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578AFE-60F6-FFC4-8277-6B7330A89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BE540C-7F35-0C8E-1A5D-85939843D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Copilot empowers organizations with robust governance tools that ensure responsible AI usage, regulatory compliance, and controlled access.</a:t>
            </a:r>
            <a:r>
              <a:rPr lang="en-US" dirty="0"/>
              <a:t> Admins maintain oversight through policy controls, user-level management, and audit capabilities—aligning AI adoption with corporate risk and compliance frameworks.</a:t>
            </a:r>
          </a:p>
        </p:txBody>
      </p:sp>
    </p:spTree>
    <p:extLst>
      <p:ext uri="{BB962C8B-B14F-4D97-AF65-F5344CB8AC3E}">
        <p14:creationId xmlns:p14="http://schemas.microsoft.com/office/powerpoint/2010/main" val="243978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010634" y="983654"/>
            <a:ext cx="20357457" cy="8160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000" b="1" i="0">
                <a:solidFill>
                  <a:srgbClr val="2A3353"/>
                </a:solidFill>
                <a:latin typeface="Montserrat" pitchFamily="2" charset="77"/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46803" y="13081000"/>
            <a:ext cx="45323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Backgeound@2x.png" descr="Backgeound@2x.png">
            <a:extLst>
              <a:ext uri="{FF2B5EF4-FFF2-40B4-BE49-F238E27FC236}">
                <a16:creationId xmlns:a16="http://schemas.microsoft.com/office/drawing/2014/main" id="{A50C9D42-A7DE-DA41-8F07-13F18F832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13392000"/>
            <a:ext cx="24384000" cy="32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BCC2882D-39BE-DC4F-9A45-2EAE4CB014CC}"/>
              </a:ext>
            </a:extLst>
          </p:cNvPr>
          <p:cNvSpPr/>
          <p:nvPr userDrawn="1"/>
        </p:nvSpPr>
        <p:spPr>
          <a:xfrm>
            <a:off x="1684813" y="1097680"/>
            <a:ext cx="107554" cy="1320801"/>
          </a:xfrm>
          <a:prstGeom prst="rect">
            <a:avLst/>
          </a:prstGeom>
          <a:solidFill>
            <a:srgbClr val="F47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5" name="Body Level One…">
            <a:extLst>
              <a:ext uri="{FF2B5EF4-FFF2-40B4-BE49-F238E27FC236}">
                <a16:creationId xmlns:a16="http://schemas.microsoft.com/office/drawing/2014/main" id="{9185B96B-8815-6845-BF54-33B5702F5723}"/>
              </a:ext>
            </a:extLst>
          </p:cNvPr>
          <p:cNvSpPr txBox="1">
            <a:spLocks noGrp="1"/>
          </p:cNvSpPr>
          <p:nvPr>
            <p:ph type="body" sz="quarter" idx="32" hasCustomPrompt="1"/>
          </p:nvPr>
        </p:nvSpPr>
        <p:spPr>
          <a:xfrm>
            <a:off x="2010634" y="1771653"/>
            <a:ext cx="20357456" cy="6710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SzTx/>
              <a:buNone/>
              <a:defRPr sz="4000" b="0" i="0">
                <a:solidFill>
                  <a:srgbClr val="2A3353"/>
                </a:solidFill>
                <a:latin typeface="Montserrat" pitchFamily="2" charset="77"/>
              </a:defRPr>
            </a:lvl1pPr>
            <a:lvl2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2pPr>
            <a:lvl3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3pPr>
            <a:lvl4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4pPr>
            <a:lvl5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5pPr>
          </a:lstStyle>
          <a:p>
            <a:r>
              <a:rPr lang="en-US"/>
              <a:t>Sub Title Text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437517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1025768" indent="-390768" algn="ctr">
              <a:spcBef>
                <a:spcPts val="0"/>
              </a:spcBef>
              <a:defRPr sz="3200"/>
            </a:lvl2pPr>
            <a:lvl3pPr marL="1660768" indent="-390768" algn="ctr">
              <a:spcBef>
                <a:spcPts val="0"/>
              </a:spcBef>
              <a:defRPr sz="3200"/>
            </a:lvl3pPr>
            <a:lvl4pPr marL="2295768" indent="-390768" algn="ctr">
              <a:spcBef>
                <a:spcPts val="0"/>
              </a:spcBef>
              <a:defRPr sz="3200"/>
            </a:lvl4pPr>
            <a:lvl5pPr marL="2930768" indent="-390768" algn="ctr">
              <a:spcBef>
                <a:spcPts val="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 marL="622300" indent="-622300" defTabSz="808990">
              <a:spcBef>
                <a:spcPts val="5700"/>
              </a:spcBef>
              <a:defRPr sz="4704"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out u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icture Placeholder 5"/>
          <p:cNvSpPr>
            <a:spLocks noGrp="1"/>
          </p:cNvSpPr>
          <p:nvPr>
            <p:ph type="pic" idx="21"/>
          </p:nvPr>
        </p:nvSpPr>
        <p:spPr>
          <a:xfrm>
            <a:off x="0" y="0"/>
            <a:ext cx="24383999" cy="899885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8"/>
          <p:cNvGrpSpPr/>
          <p:nvPr/>
        </p:nvGrpSpPr>
        <p:grpSpPr>
          <a:xfrm>
            <a:off x="-1" y="0"/>
            <a:ext cx="16042475" cy="13716000"/>
            <a:chOff x="0" y="0"/>
            <a:chExt cx="16042474" cy="13716000"/>
          </a:xfrm>
        </p:grpSpPr>
        <p:sp>
          <p:nvSpPr>
            <p:cNvPr id="125" name="Freeform: Shape 9"/>
            <p:cNvSpPr/>
            <p:nvPr/>
          </p:nvSpPr>
          <p:spPr>
            <a:xfrm flipH="1">
              <a:off x="0" y="0"/>
              <a:ext cx="16042474" cy="1371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4" y="0"/>
                  </a:moveTo>
                  <a:lnTo>
                    <a:pt x="21600" y="0"/>
                  </a:lnTo>
                  <a:lnTo>
                    <a:pt x="21600" y="2330"/>
                  </a:lnTo>
                  <a:lnTo>
                    <a:pt x="13888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FFFFFF"/>
                </a:gs>
                <a:gs pos="64000">
                  <a:srgbClr val="F3F8FF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6" name="Freeform: Shape 10"/>
            <p:cNvSpPr/>
            <p:nvPr/>
          </p:nvSpPr>
          <p:spPr>
            <a:xfrm flipH="1">
              <a:off x="-1" y="0"/>
              <a:ext cx="10390982" cy="13716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345" y="0"/>
                  </a:moveTo>
                  <a:lnTo>
                    <a:pt x="21600" y="0"/>
                  </a:lnTo>
                  <a:lnTo>
                    <a:pt x="21600" y="21345"/>
                  </a:lnTo>
                  <a:lnTo>
                    <a:pt x="21442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31000">
                  <a:srgbClr val="FFFFFF"/>
                </a:gs>
                <a:gs pos="64000">
                  <a:srgbClr val="F3F8FF"/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l" defTabSz="1828800">
                <a:defRPr sz="36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28" name="Picture Placeholder 7"/>
          <p:cNvSpPr>
            <a:spLocks noGrp="1"/>
          </p:cNvSpPr>
          <p:nvPr>
            <p:ph type="pic" sz="half" idx="21"/>
          </p:nvPr>
        </p:nvSpPr>
        <p:spPr>
          <a:xfrm>
            <a:off x="15697201" y="0"/>
            <a:ext cx="8686797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9" name="Rectangle 11"/>
          <p:cNvSpPr/>
          <p:nvPr/>
        </p:nvSpPr>
        <p:spPr>
          <a:xfrm>
            <a:off x="10099899" y="0"/>
            <a:ext cx="5748133" cy="13716000"/>
          </a:xfrm>
          <a:prstGeom prst="rect">
            <a:avLst/>
          </a:prstGeom>
          <a:gradFill>
            <a:gsLst>
              <a:gs pos="0">
                <a:srgbClr val="F36F21"/>
              </a:gs>
              <a:gs pos="100000">
                <a:srgbClr val="E65F0C"/>
              </a:gs>
            </a:gsLst>
            <a:lin ang="2700000"/>
          </a:gra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defRPr sz="36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47059" y="679019"/>
            <a:ext cx="23146395" cy="144849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10800">
                <a:solidFill>
                  <a:srgbClr val="262626"/>
                </a:solidFill>
              </a:defRPr>
            </a:lvl1pPr>
            <a:lvl2pPr marL="2063750" indent="-1428750" algn="ctr">
              <a:defRPr sz="10800">
                <a:solidFill>
                  <a:srgbClr val="262626"/>
                </a:solidFill>
              </a:defRPr>
            </a:lvl2pPr>
            <a:lvl3pPr marL="2698750" indent="-1428750" algn="ctr">
              <a:defRPr sz="10800">
                <a:solidFill>
                  <a:srgbClr val="262626"/>
                </a:solidFill>
              </a:defRPr>
            </a:lvl3pPr>
            <a:lvl4pPr marL="3333750" indent="-1428750" algn="ctr">
              <a:defRPr sz="10800">
                <a:solidFill>
                  <a:srgbClr val="262626"/>
                </a:solidFill>
              </a:defRPr>
            </a:lvl4pPr>
            <a:lvl5pPr marL="3968750" indent="-1428750" algn="ctr">
              <a:defRPr sz="10800">
                <a:solidFill>
                  <a:srgbClr val="26262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30400" y="12712700"/>
            <a:ext cx="5689600" cy="736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010634" y="983654"/>
            <a:ext cx="20357457" cy="8160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000" b="1" i="0">
                <a:solidFill>
                  <a:srgbClr val="2A3353"/>
                </a:solidFill>
                <a:latin typeface="Montserrat" pitchFamily="2" charset="77"/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46803" y="13081000"/>
            <a:ext cx="45323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BCC2882D-39BE-DC4F-9A45-2EAE4CB014CC}"/>
              </a:ext>
            </a:extLst>
          </p:cNvPr>
          <p:cNvSpPr/>
          <p:nvPr userDrawn="1"/>
        </p:nvSpPr>
        <p:spPr>
          <a:xfrm>
            <a:off x="1684813" y="1097680"/>
            <a:ext cx="107554" cy="1320801"/>
          </a:xfrm>
          <a:prstGeom prst="rect">
            <a:avLst/>
          </a:prstGeom>
          <a:solidFill>
            <a:srgbClr val="F47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5" name="Body Level One…">
            <a:extLst>
              <a:ext uri="{FF2B5EF4-FFF2-40B4-BE49-F238E27FC236}">
                <a16:creationId xmlns:a16="http://schemas.microsoft.com/office/drawing/2014/main" id="{9185B96B-8815-6845-BF54-33B5702F5723}"/>
              </a:ext>
            </a:extLst>
          </p:cNvPr>
          <p:cNvSpPr txBox="1">
            <a:spLocks noGrp="1"/>
          </p:cNvSpPr>
          <p:nvPr>
            <p:ph type="body" sz="quarter" idx="32" hasCustomPrompt="1"/>
          </p:nvPr>
        </p:nvSpPr>
        <p:spPr>
          <a:xfrm>
            <a:off x="2010634" y="1771653"/>
            <a:ext cx="20357456" cy="6710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SzTx/>
              <a:buNone/>
              <a:defRPr sz="4000" b="0" i="0">
                <a:solidFill>
                  <a:srgbClr val="2A3353"/>
                </a:solidFill>
                <a:latin typeface="Montserrat" pitchFamily="2" charset="77"/>
              </a:defRPr>
            </a:lvl1pPr>
            <a:lvl2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2pPr>
            <a:lvl3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3pPr>
            <a:lvl4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4pPr>
            <a:lvl5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5pPr>
          </a:lstStyle>
          <a:p>
            <a:r>
              <a:rPr lang="en-US"/>
              <a:t>Sub Title Text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33349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010634" y="1350036"/>
            <a:ext cx="20357457" cy="8160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000" b="1" i="0">
                <a:solidFill>
                  <a:srgbClr val="2A3353"/>
                </a:solidFill>
                <a:latin typeface="Montserrat" pitchFamily="2" charset="77"/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46803" y="13081000"/>
            <a:ext cx="45323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9" name="Backgeound@2x.png" descr="Backgeound@2x.png">
            <a:extLst>
              <a:ext uri="{FF2B5EF4-FFF2-40B4-BE49-F238E27FC236}">
                <a16:creationId xmlns:a16="http://schemas.microsoft.com/office/drawing/2014/main" id="{A50C9D42-A7DE-DA41-8F07-13F18F832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13392000"/>
            <a:ext cx="24384000" cy="324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BCC2882D-39BE-DC4F-9A45-2EAE4CB014CC}"/>
              </a:ext>
            </a:extLst>
          </p:cNvPr>
          <p:cNvSpPr/>
          <p:nvPr userDrawn="1"/>
        </p:nvSpPr>
        <p:spPr>
          <a:xfrm>
            <a:off x="1684813" y="1097680"/>
            <a:ext cx="107554" cy="1320801"/>
          </a:xfrm>
          <a:prstGeom prst="rect">
            <a:avLst/>
          </a:prstGeom>
          <a:solidFill>
            <a:srgbClr val="F47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022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010634" y="1350036"/>
            <a:ext cx="20357457" cy="8160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000" b="1" i="0">
                <a:solidFill>
                  <a:srgbClr val="2A3353"/>
                </a:solidFill>
                <a:latin typeface="Montserrat" pitchFamily="2" charset="77"/>
              </a:defRPr>
            </a:lvl1pPr>
          </a:lstStyle>
          <a:p>
            <a:r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46803" y="13081000"/>
            <a:ext cx="45323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BCC2882D-39BE-DC4F-9A45-2EAE4CB014CC}"/>
              </a:ext>
            </a:extLst>
          </p:cNvPr>
          <p:cNvSpPr/>
          <p:nvPr userDrawn="1"/>
        </p:nvSpPr>
        <p:spPr>
          <a:xfrm>
            <a:off x="1684813" y="1097680"/>
            <a:ext cx="107554" cy="1320801"/>
          </a:xfrm>
          <a:prstGeom prst="rect">
            <a:avLst/>
          </a:prstGeom>
          <a:solidFill>
            <a:srgbClr val="F47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92801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B184FE5E-FFB3-6643-A40A-1D3622F475C7}"/>
              </a:ext>
            </a:extLst>
          </p:cNvPr>
          <p:cNvSpPr/>
          <p:nvPr userDrawn="1"/>
        </p:nvSpPr>
        <p:spPr>
          <a:xfrm>
            <a:off x="1684813" y="1097680"/>
            <a:ext cx="107554" cy="1320801"/>
          </a:xfrm>
          <a:prstGeom prst="rect">
            <a:avLst/>
          </a:prstGeom>
          <a:solidFill>
            <a:srgbClr val="F47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F53E4305-273C-FD42-B3B8-8340570B52C2}"/>
              </a:ext>
            </a:extLst>
          </p:cNvPr>
          <p:cNvSpPr txBox="1">
            <a:spLocks noGrp="1"/>
          </p:cNvSpPr>
          <p:nvPr>
            <p:ph type="body" sz="quarter" idx="32" hasCustomPrompt="1"/>
          </p:nvPr>
        </p:nvSpPr>
        <p:spPr>
          <a:xfrm>
            <a:off x="2010634" y="1771653"/>
            <a:ext cx="10981466" cy="67102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SzTx/>
              <a:buNone/>
              <a:defRPr sz="4000" b="0" i="0">
                <a:solidFill>
                  <a:srgbClr val="2A3353"/>
                </a:solidFill>
                <a:latin typeface="Montserrat" pitchFamily="2" charset="77"/>
              </a:defRPr>
            </a:lvl1pPr>
            <a:lvl2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2pPr>
            <a:lvl3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3pPr>
            <a:lvl4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4pPr>
            <a:lvl5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5pPr>
          </a:lstStyle>
          <a:p>
            <a:r>
              <a:rPr lang="en-US"/>
              <a:t>Sub Title Text</a:t>
            </a:r>
            <a:endParaRPr/>
          </a:p>
        </p:txBody>
      </p:sp>
      <p:sp>
        <p:nvSpPr>
          <p:cNvPr id="38" name="Image"/>
          <p:cNvSpPr>
            <a:spLocks noGrp="1"/>
          </p:cNvSpPr>
          <p:nvPr>
            <p:ph type="pic" sz="half" idx="21"/>
          </p:nvPr>
        </p:nvSpPr>
        <p:spPr>
          <a:xfrm>
            <a:off x="13483566" y="1013023"/>
            <a:ext cx="9887968" cy="116899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" name="Body Level One…">
            <a:extLst>
              <a:ext uri="{FF2B5EF4-FFF2-40B4-BE49-F238E27FC236}">
                <a16:creationId xmlns:a16="http://schemas.microsoft.com/office/drawing/2014/main" id="{8A959918-FF6B-004D-BDF2-D5EEE7D9E20E}"/>
              </a:ext>
            </a:extLst>
          </p:cNvPr>
          <p:cNvSpPr txBox="1">
            <a:spLocks noGrp="1"/>
          </p:cNvSpPr>
          <p:nvPr>
            <p:ph type="body" sz="quarter" idx="33" hasCustomPrompt="1"/>
          </p:nvPr>
        </p:nvSpPr>
        <p:spPr>
          <a:xfrm>
            <a:off x="2010634" y="983654"/>
            <a:ext cx="10981466" cy="793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5000" b="1" i="0">
                <a:solidFill>
                  <a:srgbClr val="2A3353"/>
                </a:solidFill>
                <a:latin typeface="Montserrat" pitchFamily="2" charset="77"/>
              </a:defRPr>
            </a:lvl1pPr>
            <a:lvl2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2pPr>
            <a:lvl3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3pPr>
            <a:lvl4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4pPr>
            <a:lvl5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5pPr>
          </a:lstStyle>
          <a:p>
            <a:r>
              <a:rPr lang="en-US"/>
              <a:t>Title Text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147491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E61C3EC8-5064-F246-B328-2B8C8CDA4DD7}"/>
              </a:ext>
            </a:extLst>
          </p:cNvPr>
          <p:cNvSpPr/>
          <p:nvPr userDrawn="1"/>
        </p:nvSpPr>
        <p:spPr>
          <a:xfrm>
            <a:off x="-46057" y="-104590"/>
            <a:ext cx="24521303" cy="13690601"/>
          </a:xfrm>
          <a:prstGeom prst="rect">
            <a:avLst/>
          </a:prstGeom>
          <a:gradFill>
            <a:gsLst>
              <a:gs pos="0">
                <a:schemeClr val="accent2">
                  <a:hueOff val="3166337"/>
                  <a:satOff val="-19645"/>
                  <a:lumOff val="-44313"/>
                </a:schemeClr>
              </a:gs>
              <a:gs pos="78207">
                <a:srgbClr val="232E3C"/>
              </a:gs>
              <a:gs pos="100000">
                <a:schemeClr val="accent2">
                  <a:hueOff val="4013396"/>
                  <a:satOff val="-56292"/>
                  <a:lumOff val="-38431"/>
                </a:schemeClr>
              </a:gs>
            </a:gsLst>
            <a:lin ang="20227118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06B58A19-BADA-C74C-BEC9-AD5EF70C1831}"/>
              </a:ext>
            </a:extLst>
          </p:cNvPr>
          <p:cNvSpPr/>
          <p:nvPr userDrawn="1"/>
        </p:nvSpPr>
        <p:spPr>
          <a:xfrm>
            <a:off x="1684813" y="1599176"/>
            <a:ext cx="107554" cy="1445235"/>
          </a:xfrm>
          <a:prstGeom prst="rect">
            <a:avLst/>
          </a:prstGeom>
          <a:solidFill>
            <a:srgbClr val="F47429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010634" y="1849172"/>
            <a:ext cx="10223500" cy="9452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SzTx/>
              <a:buNone/>
              <a:defRPr sz="5000" b="1" i="0">
                <a:solidFill>
                  <a:schemeClr val="bg1"/>
                </a:solidFill>
                <a:latin typeface="Montserrat" pitchFamily="2" charset="77"/>
              </a:defRPr>
            </a:lvl1pPr>
            <a:lvl2pPr marL="0" indent="0" algn="l">
              <a:spcBef>
                <a:spcPts val="0"/>
              </a:spcBef>
              <a:buSzTx/>
              <a:buNone/>
              <a:defRPr sz="5400" b="1" i="0">
                <a:solidFill>
                  <a:schemeClr val="bg1"/>
                </a:solidFill>
                <a:latin typeface="Montserrat" pitchFamily="2" charset="77"/>
              </a:defRPr>
            </a:lvl2pPr>
            <a:lvl3pPr marL="0" indent="0" algn="l">
              <a:spcBef>
                <a:spcPts val="0"/>
              </a:spcBef>
              <a:buSzTx/>
              <a:buNone/>
              <a:defRPr sz="5400" b="1" i="0">
                <a:solidFill>
                  <a:schemeClr val="bg1"/>
                </a:solidFill>
                <a:latin typeface="Montserrat" pitchFamily="2" charset="77"/>
              </a:defRPr>
            </a:lvl3pPr>
            <a:lvl4pPr marL="0" indent="0" algn="l">
              <a:spcBef>
                <a:spcPts val="0"/>
              </a:spcBef>
              <a:buSzTx/>
              <a:buNone/>
              <a:defRPr sz="5400" b="1" i="0">
                <a:solidFill>
                  <a:schemeClr val="bg1"/>
                </a:solidFill>
                <a:latin typeface="Montserrat" pitchFamily="2" charset="77"/>
              </a:defRPr>
            </a:lvl4pPr>
            <a:lvl5pPr marL="0" indent="0" algn="l">
              <a:spcBef>
                <a:spcPts val="0"/>
              </a:spcBef>
              <a:buSzTx/>
              <a:buNone/>
              <a:defRPr sz="5400"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r>
              <a:rPr lang="en-US"/>
              <a:t>Title Text Here</a:t>
            </a:r>
            <a:endParaRPr/>
          </a:p>
        </p:txBody>
      </p:sp>
      <p:pic>
        <p:nvPicPr>
          <p:cNvPr id="9" name="Backgeound@2x.png" descr="Backgeound@2x.png">
            <a:extLst>
              <a:ext uri="{FF2B5EF4-FFF2-40B4-BE49-F238E27FC236}">
                <a16:creationId xmlns:a16="http://schemas.microsoft.com/office/drawing/2014/main" id="{4084B202-1736-7A46-B26D-BD7D90F890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13392000"/>
            <a:ext cx="24384000" cy="324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878498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7767834.jpg" descr="17767834.jpg">
            <a:extLst>
              <a:ext uri="{FF2B5EF4-FFF2-40B4-BE49-F238E27FC236}">
                <a16:creationId xmlns:a16="http://schemas.microsoft.com/office/drawing/2014/main" id="{74F04249-AA21-754C-84A1-DB12A3491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-666023" y="-275426"/>
            <a:ext cx="25363291" cy="1426685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">
            <a:extLst>
              <a:ext uri="{FF2B5EF4-FFF2-40B4-BE49-F238E27FC236}">
                <a16:creationId xmlns:a16="http://schemas.microsoft.com/office/drawing/2014/main" id="{093FD1C3-44AC-3D4C-82FE-5188DFA38252}"/>
              </a:ext>
            </a:extLst>
          </p:cNvPr>
          <p:cNvSpPr/>
          <p:nvPr userDrawn="1"/>
        </p:nvSpPr>
        <p:spPr>
          <a:xfrm>
            <a:off x="-86877" y="-141090"/>
            <a:ext cx="11226773" cy="13877733"/>
          </a:xfrm>
          <a:prstGeom prst="rect">
            <a:avLst/>
          </a:prstGeom>
          <a:solidFill>
            <a:srgbClr val="C0562C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360952DE-1EDE-FA45-9CBE-C3C5E228D7D0}"/>
              </a:ext>
            </a:extLst>
          </p:cNvPr>
          <p:cNvSpPr/>
          <p:nvPr userDrawn="1"/>
        </p:nvSpPr>
        <p:spPr>
          <a:xfrm>
            <a:off x="1829275" y="5875139"/>
            <a:ext cx="53500" cy="21751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 defTabSz="914400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F53E4305-273C-FD42-B3B8-8340570B52C2}"/>
              </a:ext>
            </a:extLst>
          </p:cNvPr>
          <p:cNvSpPr txBox="1">
            <a:spLocks noGrp="1"/>
          </p:cNvSpPr>
          <p:nvPr>
            <p:ph type="body" sz="quarter" idx="32" hasCustomPrompt="1"/>
          </p:nvPr>
        </p:nvSpPr>
        <p:spPr>
          <a:xfrm>
            <a:off x="2100753" y="6993606"/>
            <a:ext cx="8441886" cy="67102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4500" b="0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2pPr>
            <a:lvl3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3pPr>
            <a:lvl4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4pPr>
            <a:lvl5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5pPr>
          </a:lstStyle>
          <a:p>
            <a:r>
              <a:rPr lang="en-US"/>
              <a:t>Sub Title Text</a:t>
            </a:r>
            <a:endParaRPr/>
          </a:p>
        </p:txBody>
      </p:sp>
      <p:sp>
        <p:nvSpPr>
          <p:cNvPr id="13" name="Body Level One…">
            <a:extLst>
              <a:ext uri="{FF2B5EF4-FFF2-40B4-BE49-F238E27FC236}">
                <a16:creationId xmlns:a16="http://schemas.microsoft.com/office/drawing/2014/main" id="{8A959918-FF6B-004D-BDF2-D5EEE7D9E20E}"/>
              </a:ext>
            </a:extLst>
          </p:cNvPr>
          <p:cNvSpPr txBox="1">
            <a:spLocks noGrp="1"/>
          </p:cNvSpPr>
          <p:nvPr>
            <p:ph type="body" sz="quarter" idx="33" hasCustomPrompt="1"/>
          </p:nvPr>
        </p:nvSpPr>
        <p:spPr>
          <a:xfrm>
            <a:off x="2100753" y="6205607"/>
            <a:ext cx="8441886" cy="7932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buSzTx/>
              <a:buNone/>
              <a:defRPr sz="5000" b="1" i="0">
                <a:solidFill>
                  <a:schemeClr val="bg1"/>
                </a:solidFill>
                <a:latin typeface="Montserrat" pitchFamily="2" charset="77"/>
              </a:defRPr>
            </a:lvl1pPr>
            <a:lvl2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2pPr>
            <a:lvl3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3pPr>
            <a:lvl4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4pPr>
            <a:lvl5pPr marL="0" indent="0" algn="l">
              <a:spcBef>
                <a:spcPts val="0"/>
              </a:spcBef>
              <a:buSzTx/>
              <a:buNone/>
              <a:defRPr sz="4000" b="0" i="0">
                <a:latin typeface="Montserrat" pitchFamily="2" charset="77"/>
              </a:defRPr>
            </a:lvl5pPr>
          </a:lstStyle>
          <a:p>
            <a:r>
              <a:rPr lang="en-US"/>
              <a:t>Title Text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7714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21"/>
          </p:nvPr>
        </p:nvSpPr>
        <p:spPr>
          <a:xfrm>
            <a:off x="13165979" y="952500"/>
            <a:ext cx="9525003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33259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  <p:sldLayoutId id="2147483667" r:id="rId5"/>
    <p:sldLayoutId id="2147483672" r:id="rId6"/>
    <p:sldLayoutId id="2147483668" r:id="rId7"/>
    <p:sldLayoutId id="2147483671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1" r:id="rId16"/>
    <p:sldLayoutId id="2147483662" r:id="rId17"/>
    <p:sldLayoutId id="2147483663" r:id="rId18"/>
    <p:sldLayoutId id="2147483664" r:id="rId19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3761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396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031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5666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9567F-8EBF-A0A8-3832-CA84ED95C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30C3-8458-FEBE-17AB-DCCBFDF2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Licensing &amp; Costing Overview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D2BD-466F-3E44-19EA-0C2FFFC6A9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Custom Copilot Bot/Agent</a:t>
            </a:r>
            <a:endParaRPr lang="en-US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F5991B-EF7B-A5B9-4755-5D84ED6266D8}"/>
              </a:ext>
            </a:extLst>
          </p:cNvPr>
          <p:cNvSpPr txBox="1"/>
          <p:nvPr/>
        </p:nvSpPr>
        <p:spPr>
          <a:xfrm>
            <a:off x="1764050" y="3230674"/>
            <a:ext cx="22099771" cy="7478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spc="-104" dirty="0">
                <a:solidFill>
                  <a:srgbClr val="2A3353"/>
                </a:solidFill>
                <a:latin typeface="Montserrat" pitchFamily="2" charset="77"/>
              </a:rPr>
              <a:t>Base License </a:t>
            </a:r>
          </a:p>
          <a:p>
            <a:pPr algn="l"/>
            <a:r>
              <a:rPr lang="en-US" sz="3200" b="1" spc="-104" dirty="0">
                <a:solidFill>
                  <a:srgbClr val="2A3353"/>
                </a:solidFill>
                <a:latin typeface="Montserrat" pitchFamily="2" charset="77"/>
              </a:rPr>
              <a:t>	</a:t>
            </a:r>
            <a:r>
              <a:rPr lang="en-US" sz="3200" spc="-104" dirty="0">
                <a:solidFill>
                  <a:srgbClr val="2A3353"/>
                </a:solidFill>
                <a:latin typeface="Montserrat" pitchFamily="2" charset="77"/>
              </a:rPr>
              <a:t>Requires </a:t>
            </a:r>
            <a:r>
              <a:rPr lang="en-US" sz="3200" b="1" spc="-104" dirty="0">
                <a:solidFill>
                  <a:srgbClr val="2A3353"/>
                </a:solidFill>
                <a:latin typeface="Montserrat" pitchFamily="2" charset="77"/>
              </a:rPr>
              <a:t>Microsoft 365 E3/E5 or Business Standard/Premium </a:t>
            </a:r>
            <a:r>
              <a:rPr lang="en-US" sz="3200" spc="-104" dirty="0">
                <a:solidFill>
                  <a:srgbClr val="2A3353"/>
                </a:solidFill>
                <a:latin typeface="Montserrat" pitchFamily="2" charset="77"/>
              </a:rPr>
              <a:t>license.</a:t>
            </a:r>
          </a:p>
          <a:p>
            <a:pPr algn="l"/>
            <a:endParaRPr lang="en-US" sz="3200" b="1" spc="-104" dirty="0">
              <a:solidFill>
                <a:srgbClr val="2A3353"/>
              </a:solidFill>
              <a:latin typeface="Montserrat" pitchFamily="2" charset="77"/>
            </a:endParaRPr>
          </a:p>
          <a:p>
            <a:pPr algn="l"/>
            <a:r>
              <a:rPr lang="en-US" sz="3200" b="1" spc="-104" dirty="0">
                <a:solidFill>
                  <a:srgbClr val="2A3353"/>
                </a:solidFill>
                <a:latin typeface="Montserrat" pitchFamily="2" charset="77"/>
              </a:rPr>
              <a:t>Copilot Studio License Standard Plan </a:t>
            </a:r>
            <a:r>
              <a:rPr lang="en-US" sz="3200" spc="-104" dirty="0">
                <a:solidFill>
                  <a:srgbClr val="2A3353"/>
                </a:solidFill>
                <a:latin typeface="Montserrat" pitchFamily="2" charset="77"/>
              </a:rPr>
              <a:t>with </a:t>
            </a:r>
            <a:r>
              <a:rPr lang="en-US" sz="3200" b="1" spc="-104" dirty="0">
                <a:solidFill>
                  <a:srgbClr val="2A3353"/>
                </a:solidFill>
                <a:latin typeface="Montserrat" pitchFamily="2" charset="77"/>
              </a:rPr>
              <a:t>two (2) </a:t>
            </a:r>
            <a:r>
              <a:rPr lang="en-US" sz="3200" spc="-104" dirty="0">
                <a:solidFill>
                  <a:srgbClr val="2A3353"/>
                </a:solidFill>
                <a:latin typeface="Montserrat" pitchFamily="2" charset="77"/>
              </a:rPr>
              <a:t>pricing model</a:t>
            </a:r>
          </a:p>
          <a:p>
            <a:pPr lvl="3" algn="l"/>
            <a:endParaRPr lang="en-US" sz="3200" b="1" spc="-104" dirty="0">
              <a:solidFill>
                <a:srgbClr val="2A3353"/>
              </a:solidFill>
              <a:latin typeface="Montserrat" pitchFamily="2" charset="77"/>
            </a:endParaRPr>
          </a:p>
          <a:p>
            <a:pPr marL="571500" lvl="4" indent="-571500" algn="l">
              <a:buFont typeface="Arial" panose="020B0604020202020204" pitchFamily="34" charset="0"/>
              <a:buChar char="•"/>
            </a:pPr>
            <a:r>
              <a:rPr lang="en-US" sz="3200" b="1" spc="-104" dirty="0">
                <a:solidFill>
                  <a:srgbClr val="2A3353"/>
                </a:solidFill>
                <a:latin typeface="Montserrat" pitchFamily="2" charset="77"/>
              </a:rPr>
              <a:t>Message Pack – $200/month</a:t>
            </a:r>
            <a:r>
              <a:rPr lang="en-US" sz="3200" spc="-104" dirty="0">
                <a:solidFill>
                  <a:srgbClr val="2A3353"/>
                </a:solidFill>
                <a:latin typeface="Montserrat" pitchFamily="2" charset="77"/>
              </a:rPr>
              <a:t> per tenant (Includes 25,000 messages/month e.g..  </a:t>
            </a:r>
            <a:r>
              <a:rPr lang="en-US" sz="3200" b="1" spc="-104" dirty="0">
                <a:solidFill>
                  <a:srgbClr val="2A3353"/>
                </a:solidFill>
                <a:latin typeface="Montserrat" pitchFamily="2" charset="77"/>
              </a:rPr>
              <a:t>$0.008 </a:t>
            </a:r>
            <a:r>
              <a:rPr lang="en-US" sz="3200" spc="-104" dirty="0">
                <a:solidFill>
                  <a:srgbClr val="2A3353"/>
                </a:solidFill>
                <a:latin typeface="Montserrat" pitchFamily="2" charset="77"/>
              </a:rPr>
              <a:t>per message)</a:t>
            </a:r>
          </a:p>
          <a:p>
            <a:pPr marL="571500" lvl="4" indent="-571500" algn="l">
              <a:buFont typeface="Arial" panose="020B0604020202020204" pitchFamily="34" charset="0"/>
              <a:buChar char="•"/>
            </a:pPr>
            <a:endParaRPr lang="en-US" sz="3200" spc="-104" dirty="0">
              <a:solidFill>
                <a:srgbClr val="2A3353"/>
              </a:solidFill>
              <a:latin typeface="Montserrat" pitchFamily="2" charset="77"/>
            </a:endParaRPr>
          </a:p>
          <a:p>
            <a:pPr marL="571500" lvl="4" indent="-571500" algn="l">
              <a:buFont typeface="Arial" panose="020B0604020202020204" pitchFamily="34" charset="0"/>
              <a:buChar char="•"/>
            </a:pPr>
            <a:r>
              <a:rPr lang="en-US" sz="3200" b="1" spc="-104" dirty="0">
                <a:solidFill>
                  <a:srgbClr val="2A3353"/>
                </a:solidFill>
                <a:latin typeface="Montserrat" pitchFamily="2" charset="77"/>
              </a:rPr>
              <a:t>Pay-As-You-Go ( PAYG) </a:t>
            </a:r>
            <a:r>
              <a:rPr lang="en-US" sz="3200" spc="-104" dirty="0">
                <a:solidFill>
                  <a:srgbClr val="2A3353"/>
                </a:solidFill>
                <a:latin typeface="Montserrat" pitchFamily="2" charset="77"/>
              </a:rPr>
              <a:t>– </a:t>
            </a:r>
            <a:r>
              <a:rPr lang="en-US" sz="3200" b="1" spc="-104" dirty="0">
                <a:solidFill>
                  <a:srgbClr val="2A3353"/>
                </a:solidFill>
                <a:latin typeface="Montserrat" pitchFamily="2" charset="77"/>
              </a:rPr>
              <a:t>$0.01 </a:t>
            </a:r>
            <a:r>
              <a:rPr lang="en-US" sz="3200" spc="-104" dirty="0">
                <a:solidFill>
                  <a:srgbClr val="2A3353"/>
                </a:solidFill>
                <a:latin typeface="Montserrat" pitchFamily="2" charset="77"/>
              </a:rPr>
              <a:t>per message. No upfront cost.  </a:t>
            </a:r>
          </a:p>
          <a:p>
            <a:pPr algn="l"/>
            <a:endParaRPr lang="en-US" sz="3200" b="1" spc="-104" dirty="0">
              <a:solidFill>
                <a:srgbClr val="2A3353"/>
              </a:solidFill>
              <a:latin typeface="Montserrat" pitchFamily="2" charset="77"/>
            </a:endParaRPr>
          </a:p>
          <a:p>
            <a:pPr algn="l"/>
            <a:r>
              <a:rPr lang="en-US" sz="3200" b="1" spc="-104" dirty="0">
                <a:solidFill>
                  <a:srgbClr val="2A3353"/>
                </a:solidFill>
                <a:latin typeface="Montserrat" pitchFamily="2" charset="77"/>
              </a:rPr>
              <a:t>Message Unit Perspective</a:t>
            </a:r>
          </a:p>
          <a:p>
            <a:pPr lvl="1" algn="l"/>
            <a:endParaRPr lang="en-US" sz="3200" spc="-104" dirty="0">
              <a:solidFill>
                <a:srgbClr val="2A3353"/>
              </a:solidFill>
              <a:latin typeface="Montserrat" pitchFamily="2" charset="77"/>
            </a:endParaRPr>
          </a:p>
          <a:p>
            <a:pPr lvl="1" algn="l"/>
            <a:r>
              <a:rPr lang="en-US" sz="3200" spc="-104" dirty="0">
                <a:solidFill>
                  <a:srgbClr val="2A3353"/>
                </a:solidFill>
                <a:latin typeface="Montserrat" pitchFamily="2" charset="77"/>
              </a:rPr>
              <a:t>	</a:t>
            </a:r>
            <a:r>
              <a:rPr lang="en-US" sz="3200" b="1" i="1" spc="-104" dirty="0">
                <a:solidFill>
                  <a:srgbClr val="2A3353"/>
                </a:solidFill>
                <a:latin typeface="Montserrat" pitchFamily="2" charset="77"/>
              </a:rPr>
              <a:t>I message = 1 session  </a:t>
            </a:r>
            <a:r>
              <a:rPr lang="en-US" sz="3200" spc="-104" dirty="0">
                <a:solidFill>
                  <a:srgbClr val="2A3353"/>
                </a:solidFill>
                <a:latin typeface="Montserrat" pitchFamily="2" charset="77"/>
              </a:rPr>
              <a:t>e.g. Bot-User sessions, not individual message exchanges until it has </a:t>
            </a:r>
            <a:r>
              <a:rPr lang="en-US" sz="3200" i="1" spc="-104" dirty="0">
                <a:solidFill>
                  <a:srgbClr val="2A3353"/>
                </a:solidFill>
                <a:latin typeface="Montserrat" pitchFamily="2" charset="77"/>
              </a:rPr>
              <a:t>30 mins inactivity, 60 mins of total time, 100 total turns (user + bot messages)</a:t>
            </a:r>
          </a:p>
          <a:p>
            <a:pPr lvl="1" algn="l"/>
            <a:endParaRPr lang="en-US" sz="3200" i="1" spc="-104" dirty="0">
              <a:solidFill>
                <a:srgbClr val="2A3353"/>
              </a:solidFill>
              <a:latin typeface="Montserrat" pitchFamily="2" charset="77"/>
            </a:endParaRPr>
          </a:p>
          <a:p>
            <a:pPr lvl="1" algn="l"/>
            <a:r>
              <a:rPr lang="en-US" sz="3200" i="1" spc="-104" dirty="0">
                <a:solidFill>
                  <a:srgbClr val="2A3353"/>
                </a:solidFill>
                <a:latin typeface="Montserrat" pitchFamily="2" charset="77"/>
              </a:rPr>
              <a:t>       1 message unit is spent based on bot design and usage complexity </a:t>
            </a:r>
          </a:p>
        </p:txBody>
      </p:sp>
    </p:spTree>
    <p:extLst>
      <p:ext uri="{BB962C8B-B14F-4D97-AF65-F5344CB8AC3E}">
        <p14:creationId xmlns:p14="http://schemas.microsoft.com/office/powerpoint/2010/main" val="30164833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F8933-F8CF-5AA8-9237-FA26EA87A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065F-406E-81B3-2E8F-48B8EBA7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638F-898F-6BCE-7DFA-42DD0C876B6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Cost &amp; Price Model Comparison</a:t>
            </a:r>
            <a:endParaRPr lang="en-US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10062D-1D87-9C5B-112D-4291D4AE6E6C}"/>
              </a:ext>
            </a:extLst>
          </p:cNvPr>
          <p:cNvSpPr txBox="1"/>
          <p:nvPr/>
        </p:nvSpPr>
        <p:spPr>
          <a:xfrm>
            <a:off x="1899119" y="6423284"/>
            <a:ext cx="19399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b="1" spc="-104" dirty="0">
                <a:solidFill>
                  <a:srgbClr val="2A3353"/>
                </a:solidFill>
                <a:latin typeface="Montserrat" pitchFamily="2" charset="77"/>
              </a:rPr>
              <a:t>Cost Comparison</a:t>
            </a:r>
            <a:r>
              <a:rPr lang="en-US" spc="-104" dirty="0">
                <a:solidFill>
                  <a:srgbClr val="2A3353"/>
                </a:solidFill>
                <a:latin typeface="Montserrat" pitchFamily="2" charset="77"/>
              </a:rPr>
              <a:t> for </a:t>
            </a:r>
            <a:r>
              <a:rPr lang="en-US" b="1" spc="-104" dirty="0">
                <a:solidFill>
                  <a:srgbClr val="2A3353"/>
                </a:solidFill>
                <a:latin typeface="Montserrat" pitchFamily="2" charset="77"/>
              </a:rPr>
              <a:t>Different Session Volumes (10K, 25K, 50K, 100K) </a:t>
            </a:r>
            <a:endParaRPr lang="en-US" b="1" dirty="0">
              <a:latin typeface="Montserrat" pitchFamily="2" charset="77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201EA2-67FD-4E52-0D64-82CEC1E09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16899"/>
              </p:ext>
            </p:extLst>
          </p:nvPr>
        </p:nvGraphicFramePr>
        <p:xfrm>
          <a:off x="2144444" y="8086861"/>
          <a:ext cx="18909056" cy="3281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8001">
                  <a:extLst>
                    <a:ext uri="{9D8B030D-6E8A-4147-A177-3AD203B41FA5}">
                      <a16:colId xmlns:a16="http://schemas.microsoft.com/office/drawing/2014/main" val="579027898"/>
                    </a:ext>
                  </a:extLst>
                </a:gridCol>
                <a:gridCol w="4906537">
                  <a:extLst>
                    <a:ext uri="{9D8B030D-6E8A-4147-A177-3AD203B41FA5}">
                      <a16:colId xmlns:a16="http://schemas.microsoft.com/office/drawing/2014/main" val="3442581744"/>
                    </a:ext>
                  </a:extLst>
                </a:gridCol>
                <a:gridCol w="4951141">
                  <a:extLst>
                    <a:ext uri="{9D8B030D-6E8A-4147-A177-3AD203B41FA5}">
                      <a16:colId xmlns:a16="http://schemas.microsoft.com/office/drawing/2014/main" val="422130965"/>
                    </a:ext>
                  </a:extLst>
                </a:gridCol>
                <a:gridCol w="5263377">
                  <a:extLst>
                    <a:ext uri="{9D8B030D-6E8A-4147-A177-3AD203B41FA5}">
                      <a16:colId xmlns:a16="http://schemas.microsoft.com/office/drawing/2014/main" val="3743938319"/>
                    </a:ext>
                  </a:extLst>
                </a:gridCol>
              </a:tblGrid>
              <a:tr h="855843"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1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Sessions/Month</a:t>
                      </a:r>
                      <a:endParaRPr kumimoji="0" lang="en-US" sz="2600" b="1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1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PAYG Cost</a:t>
                      </a:r>
                    </a:p>
                    <a:p>
                      <a:pPr algn="ctr"/>
                      <a:r>
                        <a:rPr kumimoji="0" lang="en-US" sz="2600" b="1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($0.01/msg)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1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Message Pack Cost</a:t>
                      </a:r>
                    </a:p>
                    <a:p>
                      <a:pPr algn="ctr"/>
                      <a:r>
                        <a:rPr kumimoji="0" lang="en-US" sz="2600" b="1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($0.008/msg)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1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Savings with Message Pack</a:t>
                      </a:r>
                      <a:endParaRPr kumimoji="0" lang="en-US" sz="2600" b="1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584309"/>
                  </a:ext>
                </a:extLst>
              </a:tr>
              <a:tr h="59934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1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10,000</a:t>
                      </a:r>
                      <a:endParaRPr kumimoji="0" lang="en-US" sz="2600" b="1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$100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0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$80</a:t>
                      </a:r>
                      <a:endParaRPr kumimoji="0" lang="en-US" sz="2600" b="0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0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$20 (20%)</a:t>
                      </a:r>
                      <a:endParaRPr kumimoji="0" lang="en-US" sz="2600" b="0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13339"/>
                  </a:ext>
                </a:extLst>
              </a:tr>
              <a:tr h="59934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1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25,000</a:t>
                      </a:r>
                      <a:endParaRPr kumimoji="0" lang="en-US" sz="2600" b="1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1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$250</a:t>
                      </a:r>
                      <a:endParaRPr kumimoji="0" lang="en-US" sz="2600" b="1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1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$200</a:t>
                      </a:r>
                      <a:endParaRPr kumimoji="0" lang="en-US" sz="2600" b="1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1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$50 (20%)</a:t>
                      </a:r>
                      <a:endParaRPr kumimoji="0" lang="en-US" sz="2600" b="1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00270"/>
                  </a:ext>
                </a:extLst>
              </a:tr>
              <a:tr h="59934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0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50,000</a:t>
                      </a:r>
                      <a:endParaRPr kumimoji="0" lang="en-US" sz="2600" b="0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0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$500</a:t>
                      </a:r>
                      <a:endParaRPr kumimoji="0" lang="en-US" sz="2600" b="0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0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$400</a:t>
                      </a:r>
                      <a:endParaRPr kumimoji="0" lang="en-US" sz="2600" b="0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0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$100 (20%)</a:t>
                      </a:r>
                      <a:endParaRPr kumimoji="0" lang="en-US" sz="2600" b="0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262594"/>
                  </a:ext>
                </a:extLst>
              </a:tr>
              <a:tr h="59934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0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100,000</a:t>
                      </a:r>
                      <a:endParaRPr kumimoji="0" lang="en-US" sz="2600" b="0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0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$1,000</a:t>
                      </a:r>
                      <a:endParaRPr kumimoji="0" lang="en-US" sz="2600" b="0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0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$800</a:t>
                      </a:r>
                      <a:endParaRPr kumimoji="0" lang="en-US" sz="2600" b="0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0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$200 (20%)</a:t>
                      </a:r>
                      <a:endParaRPr kumimoji="0" lang="en-US" sz="2600" b="0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300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FC37D9-0F0C-6AD0-C708-FEBE3A045B76}"/>
              </a:ext>
            </a:extLst>
          </p:cNvPr>
          <p:cNvSpPr txBox="1"/>
          <p:nvPr/>
        </p:nvSpPr>
        <p:spPr>
          <a:xfrm>
            <a:off x="2010633" y="11944347"/>
            <a:ext cx="18909056" cy="892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600" b="1" spc="-104" dirty="0">
                <a:solidFill>
                  <a:srgbClr val="2A3353"/>
                </a:solidFill>
                <a:latin typeface="Montserrat" pitchFamily="2" charset="77"/>
              </a:rPr>
              <a:t>* </a:t>
            </a:r>
            <a:r>
              <a:rPr lang="en-US" sz="2600" spc="-104" dirty="0">
                <a:solidFill>
                  <a:srgbClr val="2A3353"/>
                </a:solidFill>
                <a:latin typeface="Montserrat" pitchFamily="2" charset="77"/>
              </a:rPr>
              <a:t>PAYG model is highly recommend approach to start for any pilot and less usage . Message Packs become more cost-effective as volume increases </a:t>
            </a:r>
            <a:r>
              <a:rPr lang="en-US" sz="2600" b="1" spc="-104" dirty="0">
                <a:solidFill>
                  <a:srgbClr val="2A3353"/>
                </a:solidFill>
                <a:latin typeface="Montserrat" pitchFamily="2" charset="77"/>
              </a:rPr>
              <a:t>(e.g., &gt;20,000 sessions/month) </a:t>
            </a:r>
            <a:r>
              <a:rPr lang="en-US" sz="2600" spc="-104" dirty="0">
                <a:solidFill>
                  <a:srgbClr val="2A3353"/>
                </a:solidFill>
                <a:latin typeface="Montserrat" pitchFamily="2" charset="77"/>
              </a:rPr>
              <a:t>and savings remain consistent at 20% vs PAYG.,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17C62-9946-0086-06A8-B66063389E4C}"/>
              </a:ext>
            </a:extLst>
          </p:cNvPr>
          <p:cNvSpPr txBox="1"/>
          <p:nvPr/>
        </p:nvSpPr>
        <p:spPr>
          <a:xfrm>
            <a:off x="2010633" y="7137047"/>
            <a:ext cx="13578589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2200" spc="-104" dirty="0">
                <a:solidFill>
                  <a:srgbClr val="2A3353"/>
                </a:solidFill>
                <a:latin typeface="Montserrat" pitchFamily="2" charset="77"/>
              </a:rPr>
              <a:t>* With 500 active students using 20 sessions monthly, the total session count would be 10,000 per month.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F69C88-E51F-E7D7-114E-A7ABB3877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4230"/>
              </p:ext>
            </p:extLst>
          </p:nvPr>
        </p:nvGraphicFramePr>
        <p:xfrm>
          <a:off x="1902531" y="3805535"/>
          <a:ext cx="18909056" cy="1875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8001">
                  <a:extLst>
                    <a:ext uri="{9D8B030D-6E8A-4147-A177-3AD203B41FA5}">
                      <a16:colId xmlns:a16="http://schemas.microsoft.com/office/drawing/2014/main" val="579027898"/>
                    </a:ext>
                  </a:extLst>
                </a:gridCol>
                <a:gridCol w="4906537">
                  <a:extLst>
                    <a:ext uri="{9D8B030D-6E8A-4147-A177-3AD203B41FA5}">
                      <a16:colId xmlns:a16="http://schemas.microsoft.com/office/drawing/2014/main" val="3442581744"/>
                    </a:ext>
                  </a:extLst>
                </a:gridCol>
                <a:gridCol w="4951141">
                  <a:extLst>
                    <a:ext uri="{9D8B030D-6E8A-4147-A177-3AD203B41FA5}">
                      <a16:colId xmlns:a16="http://schemas.microsoft.com/office/drawing/2014/main" val="422130965"/>
                    </a:ext>
                  </a:extLst>
                </a:gridCol>
                <a:gridCol w="5263377">
                  <a:extLst>
                    <a:ext uri="{9D8B030D-6E8A-4147-A177-3AD203B41FA5}">
                      <a16:colId xmlns:a16="http://schemas.microsoft.com/office/drawing/2014/main" val="3743938319"/>
                    </a:ext>
                  </a:extLst>
                </a:gridCol>
              </a:tblGrid>
              <a:tr h="67725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1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"/>
                        </a:rPr>
                        <a:t>S.N.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Model</a:t>
                      </a:r>
                      <a:endParaRPr kumimoji="0" lang="en-US" sz="3200" b="1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Message Type</a:t>
                      </a:r>
                      <a:endParaRPr kumimoji="0" lang="en-US" sz="2600" b="1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Cost Range</a:t>
                      </a:r>
                      <a:endParaRPr kumimoji="0" lang="en-US" sz="2600" b="1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584309"/>
                  </a:ext>
                </a:extLst>
              </a:tr>
              <a:tr h="59934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1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1</a:t>
                      </a:r>
                      <a:endParaRPr kumimoji="0" lang="en-US" sz="2600" b="1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255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Per billed message</a:t>
                      </a:r>
                      <a:endParaRPr kumimoji="0" lang="en-US" sz="2600" b="0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 Neue Ligh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Varies</a:t>
                      </a:r>
                      <a:endParaRPr kumimoji="0" lang="en-US" sz="2600" b="0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1¢–30¢+</a:t>
                      </a:r>
                      <a:endParaRPr kumimoji="0" lang="en-US" sz="2600" b="0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13339"/>
                  </a:ext>
                </a:extLst>
              </a:tr>
              <a:tr h="59934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600" b="1" i="0" u="none" strike="noStrike" cap="none" spc="-104" normalizeH="0" baseline="0" dirty="0">
                          <a:ln>
                            <a:noFill/>
                          </a:ln>
                          <a:solidFill>
                            <a:srgbClr val="2A3353"/>
                          </a:solidFill>
                          <a:effectLst/>
                          <a:uFillTx/>
                          <a:latin typeface="Montserrat" pitchFamily="2" charset="77"/>
                          <a:ea typeface="+mn-ea"/>
                          <a:cs typeface="+mn-cs"/>
                          <a:sym typeface="Helvetica Neue Light"/>
                        </a:rPr>
                        <a:t>2</a:t>
                      </a:r>
                      <a:endParaRPr kumimoji="0" lang="en-US" sz="2600" b="1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Prepaid bundle</a:t>
                      </a:r>
                      <a:endParaRPr kumimoji="0" lang="en-US" sz="2600" b="1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Flat</a:t>
                      </a:r>
                      <a:endParaRPr kumimoji="0" lang="en-US" sz="2600" b="1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Effective ~0.8¢</a:t>
                      </a:r>
                      <a:endParaRPr kumimoji="0" lang="en-US" sz="2600" b="1" i="0" u="none" strike="noStrike" cap="none" spc="-104" normalizeH="0" baseline="0" dirty="0">
                        <a:ln>
                          <a:noFill/>
                        </a:ln>
                        <a:solidFill>
                          <a:srgbClr val="2A3353"/>
                        </a:solidFill>
                        <a:effectLst/>
                        <a:uFillTx/>
                        <a:latin typeface="Montserrat" pitchFamily="2" charset="77"/>
                        <a:ea typeface="+mn-ea"/>
                        <a:cs typeface="+mn-cs"/>
                        <a:sym typeface="Helvetic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60027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E091AC-0CE5-05EA-3A10-96F1F39D181A}"/>
              </a:ext>
            </a:extLst>
          </p:cNvPr>
          <p:cNvSpPr txBox="1"/>
          <p:nvPr/>
        </p:nvSpPr>
        <p:spPr>
          <a:xfrm>
            <a:off x="1765307" y="2965999"/>
            <a:ext cx="1939970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b="1" spc="-104" dirty="0">
                <a:solidFill>
                  <a:srgbClr val="2A3353"/>
                </a:solidFill>
                <a:latin typeface="Montserrat" pitchFamily="2" charset="77"/>
              </a:rPr>
              <a:t>Cost Summary Per Message</a:t>
            </a:r>
          </a:p>
        </p:txBody>
      </p:sp>
    </p:spTree>
    <p:extLst>
      <p:ext uri="{BB962C8B-B14F-4D97-AF65-F5344CB8AC3E}">
        <p14:creationId xmlns:p14="http://schemas.microsoft.com/office/powerpoint/2010/main" val="28058679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C104-FD4D-D05B-30C8-8E916E8E9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1308-BEFE-8B07-E33D-47EEF968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DC459-7520-1232-BED5-9871908CC78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Secure by Default &amp; Secure by Design</a:t>
            </a:r>
            <a:endParaRPr lang="en-US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7C6EA0-BF27-E85B-683C-0E936FE79D87}"/>
              </a:ext>
            </a:extLst>
          </p:cNvPr>
          <p:cNvSpPr txBox="1"/>
          <p:nvPr/>
        </p:nvSpPr>
        <p:spPr>
          <a:xfrm>
            <a:off x="2010634" y="2851487"/>
            <a:ext cx="22099771" cy="108645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Enterprise-Grade Security by Design</a:t>
            </a:r>
          </a:p>
          <a:p>
            <a:pPr algn="l"/>
            <a:endParaRPr lang="en-US" sz="2800" dirty="0">
              <a:latin typeface="Montserrat" pitchFamily="2" charset="77"/>
            </a:endParaRPr>
          </a:p>
          <a:p>
            <a:pPr marL="457200" lvl="2" indent="-457200" algn="l">
              <a:buFont typeface="Arial" panose="020B0604020202020204" pitchFamily="34" charset="0"/>
              <a:buChar char="•"/>
            </a:pPr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Inherits</a:t>
            </a: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 Microsoft 365 security, compliance &amp; privacy controls.</a:t>
            </a:r>
          </a:p>
          <a:p>
            <a:pPr marL="457200" lvl="2" indent="-457200" algn="l">
              <a:buFont typeface="Arial" panose="020B0604020202020204" pitchFamily="34" charset="0"/>
              <a:buChar char="•"/>
            </a:pP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Built on </a:t>
            </a:r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Microsoft’s Responsible AI Standard </a:t>
            </a: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and Microsoft Security Copilot protections.</a:t>
            </a:r>
            <a:endParaRPr lang="en-US" sz="2800" b="1" spc="-104" dirty="0">
              <a:solidFill>
                <a:srgbClr val="2A3353"/>
              </a:solidFill>
              <a:latin typeface="Montserrat" pitchFamily="2" charset="77"/>
            </a:endParaRPr>
          </a:p>
          <a:p>
            <a:pPr algn="l"/>
            <a:endParaRPr lang="en-US" sz="2800" b="1" spc="-104" dirty="0">
              <a:solidFill>
                <a:srgbClr val="2A3353"/>
              </a:solidFill>
              <a:latin typeface="Montserrat" pitchFamily="2" charset="77"/>
            </a:endParaRPr>
          </a:p>
          <a:p>
            <a:pPr algn="l"/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Data Protection &amp; Privacy</a:t>
            </a:r>
          </a:p>
          <a:p>
            <a:pPr algn="l"/>
            <a:endParaRPr lang="en-US" sz="2800" b="1" spc="-104" dirty="0">
              <a:solidFill>
                <a:srgbClr val="2A3353"/>
              </a:solidFill>
              <a:latin typeface="Montserrat" pitchFamily="2" charset="77"/>
            </a:endParaRPr>
          </a:p>
          <a:p>
            <a:pPr marL="457200" lvl="1" indent="-457200" algn="l">
              <a:buFont typeface="Arial" panose="020B0604020202020204" pitchFamily="34" charset="0"/>
              <a:buChar char="•"/>
            </a:pP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 Your data stays within your </a:t>
            </a:r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Microsoft 365 tenant</a:t>
            </a: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. Copilot </a:t>
            </a:r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does not use </a:t>
            </a: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customer data to train models.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 Respects existing </a:t>
            </a:r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user access permissions</a:t>
            </a: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, only retrieves content a user is authorized to access.</a:t>
            </a:r>
          </a:p>
          <a:p>
            <a:pPr algn="l"/>
            <a:endParaRPr lang="en-US" sz="2800" spc="-104" dirty="0">
              <a:solidFill>
                <a:srgbClr val="2A3353"/>
              </a:solidFill>
              <a:latin typeface="Montserrat" pitchFamily="2" charset="77"/>
            </a:endParaRPr>
          </a:p>
          <a:p>
            <a:pPr algn="l"/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Identity &amp; Access Management</a:t>
            </a:r>
          </a:p>
          <a:p>
            <a:pPr algn="l"/>
            <a:endParaRPr lang="en-US" sz="2800" b="1" spc="-104" dirty="0">
              <a:solidFill>
                <a:srgbClr val="2A3353"/>
              </a:solidFill>
              <a:latin typeface="Montserrat" pitchFamily="2" charset="7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Leverages </a:t>
            </a:r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Azure Active Directory </a:t>
            </a: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for strong user authentication.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Supports </a:t>
            </a:r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Multi-Factor Authentication</a:t>
            </a:r>
            <a:r>
              <a:rPr lang="en-US" sz="2800" b="1" dirty="0">
                <a:latin typeface="Montserrat" pitchFamily="2" charset="77"/>
              </a:rPr>
              <a:t>(MFA)</a:t>
            </a:r>
            <a:r>
              <a:rPr lang="en-US" sz="2800" dirty="0">
                <a:latin typeface="Montserrat" pitchFamily="2" charset="77"/>
              </a:rPr>
              <a:t> </a:t>
            </a:r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 </a:t>
            </a: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and </a:t>
            </a:r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Conditional Access policies.</a:t>
            </a:r>
          </a:p>
          <a:p>
            <a:pPr algn="l"/>
            <a:endParaRPr lang="en-US" sz="2800" spc="-104" dirty="0">
              <a:solidFill>
                <a:srgbClr val="2A3353"/>
              </a:solidFill>
              <a:latin typeface="Montserrat" pitchFamily="2" charset="77"/>
            </a:endParaRPr>
          </a:p>
          <a:p>
            <a:pPr algn="l"/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Threat Protection</a:t>
            </a:r>
          </a:p>
          <a:p>
            <a:pPr algn="l"/>
            <a:endParaRPr lang="en-US" sz="2800" b="1" spc="-104" dirty="0">
              <a:solidFill>
                <a:srgbClr val="2A3353"/>
              </a:solidFill>
              <a:latin typeface="Montserrat" pitchFamily="2" charset="7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Integrated with </a:t>
            </a:r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Microsoft Defender and Purview</a:t>
            </a: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 to detect and prevent misuse.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Microsoft’s </a:t>
            </a:r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Responsible AI framework </a:t>
            </a: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enforces protections against prompt misuse or malicious behavior.</a:t>
            </a:r>
          </a:p>
          <a:p>
            <a:pPr algn="l"/>
            <a:endParaRPr lang="en-US" sz="2800" spc="-104" dirty="0">
              <a:solidFill>
                <a:srgbClr val="2A3353"/>
              </a:solidFill>
              <a:latin typeface="Montserrat" pitchFamily="2" charset="77"/>
            </a:endParaRPr>
          </a:p>
          <a:p>
            <a:pPr algn="l"/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Audit &amp; Monitoring</a:t>
            </a:r>
          </a:p>
          <a:p>
            <a:pPr algn="l"/>
            <a:endParaRPr lang="en-US" sz="2800" b="1" spc="-104" dirty="0">
              <a:solidFill>
                <a:srgbClr val="2A3353"/>
              </a:solidFill>
              <a:latin typeface="Montserrat" pitchFamily="2" charset="7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Full audit trails </a:t>
            </a: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available for Copilot interactions.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Compatible with </a:t>
            </a:r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Microsoft Purview </a:t>
            </a: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for </a:t>
            </a:r>
            <a:r>
              <a:rPr lang="en-US" sz="2800" b="1" spc="-104" dirty="0">
                <a:solidFill>
                  <a:srgbClr val="2A3353"/>
                </a:solidFill>
                <a:latin typeface="Montserrat" pitchFamily="2" charset="77"/>
              </a:rPr>
              <a:t>DLP and data classification</a:t>
            </a:r>
            <a:r>
              <a:rPr lang="en-US" sz="2800" spc="-104" dirty="0">
                <a:solidFill>
                  <a:srgbClr val="2A3353"/>
                </a:solidFill>
                <a:latin typeface="Montserrat" pitchFamily="2" charset="77"/>
              </a:rPr>
              <a:t>.</a:t>
            </a:r>
          </a:p>
          <a:p>
            <a:pPr algn="l"/>
            <a:endParaRPr lang="en-US" sz="28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96782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E55E1-9526-0A06-6848-D7542A289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F426-5B4E-5982-14EB-6D8FE9D8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Governance &amp; Compliance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8E268-6963-275D-5A61-5DC20920043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Responsible AI Adoption</a:t>
            </a:r>
            <a:endParaRPr lang="en-US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75FA58-4ACE-8CC7-0EB4-49E11F4A9990}"/>
              </a:ext>
            </a:extLst>
          </p:cNvPr>
          <p:cNvSpPr txBox="1"/>
          <p:nvPr/>
        </p:nvSpPr>
        <p:spPr>
          <a:xfrm>
            <a:off x="1752640" y="3004226"/>
            <a:ext cx="20615450" cy="88639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A3353"/>
                </a:solidFill>
                <a:latin typeface="Montserrat" pitchFamily="2" charset="77"/>
              </a:rPr>
              <a:t>Governance Policies</a:t>
            </a:r>
          </a:p>
          <a:p>
            <a:pPr algn="l"/>
            <a:endParaRPr lang="en-US" b="1" dirty="0">
              <a:solidFill>
                <a:srgbClr val="2A3353"/>
              </a:solidFill>
              <a:latin typeface="Montserrat" pitchFamily="2" charset="7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A3353"/>
                </a:solidFill>
                <a:latin typeface="Montserrat" pitchFamily="2" charset="77"/>
              </a:rPr>
              <a:t>Admins control </a:t>
            </a:r>
            <a:r>
              <a:rPr lang="en-US" dirty="0">
                <a:solidFill>
                  <a:srgbClr val="2A3353"/>
                </a:solidFill>
                <a:latin typeface="Montserrat" pitchFamily="2" charset="77"/>
              </a:rPr>
              <a:t>who has access to Copilot and which features are enabled.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A3353"/>
                </a:solidFill>
                <a:latin typeface="Montserrat" pitchFamily="2" charset="77"/>
              </a:rPr>
              <a:t>User-level license management </a:t>
            </a:r>
            <a:r>
              <a:rPr lang="en-US" dirty="0">
                <a:solidFill>
                  <a:srgbClr val="2A3353"/>
                </a:solidFill>
                <a:latin typeface="Montserrat" pitchFamily="2" charset="77"/>
              </a:rPr>
              <a:t>and data boundaries supported.</a:t>
            </a:r>
          </a:p>
          <a:p>
            <a:pPr algn="l"/>
            <a:endParaRPr lang="en-US" dirty="0">
              <a:solidFill>
                <a:srgbClr val="2A3353"/>
              </a:solidFill>
              <a:latin typeface="Montserrat" pitchFamily="2" charset="77"/>
            </a:endParaRPr>
          </a:p>
          <a:p>
            <a:pPr algn="l"/>
            <a:r>
              <a:rPr lang="en-US" b="1" dirty="0">
                <a:solidFill>
                  <a:srgbClr val="2A3353"/>
                </a:solidFill>
                <a:latin typeface="Montserrat" pitchFamily="2" charset="77"/>
              </a:rPr>
              <a:t>Compliance Certifications</a:t>
            </a:r>
          </a:p>
          <a:p>
            <a:pPr algn="l"/>
            <a:endParaRPr lang="en-US" b="1" dirty="0">
              <a:solidFill>
                <a:srgbClr val="2A3353"/>
              </a:solidFill>
              <a:latin typeface="Montserrat" pitchFamily="2" charset="7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3353"/>
                </a:solidFill>
                <a:latin typeface="Montserrat" pitchFamily="2" charset="77"/>
              </a:rPr>
              <a:t>Complies with </a:t>
            </a:r>
            <a:r>
              <a:rPr lang="en-US" b="1" dirty="0">
                <a:solidFill>
                  <a:srgbClr val="2A3353"/>
                </a:solidFill>
                <a:latin typeface="Montserrat" pitchFamily="2" charset="77"/>
              </a:rPr>
              <a:t>GDPR</a:t>
            </a:r>
            <a:r>
              <a:rPr lang="en-US" b="1" dirty="0">
                <a:solidFill>
                  <a:srgbClr val="2A3353"/>
                </a:solidFill>
                <a:highlight>
                  <a:srgbClr val="FFFF00"/>
                </a:highlight>
                <a:latin typeface="Montserrat" pitchFamily="2" charset="77"/>
              </a:rPr>
              <a:t>, PDPA </a:t>
            </a:r>
            <a:r>
              <a:rPr lang="en-US" b="1" dirty="0">
                <a:solidFill>
                  <a:srgbClr val="2A3353"/>
                </a:solidFill>
                <a:latin typeface="Montserrat" pitchFamily="2" charset="77"/>
              </a:rPr>
              <a:t>HIPAA, ISO/IEC 27001, SOC 2, </a:t>
            </a:r>
            <a:r>
              <a:rPr lang="en-US" dirty="0">
                <a:solidFill>
                  <a:srgbClr val="2A3353"/>
                </a:solidFill>
                <a:latin typeface="Montserrat" pitchFamily="2" charset="77"/>
              </a:rPr>
              <a:t>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3353"/>
                </a:solidFill>
                <a:latin typeface="Montserrat" pitchFamily="2" charset="77"/>
              </a:rPr>
              <a:t>Built on trusted </a:t>
            </a:r>
            <a:r>
              <a:rPr lang="en-US" b="1" dirty="0">
                <a:solidFill>
                  <a:srgbClr val="2A3353"/>
                </a:solidFill>
                <a:latin typeface="Montserrat" pitchFamily="2" charset="77"/>
              </a:rPr>
              <a:t>Microsoft compliance framework </a:t>
            </a:r>
            <a:r>
              <a:rPr lang="en-US" dirty="0">
                <a:solidFill>
                  <a:srgbClr val="2A3353"/>
                </a:solidFill>
                <a:latin typeface="Montserrat" pitchFamily="2" charset="77"/>
              </a:rPr>
              <a:t>and </a:t>
            </a:r>
            <a:r>
              <a:rPr lang="en-US" b="1" dirty="0">
                <a:solidFill>
                  <a:srgbClr val="2A3353"/>
                </a:solidFill>
                <a:latin typeface="Montserrat" pitchFamily="2" charset="77"/>
              </a:rPr>
              <a:t>Microsoft cloud infrastructure </a:t>
            </a:r>
          </a:p>
          <a:p>
            <a:pPr algn="l"/>
            <a:endParaRPr lang="en-US" dirty="0">
              <a:solidFill>
                <a:srgbClr val="2A3353"/>
              </a:solidFill>
              <a:latin typeface="Montserrat" pitchFamily="2" charset="77"/>
            </a:endParaRPr>
          </a:p>
          <a:p>
            <a:pPr algn="l"/>
            <a:r>
              <a:rPr lang="en-US" b="1" dirty="0">
                <a:solidFill>
                  <a:srgbClr val="2A3353"/>
                </a:solidFill>
                <a:latin typeface="Montserrat" pitchFamily="2" charset="77"/>
              </a:rPr>
              <a:t>Risk Management</a:t>
            </a:r>
          </a:p>
          <a:p>
            <a:pPr algn="l"/>
            <a:endParaRPr lang="en-US" b="1" dirty="0">
              <a:solidFill>
                <a:srgbClr val="2A3353"/>
              </a:solidFill>
              <a:latin typeface="Montserrat" pitchFamily="2" charset="7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3353"/>
                </a:solidFill>
                <a:latin typeface="Montserrat" pitchFamily="2" charset="77"/>
              </a:rPr>
              <a:t>Microsoft’s </a:t>
            </a:r>
            <a:r>
              <a:rPr lang="en-US" b="1" dirty="0">
                <a:solidFill>
                  <a:srgbClr val="2A3353"/>
                </a:solidFill>
                <a:latin typeface="Montserrat" pitchFamily="2" charset="77"/>
              </a:rPr>
              <a:t>Content Filtering, Responsible AI tooling, </a:t>
            </a:r>
            <a:r>
              <a:rPr lang="en-US" dirty="0">
                <a:solidFill>
                  <a:srgbClr val="2A3353"/>
                </a:solidFill>
                <a:latin typeface="Montserrat" pitchFamily="2" charset="77"/>
              </a:rPr>
              <a:t>and human oversight reduce </a:t>
            </a:r>
            <a:r>
              <a:rPr lang="en-US" b="1" dirty="0">
                <a:solidFill>
                  <a:srgbClr val="2A3353"/>
                </a:solidFill>
                <a:latin typeface="Montserrat" pitchFamily="2" charset="77"/>
              </a:rPr>
              <a:t>hallucination</a:t>
            </a:r>
            <a:r>
              <a:rPr lang="en-US" dirty="0">
                <a:solidFill>
                  <a:srgbClr val="2A3353"/>
                </a:solidFill>
                <a:latin typeface="Montserrat" pitchFamily="2" charset="77"/>
              </a:rPr>
              <a:t> risk.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A3353"/>
                </a:solidFill>
                <a:latin typeface="Montserrat" pitchFamily="2" charset="77"/>
              </a:rPr>
              <a:t>Prompt injection protections and input/output moderation in place.</a:t>
            </a:r>
          </a:p>
          <a:p>
            <a:pPr algn="l"/>
            <a:endParaRPr lang="en-US" dirty="0">
              <a:solidFill>
                <a:srgbClr val="2A3353"/>
              </a:solidFill>
              <a:latin typeface="Montserrat" pitchFamily="2" charset="77"/>
            </a:endParaRPr>
          </a:p>
          <a:p>
            <a:pPr algn="l"/>
            <a:r>
              <a:rPr lang="en-US" b="1" dirty="0">
                <a:solidFill>
                  <a:srgbClr val="2A3353"/>
                </a:solidFill>
                <a:latin typeface="Montserrat" pitchFamily="2" charset="77"/>
              </a:rPr>
              <a:t>User Transparency</a:t>
            </a:r>
          </a:p>
          <a:p>
            <a:pPr algn="l"/>
            <a:endParaRPr lang="en-US" b="1" dirty="0">
              <a:solidFill>
                <a:srgbClr val="2A3353"/>
              </a:solidFill>
              <a:latin typeface="Montserrat" pitchFamily="2" charset="77"/>
            </a:endParaRPr>
          </a:p>
          <a:p>
            <a:pPr algn="l"/>
            <a:r>
              <a:rPr lang="en-US" dirty="0">
                <a:solidFill>
                  <a:srgbClr val="2A3353"/>
                </a:solidFill>
                <a:latin typeface="Montserrat" pitchFamily="2" charset="77"/>
              </a:rPr>
              <a:t>Copilot explains </a:t>
            </a:r>
            <a:r>
              <a:rPr lang="en-US" b="1" dirty="0">
                <a:solidFill>
                  <a:srgbClr val="2A3353"/>
                </a:solidFill>
                <a:latin typeface="Montserrat" pitchFamily="2" charset="77"/>
              </a:rPr>
              <a:t>data sources for answers</a:t>
            </a:r>
            <a:r>
              <a:rPr lang="en-US" dirty="0">
                <a:solidFill>
                  <a:srgbClr val="2A3353"/>
                </a:solidFill>
                <a:latin typeface="Montserrat" pitchFamily="2" charset="77"/>
              </a:rPr>
              <a:t>.</a:t>
            </a:r>
          </a:p>
          <a:p>
            <a:pPr algn="l"/>
            <a:r>
              <a:rPr lang="en-US" b="1" dirty="0">
                <a:solidFill>
                  <a:srgbClr val="2A3353"/>
                </a:solidFill>
                <a:latin typeface="Montserrat" pitchFamily="2" charset="77"/>
              </a:rPr>
              <a:t>Feedback mechanisms </a:t>
            </a:r>
            <a:r>
              <a:rPr lang="en-US" dirty="0">
                <a:solidFill>
                  <a:srgbClr val="2A3353"/>
                </a:solidFill>
                <a:latin typeface="Montserrat" pitchFamily="2" charset="77"/>
              </a:rPr>
              <a:t>available for continuous improvement and flagging issues.</a:t>
            </a:r>
          </a:p>
        </p:txBody>
      </p:sp>
    </p:spTree>
    <p:extLst>
      <p:ext uri="{BB962C8B-B14F-4D97-AF65-F5344CB8AC3E}">
        <p14:creationId xmlns:p14="http://schemas.microsoft.com/office/powerpoint/2010/main" val="18113919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F5F87-CE0E-46FE-1F6A-90052949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BA70-E2C7-E9FB-435C-C4DED51D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Governance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DF27B-11F8-E01A-3061-666DFFC824B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Responsible AI Adoption</a:t>
            </a:r>
            <a:endParaRPr lang="en-US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5DF67-6222-9075-C70B-2C802DCD9A72}"/>
              </a:ext>
            </a:extLst>
          </p:cNvPr>
          <p:cNvSpPr txBox="1"/>
          <p:nvPr/>
        </p:nvSpPr>
        <p:spPr>
          <a:xfrm>
            <a:off x="2010634" y="3230674"/>
            <a:ext cx="20615450" cy="74789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2A3353"/>
                </a:solidFill>
                <a:latin typeface="Montserrat" pitchFamily="2" charset="77"/>
              </a:rPr>
              <a:t>Available features and capabilities</a:t>
            </a:r>
          </a:p>
          <a:p>
            <a:pPr algn="l"/>
            <a:endParaRPr lang="en-US" sz="3200" dirty="0">
              <a:solidFill>
                <a:srgbClr val="2A3353"/>
              </a:solidFill>
              <a:latin typeface="Montserrat" pitchFamily="2" charset="77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Federated Identity Credentials (FIC) for agents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IT Control to block custom agents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Customer Managed Encryption Keys (CMK)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Environment routing for makers 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Consent requirement for sharing agents</a:t>
            </a:r>
            <a:br>
              <a:rPr lang="en-US" sz="3200" dirty="0">
                <a:solidFill>
                  <a:srgbClr val="2A3353"/>
                </a:solidFill>
                <a:latin typeface="Montserrat" pitchFamily="2" charset="77"/>
              </a:rPr>
            </a:br>
            <a:endParaRPr lang="en-US" sz="3200" dirty="0">
              <a:solidFill>
                <a:srgbClr val="2A3353"/>
              </a:solidFill>
              <a:latin typeface="Montserrat" pitchFamily="2" charset="77"/>
            </a:endParaRPr>
          </a:p>
          <a:p>
            <a:pPr algn="l"/>
            <a:r>
              <a:rPr lang="en-US" sz="3200" b="1" dirty="0">
                <a:solidFill>
                  <a:srgbClr val="2A3353"/>
                </a:solidFill>
                <a:latin typeface="Montserrat" pitchFamily="2" charset="77"/>
              </a:rPr>
              <a:t>Preview features and capabilities</a:t>
            </a:r>
            <a:br>
              <a:rPr lang="en-US" sz="3200" dirty="0">
                <a:solidFill>
                  <a:srgbClr val="2A3353"/>
                </a:solidFill>
                <a:latin typeface="Montserrat" pitchFamily="2" charset="77"/>
              </a:rPr>
            </a:br>
            <a:endParaRPr lang="en-US" sz="3200" dirty="0">
              <a:solidFill>
                <a:srgbClr val="2A3353"/>
              </a:solidFill>
              <a:latin typeface="Montserrat" pitchFamily="2" charset="77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Advanced Connector Policies (ACP)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Network isolation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Delete declarative agents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Sensitive data masking and audio suppression at runtime 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Microsoft Entra ID authentication requirement</a:t>
            </a:r>
          </a:p>
        </p:txBody>
      </p:sp>
    </p:spTree>
    <p:extLst>
      <p:ext uri="{BB962C8B-B14F-4D97-AF65-F5344CB8AC3E}">
        <p14:creationId xmlns:p14="http://schemas.microsoft.com/office/powerpoint/2010/main" val="22706661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C5571-8EBB-FCD5-9173-BED4B8C3F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0A5D-516B-4C26-3978-0E0DA511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Monitoring, Auditing, and Continuous Improvement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3B7DD-BE69-E3D3-EB7A-E5CD7D4DDFB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6DE36-E41B-4F33-9722-3D2687C64719}"/>
              </a:ext>
            </a:extLst>
          </p:cNvPr>
          <p:cNvSpPr txBox="1"/>
          <p:nvPr/>
        </p:nvSpPr>
        <p:spPr>
          <a:xfrm>
            <a:off x="1860372" y="3230674"/>
            <a:ext cx="19509664" cy="63492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2A3353"/>
                </a:solidFill>
                <a:latin typeface="Montserrat" pitchFamily="2" charset="77"/>
              </a:rPr>
              <a:t>Gaining Visibility into Copilot Activity</a:t>
            </a:r>
          </a:p>
          <a:p>
            <a:pPr algn="l"/>
            <a:endParaRPr lang="en-US" sz="3200" b="1" dirty="0">
              <a:solidFill>
                <a:srgbClr val="2A3353"/>
              </a:solidFill>
              <a:latin typeface="Montserrat" pitchFamily="2" charset="77"/>
            </a:endParaRPr>
          </a:p>
          <a:p>
            <a:pPr marL="571500" lvl="2" indent="-5715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A3353"/>
                </a:solidFill>
                <a:latin typeface="Montserrat" pitchFamily="2" charset="77"/>
              </a:rPr>
              <a:t>Microsoft Purview Audit (Premium): </a:t>
            </a:r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To search for and review Copilot interactions.</a:t>
            </a:r>
          </a:p>
          <a:p>
            <a:pPr marL="571500" lvl="2" indent="-5715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A3353"/>
              </a:solidFill>
              <a:latin typeface="Montserrat" pitchFamily="2" charset="77"/>
            </a:endParaRPr>
          </a:p>
          <a:p>
            <a:pPr marL="571500" lvl="2" indent="-5715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A3353"/>
                </a:solidFill>
                <a:latin typeface="Montserrat" pitchFamily="2" charset="77"/>
              </a:rPr>
              <a:t>Content Search &amp; eDiscovery: </a:t>
            </a:r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Including Copilot-generated content in compliance and legal searches.</a:t>
            </a:r>
          </a:p>
          <a:p>
            <a:pPr algn="l"/>
            <a:endParaRPr lang="en-US" sz="3200" b="1" dirty="0">
              <a:solidFill>
                <a:srgbClr val="2A3353"/>
              </a:solidFill>
              <a:latin typeface="Montserrat" pitchFamily="2" charset="77"/>
            </a:endParaRPr>
          </a:p>
          <a:p>
            <a:pPr algn="l"/>
            <a:r>
              <a:rPr lang="en-US" sz="3200" b="1" dirty="0">
                <a:solidFill>
                  <a:srgbClr val="2A3353"/>
                </a:solidFill>
                <a:latin typeface="Montserrat" pitchFamily="2" charset="77"/>
              </a:rPr>
              <a:t>Feedback and Adaptation: </a:t>
            </a:r>
          </a:p>
          <a:p>
            <a:pPr algn="l"/>
            <a:endParaRPr lang="en-US" sz="3200" b="1" dirty="0">
              <a:solidFill>
                <a:srgbClr val="2A3353"/>
              </a:solidFill>
              <a:latin typeface="Montserrat" pitchFamily="2" charset="77"/>
            </a:endParaRPr>
          </a:p>
          <a:p>
            <a:pPr lvl="1" algn="l"/>
            <a:r>
              <a:rPr lang="en-US" sz="3200" dirty="0">
                <a:solidFill>
                  <a:srgbClr val="2A3353"/>
                </a:solidFill>
                <a:latin typeface="Montserrat" pitchFamily="2" charset="77"/>
              </a:rPr>
              <a:t>Establishing a clear channel for users to report issues and for the governance team to refine policies.</a:t>
            </a:r>
          </a:p>
          <a:p>
            <a:pPr marL="571500" marR="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830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DD07742F449B42BBA641124BC717ED" ma:contentTypeVersion="10" ma:contentTypeDescription="Create a new document." ma:contentTypeScope="" ma:versionID="5d1af81c134570b4ffe3b8530b970a5c">
  <xsd:schema xmlns:xsd="http://www.w3.org/2001/XMLSchema" xmlns:xs="http://www.w3.org/2001/XMLSchema" xmlns:p="http://schemas.microsoft.com/office/2006/metadata/properties" xmlns:ns2="c2552936-6734-448e-9469-5e3aad52e0c3" xmlns:ns3="e69321fd-a725-47c3-bcf4-495e30c6331b" targetNamespace="http://schemas.microsoft.com/office/2006/metadata/properties" ma:root="true" ma:fieldsID="b79bbda5e6fc133566c9f3eb7a3c9da3" ns2:_="" ns3:_="">
    <xsd:import namespace="c2552936-6734-448e-9469-5e3aad52e0c3"/>
    <xsd:import namespace="e69321fd-a725-47c3-bcf4-495e30c633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52936-6734-448e-9469-5e3aad52e0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f141126-33bd-4bc7-ad06-fe6731bbf6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9321fd-a725-47c3-bcf4-495e30c6331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267be81-e6c6-46e8-a4d1-f6a5fab0f8fe}" ma:internalName="TaxCatchAll" ma:showField="CatchAllData" ma:web="e69321fd-a725-47c3-bcf4-495e30c633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552936-6734-448e-9469-5e3aad52e0c3">
      <Terms xmlns="http://schemas.microsoft.com/office/infopath/2007/PartnerControls"/>
    </lcf76f155ced4ddcb4097134ff3c332f>
    <TaxCatchAll xmlns="e69321fd-a725-47c3-bcf4-495e30c6331b" xsi:nil="true"/>
  </documentManagement>
</p:properties>
</file>

<file path=customXml/itemProps1.xml><?xml version="1.0" encoding="utf-8"?>
<ds:datastoreItem xmlns:ds="http://schemas.openxmlformats.org/officeDocument/2006/customXml" ds:itemID="{E13171D4-84C1-459B-BD5D-36EACB2ED8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289202-1FC2-4EBE-B6CE-0046F959353B}">
  <ds:schemaRefs>
    <ds:schemaRef ds:uri="c2552936-6734-448e-9469-5e3aad52e0c3"/>
    <ds:schemaRef ds:uri="e69321fd-a725-47c3-bcf4-495e30c633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5421856-9FBA-408A-9444-BA8AC330C6E9}">
  <ds:schemaRefs>
    <ds:schemaRef ds:uri="c2552936-6734-448e-9469-5e3aad52e0c3"/>
    <ds:schemaRef ds:uri="e69321fd-a725-47c3-bcf4-495e30c6331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904</Words>
  <Application>Microsoft Macintosh PowerPoint</Application>
  <PresentationFormat>Custom</PresentationFormat>
  <Paragraphs>133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</vt:lpstr>
      <vt:lpstr>Helvetica Neue Light</vt:lpstr>
      <vt:lpstr>Montserrat</vt:lpstr>
      <vt:lpstr>Roboto</vt:lpstr>
      <vt:lpstr>White</vt:lpstr>
      <vt:lpstr>Licensing &amp; Costing Overview </vt:lpstr>
      <vt:lpstr>Costing</vt:lpstr>
      <vt:lpstr>Security </vt:lpstr>
      <vt:lpstr>Governance &amp; Compliance</vt:lpstr>
      <vt:lpstr>Governance Features</vt:lpstr>
      <vt:lpstr>Monitoring, Auditing, and Continuous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Agility</dc:title>
  <dc:creator>Shweta Deshkulkarni</dc:creator>
  <cp:lastModifiedBy>Kuldeep  Joshi</cp:lastModifiedBy>
  <cp:revision>23</cp:revision>
  <dcterms:modified xsi:type="dcterms:W3CDTF">2025-07-04T08:53:13Z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0x01010079DD07742F449B42BBA641124BC717ED</vt:lpwstr>
  </property>
</Properties>
</file>