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06" r:id="rId3"/>
    <p:sldId id="317" r:id="rId4"/>
    <p:sldId id="309" r:id="rId5"/>
    <p:sldId id="308" r:id="rId6"/>
    <p:sldId id="310" r:id="rId7"/>
    <p:sldId id="311" r:id="rId8"/>
    <p:sldId id="315" r:id="rId9"/>
    <p:sldId id="312" r:id="rId10"/>
    <p:sldId id="303" r:id="rId11"/>
    <p:sldId id="314" r:id="rId12"/>
    <p:sldId id="307" r:id="rId13"/>
    <p:sldId id="316" r:id="rId14"/>
    <p:sldId id="31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562C"/>
    <a:srgbClr val="2A3353"/>
    <a:srgbClr val="E47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/>
    <p:restoredTop sz="94711"/>
  </p:normalViewPr>
  <p:slideViewPr>
    <p:cSldViewPr snapToGrid="0" snapToObjects="1">
      <p:cViewPr varScale="1">
        <p:scale>
          <a:sx n="58" d="100"/>
          <a:sy n="58" d="100"/>
        </p:scale>
        <p:origin x="8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Patial" userId="e3fd9069-1d14-4a0c-ae1d-8c3a2d937b00" providerId="ADAL" clId="{B096DAA3-53A9-4D27-8C61-DA14FDB2EF07}"/>
    <pc:docChg chg="custSel modSld">
      <pc:chgData name="Aman Patial" userId="e3fd9069-1d14-4a0c-ae1d-8c3a2d937b00" providerId="ADAL" clId="{B096DAA3-53A9-4D27-8C61-DA14FDB2EF07}" dt="2022-06-10T03:19:13.156" v="153" actId="20577"/>
      <pc:docMkLst>
        <pc:docMk/>
      </pc:docMkLst>
      <pc:sldChg chg="modSp mod">
        <pc:chgData name="Aman Patial" userId="e3fd9069-1d14-4a0c-ae1d-8c3a2d937b00" providerId="ADAL" clId="{B096DAA3-53A9-4D27-8C61-DA14FDB2EF07}" dt="2022-06-10T03:19:13.156" v="153" actId="20577"/>
        <pc:sldMkLst>
          <pc:docMk/>
          <pc:sldMk cId="3404267589" sldId="306"/>
        </pc:sldMkLst>
        <pc:spChg chg="mod">
          <ac:chgData name="Aman Patial" userId="e3fd9069-1d14-4a0c-ae1d-8c3a2d937b00" providerId="ADAL" clId="{B096DAA3-53A9-4D27-8C61-DA14FDB2EF07}" dt="2022-06-10T03:19:13.156" v="153" actId="20577"/>
          <ac:spMkLst>
            <pc:docMk/>
            <pc:sldMk cId="3404267589" sldId="306"/>
            <ac:spMk id="6" creationId="{080655C6-52C9-452E-9C38-20D2311E0C45}"/>
          </ac:spMkLst>
        </pc:spChg>
      </pc:sldChg>
      <pc:sldChg chg="modSp mod">
        <pc:chgData name="Aman Patial" userId="e3fd9069-1d14-4a0c-ae1d-8c3a2d937b00" providerId="ADAL" clId="{B096DAA3-53A9-4D27-8C61-DA14FDB2EF07}" dt="2022-06-10T03:15:11.601" v="11" actId="20577"/>
        <pc:sldMkLst>
          <pc:docMk/>
          <pc:sldMk cId="1739959214" sldId="307"/>
        </pc:sldMkLst>
        <pc:spChg chg="mod">
          <ac:chgData name="Aman Patial" userId="e3fd9069-1d14-4a0c-ae1d-8c3a2d937b00" providerId="ADAL" clId="{B096DAA3-53A9-4D27-8C61-DA14FDB2EF07}" dt="2022-06-10T03:15:11.601" v="11" actId="20577"/>
          <ac:spMkLst>
            <pc:docMk/>
            <pc:sldMk cId="1739959214" sldId="307"/>
            <ac:spMk id="6" creationId="{080655C6-52C9-452E-9C38-20D2311E0C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41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11556-2BD5-5646-88B3-262D854B2C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6975" y="739775"/>
            <a:ext cx="9210675" cy="12236450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A0D08527-B6FC-494E-8C12-C09958EE234F}"/>
              </a:ext>
            </a:extLst>
          </p:cNvPr>
          <p:cNvSpPr/>
          <p:nvPr userDrawn="1"/>
        </p:nvSpPr>
        <p:spPr>
          <a:xfrm>
            <a:off x="12606813" y="1008630"/>
            <a:ext cx="107554" cy="2227491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59555C7D-6819-E543-A537-435C67B5E537}"/>
              </a:ext>
            </a:extLst>
          </p:cNvPr>
          <p:cNvSpPr/>
          <p:nvPr userDrawn="1"/>
        </p:nvSpPr>
        <p:spPr>
          <a:xfrm>
            <a:off x="17199046" y="4149523"/>
            <a:ext cx="17935" cy="8247965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F2D85B9F-5E22-AA45-A941-3A618177D8E5}"/>
              </a:ext>
            </a:extLst>
          </p:cNvPr>
          <p:cNvSpPr/>
          <p:nvPr userDrawn="1"/>
        </p:nvSpPr>
        <p:spPr>
          <a:xfrm>
            <a:off x="12774959" y="6677920"/>
            <a:ext cx="8866108" cy="14608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F719B993-7C1C-5E44-9004-952A77A9DC81}"/>
              </a:ext>
            </a:extLst>
          </p:cNvPr>
          <p:cNvSpPr/>
          <p:nvPr userDrawn="1"/>
        </p:nvSpPr>
        <p:spPr>
          <a:xfrm>
            <a:off x="12774959" y="9620672"/>
            <a:ext cx="8866108" cy="14608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45D9ED0-644D-5441-A20C-2A8C326C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9734" y="1665022"/>
            <a:ext cx="10744666" cy="914706"/>
          </a:xfrm>
        </p:spPr>
        <p:txBody>
          <a:bodyPr>
            <a:normAutofit/>
          </a:bodyPr>
          <a:lstStyle>
            <a:lvl1pPr algn="l">
              <a:defRPr sz="5000" b="1" i="0">
                <a:solidFill>
                  <a:srgbClr val="2A3353"/>
                </a:solidFill>
                <a:latin typeface="Montserrat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B84A1DBB-7041-F147-8512-4312996AE968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283238" y="4597140"/>
            <a:ext cx="3165497" cy="150305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ct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r>
              <a:rPr lang="en-IN" dirty="0"/>
              <a:t>Body Level One</a:t>
            </a:r>
          </a:p>
          <a:p>
            <a:r>
              <a:rPr lang="en-IN" dirty="0"/>
              <a:t>Body Level Two</a:t>
            </a:r>
          </a:p>
          <a:p>
            <a:r>
              <a:rPr lang="en-IN" dirty="0"/>
              <a:t>Body Level Three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AD53B992-3E1C-8947-8C37-0908435CECEB}"/>
              </a:ext>
            </a:extLst>
          </p:cNvPr>
          <p:cNvSpPr txBox="1">
            <a:spLocks noGrp="1"/>
          </p:cNvSpPr>
          <p:nvPr>
            <p:ph type="body" sz="quarter" idx="12" hasCustomPrompt="1"/>
          </p:nvPr>
        </p:nvSpPr>
        <p:spPr>
          <a:xfrm>
            <a:off x="17900208" y="4597140"/>
            <a:ext cx="3165497" cy="150305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ct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r>
              <a:rPr lang="en-IN" dirty="0"/>
              <a:t>Body Level One</a:t>
            </a:r>
          </a:p>
          <a:p>
            <a:r>
              <a:rPr lang="en-IN" dirty="0"/>
              <a:t>Body Level Two</a:t>
            </a:r>
          </a:p>
          <a:p>
            <a:r>
              <a:rPr lang="en-IN" dirty="0"/>
              <a:t>Body Level Three</a:t>
            </a:r>
          </a:p>
        </p:txBody>
      </p:sp>
      <p:sp>
        <p:nvSpPr>
          <p:cNvPr id="27" name="Body Level One…">
            <a:extLst>
              <a:ext uri="{FF2B5EF4-FFF2-40B4-BE49-F238E27FC236}">
                <a16:creationId xmlns:a16="http://schemas.microsoft.com/office/drawing/2014/main" id="{7A2FE5D3-A378-CD40-8E75-91C4CE5EA52D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3283238" y="7325350"/>
            <a:ext cx="3165497" cy="150305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ct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r>
              <a:rPr lang="en-IN" dirty="0"/>
              <a:t>Body Level One</a:t>
            </a:r>
          </a:p>
          <a:p>
            <a:r>
              <a:rPr lang="en-IN" dirty="0"/>
              <a:t>Body Level Two</a:t>
            </a:r>
          </a:p>
          <a:p>
            <a:r>
              <a:rPr lang="en-IN" dirty="0"/>
              <a:t>Body Level Three</a:t>
            </a:r>
          </a:p>
        </p:txBody>
      </p:sp>
      <p:sp>
        <p:nvSpPr>
          <p:cNvPr id="28" name="Body Level One…">
            <a:extLst>
              <a:ext uri="{FF2B5EF4-FFF2-40B4-BE49-F238E27FC236}">
                <a16:creationId xmlns:a16="http://schemas.microsoft.com/office/drawing/2014/main" id="{E3F61D6B-7986-C047-A6C4-DBAFD126FCAE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7900208" y="7325350"/>
            <a:ext cx="3165497" cy="150305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ct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r>
              <a:rPr lang="en-IN" dirty="0"/>
              <a:t>Body Level One</a:t>
            </a:r>
          </a:p>
          <a:p>
            <a:r>
              <a:rPr lang="en-IN" dirty="0"/>
              <a:t>Body Level Two</a:t>
            </a:r>
          </a:p>
          <a:p>
            <a:r>
              <a:rPr lang="en-IN" dirty="0"/>
              <a:t>Body Level Three</a:t>
            </a:r>
          </a:p>
        </p:txBody>
      </p:sp>
      <p:sp>
        <p:nvSpPr>
          <p:cNvPr id="29" name="Body Level One…">
            <a:extLst>
              <a:ext uri="{FF2B5EF4-FFF2-40B4-BE49-F238E27FC236}">
                <a16:creationId xmlns:a16="http://schemas.microsoft.com/office/drawing/2014/main" id="{F5752743-2E3D-B74F-85A6-0C65BF236BFE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13283238" y="10173482"/>
            <a:ext cx="3165497" cy="150305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ct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r>
              <a:rPr lang="en-IN" dirty="0"/>
              <a:t>Body Level One</a:t>
            </a:r>
          </a:p>
          <a:p>
            <a:r>
              <a:rPr lang="en-IN" dirty="0"/>
              <a:t>Body Level Two</a:t>
            </a:r>
          </a:p>
          <a:p>
            <a:r>
              <a:rPr lang="en-IN" dirty="0"/>
              <a:t>Body Level Three</a:t>
            </a:r>
          </a:p>
        </p:txBody>
      </p:sp>
      <p:sp>
        <p:nvSpPr>
          <p:cNvPr id="30" name="Body Level One…">
            <a:extLst>
              <a:ext uri="{FF2B5EF4-FFF2-40B4-BE49-F238E27FC236}">
                <a16:creationId xmlns:a16="http://schemas.microsoft.com/office/drawing/2014/main" id="{E5D19EF0-CA69-AE47-98D0-EAF782956898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17900208" y="10173482"/>
            <a:ext cx="3165497" cy="150305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ct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r>
              <a:rPr lang="en-IN" dirty="0"/>
              <a:t>Body Level One</a:t>
            </a:r>
          </a:p>
          <a:p>
            <a:r>
              <a:rPr lang="en-IN" dirty="0"/>
              <a:t>Body Level Two</a:t>
            </a:r>
          </a:p>
          <a:p>
            <a:r>
              <a:rPr lang="en-IN" dirty="0"/>
              <a:t>Body Level Three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1025768" indent="-390768" algn="ctr">
              <a:spcBef>
                <a:spcPts val="0"/>
              </a:spcBef>
              <a:defRPr sz="3200"/>
            </a:lvl2pPr>
            <a:lvl3pPr marL="1660768" indent="-390768" algn="ctr">
              <a:spcBef>
                <a:spcPts val="0"/>
              </a:spcBef>
              <a:defRPr sz="3200"/>
            </a:lvl3pPr>
            <a:lvl4pPr marL="2295768" indent="-390768" algn="ctr">
              <a:spcBef>
                <a:spcPts val="0"/>
              </a:spcBef>
              <a:defRPr sz="3200"/>
            </a:lvl4pPr>
            <a:lvl5pPr marL="2930768" indent="-390768" algn="ctr">
              <a:spcBef>
                <a:spcPts val="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622300" indent="-622300" defTabSz="808990">
              <a:spcBef>
                <a:spcPts val="5700"/>
              </a:spcBef>
              <a:defRPr sz="4704"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out u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icture Placeholder 5"/>
          <p:cNvSpPr>
            <a:spLocks noGrp="1"/>
          </p:cNvSpPr>
          <p:nvPr>
            <p:ph type="pic" idx="21"/>
          </p:nvPr>
        </p:nvSpPr>
        <p:spPr>
          <a:xfrm>
            <a:off x="0" y="0"/>
            <a:ext cx="24383999" cy="89988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8"/>
          <p:cNvGrpSpPr/>
          <p:nvPr/>
        </p:nvGrpSpPr>
        <p:grpSpPr>
          <a:xfrm>
            <a:off x="-1" y="0"/>
            <a:ext cx="16042475" cy="13716000"/>
            <a:chOff x="0" y="0"/>
            <a:chExt cx="16042474" cy="13716000"/>
          </a:xfrm>
        </p:grpSpPr>
        <p:sp>
          <p:nvSpPr>
            <p:cNvPr id="125" name="Freeform: Shape 9"/>
            <p:cNvSpPr/>
            <p:nvPr/>
          </p:nvSpPr>
          <p:spPr>
            <a:xfrm flipH="1">
              <a:off x="0" y="0"/>
              <a:ext cx="16042474" cy="1371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4" y="0"/>
                  </a:moveTo>
                  <a:lnTo>
                    <a:pt x="21600" y="0"/>
                  </a:lnTo>
                  <a:lnTo>
                    <a:pt x="21600" y="2330"/>
                  </a:lnTo>
                  <a:lnTo>
                    <a:pt x="13888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FFFFFF"/>
                </a:gs>
                <a:gs pos="64000">
                  <a:srgbClr val="F3F8FF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6" name="Freeform: Shape 10"/>
            <p:cNvSpPr/>
            <p:nvPr/>
          </p:nvSpPr>
          <p:spPr>
            <a:xfrm flipH="1">
              <a:off x="-1" y="0"/>
              <a:ext cx="10390982" cy="1371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45" y="0"/>
                  </a:moveTo>
                  <a:lnTo>
                    <a:pt x="21600" y="0"/>
                  </a:lnTo>
                  <a:lnTo>
                    <a:pt x="21600" y="21345"/>
                  </a:lnTo>
                  <a:lnTo>
                    <a:pt x="21442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FFFFFF"/>
                </a:gs>
                <a:gs pos="64000">
                  <a:srgbClr val="F3F8FF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28" name="Picture Placeholder 7"/>
          <p:cNvSpPr>
            <a:spLocks noGrp="1"/>
          </p:cNvSpPr>
          <p:nvPr>
            <p:ph type="pic" sz="half" idx="21"/>
          </p:nvPr>
        </p:nvSpPr>
        <p:spPr>
          <a:xfrm>
            <a:off x="15697201" y="0"/>
            <a:ext cx="8686797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9" name="Rectangle 11"/>
          <p:cNvSpPr/>
          <p:nvPr/>
        </p:nvSpPr>
        <p:spPr>
          <a:xfrm>
            <a:off x="10099899" y="0"/>
            <a:ext cx="5748133" cy="13716000"/>
          </a:xfrm>
          <a:prstGeom prst="rect">
            <a:avLst/>
          </a:prstGeom>
          <a:gradFill>
            <a:gsLst>
              <a:gs pos="0">
                <a:srgbClr val="F36F21"/>
              </a:gs>
              <a:gs pos="100000">
                <a:srgbClr val="E65F0C"/>
              </a:gs>
            </a:gsLst>
            <a:lin ang="2700000"/>
          </a:gra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47059" y="679019"/>
            <a:ext cx="23146395" cy="144849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0800">
                <a:solidFill>
                  <a:srgbClr val="262626"/>
                </a:solidFill>
              </a:defRPr>
            </a:lvl1pPr>
            <a:lvl2pPr marL="2063750" indent="-1428750" algn="ctr">
              <a:defRPr sz="10800">
                <a:solidFill>
                  <a:srgbClr val="262626"/>
                </a:solidFill>
              </a:defRPr>
            </a:lvl2pPr>
            <a:lvl3pPr marL="2698750" indent="-1428750" algn="ctr">
              <a:defRPr sz="10800">
                <a:solidFill>
                  <a:srgbClr val="262626"/>
                </a:solidFill>
              </a:defRPr>
            </a:lvl3pPr>
            <a:lvl4pPr marL="3333750" indent="-1428750" algn="ctr">
              <a:defRPr sz="10800">
                <a:solidFill>
                  <a:srgbClr val="262626"/>
                </a:solidFill>
              </a:defRPr>
            </a:lvl4pPr>
            <a:lvl5pPr marL="3968750" indent="-1428750" algn="ctr">
              <a:defRPr sz="108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30400" y="12712700"/>
            <a:ext cx="5689600" cy="736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010634" y="983654"/>
            <a:ext cx="20357457" cy="816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000" b="1" i="0">
                <a:solidFill>
                  <a:srgbClr val="2A3353"/>
                </a:solidFill>
                <a:latin typeface="Montserrat" pitchFamily="2" charset="77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46803" y="13081000"/>
            <a:ext cx="45323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Backgeound@2x.png" descr="Backgeound@2x.png">
            <a:extLst>
              <a:ext uri="{FF2B5EF4-FFF2-40B4-BE49-F238E27FC236}">
                <a16:creationId xmlns:a16="http://schemas.microsoft.com/office/drawing/2014/main" id="{A50C9D42-A7DE-DA41-8F07-13F18F832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13392000"/>
            <a:ext cx="24384000" cy="3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BCC2882D-39BE-DC4F-9A45-2EAE4CB014CC}"/>
              </a:ext>
            </a:extLst>
          </p:cNvPr>
          <p:cNvSpPr/>
          <p:nvPr userDrawn="1"/>
        </p:nvSpPr>
        <p:spPr>
          <a:xfrm>
            <a:off x="1684813" y="1097680"/>
            <a:ext cx="107554" cy="1320801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9185B96B-8815-6845-BF54-33B5702F5723}"/>
              </a:ext>
            </a:extLst>
          </p:cNvPr>
          <p:cNvSpPr txBox="1">
            <a:spLocks noGrp="1"/>
          </p:cNvSpPr>
          <p:nvPr>
            <p:ph type="body" sz="quarter" idx="32" hasCustomPrompt="1"/>
          </p:nvPr>
        </p:nvSpPr>
        <p:spPr>
          <a:xfrm>
            <a:off x="2010634" y="1771653"/>
            <a:ext cx="20357456" cy="6710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SzTx/>
              <a:buNone/>
              <a:defRPr sz="4000" b="0" i="0">
                <a:solidFill>
                  <a:srgbClr val="2A3353"/>
                </a:solidFill>
                <a:latin typeface="Montserrat" pitchFamily="2" charset="77"/>
              </a:defRPr>
            </a:lvl1pPr>
            <a:lvl2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5pPr>
          </a:lstStyle>
          <a:p>
            <a:r>
              <a:rPr lang="en-US" dirty="0"/>
              <a:t>Sub Title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37517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010634" y="983654"/>
            <a:ext cx="20357457" cy="816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000" b="1" i="0">
                <a:solidFill>
                  <a:srgbClr val="2A3353"/>
                </a:solidFill>
                <a:latin typeface="Montserrat" pitchFamily="2" charset="77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46803" y="13081000"/>
            <a:ext cx="45323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BCC2882D-39BE-DC4F-9A45-2EAE4CB014CC}"/>
              </a:ext>
            </a:extLst>
          </p:cNvPr>
          <p:cNvSpPr/>
          <p:nvPr userDrawn="1"/>
        </p:nvSpPr>
        <p:spPr>
          <a:xfrm>
            <a:off x="1684813" y="1097680"/>
            <a:ext cx="107554" cy="1320801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9185B96B-8815-6845-BF54-33B5702F5723}"/>
              </a:ext>
            </a:extLst>
          </p:cNvPr>
          <p:cNvSpPr txBox="1">
            <a:spLocks noGrp="1"/>
          </p:cNvSpPr>
          <p:nvPr>
            <p:ph type="body" sz="quarter" idx="32" hasCustomPrompt="1"/>
          </p:nvPr>
        </p:nvSpPr>
        <p:spPr>
          <a:xfrm>
            <a:off x="2010634" y="1771653"/>
            <a:ext cx="20357456" cy="6710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SzTx/>
              <a:buNone/>
              <a:defRPr sz="4000" b="0" i="0">
                <a:solidFill>
                  <a:srgbClr val="2A3353"/>
                </a:solidFill>
                <a:latin typeface="Montserrat" pitchFamily="2" charset="77"/>
              </a:defRPr>
            </a:lvl1pPr>
            <a:lvl2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5pPr>
          </a:lstStyle>
          <a:p>
            <a:r>
              <a:rPr lang="en-US" dirty="0"/>
              <a:t>Sub Title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3349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010634" y="1350036"/>
            <a:ext cx="20357457" cy="816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000" b="1" i="0">
                <a:solidFill>
                  <a:srgbClr val="2A3353"/>
                </a:solidFill>
                <a:latin typeface="Montserrat" pitchFamily="2" charset="77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46803" y="13081000"/>
            <a:ext cx="45323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Backgeound@2x.png" descr="Backgeound@2x.png">
            <a:extLst>
              <a:ext uri="{FF2B5EF4-FFF2-40B4-BE49-F238E27FC236}">
                <a16:creationId xmlns:a16="http://schemas.microsoft.com/office/drawing/2014/main" id="{A50C9D42-A7DE-DA41-8F07-13F18F832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13392000"/>
            <a:ext cx="24384000" cy="3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BCC2882D-39BE-DC4F-9A45-2EAE4CB014CC}"/>
              </a:ext>
            </a:extLst>
          </p:cNvPr>
          <p:cNvSpPr/>
          <p:nvPr userDrawn="1"/>
        </p:nvSpPr>
        <p:spPr>
          <a:xfrm>
            <a:off x="1684813" y="1097680"/>
            <a:ext cx="107554" cy="1320801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022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010634" y="1350036"/>
            <a:ext cx="20357457" cy="816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000" b="1" i="0">
                <a:solidFill>
                  <a:srgbClr val="2A3353"/>
                </a:solidFill>
                <a:latin typeface="Montserrat" pitchFamily="2" charset="77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46803" y="13081000"/>
            <a:ext cx="45323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BCC2882D-39BE-DC4F-9A45-2EAE4CB014CC}"/>
              </a:ext>
            </a:extLst>
          </p:cNvPr>
          <p:cNvSpPr/>
          <p:nvPr userDrawn="1"/>
        </p:nvSpPr>
        <p:spPr>
          <a:xfrm>
            <a:off x="1684813" y="1097680"/>
            <a:ext cx="107554" cy="1320801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9280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B184FE5E-FFB3-6643-A40A-1D3622F475C7}"/>
              </a:ext>
            </a:extLst>
          </p:cNvPr>
          <p:cNvSpPr/>
          <p:nvPr userDrawn="1"/>
        </p:nvSpPr>
        <p:spPr>
          <a:xfrm>
            <a:off x="1684813" y="1097680"/>
            <a:ext cx="107554" cy="1320801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F53E4305-273C-FD42-B3B8-8340570B52C2}"/>
              </a:ext>
            </a:extLst>
          </p:cNvPr>
          <p:cNvSpPr txBox="1">
            <a:spLocks noGrp="1"/>
          </p:cNvSpPr>
          <p:nvPr>
            <p:ph type="body" sz="quarter" idx="32" hasCustomPrompt="1"/>
          </p:nvPr>
        </p:nvSpPr>
        <p:spPr>
          <a:xfrm>
            <a:off x="2010634" y="1771653"/>
            <a:ext cx="10981466" cy="6710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SzTx/>
              <a:buNone/>
              <a:defRPr sz="4000" b="0" i="0">
                <a:solidFill>
                  <a:srgbClr val="2A3353"/>
                </a:solidFill>
                <a:latin typeface="Montserrat" pitchFamily="2" charset="77"/>
              </a:defRPr>
            </a:lvl1pPr>
            <a:lvl2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5pPr>
          </a:lstStyle>
          <a:p>
            <a:r>
              <a:rPr lang="en-US" dirty="0"/>
              <a:t>Sub Title Text</a:t>
            </a:r>
            <a:endParaRPr dirty="0"/>
          </a:p>
        </p:txBody>
      </p:sp>
      <p:sp>
        <p:nvSpPr>
          <p:cNvPr id="38" name="Image"/>
          <p:cNvSpPr>
            <a:spLocks noGrp="1"/>
          </p:cNvSpPr>
          <p:nvPr>
            <p:ph type="pic" sz="half" idx="21"/>
          </p:nvPr>
        </p:nvSpPr>
        <p:spPr>
          <a:xfrm>
            <a:off x="13483566" y="1013023"/>
            <a:ext cx="9887968" cy="116899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" name="Body Level One…">
            <a:extLst>
              <a:ext uri="{FF2B5EF4-FFF2-40B4-BE49-F238E27FC236}">
                <a16:creationId xmlns:a16="http://schemas.microsoft.com/office/drawing/2014/main" id="{8A959918-FF6B-004D-BDF2-D5EEE7D9E20E}"/>
              </a:ext>
            </a:extLst>
          </p:cNvPr>
          <p:cNvSpPr txBox="1">
            <a:spLocks noGrp="1"/>
          </p:cNvSpPr>
          <p:nvPr>
            <p:ph type="body" sz="quarter" idx="33" hasCustomPrompt="1"/>
          </p:nvPr>
        </p:nvSpPr>
        <p:spPr>
          <a:xfrm>
            <a:off x="2010634" y="983654"/>
            <a:ext cx="10981466" cy="793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5000" b="1" i="0">
                <a:solidFill>
                  <a:srgbClr val="2A3353"/>
                </a:solidFill>
                <a:latin typeface="Montserrat" pitchFamily="2" charset="77"/>
              </a:defRPr>
            </a:lvl1pPr>
            <a:lvl2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5pPr>
          </a:lstStyle>
          <a:p>
            <a:r>
              <a:rPr lang="en-US" dirty="0"/>
              <a:t>Title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4749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E61C3EC8-5064-F246-B328-2B8C8CDA4DD7}"/>
              </a:ext>
            </a:extLst>
          </p:cNvPr>
          <p:cNvSpPr/>
          <p:nvPr userDrawn="1"/>
        </p:nvSpPr>
        <p:spPr>
          <a:xfrm>
            <a:off x="-46057" y="-104590"/>
            <a:ext cx="24521303" cy="13690601"/>
          </a:xfrm>
          <a:prstGeom prst="rect">
            <a:avLst/>
          </a:prstGeom>
          <a:gradFill>
            <a:gsLst>
              <a:gs pos="0">
                <a:schemeClr val="accent2">
                  <a:hueOff val="3166337"/>
                  <a:satOff val="-19645"/>
                  <a:lumOff val="-44313"/>
                </a:schemeClr>
              </a:gs>
              <a:gs pos="78207">
                <a:srgbClr val="232E3C"/>
              </a:gs>
              <a:gs pos="100000">
                <a:schemeClr val="accent2">
                  <a:hueOff val="4013396"/>
                  <a:satOff val="-56292"/>
                  <a:lumOff val="-38431"/>
                </a:schemeClr>
              </a:gs>
            </a:gsLst>
            <a:lin ang="2022711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06B58A19-BADA-C74C-BEC9-AD5EF70C1831}"/>
              </a:ext>
            </a:extLst>
          </p:cNvPr>
          <p:cNvSpPr/>
          <p:nvPr userDrawn="1"/>
        </p:nvSpPr>
        <p:spPr>
          <a:xfrm>
            <a:off x="1684813" y="1599176"/>
            <a:ext cx="107554" cy="1445235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10634" y="1849172"/>
            <a:ext cx="10223500" cy="9452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SzTx/>
              <a:buNone/>
              <a:defRPr sz="5000" b="1" i="0">
                <a:solidFill>
                  <a:schemeClr val="bg1"/>
                </a:solidFill>
                <a:latin typeface="Montserrat" pitchFamily="2" charset="77"/>
              </a:defRPr>
            </a:lvl1pPr>
            <a:lvl2pPr marL="0" indent="0" algn="l">
              <a:spcBef>
                <a:spcPts val="0"/>
              </a:spcBef>
              <a:buSzTx/>
              <a:buNone/>
              <a:defRPr sz="5400" b="1" i="0">
                <a:solidFill>
                  <a:schemeClr val="bg1"/>
                </a:solidFill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5400" b="1" i="0">
                <a:solidFill>
                  <a:schemeClr val="bg1"/>
                </a:solidFill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5400" b="1" i="0">
                <a:solidFill>
                  <a:schemeClr val="bg1"/>
                </a:solidFill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5400"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Title Text Here</a:t>
            </a:r>
            <a:endParaRPr dirty="0"/>
          </a:p>
        </p:txBody>
      </p:sp>
      <p:pic>
        <p:nvPicPr>
          <p:cNvPr id="9" name="Backgeound@2x.png" descr="Backgeound@2x.png">
            <a:extLst>
              <a:ext uri="{FF2B5EF4-FFF2-40B4-BE49-F238E27FC236}">
                <a16:creationId xmlns:a16="http://schemas.microsoft.com/office/drawing/2014/main" id="{4084B202-1736-7A46-B26D-BD7D90F890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13392000"/>
            <a:ext cx="24384000" cy="324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87849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7767834.jpg" descr="17767834.jpg">
            <a:extLst>
              <a:ext uri="{FF2B5EF4-FFF2-40B4-BE49-F238E27FC236}">
                <a16:creationId xmlns:a16="http://schemas.microsoft.com/office/drawing/2014/main" id="{74F04249-AA21-754C-84A1-DB12A3491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-666023" y="-275426"/>
            <a:ext cx="25363291" cy="1426685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">
            <a:extLst>
              <a:ext uri="{FF2B5EF4-FFF2-40B4-BE49-F238E27FC236}">
                <a16:creationId xmlns:a16="http://schemas.microsoft.com/office/drawing/2014/main" id="{093FD1C3-44AC-3D4C-82FE-5188DFA38252}"/>
              </a:ext>
            </a:extLst>
          </p:cNvPr>
          <p:cNvSpPr/>
          <p:nvPr userDrawn="1"/>
        </p:nvSpPr>
        <p:spPr>
          <a:xfrm>
            <a:off x="-86877" y="-141090"/>
            <a:ext cx="11226773" cy="13877733"/>
          </a:xfrm>
          <a:prstGeom prst="rect">
            <a:avLst/>
          </a:prstGeom>
          <a:solidFill>
            <a:srgbClr val="C0562C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360952DE-1EDE-FA45-9CBE-C3C5E228D7D0}"/>
              </a:ext>
            </a:extLst>
          </p:cNvPr>
          <p:cNvSpPr/>
          <p:nvPr userDrawn="1"/>
        </p:nvSpPr>
        <p:spPr>
          <a:xfrm>
            <a:off x="1829275" y="5875139"/>
            <a:ext cx="53500" cy="21751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F53E4305-273C-FD42-B3B8-8340570B52C2}"/>
              </a:ext>
            </a:extLst>
          </p:cNvPr>
          <p:cNvSpPr txBox="1">
            <a:spLocks noGrp="1"/>
          </p:cNvSpPr>
          <p:nvPr>
            <p:ph type="body" sz="quarter" idx="32" hasCustomPrompt="1"/>
          </p:nvPr>
        </p:nvSpPr>
        <p:spPr>
          <a:xfrm>
            <a:off x="2100753" y="6993606"/>
            <a:ext cx="8441886" cy="671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4500" b="0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5pPr>
          </a:lstStyle>
          <a:p>
            <a:r>
              <a:rPr lang="en-US" dirty="0"/>
              <a:t>Sub Title Text</a:t>
            </a:r>
            <a:endParaRPr dirty="0"/>
          </a:p>
        </p:txBody>
      </p:sp>
      <p:sp>
        <p:nvSpPr>
          <p:cNvPr id="13" name="Body Level One…">
            <a:extLst>
              <a:ext uri="{FF2B5EF4-FFF2-40B4-BE49-F238E27FC236}">
                <a16:creationId xmlns:a16="http://schemas.microsoft.com/office/drawing/2014/main" id="{8A959918-FF6B-004D-BDF2-D5EEE7D9E20E}"/>
              </a:ext>
            </a:extLst>
          </p:cNvPr>
          <p:cNvSpPr txBox="1">
            <a:spLocks noGrp="1"/>
          </p:cNvSpPr>
          <p:nvPr>
            <p:ph type="body" sz="quarter" idx="33" hasCustomPrompt="1"/>
          </p:nvPr>
        </p:nvSpPr>
        <p:spPr>
          <a:xfrm>
            <a:off x="2100753" y="6205607"/>
            <a:ext cx="8441886" cy="793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5000" b="1" i="0">
                <a:solidFill>
                  <a:schemeClr val="bg1"/>
                </a:solidFill>
                <a:latin typeface="Montserrat" pitchFamily="2" charset="77"/>
              </a:defRPr>
            </a:lvl1pPr>
            <a:lvl2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5pPr>
          </a:lstStyle>
          <a:p>
            <a:r>
              <a:rPr lang="en-US" dirty="0"/>
              <a:t>Title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714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21"/>
          </p:nvPr>
        </p:nvSpPr>
        <p:spPr>
          <a:xfrm>
            <a:off x="13165979" y="952500"/>
            <a:ext cx="9525003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3325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9" r:id="rId4"/>
    <p:sldLayoutId id="2147483670" r:id="rId5"/>
    <p:sldLayoutId id="2147483667" r:id="rId6"/>
    <p:sldLayoutId id="2147483672" r:id="rId7"/>
    <p:sldLayoutId id="2147483668" r:id="rId8"/>
    <p:sldLayoutId id="2147483671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1" r:id="rId17"/>
    <p:sldLayoutId id="2147483662" r:id="rId18"/>
    <p:sldLayoutId id="2147483663" r:id="rId19"/>
    <p:sldLayoutId id="2147483664" r:id="rId2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376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39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03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566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"/>
          <p:cNvSpPr/>
          <p:nvPr/>
        </p:nvSpPr>
        <p:spPr>
          <a:xfrm>
            <a:off x="512871" y="2810107"/>
            <a:ext cx="14260006" cy="7643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159" name="Accelerate Agility"/>
          <p:cNvSpPr txBox="1">
            <a:spLocks noGrp="1"/>
          </p:cNvSpPr>
          <p:nvPr>
            <p:ph type="ctrTitle"/>
          </p:nvPr>
        </p:nvSpPr>
        <p:spPr>
          <a:xfrm>
            <a:off x="1543818" y="3164341"/>
            <a:ext cx="11878964" cy="41076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>
              <a:lnSpc>
                <a:spcPct val="70000"/>
              </a:lnSpc>
              <a:defRPr sz="12100" cap="all" spc="-300">
                <a:solidFill>
                  <a:srgbClr val="E3692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IN" sz="6600" dirty="0">
                <a:latin typeface="Roboto"/>
              </a:rPr>
              <a:t>Custom AI-Powered</a:t>
            </a:r>
            <a:br>
              <a:rPr lang="en-IN" sz="6600" dirty="0">
                <a:latin typeface="Roboto"/>
              </a:rPr>
            </a:br>
            <a:br>
              <a:rPr lang="en-IN" sz="6600" dirty="0">
                <a:latin typeface="Roboto"/>
              </a:rPr>
            </a:br>
            <a:r>
              <a:rPr lang="en-IN" sz="6600" dirty="0">
                <a:latin typeface="Roboto"/>
              </a:rPr>
              <a:t>Conversational Chat BOT </a:t>
            </a:r>
            <a:endParaRPr sz="6600" dirty="0">
              <a:latin typeface="Roboto"/>
            </a:endParaRPr>
          </a:p>
        </p:txBody>
      </p:sp>
      <p:sp>
        <p:nvSpPr>
          <p:cNvPr id="161" name="Technology Convergence Driving Digital Transformation"/>
          <p:cNvSpPr txBox="1"/>
          <p:nvPr/>
        </p:nvSpPr>
        <p:spPr>
          <a:xfrm>
            <a:off x="1543818" y="7108700"/>
            <a:ext cx="11878964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5500" i="1" spc="-11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en-US" sz="5200" spc="-104" dirty="0"/>
              <a:t>10 JUNE 2025</a:t>
            </a:r>
            <a:endParaRPr sz="5200" spc="-104" dirty="0"/>
          </a:p>
        </p:txBody>
      </p:sp>
      <p:sp>
        <p:nvSpPr>
          <p:cNvPr id="163" name="Rectangle"/>
          <p:cNvSpPr/>
          <p:nvPr/>
        </p:nvSpPr>
        <p:spPr>
          <a:xfrm>
            <a:off x="500179" y="11216349"/>
            <a:ext cx="14272698" cy="91334"/>
          </a:xfrm>
          <a:prstGeom prst="rect">
            <a:avLst/>
          </a:prstGeom>
          <a:solidFill>
            <a:srgbClr val="C0562C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5" name="Rectangle"/>
          <p:cNvSpPr/>
          <p:nvPr/>
        </p:nvSpPr>
        <p:spPr>
          <a:xfrm>
            <a:off x="20990077" y="12815102"/>
            <a:ext cx="4027795" cy="91334"/>
          </a:xfrm>
          <a:prstGeom prst="rect">
            <a:avLst/>
          </a:prstGeom>
          <a:solidFill>
            <a:srgbClr val="C0562C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" name="Technology Convergence Driving Digital Transformation">
            <a:extLst>
              <a:ext uri="{FF2B5EF4-FFF2-40B4-BE49-F238E27FC236}">
                <a16:creationId xmlns:a16="http://schemas.microsoft.com/office/drawing/2014/main" id="{E9105EA8-D51B-0568-A081-BB20BE4AF8FF}"/>
              </a:ext>
            </a:extLst>
          </p:cNvPr>
          <p:cNvSpPr txBox="1"/>
          <p:nvPr/>
        </p:nvSpPr>
        <p:spPr>
          <a:xfrm>
            <a:off x="1543818" y="8671860"/>
            <a:ext cx="12583582" cy="154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5500" i="1" spc="-11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en-US" sz="5200" b="1" spc="-104" dirty="0"/>
              <a:t>Aman Patial</a:t>
            </a:r>
            <a:endParaRPr lang="en-US" sz="5200" spc="-104" dirty="0"/>
          </a:p>
          <a:p>
            <a:pPr algn="l" defTabSz="457200">
              <a:defRPr sz="5500" i="1" spc="-11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en-US" sz="4200" spc="-104" dirty="0" err="1"/>
              <a:t>aman.patial@gmail.com</a:t>
            </a:r>
            <a:endParaRPr sz="4200" spc="-104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A8DA-1FF0-1F43-9F2B-395BA5B8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6C68-B9F4-8447-B980-E6005CB5EB6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655C6-52C9-452E-9C38-20D2311E0C45}"/>
              </a:ext>
            </a:extLst>
          </p:cNvPr>
          <p:cNvSpPr txBox="1"/>
          <p:nvPr/>
        </p:nvSpPr>
        <p:spPr>
          <a:xfrm>
            <a:off x="1768179" y="2876672"/>
            <a:ext cx="21549021" cy="90676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Web UI (User Interface) - </a:t>
            </a:r>
            <a:r>
              <a:rPr lang="en-US" sz="4000" b="1" dirty="0" err="1">
                <a:solidFill>
                  <a:srgbClr val="2A3353"/>
                </a:solidFill>
                <a:latin typeface="Montserrat" pitchFamily="2" charset="77"/>
              </a:rPr>
              <a:t>Streamlit</a:t>
            </a: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   </a:t>
            </a:r>
          </a:p>
          <a:p>
            <a:pPr marL="45720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Open Source Framework – </a:t>
            </a:r>
            <a:r>
              <a:rPr lang="en-US" sz="4000" b="1" dirty="0" err="1">
                <a:solidFill>
                  <a:srgbClr val="2A3353"/>
                </a:solidFill>
                <a:latin typeface="Montserrat" pitchFamily="2" charset="77"/>
              </a:rPr>
              <a:t>LangChain</a:t>
            </a: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 </a:t>
            </a:r>
          </a:p>
          <a:p>
            <a:pPr marL="457200" lvl="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NLP (Natural Language Processing) Engine - </a:t>
            </a:r>
            <a:r>
              <a:rPr lang="en-US" sz="4000" b="1" dirty="0">
                <a:solidFill>
                  <a:srgbClr val="2A3353"/>
                </a:solidFill>
                <a:latin typeface="Montserrat" pitchFamily="2" charset="77"/>
              </a:rPr>
              <a:t>Open AI / Claude AI / Gemini / Grok</a:t>
            </a:r>
          </a:p>
          <a:p>
            <a:pPr marL="457200" lvl="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Embedding Model - </a:t>
            </a:r>
            <a:r>
              <a:rPr lang="en-US" sz="4000" b="1" dirty="0">
                <a:solidFill>
                  <a:srgbClr val="2A3353"/>
                </a:solidFill>
                <a:latin typeface="Montserrat" pitchFamily="2" charset="77"/>
              </a:rPr>
              <a:t>Open AI / Claude AI/Gemini / No Open AI </a:t>
            </a:r>
          </a:p>
          <a:p>
            <a:pPr marL="457200" lvl="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Vector Database – </a:t>
            </a:r>
            <a:r>
              <a:rPr lang="en-US" sz="4000" b="1" dirty="0">
                <a:solidFill>
                  <a:srgbClr val="2A3353"/>
                </a:solidFill>
                <a:latin typeface="Montserrat" pitchFamily="2" charset="77"/>
              </a:rPr>
              <a:t>FIASS (local) / Pinecone </a:t>
            </a:r>
          </a:p>
          <a:p>
            <a:pPr marL="457200" lvl="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Programming Language – </a:t>
            </a:r>
            <a:r>
              <a:rPr lang="en-US" sz="4000" b="1" dirty="0">
                <a:solidFill>
                  <a:srgbClr val="2A3353"/>
                </a:solidFill>
                <a:latin typeface="Montserrat" pitchFamily="2" charset="77"/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13581841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94993-FCCC-C87B-67A2-852AB6C70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5941-00BD-1268-ABEA-59F20E4D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Sneak Peek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D0EFA-2761-90DF-40A4-DB63C4F5C0B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15F4A-FAED-9C3C-92A4-B731D1255F62}"/>
              </a:ext>
            </a:extLst>
          </p:cNvPr>
          <p:cNvSpPr txBox="1"/>
          <p:nvPr/>
        </p:nvSpPr>
        <p:spPr>
          <a:xfrm>
            <a:off x="2370345" y="2863445"/>
            <a:ext cx="21549021" cy="75287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indent="-742950" algn="l">
              <a:lnSpc>
                <a:spcPct val="250000"/>
              </a:lnSpc>
              <a:buFont typeface="+mj-lt"/>
              <a:buAutoNum type="arabicPeriod"/>
            </a:pPr>
            <a:r>
              <a:rPr lang="en-US" sz="4000" b="1" dirty="0" err="1">
                <a:solidFill>
                  <a:srgbClr val="2A3353"/>
                </a:solidFill>
                <a:latin typeface="Montserrat" pitchFamily="2" charset="77"/>
              </a:rPr>
              <a:t>Streamlit</a:t>
            </a: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 web using </a:t>
            </a:r>
            <a:r>
              <a:rPr lang="en-US" sz="4000" b="1" dirty="0">
                <a:solidFill>
                  <a:srgbClr val="2A3353"/>
                </a:solidFill>
                <a:latin typeface="Montserrat" pitchFamily="2" charset="77"/>
              </a:rPr>
              <a:t>FAISS vector store </a:t>
            </a: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using </a:t>
            </a:r>
            <a:r>
              <a:rPr lang="en-US" sz="4000" b="1" dirty="0" err="1">
                <a:solidFill>
                  <a:srgbClr val="2A3353"/>
                </a:solidFill>
                <a:latin typeface="Montserrat" pitchFamily="2" charset="77"/>
              </a:rPr>
              <a:t>Langchain</a:t>
            </a: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 framework</a:t>
            </a:r>
          </a:p>
          <a:p>
            <a:pPr marL="742950" indent="-742950" algn="l">
              <a:lnSpc>
                <a:spcPct val="250000"/>
              </a:lnSpc>
              <a:buFont typeface="+mj-lt"/>
              <a:buAutoNum type="arabicPeriod"/>
            </a:pPr>
            <a:r>
              <a:rPr lang="en-US" sz="4000" b="1" dirty="0">
                <a:solidFill>
                  <a:srgbClr val="2A3353"/>
                </a:solidFill>
                <a:latin typeface="Montserrat" pitchFamily="2" charset="77"/>
              </a:rPr>
              <a:t>Command Line </a:t>
            </a: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Document Loader Pipeline &amp; </a:t>
            </a:r>
            <a:r>
              <a:rPr lang="en-US" sz="4000" b="1" dirty="0">
                <a:solidFill>
                  <a:srgbClr val="2A3353"/>
                </a:solidFill>
                <a:latin typeface="Montserrat" pitchFamily="2" charset="77"/>
              </a:rPr>
              <a:t>FAISS</a:t>
            </a: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 ( Facebook Vector database), OpenAI Web Interface, FIASS </a:t>
            </a:r>
          </a:p>
          <a:p>
            <a:pPr marL="742950" indent="-742950" algn="l">
              <a:lnSpc>
                <a:spcPct val="250000"/>
              </a:lnSpc>
              <a:buFont typeface="+mj-lt"/>
              <a:buAutoNum type="arabicPeriod"/>
            </a:pPr>
            <a:r>
              <a:rPr lang="en-US" sz="4000" b="1" dirty="0">
                <a:solidFill>
                  <a:srgbClr val="2A3353"/>
                </a:solidFill>
                <a:latin typeface="Montserrat" pitchFamily="2" charset="77"/>
              </a:rPr>
              <a:t>Command Line Document </a:t>
            </a: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Loader Pipeline &amp; </a:t>
            </a:r>
            <a:r>
              <a:rPr lang="en-US" sz="4000" b="1" dirty="0">
                <a:solidFill>
                  <a:srgbClr val="2A3353"/>
                </a:solidFill>
                <a:latin typeface="Montserrat" pitchFamily="2" charset="77"/>
              </a:rPr>
              <a:t>PINE CONE </a:t>
            </a: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, pine cone web interface</a:t>
            </a:r>
          </a:p>
        </p:txBody>
      </p:sp>
    </p:spTree>
    <p:extLst>
      <p:ext uri="{BB962C8B-B14F-4D97-AF65-F5344CB8AC3E}">
        <p14:creationId xmlns:p14="http://schemas.microsoft.com/office/powerpoint/2010/main" val="27724211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A8DA-1FF0-1F43-9F2B-395BA5B8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vs Readily Available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6C68-B9F4-8447-B980-E6005CB5EB6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Comparisons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0169043F-AEA5-ADA8-E532-06F30B188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09" y="2829184"/>
            <a:ext cx="19435013" cy="8396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31C16D-5DE1-40E6-AE59-3269D50689C7}"/>
              </a:ext>
            </a:extLst>
          </p:cNvPr>
          <p:cNvSpPr txBox="1"/>
          <p:nvPr/>
        </p:nvSpPr>
        <p:spPr>
          <a:xfrm>
            <a:off x="2010634" y="11409416"/>
            <a:ext cx="21709861" cy="14260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b="1" dirty="0">
                <a:solidFill>
                  <a:srgbClr val="2A3353"/>
                </a:solidFill>
                <a:latin typeface="Montserrat" pitchFamily="2" charset="77"/>
              </a:rPr>
              <a:t>Conclusion</a:t>
            </a:r>
            <a:r>
              <a:rPr lang="en-US" sz="2800" dirty="0">
                <a:solidFill>
                  <a:srgbClr val="2A3353"/>
                </a:solidFill>
                <a:latin typeface="Montserrat" pitchFamily="2" charset="77"/>
              </a:rPr>
              <a:t> -Using FAISS with OpenAI is ideal for document-based Q&amp;A systems. It’s more accurate, scalable, </a:t>
            </a:r>
          </a:p>
          <a:p>
            <a:pPr algn="l"/>
            <a:r>
              <a:rPr lang="en-US" sz="2800" dirty="0">
                <a:solidFill>
                  <a:srgbClr val="2A3353"/>
                </a:solidFill>
                <a:latin typeface="Montserrat" pitchFamily="2" charset="77"/>
              </a:rPr>
              <a:t>and cost-efficient — perfect for enterprise or production-grade AI applications.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399592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66BE2-9D9B-112F-5CE3-25D900E20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82F9-59EA-BCEE-BA2C-BCF6967F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03A9D-6EE3-4D0A-82F9-0944500A3CA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Guestimates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43E3F-8185-87C7-7D56-6CB8227BD5BD}"/>
              </a:ext>
            </a:extLst>
          </p:cNvPr>
          <p:cNvSpPr txBox="1"/>
          <p:nvPr/>
        </p:nvSpPr>
        <p:spPr>
          <a:xfrm>
            <a:off x="1774606" y="2796907"/>
            <a:ext cx="21419931" cy="85036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lvl="0" algn="l">
              <a:lnSpc>
                <a:spcPct val="250000"/>
              </a:lnSpc>
              <a:buSzPts val="1000"/>
              <a:tabLst>
                <a:tab pos="457200" algn="l"/>
              </a:tabLst>
            </a:pPr>
            <a:r>
              <a:rPr lang="en-US" sz="3200" b="1" dirty="0">
                <a:solidFill>
                  <a:srgbClr val="2A3353"/>
                </a:solidFill>
                <a:latin typeface="Montserrat" pitchFamily="2" charset="77"/>
              </a:rPr>
              <a:t>Embedding cost </a:t>
            </a: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(one-time): ~$0.10 per 1,000 tokens (text → vector).</a:t>
            </a:r>
          </a:p>
          <a:p>
            <a:pPr marR="0" lvl="0" algn="l">
              <a:lnSpc>
                <a:spcPct val="250000"/>
              </a:lnSpc>
              <a:buSzPts val="1000"/>
              <a:tabLst>
                <a:tab pos="457200" algn="l"/>
              </a:tabLst>
            </a:pPr>
            <a:r>
              <a:rPr lang="en-US" sz="3200" b="1" dirty="0">
                <a:solidFill>
                  <a:srgbClr val="2A3353"/>
                </a:solidFill>
                <a:latin typeface="Montserrat" pitchFamily="2" charset="77"/>
              </a:rPr>
              <a:t>Storage cost: </a:t>
            </a: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Minimal or none (FAISS is in-memory, self-hosted) but little costly in case managed services (Pinecone) </a:t>
            </a:r>
          </a:p>
          <a:p>
            <a:pPr marR="0" lvl="0" algn="l">
              <a:lnSpc>
                <a:spcPct val="250000"/>
              </a:lnSpc>
              <a:buSzPts val="1000"/>
              <a:tabLst>
                <a:tab pos="457200" algn="l"/>
              </a:tabLst>
            </a:pPr>
            <a:r>
              <a:rPr lang="en-US" sz="3200" b="1" dirty="0">
                <a:solidFill>
                  <a:srgbClr val="2A3353"/>
                </a:solidFill>
                <a:latin typeface="Montserrat" pitchFamily="2" charset="77"/>
              </a:rPr>
              <a:t>OpenAI API cost: </a:t>
            </a: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Based only on the size of prompt and response — typically much smaller because only relevant parts of the document are sent.</a:t>
            </a:r>
          </a:p>
          <a:p>
            <a:pPr marR="0" lvl="0" algn="l">
              <a:lnSpc>
                <a:spcPct val="250000"/>
              </a:lnSpc>
              <a:buSzPts val="1000"/>
              <a:tabLst>
                <a:tab pos="457200" algn="l"/>
              </a:tabLst>
            </a:pPr>
            <a:r>
              <a:rPr lang="en-US" sz="3200" b="1" dirty="0">
                <a:solidFill>
                  <a:srgbClr val="2A3353"/>
                </a:solidFill>
                <a:latin typeface="Montserrat" pitchFamily="2" charset="77"/>
              </a:rPr>
              <a:t>Self host cost </a:t>
            </a: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Infrastructure </a:t>
            </a:r>
            <a:r>
              <a:rPr lang="en-US" sz="3200" b="1" dirty="0">
                <a:solidFill>
                  <a:srgbClr val="2A3353"/>
                </a:solidFill>
                <a:latin typeface="Montserrat" pitchFamily="2" charset="77"/>
              </a:rPr>
              <a:t>data pipeline </a:t>
            </a: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and web </a:t>
            </a:r>
          </a:p>
          <a:p>
            <a:pPr lvl="0" algn="l">
              <a:lnSpc>
                <a:spcPct val="250000"/>
              </a:lnSpc>
              <a:buSzPts val="1000"/>
              <a:tabLst>
                <a:tab pos="457200" algn="l"/>
              </a:tabLst>
            </a:pPr>
            <a:r>
              <a:rPr lang="en-US" sz="3200" b="1" dirty="0">
                <a:solidFill>
                  <a:srgbClr val="2A3353"/>
                </a:solidFill>
                <a:latin typeface="Montserrat" pitchFamily="2" charset="77"/>
              </a:rPr>
              <a:t>Development and testing cost</a:t>
            </a:r>
          </a:p>
        </p:txBody>
      </p:sp>
    </p:spTree>
    <p:extLst>
      <p:ext uri="{BB962C8B-B14F-4D97-AF65-F5344CB8AC3E}">
        <p14:creationId xmlns:p14="http://schemas.microsoft.com/office/powerpoint/2010/main" val="27058757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04C02-A59F-179D-6BBE-2C24076E4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3C1E-FFB5-EFAD-3296-E9F08B53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91F4-AC85-CB7C-E5F5-3D7AF13FD5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450094A-514A-BC5B-4E21-7283DAFE1D54}"/>
              </a:ext>
            </a:extLst>
          </p:cNvPr>
          <p:cNvSpPr txBox="1">
            <a:spLocks/>
          </p:cNvSpPr>
          <p:nvPr/>
        </p:nvSpPr>
        <p:spPr>
          <a:xfrm>
            <a:off x="5173669" y="5518150"/>
            <a:ext cx="13047424" cy="3625850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3761152" marR="0" indent="-586152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4396152" marR="0" indent="-586152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5031152" marR="0" indent="-586152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5666152" marR="0" indent="-586152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indent="0" hangingPunct="1">
              <a:buNone/>
            </a:pPr>
            <a:r>
              <a:rPr lang="en-US" sz="72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3196941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A8DA-1FF0-1F43-9F2B-395BA5B8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6C68-B9F4-8447-B980-E6005CB5EB6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IN" sz="4000" spc="-104" dirty="0">
                <a:latin typeface="Montserrat Regular"/>
              </a:rPr>
              <a:t>AGENDA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655C6-52C9-452E-9C38-20D2311E0C45}"/>
              </a:ext>
            </a:extLst>
          </p:cNvPr>
          <p:cNvSpPr txBox="1"/>
          <p:nvPr/>
        </p:nvSpPr>
        <p:spPr>
          <a:xfrm>
            <a:off x="1854517" y="3186070"/>
            <a:ext cx="22013148" cy="955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914400" lvl="0" indent="-914400" algn="l" defTabSz="457200">
              <a:lnSpc>
                <a:spcPct val="150000"/>
              </a:lnSpc>
              <a:buFont typeface="+mj-lt"/>
              <a:buAutoNum type="arabicPeriod"/>
            </a:pPr>
            <a:r>
              <a:rPr lang="en-IN" sz="5200" spc="-104" dirty="0">
                <a:latin typeface="Montserrat Regular"/>
              </a:rPr>
              <a:t>Introduction</a:t>
            </a:r>
          </a:p>
          <a:p>
            <a:pPr marL="914400" indent="-914400" algn="l" defTabSz="457200">
              <a:lnSpc>
                <a:spcPct val="150000"/>
              </a:lnSpc>
              <a:buFont typeface="+mj-lt"/>
              <a:buAutoNum type="arabicPeriod"/>
            </a:pPr>
            <a:r>
              <a:rPr lang="en-IN" sz="5200" spc="-104" dirty="0">
                <a:latin typeface="Montserrat Regular"/>
              </a:rPr>
              <a:t>Benefits</a:t>
            </a:r>
          </a:p>
          <a:p>
            <a:pPr marL="914400" lvl="0" indent="-914400" algn="l" defTabSz="457200">
              <a:lnSpc>
                <a:spcPct val="150000"/>
              </a:lnSpc>
              <a:buFont typeface="+mj-lt"/>
              <a:buAutoNum type="arabicPeriod"/>
            </a:pPr>
            <a:r>
              <a:rPr lang="en-IN" sz="5200" spc="-104" dirty="0">
                <a:latin typeface="Montserrat Regular"/>
              </a:rPr>
              <a:t>RAG Architecture </a:t>
            </a:r>
          </a:p>
          <a:p>
            <a:pPr marL="914400" lvl="0" indent="-914400" algn="l" defTabSz="457200">
              <a:lnSpc>
                <a:spcPct val="150000"/>
              </a:lnSpc>
              <a:buFont typeface="+mj-lt"/>
              <a:buAutoNum type="arabicPeriod"/>
            </a:pPr>
            <a:r>
              <a:rPr lang="en-IN" sz="5200" spc="-104" dirty="0">
                <a:latin typeface="Montserrat Regular"/>
              </a:rPr>
              <a:t>Technical Stack</a:t>
            </a:r>
          </a:p>
          <a:p>
            <a:pPr marL="914400" lvl="0" indent="-914400" algn="l" defTabSz="457200">
              <a:lnSpc>
                <a:spcPct val="150000"/>
              </a:lnSpc>
              <a:buFont typeface="+mj-lt"/>
              <a:buAutoNum type="arabicPeriod"/>
            </a:pPr>
            <a:r>
              <a:rPr lang="en-IN" sz="5200" spc="-104" dirty="0">
                <a:latin typeface="Montserrat Regular"/>
              </a:rPr>
              <a:t>Tuning Parameters</a:t>
            </a:r>
          </a:p>
          <a:p>
            <a:pPr marL="914400" lvl="0" indent="-914400" algn="l" defTabSz="457200">
              <a:lnSpc>
                <a:spcPct val="150000"/>
              </a:lnSpc>
              <a:buFont typeface="+mj-lt"/>
              <a:buAutoNum type="arabicPeriod"/>
            </a:pPr>
            <a:r>
              <a:rPr lang="en-IN" sz="5200" spc="-104" dirty="0">
                <a:latin typeface="Montserrat Regular"/>
              </a:rPr>
              <a:t>Sneak Peek</a:t>
            </a:r>
          </a:p>
          <a:p>
            <a:pPr marL="914400" lvl="0" indent="-914400" algn="l" defTabSz="457200">
              <a:lnSpc>
                <a:spcPct val="150000"/>
              </a:lnSpc>
              <a:buFont typeface="+mj-lt"/>
              <a:buAutoNum type="arabicPeriod"/>
            </a:pPr>
            <a:r>
              <a:rPr lang="en-IN" sz="5200" spc="-104" dirty="0">
                <a:latin typeface="Montserrat Regular"/>
              </a:rPr>
              <a:t>Comparison </a:t>
            </a:r>
          </a:p>
          <a:p>
            <a:pPr marL="914400" lvl="0" indent="-914400" algn="l" defTabSz="457200">
              <a:lnSpc>
                <a:spcPct val="150000"/>
              </a:lnSpc>
              <a:buFont typeface="+mj-lt"/>
              <a:buAutoNum type="arabicPeriod"/>
            </a:pPr>
            <a:r>
              <a:rPr lang="en-IN" sz="5200" spc="-104" dirty="0">
                <a:latin typeface="Montserrat Regular"/>
              </a:rPr>
              <a:t>Costing</a:t>
            </a:r>
            <a:endParaRPr lang="en-IN" sz="5200" spc="-104" dirty="0">
              <a:highlight>
                <a:srgbClr val="FFFF00"/>
              </a:highlight>
              <a:latin typeface="Montserra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042675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521B-8859-4955-A2FF-89A4A2202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F08F-4412-592A-2A13-4D6462A3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B3EF-3ABF-E3AB-04E1-BF90717B166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 AI 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7DCF5-B0B1-1F89-2E33-1D3E932884DC}"/>
              </a:ext>
            </a:extLst>
          </p:cNvPr>
          <p:cNvSpPr txBox="1"/>
          <p:nvPr/>
        </p:nvSpPr>
        <p:spPr>
          <a:xfrm>
            <a:off x="1782674" y="3490931"/>
            <a:ext cx="21549021" cy="5059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An </a:t>
            </a:r>
            <a:r>
              <a:rPr lang="en-US" sz="4000" b="1" dirty="0">
                <a:solidFill>
                  <a:srgbClr val="2A3353"/>
                </a:solidFill>
                <a:latin typeface="Montserrat" pitchFamily="2" charset="77"/>
              </a:rPr>
              <a:t>AI-powered conversational bot </a:t>
            </a: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that answers user questions based on the content of </a:t>
            </a:r>
            <a:r>
              <a:rPr lang="en-US" sz="4000" b="1" dirty="0">
                <a:solidFill>
                  <a:srgbClr val="2A3353"/>
                </a:solidFill>
                <a:latin typeface="Montserrat" pitchFamily="2" charset="77"/>
              </a:rPr>
              <a:t>uploaded private PDF/TEXT documents</a:t>
            </a: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. It uses OpenAI’s GPT-4 for language understanding and </a:t>
            </a:r>
            <a:r>
              <a:rPr lang="en-US" sz="4000" b="1" dirty="0">
                <a:solidFill>
                  <a:srgbClr val="2A3353"/>
                </a:solidFill>
                <a:latin typeface="Montserrat" pitchFamily="2" charset="77"/>
              </a:rPr>
              <a:t>FAISS/PINECONE </a:t>
            </a: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for document storage and retrieval, enabling natural language Q&amp;A over </a:t>
            </a:r>
            <a:r>
              <a:rPr lang="en-US" sz="4000" b="1" dirty="0">
                <a:solidFill>
                  <a:srgbClr val="2A3353"/>
                </a:solidFill>
                <a:latin typeface="Montserrat" pitchFamily="2" charset="77"/>
              </a:rPr>
              <a:t>private, unstructured </a:t>
            </a:r>
            <a:r>
              <a:rPr lang="en-US" sz="4000" dirty="0">
                <a:solidFill>
                  <a:srgbClr val="2A3353"/>
                </a:solidFill>
                <a:latin typeface="Montserrat" pitchFamily="2" charset="77"/>
              </a:rPr>
              <a:t>PDF data</a:t>
            </a:r>
            <a:r>
              <a:rPr lang="en-US" sz="4800" dirty="0"/>
              <a:t>.</a:t>
            </a:r>
            <a:endParaRPr lang="en-IN" sz="4800" spc="-104" dirty="0">
              <a:latin typeface="Montserra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306907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15507-AF2D-6737-4058-5EDCD85D2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28A2-29FB-E861-903B-20E1E5C1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Customization Significance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22D86-6485-B973-4A25-36AB280758E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520E5-D4C7-9C72-8D42-AF5E8581F853}"/>
              </a:ext>
            </a:extLst>
          </p:cNvPr>
          <p:cNvSpPr txBox="1"/>
          <p:nvPr/>
        </p:nvSpPr>
        <p:spPr>
          <a:xfrm>
            <a:off x="1691888" y="2668052"/>
            <a:ext cx="22260311" cy="10064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en-US" b="1" dirty="0"/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rgbClr val="2A3353"/>
                </a:solidFill>
                <a:latin typeface="Montserrat" pitchFamily="2" charset="77"/>
              </a:rPr>
              <a:t>Tailoring User Experience </a:t>
            </a:r>
            <a:r>
              <a:rPr lang="en-US" sz="2800" dirty="0">
                <a:solidFill>
                  <a:srgbClr val="2A3353"/>
                </a:solidFill>
                <a:latin typeface="Montserrat" pitchFamily="2" charset="77"/>
              </a:rPr>
              <a:t>Enables chatbots to adapt to individual user preferences, ensuring a more engaging interaction to specific needs and styles.</a:t>
            </a: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rgbClr val="2A3353"/>
              </a:solidFill>
              <a:latin typeface="Montserrat" pitchFamily="2" charset="77"/>
            </a:endParaRPr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rgbClr val="2A3353"/>
                </a:solidFill>
                <a:latin typeface="Montserrat" pitchFamily="2" charset="77"/>
              </a:rPr>
              <a:t>Enhancing Business Objectives </a:t>
            </a:r>
            <a:r>
              <a:rPr lang="en-US" sz="2800" dirty="0">
                <a:solidFill>
                  <a:srgbClr val="2A3353"/>
                </a:solidFill>
                <a:latin typeface="Montserrat" pitchFamily="2" charset="77"/>
              </a:rPr>
              <a:t>Businesses can align interactions with strategic goals, and improving conversion rates </a:t>
            </a: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rgbClr val="2A3353"/>
              </a:solidFill>
              <a:latin typeface="Montserrat" pitchFamily="2" charset="77"/>
            </a:endParaRPr>
          </a:p>
          <a:p>
            <a:pPr lvl="0" algn="l">
              <a:lnSpc>
                <a:spcPct val="150000"/>
              </a:lnSpc>
            </a:pPr>
            <a:r>
              <a:rPr lang="en-US" sz="2800" b="1" dirty="0">
                <a:solidFill>
                  <a:srgbClr val="2A3353"/>
                </a:solidFill>
                <a:latin typeface="Montserrat" pitchFamily="2" charset="77"/>
              </a:rPr>
              <a:t>Cheaper long-term </a:t>
            </a:r>
            <a:r>
              <a:rPr lang="en-US" sz="2800" dirty="0">
                <a:solidFill>
                  <a:srgbClr val="2A3353"/>
                </a:solidFill>
                <a:latin typeface="Montserrat" pitchFamily="2" charset="77"/>
              </a:rPr>
              <a:t>You avoid sending full documents to OpenAI every time.</a:t>
            </a:r>
          </a:p>
          <a:p>
            <a:pPr lvl="0" algn="l">
              <a:lnSpc>
                <a:spcPct val="150000"/>
              </a:lnSpc>
            </a:pPr>
            <a:endParaRPr lang="en-US" sz="2800" dirty="0">
              <a:solidFill>
                <a:srgbClr val="2A3353"/>
              </a:solidFill>
              <a:latin typeface="Montserrat" pitchFamily="2" charset="77"/>
            </a:endParaRPr>
          </a:p>
          <a:p>
            <a:pPr lvl="0" algn="l">
              <a:lnSpc>
                <a:spcPct val="150000"/>
              </a:lnSpc>
            </a:pPr>
            <a:r>
              <a:rPr lang="en-US" sz="2800" b="1" dirty="0">
                <a:solidFill>
                  <a:srgbClr val="2A3353"/>
                </a:solidFill>
                <a:latin typeface="Montserrat" pitchFamily="2" charset="77"/>
              </a:rPr>
              <a:t>Privacy </a:t>
            </a:r>
            <a:r>
              <a:rPr lang="en-US" sz="2800" dirty="0">
                <a:solidFill>
                  <a:srgbClr val="2A3353"/>
                </a:solidFill>
                <a:latin typeface="Montserrat" pitchFamily="2" charset="77"/>
              </a:rPr>
              <a:t>You control your data; only relevant snippets are shared with OpenAI.</a:t>
            </a:r>
          </a:p>
          <a:p>
            <a:pPr lvl="0" algn="l">
              <a:lnSpc>
                <a:spcPct val="150000"/>
              </a:lnSpc>
            </a:pPr>
            <a:endParaRPr lang="en-US" sz="2800" dirty="0">
              <a:solidFill>
                <a:srgbClr val="2A3353"/>
              </a:solidFill>
              <a:latin typeface="Montserrat" pitchFamily="2" charset="77"/>
            </a:endParaRPr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rgbClr val="2A3353"/>
                </a:solidFill>
                <a:latin typeface="Montserrat" pitchFamily="2" charset="77"/>
              </a:rPr>
              <a:t>Scalable</a:t>
            </a:r>
            <a:r>
              <a:rPr lang="en-US" sz="2800" dirty="0">
                <a:solidFill>
                  <a:srgbClr val="2A3353"/>
                </a:solidFill>
                <a:latin typeface="Montserrat" pitchFamily="2" charset="77"/>
              </a:rPr>
              <a:t> Works well even if you have 100s of documents.</a:t>
            </a:r>
          </a:p>
          <a:p>
            <a:pPr lvl="0" algn="l">
              <a:lnSpc>
                <a:spcPct val="150000"/>
              </a:lnSpc>
            </a:pPr>
            <a:endParaRPr lang="en-US" sz="2800" dirty="0">
              <a:solidFill>
                <a:srgbClr val="2A3353"/>
              </a:solidFill>
              <a:latin typeface="Montserrat" pitchFamily="2" charset="77"/>
            </a:endParaRPr>
          </a:p>
          <a:p>
            <a:pPr lvl="0" algn="l">
              <a:lnSpc>
                <a:spcPct val="150000"/>
              </a:lnSpc>
            </a:pPr>
            <a:r>
              <a:rPr lang="en-US" sz="2800" b="1" dirty="0">
                <a:solidFill>
                  <a:srgbClr val="2A3353"/>
                </a:solidFill>
                <a:latin typeface="Montserrat" pitchFamily="2" charset="77"/>
              </a:rPr>
              <a:t>Faster response </a:t>
            </a:r>
            <a:r>
              <a:rPr lang="en-US" sz="2800" dirty="0">
                <a:solidFill>
                  <a:srgbClr val="2A3353"/>
                </a:solidFill>
                <a:latin typeface="Montserrat" pitchFamily="2" charset="77"/>
              </a:rPr>
              <a:t>time due to smaller prompts.</a:t>
            </a:r>
          </a:p>
          <a:p>
            <a:pPr lvl="0" algn="l">
              <a:lnSpc>
                <a:spcPct val="150000"/>
              </a:lnSpc>
            </a:pPr>
            <a:endParaRPr lang="en-US" sz="2800" dirty="0">
              <a:solidFill>
                <a:srgbClr val="2A3353"/>
              </a:solidFill>
              <a:latin typeface="Montserrat" pitchFamily="2" charset="77"/>
            </a:endParaRPr>
          </a:p>
          <a:p>
            <a:pPr lvl="0" algn="l">
              <a:lnSpc>
                <a:spcPct val="150000"/>
              </a:lnSpc>
            </a:pPr>
            <a:r>
              <a:rPr lang="en-US" sz="2800" b="1" dirty="0">
                <a:solidFill>
                  <a:srgbClr val="2A3353"/>
                </a:solidFill>
                <a:latin typeface="Montserrat" pitchFamily="2" charset="77"/>
              </a:rPr>
              <a:t>Context-aware </a:t>
            </a:r>
            <a:r>
              <a:rPr lang="en-US" sz="2800" dirty="0">
                <a:solidFill>
                  <a:srgbClr val="2A3353"/>
                </a:solidFill>
                <a:latin typeface="Montserrat" pitchFamily="2" charset="77"/>
              </a:rPr>
              <a:t>Provides targeted answers from your data, not general knowledge.</a:t>
            </a:r>
          </a:p>
          <a:p>
            <a:pPr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3415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A8DA-1FF0-1F43-9F2B-395BA5B8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RAG - Retrieval-Augmented Generation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6C68-B9F4-8447-B980-E6005CB5EB6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655C6-52C9-452E-9C38-20D2311E0C45}"/>
              </a:ext>
            </a:extLst>
          </p:cNvPr>
          <p:cNvSpPr txBox="1"/>
          <p:nvPr/>
        </p:nvSpPr>
        <p:spPr>
          <a:xfrm>
            <a:off x="1738070" y="3721328"/>
            <a:ext cx="21549021" cy="5812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200" dirty="0"/>
              <a:t>RAG model combines </a:t>
            </a:r>
            <a:r>
              <a:rPr lang="en-US" sz="4200" b="1" dirty="0"/>
              <a:t>information retrieval </a:t>
            </a:r>
            <a:r>
              <a:rPr lang="en-US" sz="4200" dirty="0"/>
              <a:t>and </a:t>
            </a:r>
            <a:r>
              <a:rPr lang="en-US" sz="4200" b="1" dirty="0"/>
              <a:t>natural language generation</a:t>
            </a:r>
            <a:r>
              <a:rPr lang="en-US" sz="4200" dirty="0"/>
              <a:t>, enabling chatbots to </a:t>
            </a:r>
            <a:r>
              <a:rPr lang="en-US" sz="4200" b="1" dirty="0"/>
              <a:t>access</a:t>
            </a:r>
            <a:r>
              <a:rPr lang="en-US" sz="4200" dirty="0"/>
              <a:t> external data sources while generating human like </a:t>
            </a:r>
            <a:r>
              <a:rPr lang="en-US" sz="4200" b="1" dirty="0"/>
              <a:t>responses</a:t>
            </a:r>
            <a:r>
              <a:rPr lang="en-US" sz="4200" dirty="0"/>
              <a:t>.</a:t>
            </a:r>
          </a:p>
          <a:p>
            <a:pPr algn="l">
              <a:lnSpc>
                <a:spcPct val="150000"/>
              </a:lnSpc>
            </a:pPr>
            <a:endParaRPr lang="en-US" sz="4200" dirty="0"/>
          </a:p>
          <a:p>
            <a:pPr algn="l">
              <a:lnSpc>
                <a:spcPct val="150000"/>
              </a:lnSpc>
            </a:pPr>
            <a:r>
              <a:rPr lang="en-US" sz="4200" dirty="0"/>
              <a:t>RAG models are increasingly used in customer support and virtual assistants, allowing chatbots to provide accurate information and personalized </a:t>
            </a:r>
            <a:r>
              <a:rPr lang="en-US" sz="4200" b="1" dirty="0"/>
              <a:t>responses</a:t>
            </a:r>
            <a:r>
              <a:rPr lang="en-US" sz="4200" dirty="0"/>
              <a:t> based on extensive </a:t>
            </a:r>
            <a:r>
              <a:rPr lang="en-US" sz="4200" b="1" dirty="0"/>
              <a:t>knowledge bases.</a:t>
            </a:r>
            <a:endParaRPr lang="en-IN" sz="4200" spc="-104" dirty="0">
              <a:latin typeface="Montserra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83460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7CAE-8493-1C51-F46A-616D47C9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RAG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A3DB6-BB85-4349-F0FC-9DC7F53CE0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35882D-E742-BFE0-D8EC-ECF11C505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 t="8114" r="-8" b="1306"/>
          <a:stretch>
            <a:fillRect/>
          </a:stretch>
        </p:blipFill>
        <p:spPr bwMode="auto">
          <a:xfrm>
            <a:off x="1720702" y="3501482"/>
            <a:ext cx="16656509" cy="773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63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3B27C-47A0-62FF-5A12-E50B21EE1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AD93-1241-F792-A0BF-3C8ED5BD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RAG Data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DFE35-780F-CE20-8CAA-0C4E35F33E6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Flow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C6BC9F-D40B-41DB-FBAE-FB77420AD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27143" r="3202" b="484"/>
          <a:stretch>
            <a:fillRect/>
          </a:stretch>
        </p:blipFill>
        <p:spPr bwMode="auto">
          <a:xfrm>
            <a:off x="1784195" y="3609813"/>
            <a:ext cx="18198790" cy="61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073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6C41-43EF-D687-199A-C05C65C9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RAG Overall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332A-16C4-214F-F15B-08F5417A626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Pipeline &amp; Retrieval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07DBD4-07DF-3FE6-87B9-D6BE447ED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077" y="2816431"/>
            <a:ext cx="22073769" cy="92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541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FAB11-3FB7-590E-9F3A-8D82BE07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F5BE-D315-6C03-050C-6E2BAE92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Tuning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C86DD-DE1F-2175-DDDC-D45F1A0407A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Flow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E434562-36D4-9EBB-DEBA-FAA7D517B22C}"/>
              </a:ext>
            </a:extLst>
          </p:cNvPr>
          <p:cNvSpPr/>
          <p:nvPr/>
        </p:nvSpPr>
        <p:spPr>
          <a:xfrm>
            <a:off x="1799063" y="3257395"/>
            <a:ext cx="3291840" cy="1097280"/>
          </a:xfrm>
          <a:prstGeom prst="roundRect">
            <a:avLst/>
          </a:prstGeom>
          <a:solidFill>
            <a:srgbClr val="FFF4B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solidFill>
                  <a:srgbClr val="222222"/>
                </a:solidFill>
              </a:defRPr>
            </a:pPr>
            <a:r>
              <a:rPr sz="3600" dirty="0"/>
              <a:t>🔍 </a:t>
            </a:r>
            <a:r>
              <a:rPr sz="3600" dirty="0">
                <a:latin typeface="Montserrat" pitchFamily="2" charset="77"/>
              </a:rPr>
              <a:t>Indexing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F60F85B-AD92-BF84-27B9-2DE1C1867194}"/>
              </a:ext>
            </a:extLst>
          </p:cNvPr>
          <p:cNvSpPr/>
          <p:nvPr/>
        </p:nvSpPr>
        <p:spPr>
          <a:xfrm>
            <a:off x="1799063" y="489315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F4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 dirty="0">
                <a:solidFill>
                  <a:srgbClr val="2A3353"/>
                </a:solidFill>
                <a:latin typeface="Montserrat" pitchFamily="2" charset="77"/>
              </a:rPr>
              <a:t>The choice of embedding model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226A798-F0F2-C63D-F41B-6A1424FEFD70}"/>
              </a:ext>
            </a:extLst>
          </p:cNvPr>
          <p:cNvSpPr/>
          <p:nvPr/>
        </p:nvSpPr>
        <p:spPr>
          <a:xfrm>
            <a:off x="1799063" y="635619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F4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 dirty="0">
                <a:solidFill>
                  <a:srgbClr val="2A3353"/>
                </a:solidFill>
                <a:latin typeface="Montserrat" pitchFamily="2" charset="77"/>
              </a:rPr>
              <a:t>The embedding dimension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727A8AF-CEEF-6A5D-E271-B2D318D00A7F}"/>
              </a:ext>
            </a:extLst>
          </p:cNvPr>
          <p:cNvSpPr/>
          <p:nvPr/>
        </p:nvSpPr>
        <p:spPr>
          <a:xfrm>
            <a:off x="1883812" y="781923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F4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 dirty="0">
                <a:solidFill>
                  <a:srgbClr val="2A3353"/>
                </a:solidFill>
                <a:latin typeface="Montserrat" pitchFamily="2" charset="77"/>
              </a:rPr>
              <a:t>Text Preprocessing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E7AF344-038E-9DC4-0636-3CD31110D573}"/>
              </a:ext>
            </a:extLst>
          </p:cNvPr>
          <p:cNvSpPr/>
          <p:nvPr/>
        </p:nvSpPr>
        <p:spPr>
          <a:xfrm>
            <a:off x="1799063" y="928227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F4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 dirty="0">
                <a:solidFill>
                  <a:srgbClr val="2A3353"/>
                </a:solidFill>
                <a:latin typeface="Montserrat" pitchFamily="2" charset="77"/>
              </a:rPr>
              <a:t>Meta Data Indexing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3476B6B-4491-F45E-DC93-1C55B8260F7E}"/>
              </a:ext>
            </a:extLst>
          </p:cNvPr>
          <p:cNvSpPr/>
          <p:nvPr/>
        </p:nvSpPr>
        <p:spPr>
          <a:xfrm>
            <a:off x="1799063" y="1074531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F4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 dirty="0">
                <a:solidFill>
                  <a:srgbClr val="2A3353"/>
                </a:solidFill>
                <a:latin typeface="Montserrat" pitchFamily="2" charset="77"/>
              </a:rPr>
              <a:t>Removing duplicate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C0A9C21-A644-A50D-84ED-C579D28E25F4}"/>
              </a:ext>
            </a:extLst>
          </p:cNvPr>
          <p:cNvSpPr/>
          <p:nvPr/>
        </p:nvSpPr>
        <p:spPr>
          <a:xfrm>
            <a:off x="5822423" y="3257395"/>
            <a:ext cx="3291840" cy="1097280"/>
          </a:xfrm>
          <a:prstGeom prst="roundRect">
            <a:avLst/>
          </a:prstGeom>
          <a:solidFill>
            <a:srgbClr val="FFDED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solidFill>
                  <a:srgbClr val="222222"/>
                </a:solidFill>
              </a:defRPr>
            </a:pPr>
            <a:r>
              <a:rPr sz="3600" dirty="0"/>
              <a:t>💾 </a:t>
            </a:r>
            <a:r>
              <a:rPr sz="3600" dirty="0">
                <a:latin typeface="Montserrat" pitchFamily="2" charset="77"/>
              </a:rPr>
              <a:t>Storing</a:t>
            </a:r>
          </a:p>
        </p:txBody>
      </p:sp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E8181106-DADF-1248-355F-9F347D88B429}"/>
              </a:ext>
            </a:extLst>
          </p:cNvPr>
          <p:cNvSpPr/>
          <p:nvPr/>
        </p:nvSpPr>
        <p:spPr>
          <a:xfrm>
            <a:off x="5785252" y="494807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DE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 dirty="0">
                <a:solidFill>
                  <a:srgbClr val="2A3353"/>
                </a:solidFill>
                <a:latin typeface="Montserrat" pitchFamily="2" charset="77"/>
              </a:rPr>
              <a:t>Database Selection</a:t>
            </a:r>
          </a:p>
        </p:txBody>
      </p:sp>
      <p:sp>
        <p:nvSpPr>
          <p:cNvPr id="1025" name="Rounded Rectangle 1024">
            <a:extLst>
              <a:ext uri="{FF2B5EF4-FFF2-40B4-BE49-F238E27FC236}">
                <a16:creationId xmlns:a16="http://schemas.microsoft.com/office/drawing/2014/main" id="{527CA2C6-85F9-C309-53DC-E2193AC3CDA7}"/>
              </a:ext>
            </a:extLst>
          </p:cNvPr>
          <p:cNvSpPr/>
          <p:nvPr/>
        </p:nvSpPr>
        <p:spPr>
          <a:xfrm>
            <a:off x="5822423" y="635619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DE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 dirty="0">
                <a:solidFill>
                  <a:srgbClr val="2A3353"/>
                </a:solidFill>
                <a:latin typeface="Montserrat" pitchFamily="2" charset="77"/>
              </a:rPr>
              <a:t>The embedding dimension</a:t>
            </a:r>
          </a:p>
        </p:txBody>
      </p:sp>
      <p:sp>
        <p:nvSpPr>
          <p:cNvPr id="1027" name="Rounded Rectangle 1026">
            <a:extLst>
              <a:ext uri="{FF2B5EF4-FFF2-40B4-BE49-F238E27FC236}">
                <a16:creationId xmlns:a16="http://schemas.microsoft.com/office/drawing/2014/main" id="{1AC4DEBC-2DB9-E6B1-61A3-CE95B30ADCE5}"/>
              </a:ext>
            </a:extLst>
          </p:cNvPr>
          <p:cNvSpPr/>
          <p:nvPr/>
        </p:nvSpPr>
        <p:spPr>
          <a:xfrm>
            <a:off x="5822423" y="781923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DE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Storage Layout</a:t>
            </a:r>
          </a:p>
        </p:txBody>
      </p:sp>
      <p:sp>
        <p:nvSpPr>
          <p:cNvPr id="1028" name="Rounded Rectangle 1027">
            <a:extLst>
              <a:ext uri="{FF2B5EF4-FFF2-40B4-BE49-F238E27FC236}">
                <a16:creationId xmlns:a16="http://schemas.microsoft.com/office/drawing/2014/main" id="{FFD94E3C-78FB-5888-C5B2-E6CDCF561766}"/>
              </a:ext>
            </a:extLst>
          </p:cNvPr>
          <p:cNvSpPr/>
          <p:nvPr/>
        </p:nvSpPr>
        <p:spPr>
          <a:xfrm>
            <a:off x="5822423" y="928227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DE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 dirty="0">
                <a:latin typeface="Montserrat" pitchFamily="2" charset="77"/>
              </a:rPr>
              <a:t>Sharding </a:t>
            </a:r>
            <a:r>
              <a:rPr sz="2400" dirty="0">
                <a:solidFill>
                  <a:srgbClr val="2A3353"/>
                </a:solidFill>
                <a:latin typeface="Montserrat" pitchFamily="2" charset="77"/>
              </a:rPr>
              <a:t>&amp; </a:t>
            </a:r>
            <a:r>
              <a:rPr sz="2400" dirty="0">
                <a:latin typeface="Montserrat" pitchFamily="2" charset="77"/>
              </a:rPr>
              <a:t>Distribution</a:t>
            </a:r>
          </a:p>
        </p:txBody>
      </p:sp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67B045DD-F2B4-9D5A-B5CA-A1E148395C8C}"/>
              </a:ext>
            </a:extLst>
          </p:cNvPr>
          <p:cNvSpPr/>
          <p:nvPr/>
        </p:nvSpPr>
        <p:spPr>
          <a:xfrm>
            <a:off x="5822423" y="1074531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DE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 dirty="0">
                <a:solidFill>
                  <a:srgbClr val="2A3353"/>
                </a:solidFill>
                <a:latin typeface="Montserrat" pitchFamily="2" charset="77"/>
              </a:rPr>
              <a:t>Deploying and maintaining vector databases</a:t>
            </a:r>
          </a:p>
        </p:txBody>
      </p:sp>
      <p:sp>
        <p:nvSpPr>
          <p:cNvPr id="1030" name="Rounded Rectangle 1029">
            <a:extLst>
              <a:ext uri="{FF2B5EF4-FFF2-40B4-BE49-F238E27FC236}">
                <a16:creationId xmlns:a16="http://schemas.microsoft.com/office/drawing/2014/main" id="{5D7B7566-8E9D-5C27-01FE-7DCBBFE19CD1}"/>
              </a:ext>
            </a:extLst>
          </p:cNvPr>
          <p:cNvSpPr/>
          <p:nvPr/>
        </p:nvSpPr>
        <p:spPr>
          <a:xfrm>
            <a:off x="9845783" y="3257395"/>
            <a:ext cx="3291840" cy="1097280"/>
          </a:xfrm>
          <a:prstGeom prst="roundRect">
            <a:avLst/>
          </a:prstGeom>
          <a:solidFill>
            <a:srgbClr val="FFD6EB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solidFill>
                  <a:srgbClr val="222222"/>
                </a:solidFill>
              </a:defRPr>
            </a:pPr>
            <a:r>
              <a:rPr sz="3600" dirty="0"/>
              <a:t>🔎 </a:t>
            </a:r>
            <a:r>
              <a:rPr sz="3600" dirty="0">
                <a:latin typeface="Montserrat" pitchFamily="2" charset="77"/>
              </a:rPr>
              <a:t>Retrieval</a:t>
            </a:r>
          </a:p>
        </p:txBody>
      </p:sp>
      <p:sp>
        <p:nvSpPr>
          <p:cNvPr id="1031" name="Rounded Rectangle 1030">
            <a:extLst>
              <a:ext uri="{FF2B5EF4-FFF2-40B4-BE49-F238E27FC236}">
                <a16:creationId xmlns:a16="http://schemas.microsoft.com/office/drawing/2014/main" id="{84E151A5-E204-DFCB-3CE0-1228DE97868E}"/>
              </a:ext>
            </a:extLst>
          </p:cNvPr>
          <p:cNvSpPr/>
          <p:nvPr/>
        </p:nvSpPr>
        <p:spPr>
          <a:xfrm>
            <a:off x="9845783" y="489315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D6E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Retrieval Paradigms</a:t>
            </a:r>
          </a:p>
        </p:txBody>
      </p:sp>
      <p:sp>
        <p:nvSpPr>
          <p:cNvPr id="1032" name="Rounded Rectangle 1031">
            <a:extLst>
              <a:ext uri="{FF2B5EF4-FFF2-40B4-BE49-F238E27FC236}">
                <a16:creationId xmlns:a16="http://schemas.microsoft.com/office/drawing/2014/main" id="{7B33B336-FF5F-489C-1F36-971A48BEA03A}"/>
              </a:ext>
            </a:extLst>
          </p:cNvPr>
          <p:cNvSpPr/>
          <p:nvPr/>
        </p:nvSpPr>
        <p:spPr>
          <a:xfrm>
            <a:off x="9845783" y="635619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D6E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Retrieval Models</a:t>
            </a:r>
          </a:p>
        </p:txBody>
      </p:sp>
      <p:sp>
        <p:nvSpPr>
          <p:cNvPr id="1033" name="Rounded Rectangle 1032">
            <a:extLst>
              <a:ext uri="{FF2B5EF4-FFF2-40B4-BE49-F238E27FC236}">
                <a16:creationId xmlns:a16="http://schemas.microsoft.com/office/drawing/2014/main" id="{6DF6FF6C-75EC-FF05-A9AC-9456DD733FBE}"/>
              </a:ext>
            </a:extLst>
          </p:cNvPr>
          <p:cNvSpPr/>
          <p:nvPr/>
        </p:nvSpPr>
        <p:spPr>
          <a:xfrm>
            <a:off x="9845783" y="781923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D6E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Retrieval Fusion</a:t>
            </a:r>
          </a:p>
        </p:txBody>
      </p:sp>
      <p:sp>
        <p:nvSpPr>
          <p:cNvPr id="1034" name="Rounded Rectangle 1033">
            <a:extLst>
              <a:ext uri="{FF2B5EF4-FFF2-40B4-BE49-F238E27FC236}">
                <a16:creationId xmlns:a16="http://schemas.microsoft.com/office/drawing/2014/main" id="{614B8942-0FCF-1FB6-FBAA-71BE5A8AED17}"/>
              </a:ext>
            </a:extLst>
          </p:cNvPr>
          <p:cNvSpPr/>
          <p:nvPr/>
        </p:nvSpPr>
        <p:spPr>
          <a:xfrm>
            <a:off x="9845783" y="928227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D6E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Query Reformulation</a:t>
            </a:r>
          </a:p>
        </p:txBody>
      </p:sp>
      <p:sp>
        <p:nvSpPr>
          <p:cNvPr id="1035" name="Rounded Rectangle 1034">
            <a:extLst>
              <a:ext uri="{FF2B5EF4-FFF2-40B4-BE49-F238E27FC236}">
                <a16:creationId xmlns:a16="http://schemas.microsoft.com/office/drawing/2014/main" id="{9307D01D-078C-1DE8-09FB-B53C0D0FDD36}"/>
              </a:ext>
            </a:extLst>
          </p:cNvPr>
          <p:cNvSpPr/>
          <p:nvPr/>
        </p:nvSpPr>
        <p:spPr>
          <a:xfrm>
            <a:off x="9845783" y="1074531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FFD6E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Result Pruning</a:t>
            </a:r>
          </a:p>
        </p:txBody>
      </p:sp>
      <p:sp>
        <p:nvSpPr>
          <p:cNvPr id="1036" name="Rounded Rectangle 1035">
            <a:extLst>
              <a:ext uri="{FF2B5EF4-FFF2-40B4-BE49-F238E27FC236}">
                <a16:creationId xmlns:a16="http://schemas.microsoft.com/office/drawing/2014/main" id="{F045B740-7273-8D61-E83B-C54F677F1310}"/>
              </a:ext>
            </a:extLst>
          </p:cNvPr>
          <p:cNvSpPr/>
          <p:nvPr/>
        </p:nvSpPr>
        <p:spPr>
          <a:xfrm>
            <a:off x="13869143" y="3257395"/>
            <a:ext cx="3291840" cy="1097280"/>
          </a:xfrm>
          <a:prstGeom prst="roundRect">
            <a:avLst/>
          </a:prstGeom>
          <a:solidFill>
            <a:srgbClr val="D6FF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solidFill>
                  <a:srgbClr val="222222"/>
                </a:solidFill>
              </a:defRPr>
            </a:pPr>
            <a:r>
              <a:rPr sz="3600" dirty="0"/>
              <a:t>✨ </a:t>
            </a:r>
            <a:r>
              <a:rPr sz="3600" dirty="0">
                <a:latin typeface="Montserrat" pitchFamily="2" charset="77"/>
              </a:rPr>
              <a:t>Synthesis</a:t>
            </a:r>
          </a:p>
        </p:txBody>
      </p:sp>
      <p:sp>
        <p:nvSpPr>
          <p:cNvPr id="1037" name="Rounded Rectangle 1036">
            <a:extLst>
              <a:ext uri="{FF2B5EF4-FFF2-40B4-BE49-F238E27FC236}">
                <a16:creationId xmlns:a16="http://schemas.microsoft.com/office/drawing/2014/main" id="{E73A4BFE-747F-FDEA-B0A7-5476A7162897}"/>
              </a:ext>
            </a:extLst>
          </p:cNvPr>
          <p:cNvSpPr/>
          <p:nvPr/>
        </p:nvSpPr>
        <p:spPr>
          <a:xfrm>
            <a:off x="13869143" y="489315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D6FF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Conditional Generation</a:t>
            </a:r>
          </a:p>
        </p:txBody>
      </p:sp>
      <p:sp>
        <p:nvSpPr>
          <p:cNvPr id="1038" name="Rounded Rectangle 1037">
            <a:extLst>
              <a:ext uri="{FF2B5EF4-FFF2-40B4-BE49-F238E27FC236}">
                <a16:creationId xmlns:a16="http://schemas.microsoft.com/office/drawing/2014/main" id="{72C60BF4-66F6-0C96-1804-4AB68808A5E9}"/>
              </a:ext>
            </a:extLst>
          </p:cNvPr>
          <p:cNvSpPr/>
          <p:nvPr/>
        </p:nvSpPr>
        <p:spPr>
          <a:xfrm>
            <a:off x="13869143" y="635619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D6FF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Result Rewriting</a:t>
            </a:r>
          </a:p>
        </p:txBody>
      </p:sp>
      <p:sp>
        <p:nvSpPr>
          <p:cNvPr id="1039" name="Rounded Rectangle 1038">
            <a:extLst>
              <a:ext uri="{FF2B5EF4-FFF2-40B4-BE49-F238E27FC236}">
                <a16:creationId xmlns:a16="http://schemas.microsoft.com/office/drawing/2014/main" id="{C12643F0-4D06-F416-22E4-002170EE2ABD}"/>
              </a:ext>
            </a:extLst>
          </p:cNvPr>
          <p:cNvSpPr/>
          <p:nvPr/>
        </p:nvSpPr>
        <p:spPr>
          <a:xfrm>
            <a:off x="13869143" y="781923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D6FF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Multimodal Generation</a:t>
            </a: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CC55610E-A621-1A3A-22A2-0E00C6295A2D}"/>
              </a:ext>
            </a:extLst>
          </p:cNvPr>
          <p:cNvSpPr/>
          <p:nvPr/>
        </p:nvSpPr>
        <p:spPr>
          <a:xfrm>
            <a:off x="13869143" y="928227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D6FF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 dirty="0">
                <a:latin typeface="Montserrat" pitchFamily="2" charset="77"/>
              </a:rPr>
              <a:t>Generating Structured Outputs</a:t>
            </a:r>
          </a:p>
        </p:txBody>
      </p:sp>
      <p:sp>
        <p:nvSpPr>
          <p:cNvPr id="1041" name="Rounded Rectangle 1040">
            <a:extLst>
              <a:ext uri="{FF2B5EF4-FFF2-40B4-BE49-F238E27FC236}">
                <a16:creationId xmlns:a16="http://schemas.microsoft.com/office/drawing/2014/main" id="{F967E2F2-D45C-415E-E842-7C9454A0B135}"/>
              </a:ext>
            </a:extLst>
          </p:cNvPr>
          <p:cNvSpPr/>
          <p:nvPr/>
        </p:nvSpPr>
        <p:spPr>
          <a:xfrm>
            <a:off x="13869143" y="1074531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D6FF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Controllable Generation Techniques</a:t>
            </a:r>
          </a:p>
        </p:txBody>
      </p:sp>
      <p:sp>
        <p:nvSpPr>
          <p:cNvPr id="1042" name="Rounded Rectangle 1041">
            <a:extLst>
              <a:ext uri="{FF2B5EF4-FFF2-40B4-BE49-F238E27FC236}">
                <a16:creationId xmlns:a16="http://schemas.microsoft.com/office/drawing/2014/main" id="{3E4C91FC-1A18-41A8-C07B-B02EE88647E7}"/>
              </a:ext>
            </a:extLst>
          </p:cNvPr>
          <p:cNvSpPr/>
          <p:nvPr/>
        </p:nvSpPr>
        <p:spPr>
          <a:xfrm>
            <a:off x="13869143" y="1220835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D6FF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Iterative Generation</a:t>
            </a:r>
          </a:p>
        </p:txBody>
      </p:sp>
      <p:sp>
        <p:nvSpPr>
          <p:cNvPr id="1043" name="Rounded Rectangle 1042">
            <a:extLst>
              <a:ext uri="{FF2B5EF4-FFF2-40B4-BE49-F238E27FC236}">
                <a16:creationId xmlns:a16="http://schemas.microsoft.com/office/drawing/2014/main" id="{C7D855C1-7DBA-B604-666F-DD2F5437D817}"/>
              </a:ext>
            </a:extLst>
          </p:cNvPr>
          <p:cNvSpPr/>
          <p:nvPr/>
        </p:nvSpPr>
        <p:spPr>
          <a:xfrm>
            <a:off x="17892502" y="3257395"/>
            <a:ext cx="3672097" cy="1097280"/>
          </a:xfrm>
          <a:prstGeom prst="roundRect">
            <a:avLst/>
          </a:prstGeom>
          <a:solidFill>
            <a:srgbClr val="D6F0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solidFill>
                  <a:srgbClr val="222222"/>
                </a:solidFill>
              </a:defRPr>
            </a:pPr>
            <a:r>
              <a:rPr sz="3600" dirty="0"/>
              <a:t>✅</a:t>
            </a:r>
            <a:r>
              <a:rPr lang="en-US" sz="3600" dirty="0"/>
              <a:t> </a:t>
            </a:r>
            <a:r>
              <a:rPr sz="3600" dirty="0">
                <a:latin typeface="Montserrat" pitchFamily="2" charset="77"/>
              </a:rPr>
              <a:t>Evaluation</a:t>
            </a:r>
          </a:p>
        </p:txBody>
      </p:sp>
      <p:sp>
        <p:nvSpPr>
          <p:cNvPr id="1044" name="Rounded Rectangle 1043">
            <a:extLst>
              <a:ext uri="{FF2B5EF4-FFF2-40B4-BE49-F238E27FC236}">
                <a16:creationId xmlns:a16="http://schemas.microsoft.com/office/drawing/2014/main" id="{7213EEE6-EA5A-9647-63B8-B7F168C344DC}"/>
              </a:ext>
            </a:extLst>
          </p:cNvPr>
          <p:cNvSpPr/>
          <p:nvPr/>
        </p:nvSpPr>
        <p:spPr>
          <a:xfrm>
            <a:off x="17892503" y="489315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D6F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Manual Evaluation</a:t>
            </a:r>
          </a:p>
        </p:txBody>
      </p:sp>
      <p:sp>
        <p:nvSpPr>
          <p:cNvPr id="1045" name="Rounded Rectangle 1044">
            <a:extLst>
              <a:ext uri="{FF2B5EF4-FFF2-40B4-BE49-F238E27FC236}">
                <a16:creationId xmlns:a16="http://schemas.microsoft.com/office/drawing/2014/main" id="{D9ED6F58-9BB0-EE32-DC8A-655BAF991181}"/>
              </a:ext>
            </a:extLst>
          </p:cNvPr>
          <p:cNvSpPr/>
          <p:nvPr/>
        </p:nvSpPr>
        <p:spPr>
          <a:xfrm>
            <a:off x="17892503" y="635619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D6F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Automated Evaluation</a:t>
            </a:r>
          </a:p>
        </p:txBody>
      </p:sp>
      <p:sp>
        <p:nvSpPr>
          <p:cNvPr id="1046" name="Rounded Rectangle 1045">
            <a:extLst>
              <a:ext uri="{FF2B5EF4-FFF2-40B4-BE49-F238E27FC236}">
                <a16:creationId xmlns:a16="http://schemas.microsoft.com/office/drawing/2014/main" id="{D6DC45FE-2FFE-F3D8-1D9D-645956F807A3}"/>
              </a:ext>
            </a:extLst>
          </p:cNvPr>
          <p:cNvSpPr/>
          <p:nvPr/>
        </p:nvSpPr>
        <p:spPr>
          <a:xfrm>
            <a:off x="17892503" y="781923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D6F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Test Sets &amp; Benchmarks</a:t>
            </a:r>
          </a:p>
        </p:txBody>
      </p:sp>
      <p:sp>
        <p:nvSpPr>
          <p:cNvPr id="1047" name="Rounded Rectangle 1046">
            <a:extLst>
              <a:ext uri="{FF2B5EF4-FFF2-40B4-BE49-F238E27FC236}">
                <a16:creationId xmlns:a16="http://schemas.microsoft.com/office/drawing/2014/main" id="{BD3F4ACA-1681-AF45-A8D5-AA0F4CB6AA0C}"/>
              </a:ext>
            </a:extLst>
          </p:cNvPr>
          <p:cNvSpPr/>
          <p:nvPr/>
        </p:nvSpPr>
        <p:spPr>
          <a:xfrm>
            <a:off x="17892503" y="928227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D6F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Online Evaluation</a:t>
            </a:r>
          </a:p>
        </p:txBody>
      </p:sp>
      <p:sp>
        <p:nvSpPr>
          <p:cNvPr id="1048" name="Rounded Rectangle 1047">
            <a:extLst>
              <a:ext uri="{FF2B5EF4-FFF2-40B4-BE49-F238E27FC236}">
                <a16:creationId xmlns:a16="http://schemas.microsoft.com/office/drawing/2014/main" id="{43F885F8-9575-D68A-7FA3-BE306CD88823}"/>
              </a:ext>
            </a:extLst>
          </p:cNvPr>
          <p:cNvSpPr/>
          <p:nvPr/>
        </p:nvSpPr>
        <p:spPr>
          <a:xfrm>
            <a:off x="17892503" y="1074531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D6F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Human-AI Team Evaluation</a:t>
            </a:r>
          </a:p>
        </p:txBody>
      </p:sp>
      <p:sp>
        <p:nvSpPr>
          <p:cNvPr id="1049" name="Rounded Rectangle 1048">
            <a:extLst>
              <a:ext uri="{FF2B5EF4-FFF2-40B4-BE49-F238E27FC236}">
                <a16:creationId xmlns:a16="http://schemas.microsoft.com/office/drawing/2014/main" id="{CEEF744F-248E-2615-D68E-A284B165843B}"/>
              </a:ext>
            </a:extLst>
          </p:cNvPr>
          <p:cNvSpPr/>
          <p:nvPr/>
        </p:nvSpPr>
        <p:spPr>
          <a:xfrm>
            <a:off x="17892503" y="12208355"/>
            <a:ext cx="329184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D6F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222222"/>
                </a:solidFill>
              </a:defRPr>
            </a:pPr>
            <a:r>
              <a:rPr sz="2400">
                <a:latin typeface="Montserrat" pitchFamily="2" charset="77"/>
              </a:rPr>
              <a:t>Cost/Complexity Analysis</a:t>
            </a:r>
          </a:p>
        </p:txBody>
      </p:sp>
      <p:sp>
        <p:nvSpPr>
          <p:cNvPr id="1055" name="Right Arrow 1054">
            <a:extLst>
              <a:ext uri="{FF2B5EF4-FFF2-40B4-BE49-F238E27FC236}">
                <a16:creationId xmlns:a16="http://schemas.microsoft.com/office/drawing/2014/main" id="{B4742CA2-FC6B-3738-E41F-F8AA4442C82A}"/>
              </a:ext>
            </a:extLst>
          </p:cNvPr>
          <p:cNvSpPr/>
          <p:nvPr/>
        </p:nvSpPr>
        <p:spPr>
          <a:xfrm>
            <a:off x="5175652" y="3622843"/>
            <a:ext cx="609600" cy="366383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solidFill>
                  <a:schemeClr val="bg2"/>
                </a:solidFill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56" name="Right Arrow 1055">
            <a:extLst>
              <a:ext uri="{FF2B5EF4-FFF2-40B4-BE49-F238E27FC236}">
                <a16:creationId xmlns:a16="http://schemas.microsoft.com/office/drawing/2014/main" id="{D92E24A0-0F94-8097-8532-9F251DEDC321}"/>
              </a:ext>
            </a:extLst>
          </p:cNvPr>
          <p:cNvSpPr/>
          <p:nvPr/>
        </p:nvSpPr>
        <p:spPr>
          <a:xfrm>
            <a:off x="9175223" y="3677451"/>
            <a:ext cx="609600" cy="366383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solidFill>
                  <a:schemeClr val="bg2"/>
                </a:solidFill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57" name="Right Arrow 1056">
            <a:extLst>
              <a:ext uri="{FF2B5EF4-FFF2-40B4-BE49-F238E27FC236}">
                <a16:creationId xmlns:a16="http://schemas.microsoft.com/office/drawing/2014/main" id="{EBC367E2-0B78-1EAE-1125-8821362ABFAA}"/>
              </a:ext>
            </a:extLst>
          </p:cNvPr>
          <p:cNvSpPr/>
          <p:nvPr/>
        </p:nvSpPr>
        <p:spPr>
          <a:xfrm>
            <a:off x="13198583" y="3622843"/>
            <a:ext cx="609600" cy="366383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solidFill>
                  <a:schemeClr val="bg2"/>
                </a:solidFill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58" name="Right Arrow 1057">
            <a:extLst>
              <a:ext uri="{FF2B5EF4-FFF2-40B4-BE49-F238E27FC236}">
                <a16:creationId xmlns:a16="http://schemas.microsoft.com/office/drawing/2014/main" id="{CD27240A-B606-CA3E-200B-D27114854996}"/>
              </a:ext>
            </a:extLst>
          </p:cNvPr>
          <p:cNvSpPr/>
          <p:nvPr/>
        </p:nvSpPr>
        <p:spPr>
          <a:xfrm>
            <a:off x="17204101" y="3622842"/>
            <a:ext cx="609600" cy="366383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solidFill>
                  <a:schemeClr val="bg2"/>
                </a:solidFill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620050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23471</TotalTime>
  <Words>569</Words>
  <Application>Microsoft Macintosh PowerPoint</Application>
  <PresentationFormat>Custom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Helvetica</vt:lpstr>
      <vt:lpstr>Helvetica Neue Light</vt:lpstr>
      <vt:lpstr>Montserrat</vt:lpstr>
      <vt:lpstr>Montserrat Regular</vt:lpstr>
      <vt:lpstr>Roboto</vt:lpstr>
      <vt:lpstr>White</vt:lpstr>
      <vt:lpstr>Custom AI-Powered  Conversational Chat BOT </vt:lpstr>
      <vt:lpstr>KEY POINTS</vt:lpstr>
      <vt:lpstr>INTRODUCTION</vt:lpstr>
      <vt:lpstr>Customization Significance </vt:lpstr>
      <vt:lpstr> RAG - Retrieval-Augmented Generation </vt:lpstr>
      <vt:lpstr>RAG Architecture</vt:lpstr>
      <vt:lpstr>RAG Data Pipeline</vt:lpstr>
      <vt:lpstr>RAG Overall</vt:lpstr>
      <vt:lpstr>Tuning Parameters</vt:lpstr>
      <vt:lpstr>TECHNICAL STACK</vt:lpstr>
      <vt:lpstr>Sneak Peek</vt:lpstr>
      <vt:lpstr>Custom vs Readily Available Solutions</vt:lpstr>
      <vt:lpstr>Cost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Agility</dc:title>
  <dc:creator>Aman.APAR</dc:creator>
  <cp:lastModifiedBy>Kuldeep  Joshi</cp:lastModifiedBy>
  <cp:revision>125</cp:revision>
  <dcterms:modified xsi:type="dcterms:W3CDTF">2025-07-08T04:25:31Z</dcterms:modified>
</cp:coreProperties>
</file>