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3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3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589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2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29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51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98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86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9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44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76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4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54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39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42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C667-3EE3-473A-B778-31D3481D0364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5CC3B6-EE16-4A19-BF71-040C5BC46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7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636D8E-D610-1B9E-406D-D8C0F78A0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 rtl="0" fontAlgn="b">
              <a:lnSpc>
                <a:spcPct val="90000"/>
              </a:lnSpc>
            </a:pPr>
            <a:r>
              <a:rPr lang="en-GB" b="0" i="0" u="none" strike="noStrike">
                <a:effectLst/>
                <a:latin typeface="docs-Nunito"/>
              </a:rPr>
              <a:t>Introduction to HTML &amp; HTML Tags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69A5E-9F56-8714-2C9C-E67137B9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" y="2248887"/>
            <a:ext cx="11370025" cy="39703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EB98357-79E6-629E-759F-69FA9802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b="1" dirty="0"/>
              <a:t>Heading tag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6734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86EA-4388-D5A2-1067-33998C61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PARAGRAPH TAG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5B1D3-1C27-DF09-73CA-BF4114C0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18" y="2242884"/>
            <a:ext cx="11505363" cy="23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6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7E18-93EB-C483-76BB-05051007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Paragraph Tag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46328-8D0F-26AF-A1BE-B629369C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9" y="2118246"/>
            <a:ext cx="11789162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1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C031-CAF9-3DDC-8C7F-E699B1E7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Self-closing tags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C0D04-83D1-3C6D-588D-B3D8B42D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68" y="1302600"/>
            <a:ext cx="6215834" cy="2910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C050-9D76-5F42-1E9E-A6DC0DAE6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88" y="1302600"/>
            <a:ext cx="4399623" cy="1564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03601-482B-E1BB-AB56-ABA95134C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68" y="4424121"/>
            <a:ext cx="10819175" cy="21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2342-F677-66EA-E3DA-25A89B031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212F-5102-C262-A795-6DA8D7C6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Self-closing tags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7F0D7-1211-09B4-FED4-C80685925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43" y="2804106"/>
            <a:ext cx="6386113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3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4A15A-7C9F-A9FC-E526-8B2695B45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8FC7-FFE9-45CF-0C6C-066D6574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Self-closing tags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4EE5D-172A-C990-37FC-8AE74116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72" y="1270000"/>
            <a:ext cx="5418290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3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65B3-4B01-3CAD-867B-2F627C5A3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0D35-15C4-7DE7-EB19-7334F50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Self-closing tags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92BE1-0F9A-F572-5C9C-139C8DD1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361"/>
            <a:ext cx="12192000" cy="2222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82483-A704-C102-C0DD-1B44FBE8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2658"/>
            <a:ext cx="12192000" cy="198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8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F21AE4-CCF4-1642-8F71-0E35B61E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56" y="662098"/>
            <a:ext cx="6440993" cy="52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5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F72016-D995-F147-D808-9C89F9CF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9" y="1845607"/>
            <a:ext cx="11255660" cy="31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5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7977FD-4D54-90FE-F579-406997CE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47" y="1135181"/>
            <a:ext cx="7110076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B5B1-E84A-7DCF-FC61-CB81267D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  <a:t>What is HTML?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A711-ADF8-29B1-CE0A-222AA8A3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rgbClr val="1F1F1F"/>
                </a:solidFill>
                <a:effectLst/>
                <a:latin typeface="Google Sans"/>
              </a:rPr>
              <a:t>HTML stands for </a:t>
            </a:r>
            <a:r>
              <a:rPr lang="en-GB" sz="4400" b="0" i="0" dirty="0" err="1">
                <a:solidFill>
                  <a:srgbClr val="1F1F1F"/>
                </a:solidFill>
                <a:effectLst/>
                <a:latin typeface="Google Sans"/>
              </a:rPr>
              <a:t>HyperText</a:t>
            </a:r>
            <a:r>
              <a:rPr lang="en-GB" sz="4400" b="0" i="0" dirty="0">
                <a:solidFill>
                  <a:srgbClr val="1F1F1F"/>
                </a:solidFill>
                <a:effectLst/>
                <a:latin typeface="Google Sans"/>
              </a:rPr>
              <a:t> Markup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rgbClr val="1F1F1F"/>
                </a:solidFill>
                <a:effectLst/>
                <a:latin typeface="Google Sans"/>
              </a:rPr>
              <a:t>It defines the structure and content of web pages.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rgbClr val="1F1F1F"/>
                </a:solidFill>
                <a:effectLst/>
                <a:latin typeface="Google Sans"/>
              </a:rPr>
              <a:t>Invented by Tim Berners-Lee in the late 1980s. Think of HTML as the skeleton of a webpage, providing the basic structure and organization.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rgbClr val="1F1F1F"/>
                </a:solidFill>
                <a:effectLst/>
                <a:latin typeface="Google Sans"/>
              </a:rPr>
              <a:t>It's not about fancy visuals, but about creating a framework for text, images, and other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4400" b="0" i="0" dirty="0">
                <a:solidFill>
                  <a:srgbClr val="1F1F1F"/>
                </a:solidFill>
                <a:effectLst/>
                <a:latin typeface="Google Sans"/>
              </a:rPr>
              <a:t>Tim Berners-Lee, a visionary computer scientist, laid the foundation for the web with his creation of HTML.</a:t>
            </a:r>
          </a:p>
          <a:p>
            <a:endParaRPr lang="en-IN" sz="4400" dirty="0">
              <a:solidFill>
                <a:srgbClr val="F9F9F9"/>
              </a:solidFill>
              <a:latin typeface="Söhne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86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E4E10C-4028-A9B9-9C2D-8ACA9E8B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4" y="1787881"/>
            <a:ext cx="12021692" cy="328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47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7FDE2-64CB-FEE3-9A82-5382DE1E0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" y="456942"/>
            <a:ext cx="12071126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17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0B4A-7B96-1F05-14CB-1BE10F0C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Anchor element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225F6-C0A9-327C-F162-8154806F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9" y="1610677"/>
            <a:ext cx="6272604" cy="2218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E6DF4-6FF2-72A4-5924-30976AEEE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9" y="4088982"/>
            <a:ext cx="11278687" cy="14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60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049A3-36BE-7664-ACC9-8D837B78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8C4E-91FF-E494-5795-8A8B2681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Anchor element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A6238-26AC-9594-7499-AACAF0CF9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944"/>
            <a:ext cx="12192000" cy="1467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C79AA-E0E2-7372-63A9-54E7BF8F4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91491"/>
            <a:ext cx="12192000" cy="16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54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AD457-0BE9-6761-F6C6-EC9C6CE1D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5F90-B546-D6A9-3AFF-E4E92449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Anchor element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426D0-1ECA-18E1-F35A-85C05DB4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8" y="1772754"/>
            <a:ext cx="8635151" cy="29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3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F1BCF-F682-5E40-20C1-E4F05A617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2D29-FC78-E404-0DBA-F06137AD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Image element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C1B2D-4800-A4E4-F573-B448C999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3866"/>
            <a:ext cx="4261314" cy="1895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78ED84-07A5-1B93-379F-45207548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7" y="3638586"/>
            <a:ext cx="11651990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12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DB727-0260-7523-1107-22934F6A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2AE6-819E-9714-1145-5F5F4D08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Image element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46C6D-39D5-BA46-B829-10A19757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65" y="1793082"/>
            <a:ext cx="10844200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E584-9A2F-C26E-D254-5FB30B13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  <a:t>Hypertext</a:t>
            </a:r>
            <a:b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Non-linear Navigation with Hypertext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FB2D-2168-2858-7A2D-8AFD46B6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Hypertext allows for jumping between connected pages.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Links act as signposts guiding users through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Enables non-sequential exploration of the web.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Imagine the web as a giant library, but instead of flipping through pages, you can click on highlighted words to instantly access related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This interconnectedness is the beauty of hypertext, making the web an information powerhouse.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Links are the magic glue that binds the web together, allowing users to navigate freely and efficiently.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08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7081-07EB-AA25-8C4A-07A46EED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  <a:t>Markup Language</a:t>
            </a:r>
            <a:b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Demystifying Markup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A95F-A57C-77CD-91E8-7E1942FB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Markup languages describe content rather than displaying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Use tags to define different elements on a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HTML is a specific type of markup language. </a:t>
            </a:r>
            <a:r>
              <a:rPr lang="en-GB" b="1" i="0" dirty="0">
                <a:solidFill>
                  <a:srgbClr val="1F1F1F"/>
                </a:solidFill>
                <a:effectLst/>
                <a:latin typeface="Google Sans"/>
              </a:rPr>
              <a:t>Speaker Notes:</a:t>
            </a:r>
            <a:endParaRPr lang="en-GB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Don't confuse markup languages with programming languages. Markup languages describe how things are laid out, while programming languages make things happen.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Think of HTML tags like instructions for a builder. They tell the browser what each piece of content is (heading, paragraph, image, etc.).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HTML is just one example of a markup language, but it's the most widely used for building web pages.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82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9627-B523-7831-7B22-31878F5F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  <a:t>Why Use HTML?</a:t>
            </a:r>
            <a:b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The Power of HTML in Web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C683-CB64-9A46-1741-557E6C90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23866" cy="418057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F1F1F"/>
                </a:solidFill>
                <a:effectLst/>
                <a:latin typeface="Google Sans"/>
              </a:rPr>
              <a:t>Foundation for all websites, from simple to complex.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F1F1F"/>
                </a:solidFill>
                <a:effectLst/>
                <a:latin typeface="Google Sans"/>
              </a:rPr>
              <a:t>Lightweight and ensures fast loading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F1F1F"/>
                </a:solidFill>
                <a:effectLst/>
                <a:latin typeface="Google Sans"/>
              </a:rPr>
              <a:t>Works seamlessly with CSS and JavaScript for styling and interactivity.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F1F1F"/>
                </a:solidFill>
                <a:effectLst/>
                <a:latin typeface="Google Sans"/>
              </a:rPr>
              <a:t>Just like any building needs a strong foundation, every website needs HTML as its 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F1F1F"/>
                </a:solidFill>
                <a:effectLst/>
                <a:latin typeface="Google Sans"/>
              </a:rPr>
              <a:t>Its simplicity makes it beginner-friendly but also powerful enough for complex websites.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F1F1F"/>
                </a:solidFill>
                <a:effectLst/>
                <a:latin typeface="Google Sans"/>
              </a:rPr>
              <a:t>Remember the saying, "Less is more"? HTML embodies this, ensuring fast loading times for a smooth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F1F1F"/>
                </a:solidFill>
                <a:effectLst/>
                <a:latin typeface="Google Sans"/>
              </a:rPr>
              <a:t>And the best part? HTML plays nicely with other tools like CSS for styling and JavaScript for interactivity, creating a dynamic web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37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C3727-56E5-FFD2-69F0-9A6BCE3F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66" y="1647220"/>
            <a:ext cx="5887204" cy="327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0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38F5-5208-8541-77EA-953807D6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  <a:t>Example HTML Code</a:t>
            </a:r>
            <a:br>
              <a:rPr lang="en-IN" b="1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4CAA-0BE9-C5B3-CE37-C25AE5DF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30" y="1405787"/>
            <a:ext cx="5537935" cy="4842613"/>
          </a:xfrm>
        </p:spPr>
        <p:txBody>
          <a:bodyPr>
            <a:normAutofit/>
          </a:bodyPr>
          <a:lstStyle/>
          <a:p>
            <a:r>
              <a:rPr lang="en-GB" dirty="0"/>
              <a:t>The code begins with &lt;!DOCTYPE html&gt;, which declares the document type as HTML.</a:t>
            </a:r>
          </a:p>
          <a:p>
            <a:r>
              <a:rPr lang="en-GB" dirty="0"/>
              <a:t>The &lt;html&gt; tag marks the start of the HTML document.</a:t>
            </a:r>
          </a:p>
          <a:p>
            <a:r>
              <a:rPr lang="en-GB" dirty="0"/>
              <a:t>The &lt;head&gt; section contains information about the webpage, like the title (&lt;title&gt;).</a:t>
            </a:r>
          </a:p>
          <a:p>
            <a:r>
              <a:rPr lang="en-GB" dirty="0"/>
              <a:t>The &lt;body&gt; section contains the visible content of the webpage.</a:t>
            </a:r>
          </a:p>
          <a:p>
            <a:r>
              <a:rPr lang="en-GB" dirty="0"/>
              <a:t>Each element has its own opening and closing tag (e.g., &lt;h1&gt; and &lt;/h1&gt;).</a:t>
            </a:r>
          </a:p>
          <a:p>
            <a:r>
              <a:rPr lang="en-GB" dirty="0"/>
              <a:t>The </a:t>
            </a:r>
            <a:r>
              <a:rPr lang="en-GB" dirty="0" err="1"/>
              <a:t>src</a:t>
            </a:r>
            <a:r>
              <a:rPr lang="en-GB" dirty="0"/>
              <a:t> attribute in the &lt;</a:t>
            </a:r>
            <a:r>
              <a:rPr lang="en-GB" dirty="0" err="1"/>
              <a:t>img</a:t>
            </a:r>
            <a:r>
              <a:rPr lang="en-GB" dirty="0"/>
              <a:t>&gt; tag specifies the image source.</a:t>
            </a:r>
          </a:p>
          <a:p>
            <a:r>
              <a:rPr lang="en-GB" dirty="0"/>
              <a:t>The alt attribute provides alternative text for accessibility.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45FF8-FFC7-12EC-FE49-5A5C169E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65" y="1082990"/>
            <a:ext cx="6419550" cy="38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529C-CA18-4B60-2876-D006C21E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Block-level vs. Inline Elements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7BE5-2E8C-696E-2B67-7C0FF609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Block-level Elements: These elements take up the full width available and start on a new line. They create visible "blocks" of content.</a:t>
            </a:r>
          </a:p>
          <a:p>
            <a:r>
              <a:rPr lang="en-GB" dirty="0"/>
              <a:t>Examples: &lt;div&gt;, &lt;p&gt;, &lt;h1&gt;-&lt;h6&gt;, &lt;</a:t>
            </a:r>
            <a:r>
              <a:rPr lang="en-GB" dirty="0" err="1"/>
              <a:t>ul</a:t>
            </a:r>
            <a:r>
              <a:rPr lang="en-GB" dirty="0"/>
              <a:t>&gt;, &lt;</a:t>
            </a:r>
            <a:r>
              <a:rPr lang="en-GB" dirty="0" err="1"/>
              <a:t>ol</a:t>
            </a:r>
            <a:r>
              <a:rPr lang="en-GB" dirty="0"/>
              <a:t>&gt;, &lt;li&gt;</a:t>
            </a:r>
          </a:p>
          <a:p>
            <a:endParaRPr lang="en-GB" dirty="0"/>
          </a:p>
          <a:p>
            <a:r>
              <a:rPr lang="en-GB" dirty="0"/>
              <a:t>Inline Elements: These elements don't start on a new line and only take up as much width as necessary. They can appear within block-level elements.</a:t>
            </a:r>
          </a:p>
          <a:p>
            <a:r>
              <a:rPr lang="en-GB" dirty="0"/>
              <a:t>Examples: &lt;span&gt;, &lt;a&gt;, &lt;strong&gt;, &lt;</a:t>
            </a:r>
            <a:r>
              <a:rPr lang="en-GB" dirty="0" err="1"/>
              <a:t>em</a:t>
            </a:r>
            <a:r>
              <a:rPr lang="en-GB" dirty="0"/>
              <a:t>&gt;, &lt;</a:t>
            </a:r>
            <a:r>
              <a:rPr lang="en-GB" dirty="0" err="1"/>
              <a:t>i</a:t>
            </a:r>
            <a:r>
              <a:rPr lang="en-GB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85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6AE7-D26E-201F-2101-4001024A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Heading tag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77BF0-87EB-641A-DA0F-960E753D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39319"/>
            <a:ext cx="4077053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791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350</TotalTime>
  <Words>646</Words>
  <Application>Microsoft Office PowerPoint</Application>
  <PresentationFormat>Widescreen</PresentationFormat>
  <Paragraphs>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docs-Nunito</vt:lpstr>
      <vt:lpstr>Google Sans</vt:lpstr>
      <vt:lpstr>Söhne</vt:lpstr>
      <vt:lpstr>Trebuchet MS</vt:lpstr>
      <vt:lpstr>Wingdings 3</vt:lpstr>
      <vt:lpstr>Facet</vt:lpstr>
      <vt:lpstr>Introduction to HTML &amp; HTML Tags</vt:lpstr>
      <vt:lpstr>What is HTML?</vt:lpstr>
      <vt:lpstr>Hypertext Non-linear Navigation with Hypertext</vt:lpstr>
      <vt:lpstr>Markup Language Demystifying Markup Languages</vt:lpstr>
      <vt:lpstr>Why Use HTML? The Power of HTML in Web Development</vt:lpstr>
      <vt:lpstr>PowerPoint Presentation</vt:lpstr>
      <vt:lpstr>Example HTML Code </vt:lpstr>
      <vt:lpstr>Block-level vs. Inline Elements</vt:lpstr>
      <vt:lpstr>Heading tag</vt:lpstr>
      <vt:lpstr>Heading tag</vt:lpstr>
      <vt:lpstr>PARAGRAPH TAG</vt:lpstr>
      <vt:lpstr>Paragraph Tag</vt:lpstr>
      <vt:lpstr>Self-closing tags</vt:lpstr>
      <vt:lpstr>Self-closing tags</vt:lpstr>
      <vt:lpstr>Self-closing tags</vt:lpstr>
      <vt:lpstr>Self-closing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Anchor element</vt:lpstr>
      <vt:lpstr>Anchor element</vt:lpstr>
      <vt:lpstr>Anchor element</vt:lpstr>
      <vt:lpstr>Image element</vt:lpstr>
      <vt:lpstr>Image element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&amp; HTML Tags</dc:title>
  <dc:creator>Piyush Gharde</dc:creator>
  <cp:lastModifiedBy>Piyush Gharde</cp:lastModifiedBy>
  <cp:revision>1</cp:revision>
  <dcterms:created xsi:type="dcterms:W3CDTF">2024-02-09T06:02:18Z</dcterms:created>
  <dcterms:modified xsi:type="dcterms:W3CDTF">2024-02-09T11:52:37Z</dcterms:modified>
</cp:coreProperties>
</file>