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Gatwick Bold" charset="1" panose="00000800000000000000"/>
      <p:regular r:id="rId22"/>
    </p:embeddedFont>
    <p:embeddedFont>
      <p:font typeface="Bricolage Grotesque Bold" charset="1" panose="020B0605040402000204"/>
      <p:regular r:id="rId23"/>
    </p:embeddedFont>
    <p:embeddedFont>
      <p:font typeface="Bricolage Grotesque" charset="1" panose="020B060504040200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258300"/>
            <a:ext cx="18288000" cy="0"/>
          </a:xfrm>
          <a:prstGeom prst="line">
            <a:avLst/>
          </a:prstGeom>
          <a:ln cap="flat" w="9525">
            <a:solidFill>
              <a:srgbClr val="232222"/>
            </a:solidFill>
            <a:prstDash val="solid"/>
            <a:headEnd type="none" len="sm" w="sm"/>
            <a:tailEnd type="none" len="sm" w="sm"/>
          </a:ln>
        </p:spPr>
      </p:sp>
      <p:grpSp>
        <p:nvGrpSpPr>
          <p:cNvPr name="Group 3" id="3"/>
          <p:cNvGrpSpPr/>
          <p:nvPr/>
        </p:nvGrpSpPr>
        <p:grpSpPr>
          <a:xfrm rot="0">
            <a:off x="2479125" y="1682877"/>
            <a:ext cx="13249136" cy="2814093"/>
            <a:chOff x="0" y="0"/>
            <a:chExt cx="3489484" cy="741160"/>
          </a:xfrm>
        </p:grpSpPr>
        <p:sp>
          <p:nvSpPr>
            <p:cNvPr name="Freeform 4" id="4"/>
            <p:cNvSpPr/>
            <p:nvPr/>
          </p:nvSpPr>
          <p:spPr>
            <a:xfrm flipH="false" flipV="false" rot="0">
              <a:off x="0" y="0"/>
              <a:ext cx="3489485" cy="741160"/>
            </a:xfrm>
            <a:custGeom>
              <a:avLst/>
              <a:gdLst/>
              <a:ahLst/>
              <a:cxnLst/>
              <a:rect r="r" b="b" t="t" l="l"/>
              <a:pathLst>
                <a:path h="741160" w="3489485">
                  <a:moveTo>
                    <a:pt x="0" y="0"/>
                  </a:moveTo>
                  <a:lnTo>
                    <a:pt x="3489485" y="0"/>
                  </a:lnTo>
                  <a:lnTo>
                    <a:pt x="3489485" y="741160"/>
                  </a:lnTo>
                  <a:lnTo>
                    <a:pt x="0" y="741160"/>
                  </a:lnTo>
                  <a:close/>
                </a:path>
              </a:pathLst>
            </a:custGeom>
            <a:solidFill>
              <a:srgbClr val="000000">
                <a:alpha val="0"/>
              </a:srgbClr>
            </a:solidFill>
            <a:ln w="19050" cap="sq">
              <a:solidFill>
                <a:srgbClr val="232222"/>
              </a:solidFill>
              <a:prstDash val="solid"/>
              <a:miter/>
            </a:ln>
          </p:spPr>
        </p:sp>
        <p:sp>
          <p:nvSpPr>
            <p:cNvPr name="TextBox 5" id="5"/>
            <p:cNvSpPr txBox="true"/>
            <p:nvPr/>
          </p:nvSpPr>
          <p:spPr>
            <a:xfrm>
              <a:off x="0" y="-28575"/>
              <a:ext cx="3489484" cy="76973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2362951" y="1581947"/>
            <a:ext cx="232347" cy="23234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32222"/>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8777203" y="1617507"/>
            <a:ext cx="652979" cy="161228"/>
            <a:chOff x="0" y="0"/>
            <a:chExt cx="171978" cy="42463"/>
          </a:xfrm>
        </p:grpSpPr>
        <p:sp>
          <p:nvSpPr>
            <p:cNvPr name="Freeform 10" id="10"/>
            <p:cNvSpPr/>
            <p:nvPr/>
          </p:nvSpPr>
          <p:spPr>
            <a:xfrm flipH="false" flipV="false" rot="0">
              <a:off x="0" y="0"/>
              <a:ext cx="171978" cy="42463"/>
            </a:xfrm>
            <a:custGeom>
              <a:avLst/>
              <a:gdLst/>
              <a:ahLst/>
              <a:cxnLst/>
              <a:rect r="r" b="b" t="t" l="l"/>
              <a:pathLst>
                <a:path h="42463" w="171978">
                  <a:moveTo>
                    <a:pt x="21232" y="0"/>
                  </a:moveTo>
                  <a:lnTo>
                    <a:pt x="150746" y="0"/>
                  </a:lnTo>
                  <a:cubicBezTo>
                    <a:pt x="162472" y="0"/>
                    <a:pt x="171978" y="9506"/>
                    <a:pt x="171978" y="21232"/>
                  </a:cubicBezTo>
                  <a:lnTo>
                    <a:pt x="171978" y="21232"/>
                  </a:lnTo>
                  <a:cubicBezTo>
                    <a:pt x="171978" y="26863"/>
                    <a:pt x="169741" y="32263"/>
                    <a:pt x="165759" y="36245"/>
                  </a:cubicBezTo>
                  <a:cubicBezTo>
                    <a:pt x="161778" y="40226"/>
                    <a:pt x="156377" y="42463"/>
                    <a:pt x="150746" y="42463"/>
                  </a:cubicBezTo>
                  <a:lnTo>
                    <a:pt x="21232" y="42463"/>
                  </a:lnTo>
                  <a:cubicBezTo>
                    <a:pt x="15601" y="42463"/>
                    <a:pt x="10200" y="40226"/>
                    <a:pt x="6219" y="36245"/>
                  </a:cubicBezTo>
                  <a:cubicBezTo>
                    <a:pt x="2237" y="32263"/>
                    <a:pt x="0" y="26863"/>
                    <a:pt x="0" y="21232"/>
                  </a:cubicBezTo>
                  <a:lnTo>
                    <a:pt x="0" y="21232"/>
                  </a:lnTo>
                  <a:cubicBezTo>
                    <a:pt x="0" y="15601"/>
                    <a:pt x="2237" y="10200"/>
                    <a:pt x="6219" y="6219"/>
                  </a:cubicBezTo>
                  <a:cubicBezTo>
                    <a:pt x="10200" y="2237"/>
                    <a:pt x="15601" y="0"/>
                    <a:pt x="21232" y="0"/>
                  </a:cubicBezTo>
                  <a:close/>
                </a:path>
              </a:pathLst>
            </a:custGeom>
            <a:solidFill>
              <a:srgbClr val="232222"/>
            </a:solidFill>
            <a:ln cap="rnd">
              <a:noFill/>
              <a:prstDash val="solid"/>
              <a:round/>
            </a:ln>
          </p:spPr>
        </p:sp>
        <p:sp>
          <p:nvSpPr>
            <p:cNvPr name="TextBox 11" id="11"/>
            <p:cNvSpPr txBox="true"/>
            <p:nvPr/>
          </p:nvSpPr>
          <p:spPr>
            <a:xfrm>
              <a:off x="0" y="-28575"/>
              <a:ext cx="171978" cy="71038"/>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8777203" y="4416356"/>
            <a:ext cx="652979" cy="161228"/>
            <a:chOff x="0" y="0"/>
            <a:chExt cx="171978" cy="42463"/>
          </a:xfrm>
        </p:grpSpPr>
        <p:sp>
          <p:nvSpPr>
            <p:cNvPr name="Freeform 13" id="13"/>
            <p:cNvSpPr/>
            <p:nvPr/>
          </p:nvSpPr>
          <p:spPr>
            <a:xfrm flipH="false" flipV="false" rot="0">
              <a:off x="0" y="0"/>
              <a:ext cx="171978" cy="42463"/>
            </a:xfrm>
            <a:custGeom>
              <a:avLst/>
              <a:gdLst/>
              <a:ahLst/>
              <a:cxnLst/>
              <a:rect r="r" b="b" t="t" l="l"/>
              <a:pathLst>
                <a:path h="42463" w="171978">
                  <a:moveTo>
                    <a:pt x="21232" y="0"/>
                  </a:moveTo>
                  <a:lnTo>
                    <a:pt x="150746" y="0"/>
                  </a:lnTo>
                  <a:cubicBezTo>
                    <a:pt x="162472" y="0"/>
                    <a:pt x="171978" y="9506"/>
                    <a:pt x="171978" y="21232"/>
                  </a:cubicBezTo>
                  <a:lnTo>
                    <a:pt x="171978" y="21232"/>
                  </a:lnTo>
                  <a:cubicBezTo>
                    <a:pt x="171978" y="26863"/>
                    <a:pt x="169741" y="32263"/>
                    <a:pt x="165759" y="36245"/>
                  </a:cubicBezTo>
                  <a:cubicBezTo>
                    <a:pt x="161778" y="40226"/>
                    <a:pt x="156377" y="42463"/>
                    <a:pt x="150746" y="42463"/>
                  </a:cubicBezTo>
                  <a:lnTo>
                    <a:pt x="21232" y="42463"/>
                  </a:lnTo>
                  <a:cubicBezTo>
                    <a:pt x="15601" y="42463"/>
                    <a:pt x="10200" y="40226"/>
                    <a:pt x="6219" y="36245"/>
                  </a:cubicBezTo>
                  <a:cubicBezTo>
                    <a:pt x="2237" y="32263"/>
                    <a:pt x="0" y="26863"/>
                    <a:pt x="0" y="21232"/>
                  </a:cubicBezTo>
                  <a:lnTo>
                    <a:pt x="0" y="21232"/>
                  </a:lnTo>
                  <a:cubicBezTo>
                    <a:pt x="0" y="15601"/>
                    <a:pt x="2237" y="10200"/>
                    <a:pt x="6219" y="6219"/>
                  </a:cubicBezTo>
                  <a:cubicBezTo>
                    <a:pt x="10200" y="2237"/>
                    <a:pt x="15601" y="0"/>
                    <a:pt x="21232" y="0"/>
                  </a:cubicBezTo>
                  <a:close/>
                </a:path>
              </a:pathLst>
            </a:custGeom>
            <a:solidFill>
              <a:srgbClr val="232222"/>
            </a:solidFill>
            <a:ln cap="rnd">
              <a:noFill/>
              <a:prstDash val="solid"/>
              <a:round/>
            </a:ln>
          </p:spPr>
        </p:sp>
        <p:sp>
          <p:nvSpPr>
            <p:cNvPr name="TextBox 14" id="14"/>
            <p:cNvSpPr txBox="true"/>
            <p:nvPr/>
          </p:nvSpPr>
          <p:spPr>
            <a:xfrm>
              <a:off x="0" y="-28575"/>
              <a:ext cx="171978" cy="71038"/>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2362951" y="4380797"/>
            <a:ext cx="232347" cy="23234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32222"/>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239"/>
                </a:lnSpc>
              </a:pPr>
            </a:p>
          </p:txBody>
        </p:sp>
      </p:grpSp>
      <p:grpSp>
        <p:nvGrpSpPr>
          <p:cNvPr name="Group 18" id="18"/>
          <p:cNvGrpSpPr/>
          <p:nvPr/>
        </p:nvGrpSpPr>
        <p:grpSpPr>
          <a:xfrm rot="0">
            <a:off x="15612088" y="1617507"/>
            <a:ext cx="232347" cy="23234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32222"/>
            </a:solidFill>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239"/>
                </a:lnSpc>
              </a:pPr>
            </a:p>
          </p:txBody>
        </p:sp>
      </p:grpSp>
      <p:grpSp>
        <p:nvGrpSpPr>
          <p:cNvPr name="Group 21" id="21"/>
          <p:cNvGrpSpPr/>
          <p:nvPr/>
        </p:nvGrpSpPr>
        <p:grpSpPr>
          <a:xfrm rot="0">
            <a:off x="15612088" y="4345237"/>
            <a:ext cx="232347" cy="23234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32222"/>
            </a:soli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a:lnSpc>
                  <a:spcPts val="2239"/>
                </a:lnSpc>
              </a:pPr>
            </a:p>
          </p:txBody>
        </p:sp>
      </p:grpSp>
      <p:grpSp>
        <p:nvGrpSpPr>
          <p:cNvPr name="Group 24" id="24"/>
          <p:cNvGrpSpPr/>
          <p:nvPr/>
        </p:nvGrpSpPr>
        <p:grpSpPr>
          <a:xfrm rot="-5400000">
            <a:off x="2288711" y="3024554"/>
            <a:ext cx="380827" cy="161228"/>
            <a:chOff x="0" y="0"/>
            <a:chExt cx="100300" cy="42463"/>
          </a:xfrm>
        </p:grpSpPr>
        <p:sp>
          <p:nvSpPr>
            <p:cNvPr name="Freeform 25" id="25"/>
            <p:cNvSpPr/>
            <p:nvPr/>
          </p:nvSpPr>
          <p:spPr>
            <a:xfrm flipH="false" flipV="false" rot="0">
              <a:off x="0" y="0"/>
              <a:ext cx="100300" cy="42463"/>
            </a:xfrm>
            <a:custGeom>
              <a:avLst/>
              <a:gdLst/>
              <a:ahLst/>
              <a:cxnLst/>
              <a:rect r="r" b="b" t="t" l="l"/>
              <a:pathLst>
                <a:path h="42463" w="100300">
                  <a:moveTo>
                    <a:pt x="21232" y="0"/>
                  </a:moveTo>
                  <a:lnTo>
                    <a:pt x="79068" y="0"/>
                  </a:lnTo>
                  <a:cubicBezTo>
                    <a:pt x="84699" y="0"/>
                    <a:pt x="90100" y="2237"/>
                    <a:pt x="94081" y="6219"/>
                  </a:cubicBezTo>
                  <a:cubicBezTo>
                    <a:pt x="98063" y="10200"/>
                    <a:pt x="100300" y="15601"/>
                    <a:pt x="100300" y="21232"/>
                  </a:cubicBezTo>
                  <a:lnTo>
                    <a:pt x="100300" y="21232"/>
                  </a:lnTo>
                  <a:cubicBezTo>
                    <a:pt x="100300" y="32958"/>
                    <a:pt x="90794" y="42463"/>
                    <a:pt x="79068" y="42463"/>
                  </a:cubicBezTo>
                  <a:lnTo>
                    <a:pt x="21232" y="42463"/>
                  </a:lnTo>
                  <a:cubicBezTo>
                    <a:pt x="15601" y="42463"/>
                    <a:pt x="10200" y="40226"/>
                    <a:pt x="6219" y="36245"/>
                  </a:cubicBezTo>
                  <a:cubicBezTo>
                    <a:pt x="2237" y="32263"/>
                    <a:pt x="0" y="26863"/>
                    <a:pt x="0" y="21232"/>
                  </a:cubicBezTo>
                  <a:lnTo>
                    <a:pt x="0" y="21232"/>
                  </a:lnTo>
                  <a:cubicBezTo>
                    <a:pt x="0" y="15601"/>
                    <a:pt x="2237" y="10200"/>
                    <a:pt x="6219" y="6219"/>
                  </a:cubicBezTo>
                  <a:cubicBezTo>
                    <a:pt x="10200" y="2237"/>
                    <a:pt x="15601" y="0"/>
                    <a:pt x="21232" y="0"/>
                  </a:cubicBezTo>
                  <a:close/>
                </a:path>
              </a:pathLst>
            </a:custGeom>
            <a:solidFill>
              <a:srgbClr val="232222"/>
            </a:solidFill>
            <a:ln cap="rnd">
              <a:noFill/>
              <a:prstDash val="solid"/>
              <a:round/>
            </a:ln>
          </p:spPr>
        </p:sp>
        <p:sp>
          <p:nvSpPr>
            <p:cNvPr name="TextBox 26" id="26"/>
            <p:cNvSpPr txBox="true"/>
            <p:nvPr/>
          </p:nvSpPr>
          <p:spPr>
            <a:xfrm>
              <a:off x="0" y="-28575"/>
              <a:ext cx="100300" cy="71038"/>
            </a:xfrm>
            <a:prstGeom prst="rect">
              <a:avLst/>
            </a:prstGeom>
          </p:spPr>
          <p:txBody>
            <a:bodyPr anchor="ctr" rtlCol="false" tIns="50800" lIns="50800" bIns="50800" rIns="50800"/>
            <a:lstStyle/>
            <a:p>
              <a:pPr algn="ctr">
                <a:lnSpc>
                  <a:spcPts val="2239"/>
                </a:lnSpc>
              </a:pPr>
            </a:p>
          </p:txBody>
        </p:sp>
      </p:grpSp>
      <p:grpSp>
        <p:nvGrpSpPr>
          <p:cNvPr name="Group 27" id="27"/>
          <p:cNvGrpSpPr/>
          <p:nvPr/>
        </p:nvGrpSpPr>
        <p:grpSpPr>
          <a:xfrm rot="-5400000">
            <a:off x="15537848" y="3016931"/>
            <a:ext cx="380827" cy="161228"/>
            <a:chOff x="0" y="0"/>
            <a:chExt cx="100300" cy="42463"/>
          </a:xfrm>
        </p:grpSpPr>
        <p:sp>
          <p:nvSpPr>
            <p:cNvPr name="Freeform 28" id="28"/>
            <p:cNvSpPr/>
            <p:nvPr/>
          </p:nvSpPr>
          <p:spPr>
            <a:xfrm flipH="false" flipV="false" rot="0">
              <a:off x="0" y="0"/>
              <a:ext cx="100300" cy="42463"/>
            </a:xfrm>
            <a:custGeom>
              <a:avLst/>
              <a:gdLst/>
              <a:ahLst/>
              <a:cxnLst/>
              <a:rect r="r" b="b" t="t" l="l"/>
              <a:pathLst>
                <a:path h="42463" w="100300">
                  <a:moveTo>
                    <a:pt x="21232" y="0"/>
                  </a:moveTo>
                  <a:lnTo>
                    <a:pt x="79068" y="0"/>
                  </a:lnTo>
                  <a:cubicBezTo>
                    <a:pt x="84699" y="0"/>
                    <a:pt x="90100" y="2237"/>
                    <a:pt x="94081" y="6219"/>
                  </a:cubicBezTo>
                  <a:cubicBezTo>
                    <a:pt x="98063" y="10200"/>
                    <a:pt x="100300" y="15601"/>
                    <a:pt x="100300" y="21232"/>
                  </a:cubicBezTo>
                  <a:lnTo>
                    <a:pt x="100300" y="21232"/>
                  </a:lnTo>
                  <a:cubicBezTo>
                    <a:pt x="100300" y="32958"/>
                    <a:pt x="90794" y="42463"/>
                    <a:pt x="79068" y="42463"/>
                  </a:cubicBezTo>
                  <a:lnTo>
                    <a:pt x="21232" y="42463"/>
                  </a:lnTo>
                  <a:cubicBezTo>
                    <a:pt x="15601" y="42463"/>
                    <a:pt x="10200" y="40226"/>
                    <a:pt x="6219" y="36245"/>
                  </a:cubicBezTo>
                  <a:cubicBezTo>
                    <a:pt x="2237" y="32263"/>
                    <a:pt x="0" y="26863"/>
                    <a:pt x="0" y="21232"/>
                  </a:cubicBezTo>
                  <a:lnTo>
                    <a:pt x="0" y="21232"/>
                  </a:lnTo>
                  <a:cubicBezTo>
                    <a:pt x="0" y="15601"/>
                    <a:pt x="2237" y="10200"/>
                    <a:pt x="6219" y="6219"/>
                  </a:cubicBezTo>
                  <a:cubicBezTo>
                    <a:pt x="10200" y="2237"/>
                    <a:pt x="15601" y="0"/>
                    <a:pt x="21232" y="0"/>
                  </a:cubicBezTo>
                  <a:close/>
                </a:path>
              </a:pathLst>
            </a:custGeom>
            <a:solidFill>
              <a:srgbClr val="232222"/>
            </a:solidFill>
            <a:ln cap="rnd">
              <a:noFill/>
              <a:prstDash val="solid"/>
              <a:round/>
            </a:ln>
          </p:spPr>
        </p:sp>
        <p:sp>
          <p:nvSpPr>
            <p:cNvPr name="TextBox 29" id="29"/>
            <p:cNvSpPr txBox="true"/>
            <p:nvPr/>
          </p:nvSpPr>
          <p:spPr>
            <a:xfrm>
              <a:off x="0" y="-28575"/>
              <a:ext cx="100300" cy="71038"/>
            </a:xfrm>
            <a:prstGeom prst="rect">
              <a:avLst/>
            </a:prstGeom>
          </p:spPr>
          <p:txBody>
            <a:bodyPr anchor="ctr" rtlCol="false" tIns="50800" lIns="50800" bIns="50800" rIns="50800"/>
            <a:lstStyle/>
            <a:p>
              <a:pPr algn="ctr">
                <a:lnSpc>
                  <a:spcPts val="2239"/>
                </a:lnSpc>
              </a:pPr>
            </a:p>
          </p:txBody>
        </p:sp>
      </p:grpSp>
      <p:sp>
        <p:nvSpPr>
          <p:cNvPr name="Freeform 30" id="30"/>
          <p:cNvSpPr/>
          <p:nvPr/>
        </p:nvSpPr>
        <p:spPr>
          <a:xfrm flipH="false" flipV="false" rot="0">
            <a:off x="15527747" y="4219965"/>
            <a:ext cx="633374" cy="786357"/>
          </a:xfrm>
          <a:custGeom>
            <a:avLst/>
            <a:gdLst/>
            <a:ahLst/>
            <a:cxnLst/>
            <a:rect r="r" b="b" t="t" l="l"/>
            <a:pathLst>
              <a:path h="786357" w="633374">
                <a:moveTo>
                  <a:pt x="0" y="0"/>
                </a:moveTo>
                <a:lnTo>
                  <a:pt x="633375" y="0"/>
                </a:lnTo>
                <a:lnTo>
                  <a:pt x="633375" y="786357"/>
                </a:lnTo>
                <a:lnTo>
                  <a:pt x="0" y="7863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1" id="31"/>
          <p:cNvSpPr txBox="true"/>
          <p:nvPr/>
        </p:nvSpPr>
        <p:spPr>
          <a:xfrm rot="0">
            <a:off x="2694130" y="2377644"/>
            <a:ext cx="12819127" cy="1788422"/>
          </a:xfrm>
          <a:prstGeom prst="rect">
            <a:avLst/>
          </a:prstGeom>
        </p:spPr>
        <p:txBody>
          <a:bodyPr anchor="t" rtlCol="false" tIns="0" lIns="0" bIns="0" rIns="0">
            <a:spAutoFit/>
          </a:bodyPr>
          <a:lstStyle/>
          <a:p>
            <a:pPr algn="ctr">
              <a:lnSpc>
                <a:spcPts val="11726"/>
              </a:lnSpc>
            </a:pPr>
            <a:r>
              <a:rPr lang="en-US" sz="13959" b="true">
                <a:solidFill>
                  <a:srgbClr val="003D57"/>
                </a:solidFill>
                <a:latin typeface="Gatwick Bold"/>
                <a:ea typeface="Gatwick Bold"/>
                <a:cs typeface="Gatwick Bold"/>
                <a:sym typeface="Gatwick Bold"/>
              </a:rPr>
              <a:t>DevDisplay</a:t>
            </a:r>
          </a:p>
        </p:txBody>
      </p:sp>
      <p:sp>
        <p:nvSpPr>
          <p:cNvPr name="TextBox 32" id="32"/>
          <p:cNvSpPr txBox="true"/>
          <p:nvPr/>
        </p:nvSpPr>
        <p:spPr>
          <a:xfrm rot="0">
            <a:off x="6296739" y="9589830"/>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33" id="33"/>
          <p:cNvSpPr txBox="true"/>
          <p:nvPr/>
        </p:nvSpPr>
        <p:spPr>
          <a:xfrm rot="0">
            <a:off x="2559739" y="5038725"/>
            <a:ext cx="13249136" cy="594543"/>
          </a:xfrm>
          <a:prstGeom prst="rect">
            <a:avLst/>
          </a:prstGeom>
        </p:spPr>
        <p:txBody>
          <a:bodyPr anchor="t" rtlCol="false" tIns="0" lIns="0" bIns="0" rIns="0">
            <a:spAutoFit/>
          </a:bodyPr>
          <a:lstStyle/>
          <a:p>
            <a:pPr algn="ctr" marL="0" indent="0" lvl="0">
              <a:lnSpc>
                <a:spcPts val="4504"/>
              </a:lnSpc>
              <a:spcBef>
                <a:spcPct val="0"/>
              </a:spcBef>
            </a:pPr>
            <a:r>
              <a:rPr lang="en-US" b="true" sz="3217" spc="286">
                <a:solidFill>
                  <a:srgbClr val="003D57"/>
                </a:solidFill>
                <a:latin typeface="Gatwick Bold"/>
                <a:ea typeface="Gatwick Bold"/>
                <a:cs typeface="Gatwick Bold"/>
                <a:sym typeface="Gatwick Bold"/>
              </a:rPr>
              <a:t>Connect ▸ Collab ▸ Code ▸ Create ▸ Conquer</a:t>
            </a:r>
          </a:p>
        </p:txBody>
      </p:sp>
      <p:sp>
        <p:nvSpPr>
          <p:cNvPr name="TextBox 34" id="34"/>
          <p:cNvSpPr txBox="true"/>
          <p:nvPr/>
        </p:nvSpPr>
        <p:spPr>
          <a:xfrm rot="0">
            <a:off x="1317828" y="6980325"/>
            <a:ext cx="15732958" cy="1243398"/>
          </a:xfrm>
          <a:prstGeom prst="rect">
            <a:avLst/>
          </a:prstGeom>
        </p:spPr>
        <p:txBody>
          <a:bodyPr anchor="t" rtlCol="false" tIns="0" lIns="0" bIns="0" rIns="0">
            <a:spAutoFit/>
          </a:bodyPr>
          <a:lstStyle/>
          <a:p>
            <a:pPr algn="ctr">
              <a:lnSpc>
                <a:spcPts val="5019"/>
              </a:lnSpc>
              <a:spcBef>
                <a:spcPct val="0"/>
              </a:spcBef>
            </a:pPr>
            <a:r>
              <a:rPr lang="en-US" sz="3585" spc="207">
                <a:solidFill>
                  <a:srgbClr val="003D57"/>
                </a:solidFill>
                <a:latin typeface="Bricolage Grotesque"/>
                <a:ea typeface="Bricolage Grotesque"/>
                <a:cs typeface="Bricolage Grotesque"/>
                <a:sym typeface="Bricolage Grotesque"/>
              </a:rPr>
              <a:t>DevDisplay is a global open-source tech community and organization that brings together all your tech needs in one place.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557821"/>
          </a:xfrm>
          <a:prstGeom prst="rect">
            <a:avLst/>
          </a:prstGeom>
        </p:spPr>
        <p:txBody>
          <a:bodyPr anchor="t" rtlCol="false" tIns="0" lIns="0" bIns="0" rIns="0">
            <a:spAutoFit/>
          </a:bodyPr>
          <a:lstStyle/>
          <a:p>
            <a:pPr algn="l">
              <a:lnSpc>
                <a:spcPts val="3392"/>
              </a:lnSpc>
              <a:spcBef>
                <a:spcPct val="0"/>
              </a:spcBef>
            </a:pPr>
            <a:r>
              <a:rPr lang="en-US" sz="2423" spc="77">
                <a:solidFill>
                  <a:srgbClr val="003D57"/>
                </a:solidFill>
                <a:latin typeface="Bricolage Grotesque"/>
                <a:ea typeface="Bricolage Grotesque"/>
                <a:cs typeface="Bricolage Grotesque"/>
                <a:sym typeface="Bricolage Grotesque"/>
              </a:rPr>
              <a:t>Add the Community Discussion Features on DevDisplay for cultivate a thriving, interactive space where developers, designers, and tech enthusiasts can come together to share knowledge, collaborate, and engage in meaningful conversations. These features foster an open and inclusive environment, enabling users to discuss tech trends, career opportunities, project collaborations, and more. Whether you're brainstorming new ideas, seeking advice, or connecting with like-minded professionals, the Community Discussion features make DevDisplay the ultimate platform for dynamic collaboration.</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8.  Community Discussion Features</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604610" y="5644997"/>
            <a:ext cx="17078779" cy="3098087"/>
          </a:xfrm>
          <a:prstGeom prst="rect">
            <a:avLst/>
          </a:prstGeom>
        </p:spPr>
        <p:txBody>
          <a:bodyPr anchor="t" rtlCol="false" tIns="0" lIns="0" bIns="0" rIns="0">
            <a:spAutoFit/>
          </a:bodyPr>
          <a:lstStyle/>
          <a:p>
            <a:pPr algn="l">
              <a:lnSpc>
                <a:spcPts val="3609"/>
              </a:lnSpc>
            </a:pPr>
            <a:r>
              <a:rPr lang="en-US" sz="2578" spc="82" b="true">
                <a:solidFill>
                  <a:srgbClr val="003D57"/>
                </a:solidFill>
                <a:latin typeface="Gatwick Bold"/>
                <a:ea typeface="Gatwick Bold"/>
                <a:cs typeface="Gatwick Bold"/>
                <a:sym typeface="Gatwick Bold"/>
              </a:rPr>
              <a:t>Features to Include:</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Real-Time Chat: Implement channels for discussions.</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Threaded Conversations: Allow users to create threads for specific topics.</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Reactions System: Users can react to messages with emojis (👍, ❤️, 🚀).</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Mentions and Notifications: Enable users to tag others with @username, sending them notifications.</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Searchable History: Add a search bar to browse past discussions quickly.</a:t>
            </a:r>
          </a:p>
          <a:p>
            <a:pPr algn="l" marL="535015" indent="-267507" lvl="1">
              <a:lnSpc>
                <a:spcPts val="3469"/>
              </a:lnSpc>
              <a:spcBef>
                <a:spcPct val="0"/>
              </a:spcBef>
              <a:buFont typeface="Arial"/>
              <a:buChar char="•"/>
            </a:pPr>
            <a:r>
              <a:rPr lang="en-US" sz="2478" spc="79">
                <a:solidFill>
                  <a:srgbClr val="003D57"/>
                </a:solidFill>
                <a:latin typeface="Bricolage Grotesque"/>
                <a:ea typeface="Bricolage Grotesque"/>
                <a:cs typeface="Bricolage Grotesque"/>
                <a:sym typeface="Bricolage Grotesque"/>
              </a:rPr>
              <a:t>Moderation Tools: Include moderation capabilities like blocking inappropriate content and banning users.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129196"/>
          </a:xfrm>
          <a:prstGeom prst="rect">
            <a:avLst/>
          </a:prstGeom>
        </p:spPr>
        <p:txBody>
          <a:bodyPr anchor="t" rtlCol="false" tIns="0" lIns="0" bIns="0" rIns="0">
            <a:spAutoFit/>
          </a:bodyPr>
          <a:lstStyle/>
          <a:p>
            <a:pPr algn="l">
              <a:lnSpc>
                <a:spcPts val="3392"/>
              </a:lnSpc>
              <a:spcBef>
                <a:spcPct val="0"/>
              </a:spcBef>
            </a:pPr>
            <a:r>
              <a:rPr lang="en-US" sz="2423" spc="77">
                <a:solidFill>
                  <a:srgbClr val="003D57"/>
                </a:solidFill>
                <a:latin typeface="Bricolage Grotesque"/>
                <a:ea typeface="Bricolage Grotesque"/>
                <a:cs typeface="Bricolage Grotesque"/>
                <a:sym typeface="Bricolage Grotesque"/>
              </a:rPr>
              <a:t>Add the Tech Quiz Features on DevDisplay for engage and challenge the community with monthly quizzes that test users' knowledge across a wide array of tech topics. Whether you're an expert in a specific field or just getting started, these quizzes provide a fun and competitive way to showcase your skills, learn new concepts, and earn rewards. By incorporating thematic quizzes, real-time leaderboards, and community-generated content, DevDisplay ensures that learning and growth never stop.</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9.  Tech Quiz Features </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547161" y="4892118"/>
            <a:ext cx="17078779" cy="4366182"/>
          </a:xfrm>
          <a:prstGeom prst="rect">
            <a:avLst/>
          </a:prstGeom>
        </p:spPr>
        <p:txBody>
          <a:bodyPr anchor="t" rtlCol="false" tIns="0" lIns="0" bIns="0" rIns="0">
            <a:spAutoFit/>
          </a:bodyPr>
          <a:lstStyle/>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Monthly Thematic Quizzes: New quizzes each month focusing on in-demand skills like Python, Web3, DevOps, and more.</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Real-Time Leaderboards: Track your progress and compare scores globally or within specific communities.</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Community-Generated Quizzes: Users can create and share their own quizzes, fostering collaboration and knowledge sharing.</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Interactive Learning: Engaging quizzes with multiple-choice, fill-in-the-blank, and visual aids to enhance learning.</a:t>
            </a:r>
          </a:p>
          <a:p>
            <a:pPr algn="l" marL="535015" indent="-267507" lvl="1">
              <a:lnSpc>
                <a:spcPts val="3469"/>
              </a:lnSpc>
              <a:spcBef>
                <a:spcPct val="0"/>
              </a:spcBef>
              <a:buFont typeface="Arial"/>
              <a:buChar char="•"/>
            </a:pPr>
            <a:r>
              <a:rPr lang="en-US" sz="2478" spc="79">
                <a:solidFill>
                  <a:srgbClr val="003D57"/>
                </a:solidFill>
                <a:latin typeface="Bricolage Grotesque"/>
                <a:ea typeface="Bricolage Grotesque"/>
                <a:cs typeface="Bricolage Grotesque"/>
                <a:sym typeface="Bricolage Grotesque"/>
              </a:rPr>
              <a:t>Monthly Rewards: Top scorers get recognition and exclusive prizes like tech course discounts or premium content access.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446061"/>
          </a:xfrm>
          <a:prstGeom prst="rect">
            <a:avLst/>
          </a:prstGeom>
        </p:spPr>
        <p:txBody>
          <a:bodyPr anchor="t" rtlCol="false" tIns="0" lIns="0" bIns="0" rIns="0">
            <a:spAutoFit/>
          </a:bodyPr>
          <a:lstStyle/>
          <a:p>
            <a:pPr algn="l">
              <a:lnSpc>
                <a:spcPts val="3252"/>
              </a:lnSpc>
              <a:spcBef>
                <a:spcPct val="0"/>
              </a:spcBef>
            </a:pPr>
            <a:r>
              <a:rPr lang="en-US" sz="2323" spc="74">
                <a:solidFill>
                  <a:srgbClr val="003D57"/>
                </a:solidFill>
                <a:latin typeface="Bricolage Grotesque"/>
                <a:ea typeface="Bricolage Grotesque"/>
                <a:cs typeface="Bricolage Grotesque"/>
                <a:sym typeface="Bricolage Grotesque"/>
              </a:rPr>
              <a:t>Add the AI Career Navigator on DevDisplay to help students and professionals navigate their career journeys with clarity and confidence. Choosing a career path and learning new skills can be overwhelming, but this feature simplifies the process. By analyzing your current skills and desired role, the AI Career Navigator provides a personalized roadmap, identifies skill gaps, and recommends relevant resources to help you succeed. Whether you're just starting out or looking to level up, the AI Career Navigator ensures you're on the right path with the support you need to achieve your career goals.</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10.  AI Career Navigator Features </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547161" y="5172267"/>
            <a:ext cx="17078779" cy="4178222"/>
          </a:xfrm>
          <a:prstGeom prst="rect">
            <a:avLst/>
          </a:prstGeom>
        </p:spPr>
        <p:txBody>
          <a:bodyPr anchor="t" rtlCol="false" tIns="0" lIns="0" bIns="0" rIns="0">
            <a:spAutoFit/>
          </a:bodyPr>
          <a:lstStyle/>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AI-Powered Skill Assessment: Analyze the user’s current skills and match them to the requirements of their desired role.</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Personalized Career Roadmaps: Provide step-by-step guides for different career paths, highlighting key skills and certifications needed.</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Skill Gap Analysis: Identify missing skills and recommend specific actions or resources to bridge those gaps.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Resource Recommendations: Suggest tailored learning materials, such as courses, tutorials, and articles, based on the user's career goals.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Mentorship Matching: Connect users with experienced professionals for personalized career guidance.</a:t>
            </a:r>
          </a:p>
          <a:p>
            <a:pPr algn="l" marL="513425" indent="-256713" lvl="1">
              <a:lnSpc>
                <a:spcPts val="3329"/>
              </a:lnSpc>
              <a:spcBef>
                <a:spcPct val="0"/>
              </a:spcBef>
              <a:buFont typeface="Arial"/>
              <a:buChar char="•"/>
            </a:pPr>
            <a:r>
              <a:rPr lang="en-US" sz="2378" spc="76">
                <a:solidFill>
                  <a:srgbClr val="003D57"/>
                </a:solidFill>
                <a:latin typeface="Bricolage Grotesque"/>
                <a:ea typeface="Bricolage Grotesque"/>
                <a:cs typeface="Bricolage Grotesque"/>
                <a:sym typeface="Bricolage Grotesque"/>
              </a:rPr>
              <a:t>Career Path Exploration: Allow users to explore various tech careers, including job roles, salary expectations, and required skills.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036486"/>
          </a:xfrm>
          <a:prstGeom prst="rect">
            <a:avLst/>
          </a:prstGeom>
        </p:spPr>
        <p:txBody>
          <a:bodyPr anchor="t" rtlCol="false" tIns="0" lIns="0" bIns="0" rIns="0">
            <a:spAutoFit/>
          </a:bodyPr>
          <a:lstStyle/>
          <a:p>
            <a:pPr algn="l">
              <a:lnSpc>
                <a:spcPts val="3252"/>
              </a:lnSpc>
              <a:spcBef>
                <a:spcPct val="0"/>
              </a:spcBef>
            </a:pPr>
            <a:r>
              <a:rPr lang="en-US" sz="2323" spc="74">
                <a:solidFill>
                  <a:srgbClr val="003D57"/>
                </a:solidFill>
                <a:latin typeface="Bricolage Grotesque"/>
                <a:ea typeface="Bricolage Grotesque"/>
                <a:cs typeface="Bricolage Grotesque"/>
                <a:sym typeface="Bricolage Grotesque"/>
              </a:rPr>
              <a:t>Add the Online Compiler feature on DevDisplay allows users to write, compile, and execute code directly within the platform, without needing to set up a local development environment. This feature supports multiple programming languages and provides an easy, convenient way for developers, students, and learners to test and run their code in real-time. Whether you’re learning a new language, practicing coding challenges, or testing snippets, the online compiler makes coding more accessible and efficient.</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11.  Online Compiler Feature</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489711" y="4877513"/>
            <a:ext cx="17078779" cy="4380787"/>
          </a:xfrm>
          <a:prstGeom prst="rect">
            <a:avLst/>
          </a:prstGeom>
        </p:spPr>
        <p:txBody>
          <a:bodyPr anchor="t" rtlCol="false" tIns="0" lIns="0" bIns="0" rIns="0">
            <a:spAutoFit/>
          </a:bodyPr>
          <a:lstStyle/>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Multi-Language Support: Enable compilation for multiple programming languages like Python, Java, C++, JavaScript, and more.</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Real-Time Code Execution: Allow users to execute code and view the output instantly, making it easy to test ideas quickly.</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Syntax Highlighting &amp; Auto-Completion: Provide syntax highlighting and code suggestions to enhance the coding experience and reduce errors.</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Error Detection &amp; Debugging: Show clear error messages and debugging tools to help users identify and fix issues in their code.</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Code Sharing: Allow users to share their code snippets or projects with others via links, enabling collaboration and learning.</a:t>
            </a:r>
          </a:p>
          <a:p>
            <a:pPr algn="l" marL="491836" indent="-245918" lvl="1">
              <a:lnSpc>
                <a:spcPts val="3189"/>
              </a:lnSpc>
              <a:spcBef>
                <a:spcPct val="0"/>
              </a:spcBef>
              <a:buFont typeface="Arial"/>
              <a:buChar char="•"/>
            </a:pPr>
            <a:r>
              <a:rPr lang="en-US" sz="2278" spc="72">
                <a:solidFill>
                  <a:srgbClr val="003D57"/>
                </a:solidFill>
                <a:latin typeface="Bricolage Grotesque"/>
                <a:ea typeface="Bricolage Grotesque"/>
                <a:cs typeface="Bricolage Grotesque"/>
                <a:sym typeface="Bricolage Grotesque"/>
              </a:rPr>
              <a:t>Collaborative Coding: Add features for real-time collaboration, where users can code together in shared sessions.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036486"/>
          </a:xfrm>
          <a:prstGeom prst="rect">
            <a:avLst/>
          </a:prstGeom>
        </p:spPr>
        <p:txBody>
          <a:bodyPr anchor="t" rtlCol="false" tIns="0" lIns="0" bIns="0" rIns="0">
            <a:spAutoFit/>
          </a:bodyPr>
          <a:lstStyle/>
          <a:p>
            <a:pPr algn="l">
              <a:lnSpc>
                <a:spcPts val="3252"/>
              </a:lnSpc>
              <a:spcBef>
                <a:spcPct val="0"/>
              </a:spcBef>
            </a:pPr>
            <a:r>
              <a:rPr lang="en-US" sz="2323" spc="74">
                <a:solidFill>
                  <a:srgbClr val="003D57"/>
                </a:solidFill>
                <a:latin typeface="Bricolage Grotesque"/>
                <a:ea typeface="Bricolage Grotesque"/>
                <a:cs typeface="Bricolage Grotesque"/>
                <a:sym typeface="Bricolage Grotesque"/>
              </a:rPr>
              <a:t>Add the Journey Showcase feature on DevDisplay allows users to share their personal success stories, offering detailed insights into how they cracked jobs, internships, or freelancing opportunities. By highlighting their preparation strategies, challenges faced, and interview experiences, this feature provides practical guidance and inspiration for others on similar paths. It helps users connect with real-world success stories, learn from their peers, and gain actionable advice, making it an essential resource for anyone looking to advance in their career.</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12.  Journey Showcase Feature</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489711" y="4887732"/>
            <a:ext cx="17078779" cy="4178222"/>
          </a:xfrm>
          <a:prstGeom prst="rect">
            <a:avLst/>
          </a:prstGeom>
        </p:spPr>
        <p:txBody>
          <a:bodyPr anchor="t" rtlCol="false" tIns="0" lIns="0" bIns="0" rIns="0">
            <a:spAutoFit/>
          </a:bodyPr>
          <a:lstStyle/>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User-Generated Success Stories: Allow users to submit their own stories, showcasing their preparation, challenges, and key takeaways from job interviews or internships.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Step-by-Step Roadmap: Present each journey in a clear, structured format that breaks down the key steps taken, resources used, and challenges overcome.</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Search &amp; Filter Options: Enable users to search stories based on role, industry, or skill set, helping them find relevant journeys that align with their aspirations.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Engagement &amp; Interaction: Allow other users to comment, ask questions, and share their thoughts on each story, fostering community engagement and knowledge-sharing.</a:t>
            </a:r>
          </a:p>
          <a:p>
            <a:pPr algn="l" marL="513425" indent="-256713" lvl="1">
              <a:lnSpc>
                <a:spcPts val="3329"/>
              </a:lnSpc>
              <a:spcBef>
                <a:spcPct val="0"/>
              </a:spcBef>
              <a:buFont typeface="Arial"/>
              <a:buChar char="•"/>
            </a:pPr>
            <a:r>
              <a:rPr lang="en-US" sz="2378" spc="76">
                <a:solidFill>
                  <a:srgbClr val="003D57"/>
                </a:solidFill>
                <a:latin typeface="Bricolage Grotesque"/>
                <a:ea typeface="Bricolage Grotesque"/>
                <a:cs typeface="Bricolage Grotesque"/>
                <a:sym typeface="Bricolage Grotesque"/>
              </a:rPr>
              <a:t>Journey Ratings &amp; Reviews: Let users rate and review the usefulness of each journey to help others find the most helpful stories.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4" id="4"/>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Contribute Beyond the Core Features</a:t>
            </a:r>
          </a:p>
        </p:txBody>
      </p:sp>
      <p:sp>
        <p:nvSpPr>
          <p:cNvPr name="AutoShape 5" id="5"/>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6" id="6"/>
          <p:cNvSpPr txBox="true"/>
          <p:nvPr/>
        </p:nvSpPr>
        <p:spPr>
          <a:xfrm rot="0">
            <a:off x="725008" y="1756330"/>
            <a:ext cx="16837984" cy="7663102"/>
          </a:xfrm>
          <a:prstGeom prst="rect">
            <a:avLst/>
          </a:prstGeom>
        </p:spPr>
        <p:txBody>
          <a:bodyPr anchor="t" rtlCol="false" tIns="0" lIns="0" bIns="0" rIns="0">
            <a:spAutoFit/>
          </a:bodyPr>
          <a:lstStyle/>
          <a:p>
            <a:pPr algn="ctr">
              <a:lnSpc>
                <a:spcPts val="3329"/>
              </a:lnSpc>
            </a:pPr>
            <a:r>
              <a:rPr lang="en-US" b="true" sz="2378" spc="76">
                <a:solidFill>
                  <a:srgbClr val="003D57"/>
                </a:solidFill>
                <a:latin typeface="Bricolage Grotesque Bold"/>
                <a:ea typeface="Bricolage Grotesque Bold"/>
                <a:cs typeface="Bricolage Grotesque Bold"/>
                <a:sym typeface="Bricolage Grotesque Bold"/>
              </a:rPr>
              <a:t>While we have 12 key features that define our platform, we believe innovation is limitless. As a contributor, you’re encouraged to think beyond and add new, innovative features that can make a difference in the tech ecosystem. Think outside the box and introduce features that can be revolutionary for tech enthusiasts worldwide. If you spot a gap in the tech world, DevDisplay can be the solution.</a:t>
            </a:r>
          </a:p>
          <a:p>
            <a:pPr algn="ctr">
              <a:lnSpc>
                <a:spcPts val="3329"/>
              </a:lnSpc>
            </a:pPr>
          </a:p>
          <a:p>
            <a:pPr algn="ctr">
              <a:lnSpc>
                <a:spcPts val="3329"/>
              </a:lnSpc>
            </a:pPr>
            <a:r>
              <a:rPr lang="en-US" b="true" sz="2378" spc="76">
                <a:solidFill>
                  <a:srgbClr val="003D57"/>
                </a:solidFill>
                <a:latin typeface="Gatwick Bold"/>
                <a:ea typeface="Gatwick Bold"/>
                <a:cs typeface="Gatwick Bold"/>
                <a:sym typeface="Gatwick Bold"/>
              </a:rPr>
              <a:t>For Every Tech Enthusiast</a:t>
            </a:r>
          </a:p>
          <a:p>
            <a:pPr algn="ctr">
              <a:lnSpc>
                <a:spcPts val="3329"/>
              </a:lnSpc>
            </a:pPr>
            <a:r>
              <a:rPr lang="en-US" sz="2378" spc="76">
                <a:solidFill>
                  <a:srgbClr val="003D57"/>
                </a:solidFill>
                <a:latin typeface="Bricolage Grotesque"/>
                <a:ea typeface="Bricolage Grotesque"/>
                <a:cs typeface="Bricolage Grotesque"/>
                <a:sym typeface="Bricolage Grotesque"/>
              </a:rPr>
              <a:t>Whatever you need as a techy, DevDisplay has it all. Build your profile, find resources, collaborate, and create without limitations.</a:t>
            </a:r>
          </a:p>
          <a:p>
            <a:pPr algn="ctr">
              <a:lnSpc>
                <a:spcPts val="3469"/>
              </a:lnSpc>
            </a:pPr>
          </a:p>
          <a:p>
            <a:pPr algn="ctr">
              <a:lnSpc>
                <a:spcPts val="3469"/>
              </a:lnSpc>
            </a:pPr>
            <a:r>
              <a:rPr lang="en-US" b="true" sz="2478" spc="79">
                <a:solidFill>
                  <a:srgbClr val="003D57"/>
                </a:solidFill>
                <a:latin typeface="Gatwick Bold"/>
                <a:ea typeface="Gatwick Bold"/>
                <a:cs typeface="Gatwick Bold"/>
                <a:sym typeface="Gatwick Bold"/>
              </a:rPr>
              <a:t>Become Part of the Global Vision</a:t>
            </a:r>
          </a:p>
          <a:p>
            <a:pPr algn="ctr">
              <a:lnSpc>
                <a:spcPts val="3329"/>
              </a:lnSpc>
            </a:pPr>
            <a:r>
              <a:rPr lang="en-US" sz="2378" spc="76">
                <a:solidFill>
                  <a:srgbClr val="003D57"/>
                </a:solidFill>
                <a:latin typeface="Bricolage Grotesque"/>
                <a:ea typeface="Bricolage Grotesque"/>
                <a:cs typeface="Bricolage Grotesque"/>
                <a:sym typeface="Bricolage Grotesque"/>
              </a:rPr>
              <a:t>Your contributions will help us provide everything developers need in one place—no more hopping between multiple websites to find the resources you need. With your input, DevDisplay will grow into the go-to platform for developers worldwide, fostering collaboration, learning, and innovation. One Platform. Endless Opportunities.</a:t>
            </a:r>
          </a:p>
          <a:p>
            <a:pPr algn="ctr">
              <a:lnSpc>
                <a:spcPts val="3469"/>
              </a:lnSpc>
            </a:pPr>
          </a:p>
          <a:p>
            <a:pPr algn="ctr">
              <a:lnSpc>
                <a:spcPts val="3469"/>
              </a:lnSpc>
            </a:pPr>
            <a:r>
              <a:rPr lang="en-US" b="true" sz="2478" spc="79">
                <a:solidFill>
                  <a:srgbClr val="003D57"/>
                </a:solidFill>
                <a:latin typeface="Bricolage Grotesque Bold"/>
                <a:ea typeface="Bricolage Grotesque Bold"/>
                <a:cs typeface="Bricolage Grotesque Bold"/>
                <a:sym typeface="Bricolage Grotesque Bold"/>
              </a:rPr>
              <a:t>Be a Global Innovator</a:t>
            </a:r>
          </a:p>
          <a:p>
            <a:pPr algn="ctr">
              <a:lnSpc>
                <a:spcPts val="3469"/>
              </a:lnSpc>
            </a:pPr>
            <a:r>
              <a:rPr lang="en-US" sz="2478" spc="79">
                <a:solidFill>
                  <a:srgbClr val="003D57"/>
                </a:solidFill>
                <a:latin typeface="Bricolage Grotesque"/>
                <a:ea typeface="Bricolage Grotesque"/>
                <a:cs typeface="Bricolage Grotesque"/>
                <a:sym typeface="Bricolage Grotesque"/>
              </a:rPr>
              <a:t>As a contributor, you’re not just adding features to a platform—you’re becoming part of a global community that’s pushing the boundaries of technology.</a:t>
            </a:r>
          </a:p>
          <a:p>
            <a:pPr algn="ctr">
              <a:lnSpc>
                <a:spcPts val="346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258300"/>
            <a:ext cx="18288000" cy="0"/>
          </a:xfrm>
          <a:prstGeom prst="line">
            <a:avLst/>
          </a:prstGeom>
          <a:ln cap="flat" w="9525">
            <a:solidFill>
              <a:srgbClr val="232222"/>
            </a:solidFill>
            <a:prstDash val="solid"/>
            <a:headEnd type="none" len="sm" w="sm"/>
            <a:tailEnd type="none" len="sm" w="sm"/>
          </a:ln>
        </p:spPr>
      </p:sp>
      <p:grpSp>
        <p:nvGrpSpPr>
          <p:cNvPr name="Group 3" id="3"/>
          <p:cNvGrpSpPr/>
          <p:nvPr/>
        </p:nvGrpSpPr>
        <p:grpSpPr>
          <a:xfrm rot="0">
            <a:off x="2479125" y="1682877"/>
            <a:ext cx="13249136" cy="2814093"/>
            <a:chOff x="0" y="0"/>
            <a:chExt cx="3489484" cy="741160"/>
          </a:xfrm>
        </p:grpSpPr>
        <p:sp>
          <p:nvSpPr>
            <p:cNvPr name="Freeform 4" id="4"/>
            <p:cNvSpPr/>
            <p:nvPr/>
          </p:nvSpPr>
          <p:spPr>
            <a:xfrm flipH="false" flipV="false" rot="0">
              <a:off x="0" y="0"/>
              <a:ext cx="3489485" cy="741160"/>
            </a:xfrm>
            <a:custGeom>
              <a:avLst/>
              <a:gdLst/>
              <a:ahLst/>
              <a:cxnLst/>
              <a:rect r="r" b="b" t="t" l="l"/>
              <a:pathLst>
                <a:path h="741160" w="3489485">
                  <a:moveTo>
                    <a:pt x="0" y="0"/>
                  </a:moveTo>
                  <a:lnTo>
                    <a:pt x="3489485" y="0"/>
                  </a:lnTo>
                  <a:lnTo>
                    <a:pt x="3489485" y="741160"/>
                  </a:lnTo>
                  <a:lnTo>
                    <a:pt x="0" y="741160"/>
                  </a:lnTo>
                  <a:close/>
                </a:path>
              </a:pathLst>
            </a:custGeom>
            <a:solidFill>
              <a:srgbClr val="000000">
                <a:alpha val="0"/>
              </a:srgbClr>
            </a:solidFill>
            <a:ln w="19050" cap="sq">
              <a:solidFill>
                <a:srgbClr val="232222"/>
              </a:solidFill>
              <a:prstDash val="solid"/>
              <a:miter/>
            </a:ln>
          </p:spPr>
        </p:sp>
        <p:sp>
          <p:nvSpPr>
            <p:cNvPr name="TextBox 5" id="5"/>
            <p:cNvSpPr txBox="true"/>
            <p:nvPr/>
          </p:nvSpPr>
          <p:spPr>
            <a:xfrm>
              <a:off x="0" y="-28575"/>
              <a:ext cx="3489484" cy="769735"/>
            </a:xfrm>
            <a:prstGeom prst="rect">
              <a:avLst/>
            </a:prstGeom>
          </p:spPr>
          <p:txBody>
            <a:bodyPr anchor="ctr" rtlCol="false" tIns="50800" lIns="50800" bIns="50800" rIns="50800"/>
            <a:lstStyle/>
            <a:p>
              <a:pPr algn="ctr">
                <a:lnSpc>
                  <a:spcPts val="2239"/>
                </a:lnSpc>
              </a:pPr>
            </a:p>
          </p:txBody>
        </p:sp>
      </p:grpSp>
      <p:grpSp>
        <p:nvGrpSpPr>
          <p:cNvPr name="Group 6" id="6"/>
          <p:cNvGrpSpPr/>
          <p:nvPr/>
        </p:nvGrpSpPr>
        <p:grpSpPr>
          <a:xfrm rot="0">
            <a:off x="2362951" y="1581947"/>
            <a:ext cx="232347" cy="23234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32222"/>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8777203" y="1617507"/>
            <a:ext cx="652979" cy="161228"/>
            <a:chOff x="0" y="0"/>
            <a:chExt cx="171978" cy="42463"/>
          </a:xfrm>
        </p:grpSpPr>
        <p:sp>
          <p:nvSpPr>
            <p:cNvPr name="Freeform 10" id="10"/>
            <p:cNvSpPr/>
            <p:nvPr/>
          </p:nvSpPr>
          <p:spPr>
            <a:xfrm flipH="false" flipV="false" rot="0">
              <a:off x="0" y="0"/>
              <a:ext cx="171978" cy="42463"/>
            </a:xfrm>
            <a:custGeom>
              <a:avLst/>
              <a:gdLst/>
              <a:ahLst/>
              <a:cxnLst/>
              <a:rect r="r" b="b" t="t" l="l"/>
              <a:pathLst>
                <a:path h="42463" w="171978">
                  <a:moveTo>
                    <a:pt x="21232" y="0"/>
                  </a:moveTo>
                  <a:lnTo>
                    <a:pt x="150746" y="0"/>
                  </a:lnTo>
                  <a:cubicBezTo>
                    <a:pt x="162472" y="0"/>
                    <a:pt x="171978" y="9506"/>
                    <a:pt x="171978" y="21232"/>
                  </a:cubicBezTo>
                  <a:lnTo>
                    <a:pt x="171978" y="21232"/>
                  </a:lnTo>
                  <a:cubicBezTo>
                    <a:pt x="171978" y="26863"/>
                    <a:pt x="169741" y="32263"/>
                    <a:pt x="165759" y="36245"/>
                  </a:cubicBezTo>
                  <a:cubicBezTo>
                    <a:pt x="161778" y="40226"/>
                    <a:pt x="156377" y="42463"/>
                    <a:pt x="150746" y="42463"/>
                  </a:cubicBezTo>
                  <a:lnTo>
                    <a:pt x="21232" y="42463"/>
                  </a:lnTo>
                  <a:cubicBezTo>
                    <a:pt x="15601" y="42463"/>
                    <a:pt x="10200" y="40226"/>
                    <a:pt x="6219" y="36245"/>
                  </a:cubicBezTo>
                  <a:cubicBezTo>
                    <a:pt x="2237" y="32263"/>
                    <a:pt x="0" y="26863"/>
                    <a:pt x="0" y="21232"/>
                  </a:cubicBezTo>
                  <a:lnTo>
                    <a:pt x="0" y="21232"/>
                  </a:lnTo>
                  <a:cubicBezTo>
                    <a:pt x="0" y="15601"/>
                    <a:pt x="2237" y="10200"/>
                    <a:pt x="6219" y="6219"/>
                  </a:cubicBezTo>
                  <a:cubicBezTo>
                    <a:pt x="10200" y="2237"/>
                    <a:pt x="15601" y="0"/>
                    <a:pt x="21232" y="0"/>
                  </a:cubicBezTo>
                  <a:close/>
                </a:path>
              </a:pathLst>
            </a:custGeom>
            <a:solidFill>
              <a:srgbClr val="232222"/>
            </a:solidFill>
            <a:ln cap="rnd">
              <a:noFill/>
              <a:prstDash val="solid"/>
              <a:round/>
            </a:ln>
          </p:spPr>
        </p:sp>
        <p:sp>
          <p:nvSpPr>
            <p:cNvPr name="TextBox 11" id="11"/>
            <p:cNvSpPr txBox="true"/>
            <p:nvPr/>
          </p:nvSpPr>
          <p:spPr>
            <a:xfrm>
              <a:off x="0" y="-28575"/>
              <a:ext cx="171978" cy="71038"/>
            </a:xfrm>
            <a:prstGeom prst="rect">
              <a:avLst/>
            </a:prstGeom>
          </p:spPr>
          <p:txBody>
            <a:bodyPr anchor="ctr" rtlCol="false" tIns="50800" lIns="50800" bIns="50800" rIns="50800"/>
            <a:lstStyle/>
            <a:p>
              <a:pPr algn="ctr">
                <a:lnSpc>
                  <a:spcPts val="2239"/>
                </a:lnSpc>
              </a:pPr>
            </a:p>
          </p:txBody>
        </p:sp>
      </p:grpSp>
      <p:grpSp>
        <p:nvGrpSpPr>
          <p:cNvPr name="Group 12" id="12"/>
          <p:cNvGrpSpPr/>
          <p:nvPr/>
        </p:nvGrpSpPr>
        <p:grpSpPr>
          <a:xfrm rot="0">
            <a:off x="8777203" y="4416356"/>
            <a:ext cx="652979" cy="161228"/>
            <a:chOff x="0" y="0"/>
            <a:chExt cx="171978" cy="42463"/>
          </a:xfrm>
        </p:grpSpPr>
        <p:sp>
          <p:nvSpPr>
            <p:cNvPr name="Freeform 13" id="13"/>
            <p:cNvSpPr/>
            <p:nvPr/>
          </p:nvSpPr>
          <p:spPr>
            <a:xfrm flipH="false" flipV="false" rot="0">
              <a:off x="0" y="0"/>
              <a:ext cx="171978" cy="42463"/>
            </a:xfrm>
            <a:custGeom>
              <a:avLst/>
              <a:gdLst/>
              <a:ahLst/>
              <a:cxnLst/>
              <a:rect r="r" b="b" t="t" l="l"/>
              <a:pathLst>
                <a:path h="42463" w="171978">
                  <a:moveTo>
                    <a:pt x="21232" y="0"/>
                  </a:moveTo>
                  <a:lnTo>
                    <a:pt x="150746" y="0"/>
                  </a:lnTo>
                  <a:cubicBezTo>
                    <a:pt x="162472" y="0"/>
                    <a:pt x="171978" y="9506"/>
                    <a:pt x="171978" y="21232"/>
                  </a:cubicBezTo>
                  <a:lnTo>
                    <a:pt x="171978" y="21232"/>
                  </a:lnTo>
                  <a:cubicBezTo>
                    <a:pt x="171978" y="26863"/>
                    <a:pt x="169741" y="32263"/>
                    <a:pt x="165759" y="36245"/>
                  </a:cubicBezTo>
                  <a:cubicBezTo>
                    <a:pt x="161778" y="40226"/>
                    <a:pt x="156377" y="42463"/>
                    <a:pt x="150746" y="42463"/>
                  </a:cubicBezTo>
                  <a:lnTo>
                    <a:pt x="21232" y="42463"/>
                  </a:lnTo>
                  <a:cubicBezTo>
                    <a:pt x="15601" y="42463"/>
                    <a:pt x="10200" y="40226"/>
                    <a:pt x="6219" y="36245"/>
                  </a:cubicBezTo>
                  <a:cubicBezTo>
                    <a:pt x="2237" y="32263"/>
                    <a:pt x="0" y="26863"/>
                    <a:pt x="0" y="21232"/>
                  </a:cubicBezTo>
                  <a:lnTo>
                    <a:pt x="0" y="21232"/>
                  </a:lnTo>
                  <a:cubicBezTo>
                    <a:pt x="0" y="15601"/>
                    <a:pt x="2237" y="10200"/>
                    <a:pt x="6219" y="6219"/>
                  </a:cubicBezTo>
                  <a:cubicBezTo>
                    <a:pt x="10200" y="2237"/>
                    <a:pt x="15601" y="0"/>
                    <a:pt x="21232" y="0"/>
                  </a:cubicBezTo>
                  <a:close/>
                </a:path>
              </a:pathLst>
            </a:custGeom>
            <a:solidFill>
              <a:srgbClr val="232222"/>
            </a:solidFill>
            <a:ln cap="rnd">
              <a:noFill/>
              <a:prstDash val="solid"/>
              <a:round/>
            </a:ln>
          </p:spPr>
        </p:sp>
        <p:sp>
          <p:nvSpPr>
            <p:cNvPr name="TextBox 14" id="14"/>
            <p:cNvSpPr txBox="true"/>
            <p:nvPr/>
          </p:nvSpPr>
          <p:spPr>
            <a:xfrm>
              <a:off x="0" y="-28575"/>
              <a:ext cx="171978" cy="71038"/>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2362951" y="4380797"/>
            <a:ext cx="232347" cy="23234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32222"/>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239"/>
                </a:lnSpc>
              </a:pPr>
            </a:p>
          </p:txBody>
        </p:sp>
      </p:grpSp>
      <p:grpSp>
        <p:nvGrpSpPr>
          <p:cNvPr name="Group 18" id="18"/>
          <p:cNvGrpSpPr/>
          <p:nvPr/>
        </p:nvGrpSpPr>
        <p:grpSpPr>
          <a:xfrm rot="0">
            <a:off x="15612088" y="1617507"/>
            <a:ext cx="232347" cy="23234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32222"/>
            </a:solidFill>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239"/>
                </a:lnSpc>
              </a:pPr>
            </a:p>
          </p:txBody>
        </p:sp>
      </p:grpSp>
      <p:grpSp>
        <p:nvGrpSpPr>
          <p:cNvPr name="Group 21" id="21"/>
          <p:cNvGrpSpPr/>
          <p:nvPr/>
        </p:nvGrpSpPr>
        <p:grpSpPr>
          <a:xfrm rot="0">
            <a:off x="15612088" y="4345237"/>
            <a:ext cx="232347" cy="23234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32222"/>
            </a:soli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a:lnSpc>
                  <a:spcPts val="2239"/>
                </a:lnSpc>
              </a:pPr>
            </a:p>
          </p:txBody>
        </p:sp>
      </p:grpSp>
      <p:grpSp>
        <p:nvGrpSpPr>
          <p:cNvPr name="Group 24" id="24"/>
          <p:cNvGrpSpPr/>
          <p:nvPr/>
        </p:nvGrpSpPr>
        <p:grpSpPr>
          <a:xfrm rot="-5400000">
            <a:off x="2288711" y="3024554"/>
            <a:ext cx="380827" cy="161228"/>
            <a:chOff x="0" y="0"/>
            <a:chExt cx="100300" cy="42463"/>
          </a:xfrm>
        </p:grpSpPr>
        <p:sp>
          <p:nvSpPr>
            <p:cNvPr name="Freeform 25" id="25"/>
            <p:cNvSpPr/>
            <p:nvPr/>
          </p:nvSpPr>
          <p:spPr>
            <a:xfrm flipH="false" flipV="false" rot="0">
              <a:off x="0" y="0"/>
              <a:ext cx="100300" cy="42463"/>
            </a:xfrm>
            <a:custGeom>
              <a:avLst/>
              <a:gdLst/>
              <a:ahLst/>
              <a:cxnLst/>
              <a:rect r="r" b="b" t="t" l="l"/>
              <a:pathLst>
                <a:path h="42463" w="100300">
                  <a:moveTo>
                    <a:pt x="21232" y="0"/>
                  </a:moveTo>
                  <a:lnTo>
                    <a:pt x="79068" y="0"/>
                  </a:lnTo>
                  <a:cubicBezTo>
                    <a:pt x="84699" y="0"/>
                    <a:pt x="90100" y="2237"/>
                    <a:pt x="94081" y="6219"/>
                  </a:cubicBezTo>
                  <a:cubicBezTo>
                    <a:pt x="98063" y="10200"/>
                    <a:pt x="100300" y="15601"/>
                    <a:pt x="100300" y="21232"/>
                  </a:cubicBezTo>
                  <a:lnTo>
                    <a:pt x="100300" y="21232"/>
                  </a:lnTo>
                  <a:cubicBezTo>
                    <a:pt x="100300" y="32958"/>
                    <a:pt x="90794" y="42463"/>
                    <a:pt x="79068" y="42463"/>
                  </a:cubicBezTo>
                  <a:lnTo>
                    <a:pt x="21232" y="42463"/>
                  </a:lnTo>
                  <a:cubicBezTo>
                    <a:pt x="15601" y="42463"/>
                    <a:pt x="10200" y="40226"/>
                    <a:pt x="6219" y="36245"/>
                  </a:cubicBezTo>
                  <a:cubicBezTo>
                    <a:pt x="2237" y="32263"/>
                    <a:pt x="0" y="26863"/>
                    <a:pt x="0" y="21232"/>
                  </a:cubicBezTo>
                  <a:lnTo>
                    <a:pt x="0" y="21232"/>
                  </a:lnTo>
                  <a:cubicBezTo>
                    <a:pt x="0" y="15601"/>
                    <a:pt x="2237" y="10200"/>
                    <a:pt x="6219" y="6219"/>
                  </a:cubicBezTo>
                  <a:cubicBezTo>
                    <a:pt x="10200" y="2237"/>
                    <a:pt x="15601" y="0"/>
                    <a:pt x="21232" y="0"/>
                  </a:cubicBezTo>
                  <a:close/>
                </a:path>
              </a:pathLst>
            </a:custGeom>
            <a:solidFill>
              <a:srgbClr val="232222"/>
            </a:solidFill>
            <a:ln cap="rnd">
              <a:noFill/>
              <a:prstDash val="solid"/>
              <a:round/>
            </a:ln>
          </p:spPr>
        </p:sp>
        <p:sp>
          <p:nvSpPr>
            <p:cNvPr name="TextBox 26" id="26"/>
            <p:cNvSpPr txBox="true"/>
            <p:nvPr/>
          </p:nvSpPr>
          <p:spPr>
            <a:xfrm>
              <a:off x="0" y="-28575"/>
              <a:ext cx="100300" cy="71038"/>
            </a:xfrm>
            <a:prstGeom prst="rect">
              <a:avLst/>
            </a:prstGeom>
          </p:spPr>
          <p:txBody>
            <a:bodyPr anchor="ctr" rtlCol="false" tIns="50800" lIns="50800" bIns="50800" rIns="50800"/>
            <a:lstStyle/>
            <a:p>
              <a:pPr algn="ctr">
                <a:lnSpc>
                  <a:spcPts val="2239"/>
                </a:lnSpc>
              </a:pPr>
            </a:p>
          </p:txBody>
        </p:sp>
      </p:grpSp>
      <p:grpSp>
        <p:nvGrpSpPr>
          <p:cNvPr name="Group 27" id="27"/>
          <p:cNvGrpSpPr/>
          <p:nvPr/>
        </p:nvGrpSpPr>
        <p:grpSpPr>
          <a:xfrm rot="-5400000">
            <a:off x="15537848" y="3016931"/>
            <a:ext cx="380827" cy="161228"/>
            <a:chOff x="0" y="0"/>
            <a:chExt cx="100300" cy="42463"/>
          </a:xfrm>
        </p:grpSpPr>
        <p:sp>
          <p:nvSpPr>
            <p:cNvPr name="Freeform 28" id="28"/>
            <p:cNvSpPr/>
            <p:nvPr/>
          </p:nvSpPr>
          <p:spPr>
            <a:xfrm flipH="false" flipV="false" rot="0">
              <a:off x="0" y="0"/>
              <a:ext cx="100300" cy="42463"/>
            </a:xfrm>
            <a:custGeom>
              <a:avLst/>
              <a:gdLst/>
              <a:ahLst/>
              <a:cxnLst/>
              <a:rect r="r" b="b" t="t" l="l"/>
              <a:pathLst>
                <a:path h="42463" w="100300">
                  <a:moveTo>
                    <a:pt x="21232" y="0"/>
                  </a:moveTo>
                  <a:lnTo>
                    <a:pt x="79068" y="0"/>
                  </a:lnTo>
                  <a:cubicBezTo>
                    <a:pt x="84699" y="0"/>
                    <a:pt x="90100" y="2237"/>
                    <a:pt x="94081" y="6219"/>
                  </a:cubicBezTo>
                  <a:cubicBezTo>
                    <a:pt x="98063" y="10200"/>
                    <a:pt x="100300" y="15601"/>
                    <a:pt x="100300" y="21232"/>
                  </a:cubicBezTo>
                  <a:lnTo>
                    <a:pt x="100300" y="21232"/>
                  </a:lnTo>
                  <a:cubicBezTo>
                    <a:pt x="100300" y="32958"/>
                    <a:pt x="90794" y="42463"/>
                    <a:pt x="79068" y="42463"/>
                  </a:cubicBezTo>
                  <a:lnTo>
                    <a:pt x="21232" y="42463"/>
                  </a:lnTo>
                  <a:cubicBezTo>
                    <a:pt x="15601" y="42463"/>
                    <a:pt x="10200" y="40226"/>
                    <a:pt x="6219" y="36245"/>
                  </a:cubicBezTo>
                  <a:cubicBezTo>
                    <a:pt x="2237" y="32263"/>
                    <a:pt x="0" y="26863"/>
                    <a:pt x="0" y="21232"/>
                  </a:cubicBezTo>
                  <a:lnTo>
                    <a:pt x="0" y="21232"/>
                  </a:lnTo>
                  <a:cubicBezTo>
                    <a:pt x="0" y="15601"/>
                    <a:pt x="2237" y="10200"/>
                    <a:pt x="6219" y="6219"/>
                  </a:cubicBezTo>
                  <a:cubicBezTo>
                    <a:pt x="10200" y="2237"/>
                    <a:pt x="15601" y="0"/>
                    <a:pt x="21232" y="0"/>
                  </a:cubicBezTo>
                  <a:close/>
                </a:path>
              </a:pathLst>
            </a:custGeom>
            <a:solidFill>
              <a:srgbClr val="232222"/>
            </a:solidFill>
            <a:ln cap="rnd">
              <a:noFill/>
              <a:prstDash val="solid"/>
              <a:round/>
            </a:ln>
          </p:spPr>
        </p:sp>
        <p:sp>
          <p:nvSpPr>
            <p:cNvPr name="TextBox 29" id="29"/>
            <p:cNvSpPr txBox="true"/>
            <p:nvPr/>
          </p:nvSpPr>
          <p:spPr>
            <a:xfrm>
              <a:off x="0" y="-28575"/>
              <a:ext cx="100300" cy="71038"/>
            </a:xfrm>
            <a:prstGeom prst="rect">
              <a:avLst/>
            </a:prstGeom>
          </p:spPr>
          <p:txBody>
            <a:bodyPr anchor="ctr" rtlCol="false" tIns="50800" lIns="50800" bIns="50800" rIns="50800"/>
            <a:lstStyle/>
            <a:p>
              <a:pPr algn="ctr">
                <a:lnSpc>
                  <a:spcPts val="2239"/>
                </a:lnSpc>
              </a:pPr>
            </a:p>
          </p:txBody>
        </p:sp>
      </p:grpSp>
      <p:sp>
        <p:nvSpPr>
          <p:cNvPr name="TextBox 30" id="30"/>
          <p:cNvSpPr txBox="true"/>
          <p:nvPr/>
        </p:nvSpPr>
        <p:spPr>
          <a:xfrm rot="0">
            <a:off x="2694130" y="2377644"/>
            <a:ext cx="12819127" cy="1790758"/>
          </a:xfrm>
          <a:prstGeom prst="rect">
            <a:avLst/>
          </a:prstGeom>
        </p:spPr>
        <p:txBody>
          <a:bodyPr anchor="t" rtlCol="false" tIns="0" lIns="0" bIns="0" rIns="0">
            <a:spAutoFit/>
          </a:bodyPr>
          <a:lstStyle/>
          <a:p>
            <a:pPr algn="ctr">
              <a:lnSpc>
                <a:spcPts val="11726"/>
              </a:lnSpc>
            </a:pPr>
            <a:r>
              <a:rPr lang="en-US" sz="13959" b="true">
                <a:solidFill>
                  <a:srgbClr val="003D57"/>
                </a:solidFill>
                <a:latin typeface="Gatwick Bold"/>
                <a:ea typeface="Gatwick Bold"/>
                <a:cs typeface="Gatwick Bold"/>
                <a:sym typeface="Gatwick Bold"/>
              </a:rPr>
              <a:t>Thank You!</a:t>
            </a:r>
          </a:p>
        </p:txBody>
      </p:sp>
      <p:sp>
        <p:nvSpPr>
          <p:cNvPr name="TextBox 31" id="31"/>
          <p:cNvSpPr txBox="true"/>
          <p:nvPr/>
        </p:nvSpPr>
        <p:spPr>
          <a:xfrm rot="0">
            <a:off x="6296739" y="9589830"/>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32" id="32"/>
          <p:cNvSpPr txBox="true"/>
          <p:nvPr/>
        </p:nvSpPr>
        <p:spPr>
          <a:xfrm rot="0">
            <a:off x="2136841" y="6965244"/>
            <a:ext cx="14024281" cy="618039"/>
          </a:xfrm>
          <a:prstGeom prst="rect">
            <a:avLst/>
          </a:prstGeom>
        </p:spPr>
        <p:txBody>
          <a:bodyPr anchor="t" rtlCol="false" tIns="0" lIns="0" bIns="0" rIns="0">
            <a:spAutoFit/>
          </a:bodyPr>
          <a:lstStyle/>
          <a:p>
            <a:pPr algn="ctr" marL="0" indent="0" lvl="0">
              <a:lnSpc>
                <a:spcPts val="4784"/>
              </a:lnSpc>
              <a:spcBef>
                <a:spcPct val="0"/>
              </a:spcBef>
            </a:pPr>
            <a:r>
              <a:rPr lang="en-US" b="true" sz="3417" spc="304">
                <a:solidFill>
                  <a:srgbClr val="003D57"/>
                </a:solidFill>
                <a:latin typeface="Gatwick Bold"/>
                <a:ea typeface="Gatwick Bold"/>
                <a:cs typeface="Gatwick Bold"/>
                <a:sym typeface="Gatwick Bold"/>
              </a:rPr>
              <a:t>Connect ▸ Collab ▸ Code ▸ Create ▸ Conquer</a:t>
            </a:r>
          </a:p>
        </p:txBody>
      </p:sp>
      <p:sp>
        <p:nvSpPr>
          <p:cNvPr name="TextBox 33" id="33"/>
          <p:cNvSpPr txBox="true"/>
          <p:nvPr/>
        </p:nvSpPr>
        <p:spPr>
          <a:xfrm rot="0">
            <a:off x="0" y="5796897"/>
            <a:ext cx="18288000" cy="782300"/>
          </a:xfrm>
          <a:prstGeom prst="rect">
            <a:avLst/>
          </a:prstGeom>
        </p:spPr>
        <p:txBody>
          <a:bodyPr anchor="t" rtlCol="false" tIns="0" lIns="0" bIns="0" rIns="0">
            <a:spAutoFit/>
          </a:bodyPr>
          <a:lstStyle/>
          <a:p>
            <a:pPr algn="ctr">
              <a:lnSpc>
                <a:spcPts val="5998"/>
              </a:lnSpc>
              <a:spcBef>
                <a:spcPct val="0"/>
              </a:spcBef>
            </a:pPr>
            <a:r>
              <a:rPr lang="en-US" b="true" sz="4284" spc="248">
                <a:solidFill>
                  <a:srgbClr val="003D57"/>
                </a:solidFill>
                <a:latin typeface="Gatwick Bold"/>
                <a:ea typeface="Gatwick Bold"/>
                <a:cs typeface="Gatwick Bold"/>
                <a:sym typeface="Gatwick Bold"/>
              </a:rPr>
              <a:t>Let’s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258300"/>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871055" y="2834308"/>
            <a:ext cx="13066266" cy="6423992"/>
          </a:xfrm>
          <a:prstGeom prst="rect">
            <a:avLst/>
          </a:prstGeom>
        </p:spPr>
        <p:txBody>
          <a:bodyPr anchor="t" rtlCol="false" tIns="0" lIns="0" bIns="0" rIns="0">
            <a:spAutoFit/>
          </a:bodyPr>
          <a:lstStyle/>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discover extraordinary tech talent.</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connect with like-minded tech enthusiasts.</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collaborate on innovative, groundbreaking ideas.</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build next-gen projects with a community of innovators.</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spark inspiration and unleash creativity.</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access curated tech resources in a single space.</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explore the latest opportunities in the tech world.</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bring your ideas to life and turn concepts into reality.</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showcase your projects to a global audience.</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highlight your skills and expertise like never before.</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promote your work and gain unparalleled visibility.</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learn, grow, and thrive alongside a vibrant community.</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earn rewards and monetize your tech skills.</a:t>
            </a:r>
          </a:p>
          <a:p>
            <a:pPr algn="l">
              <a:lnSpc>
                <a:spcPts val="3446"/>
              </a:lnSpc>
            </a:pPr>
            <a:r>
              <a:rPr lang="en-US" sz="2461" spc="78" b="true">
                <a:solidFill>
                  <a:srgbClr val="003D57"/>
                </a:solidFill>
                <a:latin typeface="Bricolage Grotesque Bold"/>
                <a:ea typeface="Bricolage Grotesque Bold"/>
                <a:cs typeface="Bricolage Grotesque Bold"/>
                <a:sym typeface="Bricolage Grotesque Bold"/>
              </a:rPr>
              <a:t>🎁 One platform to enjoy exclusive benefits as a valued tech enthusiast.</a:t>
            </a:r>
          </a:p>
          <a:p>
            <a:pPr algn="l">
              <a:lnSpc>
                <a:spcPts val="3446"/>
              </a:lnSpc>
              <a:spcBef>
                <a:spcPct val="0"/>
              </a:spcBef>
            </a:pPr>
          </a:p>
        </p:txBody>
      </p:sp>
      <p:sp>
        <p:nvSpPr>
          <p:cNvPr name="Freeform 4" id="4"/>
          <p:cNvSpPr/>
          <p:nvPr/>
        </p:nvSpPr>
        <p:spPr>
          <a:xfrm flipH="false" flipV="false" rot="0">
            <a:off x="14417696" y="3561481"/>
            <a:ext cx="2751011" cy="2010739"/>
          </a:xfrm>
          <a:custGeom>
            <a:avLst/>
            <a:gdLst/>
            <a:ahLst/>
            <a:cxnLst/>
            <a:rect r="r" b="b" t="t" l="l"/>
            <a:pathLst>
              <a:path h="2010739" w="2751011">
                <a:moveTo>
                  <a:pt x="0" y="0"/>
                </a:moveTo>
                <a:lnTo>
                  <a:pt x="2751010" y="0"/>
                </a:lnTo>
                <a:lnTo>
                  <a:pt x="2751010" y="2010739"/>
                </a:lnTo>
                <a:lnTo>
                  <a:pt x="0" y="2010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705836" y="5812250"/>
            <a:ext cx="4174730" cy="3446050"/>
          </a:xfrm>
          <a:custGeom>
            <a:avLst/>
            <a:gdLst/>
            <a:ahLst/>
            <a:cxnLst/>
            <a:rect r="r" b="b" t="t" l="l"/>
            <a:pathLst>
              <a:path h="3446050" w="4174730">
                <a:moveTo>
                  <a:pt x="0" y="0"/>
                </a:moveTo>
                <a:lnTo>
                  <a:pt x="4174730" y="0"/>
                </a:lnTo>
                <a:lnTo>
                  <a:pt x="4174730" y="3446050"/>
                </a:lnTo>
                <a:lnTo>
                  <a:pt x="0" y="3446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296739" y="9589830"/>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7" id="7"/>
          <p:cNvSpPr txBox="true"/>
          <p:nvPr/>
        </p:nvSpPr>
        <p:spPr>
          <a:xfrm rot="0">
            <a:off x="871055" y="981075"/>
            <a:ext cx="16622577" cy="1407513"/>
          </a:xfrm>
          <a:prstGeom prst="rect">
            <a:avLst/>
          </a:prstGeom>
        </p:spPr>
        <p:txBody>
          <a:bodyPr anchor="t" rtlCol="false" tIns="0" lIns="0" bIns="0" rIns="0">
            <a:spAutoFit/>
          </a:bodyPr>
          <a:lstStyle/>
          <a:p>
            <a:pPr algn="l">
              <a:lnSpc>
                <a:spcPts val="3795"/>
              </a:lnSpc>
              <a:spcBef>
                <a:spcPct val="0"/>
              </a:spcBef>
            </a:pPr>
            <a:r>
              <a:rPr lang="en-US" b="true" sz="2711" spc="86">
                <a:solidFill>
                  <a:srgbClr val="003D57"/>
                </a:solidFill>
                <a:latin typeface="Bricolage Grotesque Bold"/>
                <a:ea typeface="Bricolage Grotesque Bold"/>
                <a:cs typeface="Bricolage Grotesque Bold"/>
                <a:sym typeface="Bricolage Grotesque Bold"/>
              </a:rPr>
              <a:t>We're on a mission to unite all your tech needs under one platform and establish DevDisplay as the Tech Enthusiast and Developer's First Platform. DevDisplay serves as the ultimate hub for developers to Connect ▸ Collab ▸ Code ▸ Create ▸ Conquer in the tech ecosystem.</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9391"/>
            <a:ext cx="17078779" cy="2566367"/>
          </a:xfrm>
          <a:prstGeom prst="rect">
            <a:avLst/>
          </a:prstGeom>
        </p:spPr>
        <p:txBody>
          <a:bodyPr anchor="t" rtlCol="false" tIns="0" lIns="0" bIns="0" rIns="0">
            <a:spAutoFit/>
          </a:bodyPr>
          <a:lstStyle/>
          <a:p>
            <a:pPr algn="l">
              <a:lnSpc>
                <a:spcPts val="3446"/>
              </a:lnSpc>
            </a:pPr>
            <a:r>
              <a:rPr lang="en-US" sz="2461" spc="78">
                <a:solidFill>
                  <a:srgbClr val="003D57"/>
                </a:solidFill>
                <a:latin typeface="Bricolage Grotesque"/>
                <a:ea typeface="Bricolage Grotesque"/>
                <a:cs typeface="Bricolage Grotesque"/>
                <a:sym typeface="Bricolage Grotesque"/>
              </a:rPr>
              <a:t>Create a Centralized and Interactive feature on DevDisplay Platform for Tech Opportunities</a:t>
            </a:r>
          </a:p>
          <a:p>
            <a:pPr algn="l">
              <a:lnSpc>
                <a:spcPts val="3446"/>
              </a:lnSpc>
            </a:pPr>
            <a:r>
              <a:rPr lang="en-US" sz="2461" spc="78">
                <a:solidFill>
                  <a:srgbClr val="003D57"/>
                </a:solidFill>
                <a:latin typeface="Bricolage Grotesque"/>
                <a:ea typeface="Bricolage Grotesque"/>
                <a:cs typeface="Bricolage Grotesque"/>
                <a:sym typeface="Bricolage Grotesque"/>
              </a:rPr>
              <a:t>Develop a comprehensive and user-friendly feature for developers, designers, and tech enthusiasts to explore diverse opportunities within the tech industry. This platform will serve as a one-stop hub for discovering:</a:t>
            </a:r>
          </a:p>
          <a:p>
            <a:pPr algn="l">
              <a:lnSpc>
                <a:spcPts val="3446"/>
              </a:lnSpc>
            </a:pPr>
          </a:p>
          <a:p>
            <a:pPr algn="l">
              <a:lnSpc>
                <a:spcPts val="3446"/>
              </a:lnSpc>
            </a:pPr>
          </a:p>
          <a:p>
            <a:pPr algn="l">
              <a:lnSpc>
                <a:spcPts val="3446"/>
              </a:lnSpc>
              <a:spcBef>
                <a:spcPct val="0"/>
              </a:spcBef>
            </a:pP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1. Opportunities Hub Feature</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547161" y="3896606"/>
            <a:ext cx="17078779" cy="5452667"/>
          </a:xfrm>
          <a:prstGeom prst="rect">
            <a:avLst/>
          </a:prstGeom>
        </p:spPr>
        <p:txBody>
          <a:bodyPr anchor="t" rtlCol="false" tIns="0" lIns="0" bIns="0" rIns="0">
            <a:spAutoFit/>
          </a:bodyPr>
          <a:lstStyle/>
          <a:p>
            <a:pPr algn="l">
              <a:lnSpc>
                <a:spcPts val="2909"/>
              </a:lnSpc>
            </a:pPr>
            <a:r>
              <a:rPr lang="en-US" sz="2078" spc="66" b="true">
                <a:solidFill>
                  <a:srgbClr val="003D57"/>
                </a:solidFill>
                <a:latin typeface="Gatwick Bold"/>
                <a:ea typeface="Gatwick Bold"/>
                <a:cs typeface="Gatwick Bold"/>
                <a:sym typeface="Gatwick Bold"/>
              </a:rPr>
              <a:t>Dynamic Opportunity Categories - Effortlessly organize opportunities into clearly defined, interactive categories for easy navigation:</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Hybrid &amp; Onsite Jobs: Allow users to filter roles by job type, location, experience level, and company, making it easy to find their ideal position.</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Remote Jobs: Showcase work-from-anywhere roles, emphasizing flexible and location-independent opportunities.</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Int</a:t>
            </a:r>
            <a:r>
              <a:rPr lang="en-US" sz="2078" spc="66">
                <a:solidFill>
                  <a:srgbClr val="003D57"/>
                </a:solidFill>
                <a:latin typeface="Bricolage Grotesque"/>
                <a:ea typeface="Bricolage Grotesque"/>
                <a:cs typeface="Bricolage Grotesque"/>
                <a:sym typeface="Bricolage Grotesque"/>
              </a:rPr>
              <a:t>ernships: Include paid and unpaid opportunities for students, fresh graduates, and early-career professionals.</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Freelance Work: Highlight project-specific and contract-based roles ideal for independent contributors.</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Hackathons: Provide detailed information on themes, deadlines, rewards, team requirements, and registration links.</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Open-Source Projects: Promote beginner-friendly and advanced projects seeking contributors, encouraging community collaboration.</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Tech Events &amp; DevFests: Feature a curated list of webinars, conferences, summits, and local or global developer meetups.</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Bootcamps &amp; Courses: Highlight immersive learning programs, both free and paid, tailored for skill-building and career growth.</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Certifications &amp; Skill Development: Showcase courses and training that provide industry-recognized certifications to boost career prospects.</a:t>
            </a:r>
          </a:p>
          <a:p>
            <a:pPr algn="l">
              <a:lnSpc>
                <a:spcPts val="290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1700571"/>
          </a:xfrm>
          <a:prstGeom prst="rect">
            <a:avLst/>
          </a:prstGeom>
        </p:spPr>
        <p:txBody>
          <a:bodyPr anchor="t" rtlCol="false" tIns="0" lIns="0" bIns="0" rIns="0">
            <a:spAutoFit/>
          </a:bodyPr>
          <a:lstStyle/>
          <a:p>
            <a:pPr algn="l">
              <a:lnSpc>
                <a:spcPts val="3392"/>
              </a:lnSpc>
              <a:spcBef>
                <a:spcPct val="0"/>
              </a:spcBef>
            </a:pPr>
            <a:r>
              <a:rPr lang="en-US" sz="2423" spc="77">
                <a:solidFill>
                  <a:srgbClr val="003D57"/>
                </a:solidFill>
                <a:latin typeface="Bricolage Grotesque"/>
                <a:ea typeface="Bricolage Grotesque"/>
                <a:cs typeface="Bricolage Grotesque"/>
                <a:sym typeface="Bricolage Grotesque"/>
              </a:rPr>
              <a:t>Add the Project Idea Submission and Voting System to DevDisplay can make it a hub for innovation and collaboration. This feature allows users to submit ideas, vote on their favorites, and actively participate in bringing top-voted ideas to life through collaborative development. Here’s a detailed overview of the feature, enhanced with functionalities to ensure engagement and utility.</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2. Idea Submission Features</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518436" y="4363567"/>
            <a:ext cx="17078779" cy="4803697"/>
          </a:xfrm>
          <a:prstGeom prst="rect">
            <a:avLst/>
          </a:prstGeom>
        </p:spPr>
        <p:txBody>
          <a:bodyPr anchor="t" rtlCol="false" tIns="0" lIns="0" bIns="0" rIns="0">
            <a:spAutoFit/>
          </a:bodyPr>
          <a:lstStyle/>
          <a:p>
            <a:pPr algn="l">
              <a:lnSpc>
                <a:spcPts val="3049"/>
              </a:lnSpc>
            </a:pPr>
            <a:r>
              <a:rPr lang="en-US" sz="2178" spc="69" b="true">
                <a:solidFill>
                  <a:srgbClr val="003D57"/>
                </a:solidFill>
                <a:latin typeface="Gatwick Bold"/>
                <a:ea typeface="Gatwick Bold"/>
                <a:cs typeface="Gatwick Bold"/>
                <a:sym typeface="Gatwick Bold"/>
              </a:rPr>
              <a:t>Idea Submission Window (First Week of Every Month):</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Allow users to submit their project ideas within the first week of every month.</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Display a countdown timer on the homepage indicating the time left to submit ideas.</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Ideas are displayed publicly for voting immediately after submission.</a:t>
            </a:r>
          </a:p>
          <a:p>
            <a:pPr algn="l">
              <a:lnSpc>
                <a:spcPts val="3049"/>
              </a:lnSpc>
            </a:pPr>
            <a:r>
              <a:rPr lang="en-US" sz="2178" spc="69" b="true">
                <a:solidFill>
                  <a:srgbClr val="003D57"/>
                </a:solidFill>
                <a:latin typeface="Gatwick Bold"/>
                <a:ea typeface="Gatwick Bold"/>
                <a:cs typeface="Gatwick Bold"/>
                <a:sym typeface="Gatwick Bold"/>
              </a:rPr>
              <a:t>Voting Phase (Throughout the Month):</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Users can like or upvote their favorite ideas to boost their ranking.</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A "Trending Now" Section highlights the top-voted ideas dynamically.</a:t>
            </a:r>
          </a:p>
          <a:p>
            <a:pPr algn="l">
              <a:lnSpc>
                <a:spcPts val="3049"/>
              </a:lnSpc>
            </a:pPr>
            <a:r>
              <a:rPr lang="en-US" sz="2178" spc="69" b="true">
                <a:solidFill>
                  <a:srgbClr val="003D57"/>
                </a:solidFill>
                <a:latin typeface="Gatwick Bold"/>
                <a:ea typeface="Gatwick Bold"/>
                <a:cs typeface="Gatwick Bold"/>
                <a:sym typeface="Gatwick Bold"/>
              </a:rPr>
              <a:t>End-of-Month Selection (Final Week):</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At the end of the month, the top 1 most-voted idea is selected for community implementation.</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Recognize contributors with badges like "Innovator of the Month" for the selected idea.</a:t>
            </a:r>
          </a:p>
          <a:p>
            <a:pPr algn="l">
              <a:lnSpc>
                <a:spcPts val="3049"/>
              </a:lnSpc>
            </a:pPr>
            <a:r>
              <a:rPr lang="en-US" sz="2178" spc="69" b="true">
                <a:solidFill>
                  <a:srgbClr val="003D57"/>
                </a:solidFill>
                <a:latin typeface="Gatwick Bold"/>
                <a:ea typeface="Gatwick Bold"/>
                <a:cs typeface="Gatwick Bold"/>
                <a:sym typeface="Gatwick Bold"/>
              </a:rPr>
              <a:t>Community Collaboration (Next Month):</a:t>
            </a:r>
          </a:p>
          <a:p>
            <a:pPr algn="l" marL="448657" indent="-224328" lvl="1">
              <a:lnSpc>
                <a:spcPts val="2909"/>
              </a:lnSpc>
              <a:buFont typeface="Arial"/>
              <a:buChar char="•"/>
            </a:pPr>
            <a:r>
              <a:rPr lang="en-US" sz="2078" spc="66">
                <a:solidFill>
                  <a:srgbClr val="003D57"/>
                </a:solidFill>
                <a:latin typeface="Bricolage Grotesque"/>
                <a:ea typeface="Bricolage Grotesque"/>
                <a:cs typeface="Bricolage Grotesque"/>
                <a:sym typeface="Bricolage Grotesque"/>
              </a:rPr>
              <a:t>The selected idea is moved to a “Project Development Hub” where the community collaborates to implement it.</a:t>
            </a:r>
          </a:p>
          <a:p>
            <a:pPr algn="l" marL="448657" indent="-224328" lvl="1">
              <a:lnSpc>
                <a:spcPts val="2909"/>
              </a:lnSpc>
              <a:spcBef>
                <a:spcPct val="0"/>
              </a:spcBef>
              <a:buFont typeface="Arial"/>
              <a:buChar char="•"/>
            </a:pPr>
            <a:r>
              <a:rPr lang="en-US" sz="2078" spc="66">
                <a:solidFill>
                  <a:srgbClr val="003D57"/>
                </a:solidFill>
                <a:latin typeface="Bricolage Grotesque"/>
                <a:ea typeface="Bricolage Grotesque"/>
                <a:cs typeface="Bricolage Grotesque"/>
                <a:sym typeface="Bricolage Grotesque"/>
              </a:rPr>
              <a:t>Users can join specific tasks like design, development, testing, or documentation.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129196"/>
          </a:xfrm>
          <a:prstGeom prst="rect">
            <a:avLst/>
          </a:prstGeom>
        </p:spPr>
        <p:txBody>
          <a:bodyPr anchor="t" rtlCol="false" tIns="0" lIns="0" bIns="0" rIns="0">
            <a:spAutoFit/>
          </a:bodyPr>
          <a:lstStyle/>
          <a:p>
            <a:pPr algn="l">
              <a:lnSpc>
                <a:spcPts val="3392"/>
              </a:lnSpc>
              <a:spcBef>
                <a:spcPct val="0"/>
              </a:spcBef>
            </a:pPr>
            <a:r>
              <a:rPr lang="en-US" sz="2423" spc="77">
                <a:solidFill>
                  <a:srgbClr val="003D57"/>
                </a:solidFill>
                <a:latin typeface="Bricolage Grotesque"/>
                <a:ea typeface="Bricolage Grotesque"/>
                <a:cs typeface="Bricolage Grotesque"/>
                <a:sym typeface="Bricolage Grotesque"/>
              </a:rPr>
              <a:t>Add a feature where all the tech resources are available like a hub of resources. Where users can share and discover useful resources like articles, tutorials, documentation, tools, or libraries related to development. How it works: Users can submit a resource with a title, description, link, and tags (e.g., "React," "JavaScript," "CSS"). Resources are displayed in a feed with upvoting/downvoting functionality. Users can filter resources by tags or search for specific topics. The most upvoted resources appear at the top of the feed.</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3. Tech Resources Features</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604610" y="4857193"/>
            <a:ext cx="17078779" cy="4401107"/>
          </a:xfrm>
          <a:prstGeom prst="rect">
            <a:avLst/>
          </a:prstGeom>
        </p:spPr>
        <p:txBody>
          <a:bodyPr anchor="t" rtlCol="false" tIns="0" lIns="0" bIns="0" rIns="0">
            <a:spAutoFit/>
          </a:bodyPr>
          <a:lstStyle/>
          <a:p>
            <a:pPr algn="l">
              <a:lnSpc>
                <a:spcPts val="3049"/>
              </a:lnSpc>
            </a:pPr>
            <a:r>
              <a:rPr lang="en-US" sz="2178" spc="69" b="true">
                <a:solidFill>
                  <a:srgbClr val="003D57"/>
                </a:solidFill>
                <a:latin typeface="Gatwick Bold"/>
                <a:ea typeface="Gatwick Bold"/>
                <a:cs typeface="Gatwick Bold"/>
                <a:sym typeface="Gatwick Bold"/>
              </a:rPr>
              <a:t>Add a feature on this Page where all the tech resources are available like:</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Tech-Related Notes</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Programming Language Courses</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Top GitHub Repositories</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AI Tools Directory</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Affordable Learning</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Community Contributions</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Open Source Libraries and Frameworks</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Bootcamp Listings</a:t>
            </a:r>
          </a:p>
          <a:p>
            <a:pPr algn="l" marL="491836" indent="-245918" lvl="1">
              <a:lnSpc>
                <a:spcPts val="3189"/>
              </a:lnSpc>
              <a:buFont typeface="Arial"/>
              <a:buChar char="•"/>
            </a:pPr>
            <a:r>
              <a:rPr lang="en-US" sz="2278" spc="72">
                <a:solidFill>
                  <a:srgbClr val="003D57"/>
                </a:solidFill>
                <a:latin typeface="Bricolage Grotesque"/>
                <a:ea typeface="Bricolage Grotesque"/>
                <a:cs typeface="Bricolage Grotesque"/>
                <a:sym typeface="Bricolage Grotesque"/>
              </a:rPr>
              <a:t>Roadmaps and Guides</a:t>
            </a:r>
          </a:p>
          <a:p>
            <a:pPr algn="l" marL="491836" indent="-245918" lvl="1">
              <a:lnSpc>
                <a:spcPts val="3189"/>
              </a:lnSpc>
              <a:spcBef>
                <a:spcPct val="0"/>
              </a:spcBef>
              <a:buFont typeface="Arial"/>
              <a:buChar char="•"/>
            </a:pPr>
            <a:r>
              <a:rPr lang="en-US" sz="2278" spc="72">
                <a:solidFill>
                  <a:srgbClr val="003D57"/>
                </a:solidFill>
                <a:latin typeface="Bricolage Grotesque"/>
                <a:ea typeface="Bricolage Grotesque"/>
                <a:cs typeface="Bricolage Grotesque"/>
                <a:sym typeface="Bricolage Grotesque"/>
              </a:rPr>
              <a:t>Interview Preparation Kits, e.t.c..</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129196"/>
          </a:xfrm>
          <a:prstGeom prst="rect">
            <a:avLst/>
          </a:prstGeom>
        </p:spPr>
        <p:txBody>
          <a:bodyPr anchor="t" rtlCol="false" tIns="0" lIns="0" bIns="0" rIns="0">
            <a:spAutoFit/>
          </a:bodyPr>
          <a:lstStyle/>
          <a:p>
            <a:pPr algn="l">
              <a:lnSpc>
                <a:spcPts val="3392"/>
              </a:lnSpc>
              <a:spcBef>
                <a:spcPct val="0"/>
              </a:spcBef>
            </a:pPr>
            <a:r>
              <a:rPr lang="en-US" sz="2423" spc="77">
                <a:solidFill>
                  <a:srgbClr val="003D57"/>
                </a:solidFill>
                <a:latin typeface="Bricolage Grotesque"/>
                <a:ea typeface="Bricolage Grotesque"/>
                <a:cs typeface="Bricolage Grotesque"/>
                <a:sym typeface="Bricolage Grotesque"/>
              </a:rPr>
              <a:t>Add a feature where developers can showcase their projects. Developers first add their projects through open-source contributions, and then the projects are showcased here. Also, add an Interactive Voting and Liking System: Each showcased project will have a voting or liking mechanism. Users can cast votes or like projects they find impressive, helping highlight the most popular and trending projects within the community. This feature will foster engagement and provide visibility to standout projects.</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4.  Project Showcase Features</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547161" y="4951867"/>
            <a:ext cx="17078779" cy="3823257"/>
          </a:xfrm>
          <a:prstGeom prst="rect">
            <a:avLst/>
          </a:prstGeom>
        </p:spPr>
        <p:txBody>
          <a:bodyPr anchor="t" rtlCol="false" tIns="0" lIns="0" bIns="0" rIns="0">
            <a:spAutoFit/>
          </a:bodyPr>
          <a:lstStyle/>
          <a:p>
            <a:pPr algn="l">
              <a:lnSpc>
                <a:spcPts val="3609"/>
              </a:lnSpc>
            </a:pPr>
            <a:r>
              <a:rPr lang="en-US" sz="2578" spc="82" b="true">
                <a:solidFill>
                  <a:srgbClr val="003D57"/>
                </a:solidFill>
                <a:latin typeface="Gatwick Bold"/>
                <a:ea typeface="Gatwick Bold"/>
                <a:cs typeface="Gatwick Bold"/>
                <a:sym typeface="Gatwick Bold"/>
              </a:rPr>
              <a:t>Purpose of this feature</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Enable developers to add their projects to the showcase via open-source contributions.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Projects submitted by contributors will be listed on the ProjectShowcase page after review.</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Each showcased project will feature a voting and liking mechanism to drive engagement.</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Users can upvote or like projects they find impressive, helping boost visibility and credibility.</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A Trending Projects section will dynamically highlight the most popular and top-voted contributions.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The system will dynamically highlight the most popular and trending projects in the community.</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This feature will foster engagement and increase visibility for standout projects.</a:t>
            </a:r>
          </a:p>
          <a:p>
            <a:pPr algn="l" marL="513425" indent="-256713" lvl="1">
              <a:lnSpc>
                <a:spcPts val="3329"/>
              </a:lnSpc>
              <a:spcBef>
                <a:spcPct val="0"/>
              </a:spcBef>
              <a:buFont typeface="Arial"/>
              <a:buChar char="•"/>
            </a:pPr>
            <a:r>
              <a:rPr lang="en-US" sz="2378" spc="76">
                <a:solidFill>
                  <a:srgbClr val="003D57"/>
                </a:solidFill>
                <a:latin typeface="Bricolage Grotesque"/>
                <a:ea typeface="Bricolage Grotesque"/>
                <a:cs typeface="Bricolage Grotesque"/>
                <a:sym typeface="Bricolage Grotesque"/>
              </a:rPr>
              <a:t>The platform can feature "Project of the Month" badges for standout submissions, encouraging participation.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129196"/>
          </a:xfrm>
          <a:prstGeom prst="rect">
            <a:avLst/>
          </a:prstGeom>
        </p:spPr>
        <p:txBody>
          <a:bodyPr anchor="t" rtlCol="false" tIns="0" lIns="0" bIns="0" rIns="0">
            <a:spAutoFit/>
          </a:bodyPr>
          <a:lstStyle/>
          <a:p>
            <a:pPr algn="l">
              <a:lnSpc>
                <a:spcPts val="3392"/>
              </a:lnSpc>
            </a:pPr>
            <a:r>
              <a:rPr lang="en-US" sz="2423" spc="77">
                <a:solidFill>
                  <a:srgbClr val="003D57"/>
                </a:solidFill>
                <a:latin typeface="Bricolage Grotesque"/>
                <a:ea typeface="Bricolage Grotesque"/>
                <a:cs typeface="Bricolage Grotesque"/>
                <a:sym typeface="Bricolage Grotesque"/>
              </a:rPr>
              <a:t>Add a feature that enables developers, designers, and tech enthusiasts to showcase their portfolios through open-source contributions. Contributors can submit live project links, source code repositories, and project details, helping others discover their work and build their own portfolios.</a:t>
            </a:r>
          </a:p>
          <a:p>
            <a:pPr algn="l">
              <a:lnSpc>
                <a:spcPts val="3392"/>
              </a:lnSpc>
              <a:spcBef>
                <a:spcPct val="0"/>
              </a:spcBef>
            </a:pPr>
            <a:r>
              <a:rPr lang="en-US" sz="2423" spc="77">
                <a:solidFill>
                  <a:srgbClr val="003D57"/>
                </a:solidFill>
                <a:latin typeface="Bricolage Grotesque"/>
                <a:ea typeface="Bricolage Grotesque"/>
                <a:cs typeface="Bricolage Grotesque"/>
                <a:sym typeface="Bricolage Grotesque"/>
              </a:rPr>
              <a:t>This feature will serve as a hub for inspiration and resources, allowing the community to learn from real-world examples, improve their personal branding, nd connect with like-minded individuals.</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5.  Portfolio Ideas Features</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547161" y="4980442"/>
            <a:ext cx="17078779" cy="4178222"/>
          </a:xfrm>
          <a:prstGeom prst="rect">
            <a:avLst/>
          </a:prstGeom>
        </p:spPr>
        <p:txBody>
          <a:bodyPr anchor="t" rtlCol="false" tIns="0" lIns="0" bIns="0" rIns="0">
            <a:spAutoFit/>
          </a:bodyPr>
          <a:lstStyle/>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Portfolio Submissions – Allows developers and designers to contribute their portfolios via open-source submissions.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Live Project &amp; Code Integration – Users c</a:t>
            </a:r>
            <a:r>
              <a:rPr lang="en-US" sz="2378" spc="76">
                <a:solidFill>
                  <a:srgbClr val="003D57"/>
                </a:solidFill>
                <a:latin typeface="Bricolage Grotesque"/>
                <a:ea typeface="Bricolage Grotesque"/>
                <a:cs typeface="Bricolage Grotesque"/>
                <a:sym typeface="Bricolage Grotesque"/>
              </a:rPr>
              <a:t>an showcase their projects with direct links to demos and repositories.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Community Inspiration – Helps others learn from well-crafted portfolios and improve their own.</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Skill Development – Encourages contributors to refine their design, development, and presentation skills.</a:t>
            </a:r>
          </a:p>
          <a:p>
            <a:pPr algn="l" marL="513425" indent="-256713" lvl="1">
              <a:lnSpc>
                <a:spcPts val="3329"/>
              </a:lnSpc>
              <a:buFont typeface="Arial"/>
              <a:buChar char="•"/>
            </a:pPr>
            <a:r>
              <a:rPr lang="en-US" sz="2378" spc="76">
                <a:solidFill>
                  <a:srgbClr val="003D57"/>
                </a:solidFill>
                <a:latin typeface="Bricolage Grotesque"/>
                <a:ea typeface="Bricolage Grotesque"/>
                <a:cs typeface="Bricolage Grotesque"/>
                <a:sym typeface="Bricolage Grotesque"/>
              </a:rPr>
              <a:t>Networking &amp; Collaboration – Creates opportunities for professionals to connect with like-minded individuals.</a:t>
            </a:r>
          </a:p>
          <a:p>
            <a:pPr algn="l" marL="513425" indent="-256713" lvl="1">
              <a:lnSpc>
                <a:spcPts val="3329"/>
              </a:lnSpc>
              <a:spcBef>
                <a:spcPct val="0"/>
              </a:spcBef>
              <a:buFont typeface="Arial"/>
              <a:buChar char="•"/>
            </a:pPr>
            <a:r>
              <a:rPr lang="en-US" sz="2378" spc="76">
                <a:solidFill>
                  <a:srgbClr val="003D57"/>
                </a:solidFill>
                <a:latin typeface="Bricolage Grotesque"/>
                <a:ea typeface="Bricolage Grotesque"/>
                <a:cs typeface="Bricolage Grotesque"/>
                <a:sym typeface="Bricolage Grotesque"/>
              </a:rPr>
              <a:t>Featured Portfolios Section – Recognizes standout portfolios with a "Portfolio of the Month" badge to encourage participation. Users can upvote or like projects they find impressive, helping boost visibility and credibility.</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557821"/>
          </a:xfrm>
          <a:prstGeom prst="rect">
            <a:avLst/>
          </a:prstGeom>
        </p:spPr>
        <p:txBody>
          <a:bodyPr anchor="t" rtlCol="false" tIns="0" lIns="0" bIns="0" rIns="0">
            <a:spAutoFit/>
          </a:bodyPr>
          <a:lstStyle/>
          <a:p>
            <a:pPr algn="l">
              <a:lnSpc>
                <a:spcPts val="3392"/>
              </a:lnSpc>
              <a:spcBef>
                <a:spcPct val="0"/>
              </a:spcBef>
            </a:pPr>
            <a:r>
              <a:rPr lang="en-US" sz="2423" spc="77">
                <a:solidFill>
                  <a:srgbClr val="003D57"/>
                </a:solidFill>
                <a:latin typeface="Bricolage Grotesque"/>
                <a:ea typeface="Bricolage Grotesque"/>
                <a:cs typeface="Bricolage Grotesque"/>
                <a:sym typeface="Bricolage Grotesque"/>
              </a:rPr>
              <a:t>Add Portfolio Builder features an innovative, no-code tool designed to empower individuals—whether they are developers, designers, tech enthusiasts, or anyone in between—to easily create stunning, fully-responsive portfolio websites. Users can simply input their information, such as skills, projects, experiences, and achievements, and the tool generates a beautiful, professional portfolio website tailored to their needs. No coding skills required. The tool even includes live hosting, ensuring the portfolio is online and accessible to potential employers or collaborators.</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6.  Portfolio Building Features</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547161" y="5380492"/>
            <a:ext cx="17078779" cy="2548177"/>
          </a:xfrm>
          <a:prstGeom prst="rect">
            <a:avLst/>
          </a:prstGeom>
        </p:spPr>
        <p:txBody>
          <a:bodyPr anchor="t" rtlCol="false" tIns="0" lIns="0" bIns="0" rIns="0">
            <a:spAutoFit/>
          </a:bodyPr>
          <a:lstStyle/>
          <a:p>
            <a:pPr algn="l">
              <a:lnSpc>
                <a:spcPts val="3469"/>
              </a:lnSpc>
            </a:pPr>
            <a:r>
              <a:rPr lang="en-US" sz="2478" spc="79" b="true">
                <a:solidFill>
                  <a:srgbClr val="003D57"/>
                </a:solidFill>
                <a:latin typeface="Gatwick Bold"/>
                <a:ea typeface="Gatwick Bold"/>
                <a:cs typeface="Gatwick Bold"/>
                <a:sym typeface="Gatwick Bold"/>
              </a:rPr>
              <a:t>Purpose of the Feature:</a:t>
            </a:r>
          </a:p>
          <a:p>
            <a:pPr algn="l" marL="513425" indent="-256713" lvl="1">
              <a:lnSpc>
                <a:spcPts val="3329"/>
              </a:lnSpc>
              <a:spcBef>
                <a:spcPct val="0"/>
              </a:spcBef>
              <a:buFont typeface="Arial"/>
              <a:buChar char="•"/>
            </a:pPr>
            <a:r>
              <a:rPr lang="en-US" sz="2378" spc="76">
                <a:solidFill>
                  <a:srgbClr val="003D57"/>
                </a:solidFill>
                <a:latin typeface="Bricolage Grotesque"/>
                <a:ea typeface="Bricolage Grotesque"/>
                <a:cs typeface="Bricolage Grotesque"/>
                <a:sym typeface="Bricolage Grotesque"/>
              </a:rPr>
              <a:t>The Portfolio Builder feature exists to provide an easy, intuitive solution for anyone seeking to create a professional, visually appealing portfolio without the need for coding knowledge. By offering a streamlined, no-code solution, this feature empowers users to showcase their personal and professional brand in a polished and modern way, increasing their chances of standing out in the competitive tech industry and beyond.</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6F6FE"/>
        </a:solidFill>
      </p:bgPr>
    </p:bg>
    <p:spTree>
      <p:nvGrpSpPr>
        <p:cNvPr id="1" name=""/>
        <p:cNvGrpSpPr/>
        <p:nvPr/>
      </p:nvGrpSpPr>
      <p:grpSpPr>
        <a:xfrm>
          <a:off x="0" y="0"/>
          <a:ext cx="0" cy="0"/>
          <a:chOff x="0" y="0"/>
          <a:chExt cx="0" cy="0"/>
        </a:xfrm>
      </p:grpSpPr>
      <p:sp>
        <p:nvSpPr>
          <p:cNvPr name="AutoShape 2" id="2"/>
          <p:cNvSpPr/>
          <p:nvPr/>
        </p:nvSpPr>
        <p:spPr>
          <a:xfrm>
            <a:off x="0" y="9498127"/>
            <a:ext cx="18288000" cy="0"/>
          </a:xfrm>
          <a:prstGeom prst="line">
            <a:avLst/>
          </a:prstGeom>
          <a:ln cap="flat" w="9525">
            <a:solidFill>
              <a:srgbClr val="232222"/>
            </a:solidFill>
            <a:prstDash val="solid"/>
            <a:headEnd type="none" len="sm" w="sm"/>
            <a:tailEnd type="none" len="sm" w="sm"/>
          </a:ln>
        </p:spPr>
      </p:sp>
      <p:sp>
        <p:nvSpPr>
          <p:cNvPr name="TextBox 3" id="3"/>
          <p:cNvSpPr txBox="true"/>
          <p:nvPr/>
        </p:nvSpPr>
        <p:spPr>
          <a:xfrm rot="0">
            <a:off x="547161" y="2413096"/>
            <a:ext cx="17021330" cy="2557821"/>
          </a:xfrm>
          <a:prstGeom prst="rect">
            <a:avLst/>
          </a:prstGeom>
        </p:spPr>
        <p:txBody>
          <a:bodyPr anchor="t" rtlCol="false" tIns="0" lIns="0" bIns="0" rIns="0">
            <a:spAutoFit/>
          </a:bodyPr>
          <a:lstStyle/>
          <a:p>
            <a:pPr algn="l">
              <a:lnSpc>
                <a:spcPts val="3392"/>
              </a:lnSpc>
              <a:spcBef>
                <a:spcPct val="0"/>
              </a:spcBef>
            </a:pPr>
            <a:r>
              <a:rPr lang="en-US" sz="2423" spc="77">
                <a:solidFill>
                  <a:srgbClr val="003D57"/>
                </a:solidFill>
                <a:latin typeface="Bricolage Grotesque"/>
                <a:ea typeface="Bricolage Grotesque"/>
                <a:cs typeface="Bricolage Grotesque"/>
                <a:sym typeface="Bricolage Grotesque"/>
              </a:rPr>
              <a:t>Add the ATS-Optimized Resume Builder feature to help users create professional, ATS-friendly resumes effortlessly. With pre-designed templates optimized specifically for Applicant Tracking Systems (ATS), users can quickly fill in their details, generate a polished resume, and download it instantly, ready for recruitment processes. Whether you're a developer, designer, or professional in any industry, this tool ensures your resume is tailored for the modern job market. Also add a feature in this page to check the strength of their existing resumes through a built-in analysis tool.</a:t>
            </a:r>
          </a:p>
        </p:txBody>
      </p:sp>
      <p:sp>
        <p:nvSpPr>
          <p:cNvPr name="TextBox 4" id="4"/>
          <p:cNvSpPr txBox="true"/>
          <p:nvPr/>
        </p:nvSpPr>
        <p:spPr>
          <a:xfrm rot="0">
            <a:off x="6296739" y="9588614"/>
            <a:ext cx="5694523" cy="481300"/>
          </a:xfrm>
          <a:prstGeom prst="rect">
            <a:avLst/>
          </a:prstGeom>
        </p:spPr>
        <p:txBody>
          <a:bodyPr anchor="t" rtlCol="false" tIns="0" lIns="0" bIns="0" rIns="0">
            <a:spAutoFit/>
          </a:bodyPr>
          <a:lstStyle/>
          <a:p>
            <a:pPr algn="r" marL="0" indent="0" lvl="0">
              <a:lnSpc>
                <a:spcPts val="3921"/>
              </a:lnSpc>
              <a:spcBef>
                <a:spcPct val="0"/>
              </a:spcBef>
            </a:pPr>
            <a:r>
              <a:rPr lang="en-US" b="true" sz="2801" spc="630">
                <a:solidFill>
                  <a:srgbClr val="003D57"/>
                </a:solidFill>
                <a:latin typeface="Bricolage Grotesque Bold"/>
                <a:ea typeface="Bricolage Grotesque Bold"/>
                <a:cs typeface="Bricolage Grotesque Bold"/>
                <a:sym typeface="Bricolage Grotesque Bold"/>
              </a:rPr>
              <a:t>WWW.DEVDISPLAY.ORG  </a:t>
            </a:r>
          </a:p>
        </p:txBody>
      </p:sp>
      <p:sp>
        <p:nvSpPr>
          <p:cNvPr name="TextBox 5" id="5"/>
          <p:cNvSpPr txBox="true"/>
          <p:nvPr/>
        </p:nvSpPr>
        <p:spPr>
          <a:xfrm rot="0">
            <a:off x="0" y="452417"/>
            <a:ext cx="18288000" cy="576283"/>
          </a:xfrm>
          <a:prstGeom prst="rect">
            <a:avLst/>
          </a:prstGeom>
        </p:spPr>
        <p:txBody>
          <a:bodyPr anchor="t" rtlCol="false" tIns="0" lIns="0" bIns="0" rIns="0">
            <a:spAutoFit/>
          </a:bodyPr>
          <a:lstStyle/>
          <a:p>
            <a:pPr algn="ctr">
              <a:lnSpc>
                <a:spcPts val="4461"/>
              </a:lnSpc>
              <a:spcBef>
                <a:spcPct val="0"/>
              </a:spcBef>
            </a:pPr>
            <a:r>
              <a:rPr lang="en-US" b="true" sz="3186" spc="101">
                <a:solidFill>
                  <a:srgbClr val="003D57"/>
                </a:solidFill>
                <a:latin typeface="Gatwick Bold"/>
                <a:ea typeface="Gatwick Bold"/>
                <a:cs typeface="Gatwick Bold"/>
                <a:sym typeface="Gatwick Bold"/>
              </a:rPr>
              <a:t>Proposed Implementation Ideas for GSoC Contributors</a:t>
            </a:r>
          </a:p>
        </p:txBody>
      </p:sp>
      <p:sp>
        <p:nvSpPr>
          <p:cNvPr name="TextBox 6" id="6"/>
          <p:cNvSpPr txBox="true"/>
          <p:nvPr/>
        </p:nvSpPr>
        <p:spPr>
          <a:xfrm rot="0">
            <a:off x="547161" y="1662133"/>
            <a:ext cx="18288000" cy="576283"/>
          </a:xfrm>
          <a:prstGeom prst="rect">
            <a:avLst/>
          </a:prstGeom>
        </p:spPr>
        <p:txBody>
          <a:bodyPr anchor="t" rtlCol="false" tIns="0" lIns="0" bIns="0" rIns="0">
            <a:spAutoFit/>
          </a:bodyPr>
          <a:lstStyle/>
          <a:p>
            <a:pPr algn="l">
              <a:lnSpc>
                <a:spcPts val="4461"/>
              </a:lnSpc>
            </a:pPr>
            <a:r>
              <a:rPr lang="en-US" sz="3186" spc="101" b="true">
                <a:solidFill>
                  <a:srgbClr val="003D57"/>
                </a:solidFill>
                <a:latin typeface="Gatwick Bold"/>
                <a:ea typeface="Gatwick Bold"/>
                <a:cs typeface="Gatwick Bold"/>
                <a:sym typeface="Gatwick Bold"/>
              </a:rPr>
              <a:t>7.  Resume Building Features</a:t>
            </a:r>
          </a:p>
        </p:txBody>
      </p:sp>
      <p:sp>
        <p:nvSpPr>
          <p:cNvPr name="AutoShape 7" id="7"/>
          <p:cNvSpPr/>
          <p:nvPr/>
        </p:nvSpPr>
        <p:spPr>
          <a:xfrm>
            <a:off x="0" y="1514495"/>
            <a:ext cx="18288000" cy="0"/>
          </a:xfrm>
          <a:prstGeom prst="line">
            <a:avLst/>
          </a:prstGeom>
          <a:ln cap="flat" w="9525">
            <a:solidFill>
              <a:srgbClr val="232222"/>
            </a:solidFill>
            <a:prstDash val="solid"/>
            <a:headEnd type="none" len="sm" w="sm"/>
            <a:tailEnd type="none" len="sm" w="sm"/>
          </a:ln>
        </p:spPr>
      </p:sp>
      <p:sp>
        <p:nvSpPr>
          <p:cNvPr name="TextBox 8" id="8"/>
          <p:cNvSpPr txBox="true"/>
          <p:nvPr/>
        </p:nvSpPr>
        <p:spPr>
          <a:xfrm rot="0">
            <a:off x="518436" y="5463387"/>
            <a:ext cx="17078779" cy="3489882"/>
          </a:xfrm>
          <a:prstGeom prst="rect">
            <a:avLst/>
          </a:prstGeom>
        </p:spPr>
        <p:txBody>
          <a:bodyPr anchor="t" rtlCol="false" tIns="0" lIns="0" bIns="0" rIns="0">
            <a:spAutoFit/>
          </a:bodyPr>
          <a:lstStyle/>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Dynamic Suggestions: Use AI to suggest skills or keywords based on the user’s input. </a:t>
            </a:r>
          </a:p>
          <a:p>
            <a:pPr algn="l" marL="535015" indent="-267507" lvl="1">
              <a:lnSpc>
                <a:spcPts val="3469"/>
              </a:lnSpc>
              <a:buFont typeface="Arial"/>
              <a:buChar char="•"/>
            </a:pPr>
            <a:r>
              <a:rPr lang="en-US" sz="2478" spc="79">
                <a:solidFill>
                  <a:srgbClr val="003D57"/>
                </a:solidFill>
                <a:latin typeface="Bricolage Grotesque"/>
                <a:ea typeface="Bricolage Grotesque"/>
                <a:cs typeface="Bricolage Grotesque"/>
                <a:sym typeface="Bricolage Grotesque"/>
              </a:rPr>
              <a:t>Effortless Resume Creation: Choose from a variety of professionally designed templates optimized for ATS, making sure your resume gets noticed by automated systems and human recruiters alike. Offer templates tailored for different fields (e.g., design, development, data science).</a:t>
            </a:r>
          </a:p>
          <a:p>
            <a:pPr algn="l" marL="535015" indent="-267507" lvl="1">
              <a:lnSpc>
                <a:spcPts val="3469"/>
              </a:lnSpc>
              <a:spcBef>
                <a:spcPct val="0"/>
              </a:spcBef>
              <a:buFont typeface="Arial"/>
              <a:buChar char="•"/>
            </a:pPr>
            <a:r>
              <a:rPr lang="en-US" sz="2478" spc="79">
                <a:solidFill>
                  <a:srgbClr val="003D57"/>
                </a:solidFill>
                <a:latin typeface="Bricolage Grotesque"/>
                <a:ea typeface="Bricolage Grotesque"/>
                <a:cs typeface="Bricolage Grotesque"/>
                <a:sym typeface="Bricolage Grotesque"/>
              </a:rPr>
              <a:t>ATS Score and Resume Checker: Upload your existing resume and receive an ATS score based on industry-standard keywords, formatting, and structure. The tool will provide detailed suggestions for improvements to help your resume pass ATS screenings and stand out to hiring managers. Provide a tool to score resumes against common ATS standards and suggest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DAGdeVb8MJg</dc:identifier>
  <dcterms:modified xsi:type="dcterms:W3CDTF">2011-08-01T06:04:30Z</dcterms:modified>
  <cp:revision>1</cp:revision>
  <dc:title>DevDisplay - Ideas List</dc:title>
</cp:coreProperties>
</file>