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9" r:id="rId6"/>
    <p:sldId id="261" r:id="rId7"/>
    <p:sldId id="266" r:id="rId8"/>
    <p:sldId id="268" r:id="rId9"/>
  </p:sldIdLst>
  <p:sldSz cx="14630400" cy="8229600"/>
  <p:notesSz cx="8229600" cy="14630400"/>
  <p:embeddedFontLst>
    <p:embeddedFont>
      <p:font typeface="Calibri" panose="020F0502020204030204" pitchFamily="3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4" d="100"/>
          <a:sy n="94" d="100"/>
        </p:scale>
        <p:origin x="474" y="10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77B8CE63-A414-4BC6-AC0A-E40043B5FC28}" type="datetimeFigureOut">
              <a:rPr lang="en-US" smtClean="0"/>
              <a:t>4/3/2025</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44BB0A60-35F3-456E-9EEC-67B1FE5180C4}" type="slidenum">
              <a:rPr lang="en-US" smtClean="0"/>
              <a:t>‹#›</a:t>
            </a:fld>
            <a:endParaRPr lang="en-US"/>
          </a:p>
        </p:txBody>
      </p:sp>
    </p:spTree>
    <p:extLst>
      <p:ext uri="{BB962C8B-B14F-4D97-AF65-F5344CB8AC3E}">
        <p14:creationId xmlns:p14="http://schemas.microsoft.com/office/powerpoint/2010/main" val="408737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10589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177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58666" y="768310"/>
            <a:ext cx="8781574" cy="2032397"/>
          </a:xfrm>
          <a:prstGeom prst="rect">
            <a:avLst/>
          </a:prstGeom>
          <a:noFill/>
          <a:ln/>
        </p:spPr>
        <p:txBody>
          <a:bodyPr wrap="square" lIns="0" tIns="0" rIns="0" bIns="0" rtlCol="0" anchor="t"/>
          <a:lstStyle/>
          <a:p>
            <a:pPr marL="0" indent="0" algn="l">
              <a:lnSpc>
                <a:spcPts val="5300"/>
              </a:lnSpc>
              <a:buNone/>
            </a:pPr>
            <a:r>
              <a:rPr lang="en-US" sz="4250" b="1" dirty="0">
                <a:solidFill>
                  <a:srgbClr val="333F70"/>
                </a:solidFill>
                <a:latin typeface="Unbounded Bold" pitchFamily="34" charset="0"/>
                <a:ea typeface="Unbounded Bold" pitchFamily="34" charset="-122"/>
                <a:cs typeface="Unbounded Bold" pitchFamily="34" charset="-120"/>
              </a:rPr>
              <a:t>Electric Vehicle Sales by State in India</a:t>
            </a:r>
            <a:endParaRPr lang="en-US" sz="4250" dirty="0"/>
          </a:p>
        </p:txBody>
      </p:sp>
      <p:sp>
        <p:nvSpPr>
          <p:cNvPr id="4" name="Text 1"/>
          <p:cNvSpPr/>
          <p:nvPr/>
        </p:nvSpPr>
        <p:spPr>
          <a:xfrm>
            <a:off x="579120" y="2926080"/>
            <a:ext cx="7806213" cy="3423920"/>
          </a:xfrm>
          <a:prstGeom prst="rect">
            <a:avLst/>
          </a:prstGeom>
          <a:noFill/>
          <a:ln/>
        </p:spPr>
        <p:txBody>
          <a:bodyPr wrap="square" lIns="0" tIns="0" rIns="0" bIns="0" rtlCol="0" anchor="t"/>
          <a:lstStyle/>
          <a:p>
            <a:pPr algn="l"/>
            <a:r>
              <a:rPr lang="en-US" sz="1600" b="0" i="0" u="none" strike="noStrike" baseline="0" dirty="0">
                <a:latin typeface="ArialMT"/>
              </a:rPr>
              <a:t>This dataset is valuable for analysts, data scientists, and researchers aiming to</a:t>
            </a:r>
          </a:p>
          <a:p>
            <a:pPr algn="l"/>
            <a:r>
              <a:rPr lang="en-US" sz="1600" b="0" i="0" u="none" strike="noStrike" baseline="0" dirty="0">
                <a:latin typeface="ArialMT"/>
              </a:rPr>
              <a:t>understand electric vehicle (EV) adoption trends across India. It is versatile and ideal</a:t>
            </a:r>
          </a:p>
          <a:p>
            <a:pPr algn="l"/>
            <a:r>
              <a:rPr lang="en-US" sz="1600" b="0" i="0" u="none" strike="noStrike" baseline="0" dirty="0">
                <a:latin typeface="ArialMT"/>
              </a:rPr>
              <a:t>for geographic market segmentation, trend analysis, and predictive modeling. By</a:t>
            </a:r>
          </a:p>
          <a:p>
            <a:pPr algn="l"/>
            <a:r>
              <a:rPr lang="en-US" sz="1600" b="0" i="0" u="none" strike="noStrike" baseline="0" dirty="0">
                <a:latin typeface="ArialMT"/>
              </a:rPr>
              <a:t>offering insights into regional EV sales patterns, the dataset supports strategic</a:t>
            </a:r>
          </a:p>
          <a:p>
            <a:pPr algn="l"/>
            <a:r>
              <a:rPr lang="en-US" sz="1600" b="0" i="0" u="none" strike="noStrike" baseline="0" dirty="0">
                <a:latin typeface="ArialMT"/>
              </a:rPr>
              <a:t>decision-making in market planning and infrastructure investment.</a:t>
            </a:r>
          </a:p>
          <a:p>
            <a:pPr algn="l"/>
            <a:r>
              <a:rPr lang="en-US" sz="1600" b="0" i="0" u="none" strike="noStrike" baseline="0" dirty="0">
                <a:latin typeface="ArialMT"/>
              </a:rPr>
              <a:t>The data was meticulously scraped from the Clean Mobility Shift website, and then</a:t>
            </a:r>
          </a:p>
          <a:p>
            <a:pPr algn="l"/>
            <a:r>
              <a:rPr lang="en-US" sz="1600" b="0" i="0" u="none" strike="noStrike" baseline="0" dirty="0">
                <a:latin typeface="ArialMT"/>
              </a:rPr>
              <a:t>thoroughly preprocessed to ensure accuracy and relevance. All null values have been</a:t>
            </a:r>
          </a:p>
          <a:p>
            <a:pPr algn="l"/>
            <a:r>
              <a:rPr lang="en-US" sz="1600" b="0" i="0" u="none" strike="noStrike" baseline="0" dirty="0">
                <a:latin typeface="ArialMT"/>
              </a:rPr>
              <a:t>removed, and the dataset has been cleaned to prepare it for immediate use in</a:t>
            </a:r>
          </a:p>
          <a:p>
            <a:pPr algn="l"/>
            <a:r>
              <a:rPr lang="en-US" sz="1600" b="0" i="0" u="none" strike="noStrike" baseline="0" dirty="0">
                <a:latin typeface="ArialMT"/>
              </a:rPr>
              <a:t>exploration, visualization, and analytical projects. It is particularly valuable for market</a:t>
            </a:r>
          </a:p>
          <a:p>
            <a:pPr algn="l"/>
            <a:r>
              <a:rPr lang="en-US" sz="1600" b="0" i="0" u="none" strike="noStrike" baseline="0" dirty="0">
                <a:latin typeface="ArialMT"/>
              </a:rPr>
              <a:t>trend analysis, infrastructure planning, and policy development within the EV sector.</a:t>
            </a:r>
          </a:p>
          <a:p>
            <a:pPr algn="l"/>
            <a:r>
              <a:rPr lang="en-US" sz="1600" b="0" i="0" u="none" strike="noStrike" baseline="0" dirty="0">
                <a:latin typeface="ArialMT"/>
              </a:rPr>
              <a:t>The dataset is provided in CSV format and is ready for analysis.</a:t>
            </a:r>
            <a:endParaRPr lang="en-US" sz="1600" dirty="0"/>
          </a:p>
          <a:p>
            <a:pPr marL="0" indent="0" algn="l">
              <a:lnSpc>
                <a:spcPts val="2700"/>
              </a:lnSpc>
              <a:buNone/>
            </a:pPr>
            <a:endParaRPr lang="en-US" sz="17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hape 3"/>
          <p:cNvSpPr/>
          <p:nvPr/>
        </p:nvSpPr>
        <p:spPr>
          <a:xfrm>
            <a:off x="758666" y="7098030"/>
            <a:ext cx="346829" cy="346829"/>
          </a:xfrm>
          <a:prstGeom prst="roundRect">
            <a:avLst>
              <a:gd name="adj" fmla="val 26361941"/>
            </a:avLst>
          </a:prstGeom>
          <a:noFill/>
          <a:ln w="7620">
            <a:solidFill>
              <a:srgbClr val="FFFFFF"/>
            </a:solidFill>
            <a:prstDash val="solid"/>
          </a:ln>
        </p:spPr>
      </p:sp>
      <p:sp>
        <p:nvSpPr>
          <p:cNvPr id="8" name="Text 4"/>
          <p:cNvSpPr/>
          <p:nvPr/>
        </p:nvSpPr>
        <p:spPr>
          <a:xfrm>
            <a:off x="1213842" y="7081838"/>
            <a:ext cx="2186226" cy="379333"/>
          </a:xfrm>
          <a:prstGeom prst="rect">
            <a:avLst/>
          </a:prstGeom>
          <a:noFill/>
          <a:ln/>
        </p:spPr>
        <p:txBody>
          <a:bodyPr wrap="none" lIns="0" tIns="0" rIns="0" bIns="0" rtlCol="0" anchor="t"/>
          <a:lstStyle/>
          <a:p>
            <a:pPr marL="0" indent="0" algn="l">
              <a:lnSpc>
                <a:spcPts val="2950"/>
              </a:lnSpc>
              <a:buNone/>
            </a:pPr>
            <a:endParaRPr lang="en-US" sz="2100" dirty="0"/>
          </a:p>
        </p:txBody>
      </p:sp>
      <p:pic>
        <p:nvPicPr>
          <p:cNvPr id="9" name="Picture 8">
            <a:extLst>
              <a:ext uri="{FF2B5EF4-FFF2-40B4-BE49-F238E27FC236}">
                <a16:creationId xmlns:a16="http://schemas.microsoft.com/office/drawing/2014/main" id="{7D80CC7F-BC2F-4EEF-B692-C4DE6EDD9BE7}"/>
              </a:ext>
            </a:extLst>
          </p:cNvPr>
          <p:cNvPicPr>
            <a:picLocks noChangeAspect="1"/>
          </p:cNvPicPr>
          <p:nvPr/>
        </p:nvPicPr>
        <p:blipFill>
          <a:blip r:embed="rId3"/>
          <a:stretch>
            <a:fillRect/>
          </a:stretch>
        </p:blipFill>
        <p:spPr>
          <a:xfrm>
            <a:off x="8385333" y="2800707"/>
            <a:ext cx="5848827" cy="28685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70027"/>
            <a:ext cx="11678007"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latin typeface="Unbounded Bold" pitchFamily="34" charset="0"/>
                <a:ea typeface="Unbounded Bold" pitchFamily="34" charset="-122"/>
              </a:rPr>
              <a:t>Steps</a:t>
            </a:r>
            <a:r>
              <a:rPr lang="en-US" sz="4800" b="1" i="0" u="none" strike="noStrike" baseline="0" dirty="0">
                <a:solidFill>
                  <a:srgbClr val="00B050"/>
                </a:solidFill>
                <a:latin typeface="Arial-BoldMT"/>
              </a:rPr>
              <a:t> </a:t>
            </a:r>
            <a:r>
              <a:rPr lang="en-US" sz="4450" b="1" dirty="0">
                <a:solidFill>
                  <a:srgbClr val="333F70"/>
                </a:solidFill>
                <a:latin typeface="Unbounded Bold" pitchFamily="34" charset="0"/>
                <a:ea typeface="Unbounded Bold" pitchFamily="34" charset="-122"/>
              </a:rPr>
              <a:t>Involved</a:t>
            </a:r>
            <a:endParaRPr lang="en-US" sz="4450" dirty="0"/>
          </a:p>
        </p:txBody>
      </p:sp>
      <p:sp>
        <p:nvSpPr>
          <p:cNvPr id="3" name="Text 1"/>
          <p:cNvSpPr/>
          <p:nvPr/>
        </p:nvSpPr>
        <p:spPr>
          <a:xfrm>
            <a:off x="793790" y="2332434"/>
            <a:ext cx="13042821" cy="4241086"/>
          </a:xfrm>
          <a:prstGeom prst="rect">
            <a:avLst/>
          </a:prstGeom>
          <a:noFill/>
          <a:ln/>
        </p:spPr>
        <p:txBody>
          <a:bodyPr wrap="square" lIns="0" tIns="0" rIns="0" bIns="0" rtlCol="0" anchor="t"/>
          <a:lstStyle/>
          <a:p>
            <a:pPr algn="l"/>
            <a:r>
              <a:rPr lang="en-US" sz="1600" dirty="0">
                <a:solidFill>
                  <a:schemeClr val="tx1">
                    <a:lumMod val="95000"/>
                  </a:schemeClr>
                </a:solidFill>
                <a:latin typeface="ArialMT"/>
              </a:rPr>
              <a:t>1 </a:t>
            </a:r>
            <a:r>
              <a:rPr lang="en-US" sz="1600" b="1" i="0" u="none" strike="noStrike" baseline="0" dirty="0">
                <a:solidFill>
                  <a:srgbClr val="92D050"/>
                </a:solidFill>
                <a:latin typeface="Arial-BoldMT"/>
              </a:rPr>
              <a:t>. Data Collection</a:t>
            </a:r>
            <a:r>
              <a:rPr lang="en-US" sz="1600" b="0" i="0" u="none" strike="noStrike" baseline="0" dirty="0">
                <a:solidFill>
                  <a:schemeClr val="tx1">
                    <a:lumMod val="95000"/>
                  </a:schemeClr>
                </a:solidFill>
                <a:latin typeface="ArialMT"/>
              </a:rPr>
              <a:t>: Load and inspect the dataset.</a:t>
            </a:r>
          </a:p>
          <a:p>
            <a:pPr marL="342900" indent="-342900" algn="l">
              <a:buAutoNum type="arabicPeriod"/>
            </a:pPr>
            <a:endParaRPr lang="en-US" sz="1600" b="0" i="0" u="none" strike="noStrike" baseline="0" dirty="0">
              <a:solidFill>
                <a:schemeClr val="tx1">
                  <a:lumMod val="95000"/>
                </a:schemeClr>
              </a:solidFill>
              <a:latin typeface="ArialMT"/>
            </a:endParaRPr>
          </a:p>
          <a:p>
            <a:pPr marL="0" indent="0" algn="l">
              <a:buNone/>
            </a:pPr>
            <a:r>
              <a:rPr lang="en-US" sz="1600" b="0" i="0" u="none" strike="noStrike" baseline="0" dirty="0">
                <a:solidFill>
                  <a:schemeClr val="tx1">
                    <a:lumMod val="95000"/>
                  </a:schemeClr>
                </a:solidFill>
                <a:latin typeface="ArialMT"/>
              </a:rPr>
              <a:t>2. </a:t>
            </a:r>
            <a:r>
              <a:rPr lang="en-US" sz="1600" b="1" i="0" u="none" strike="noStrike" baseline="0" dirty="0">
                <a:solidFill>
                  <a:srgbClr val="92D050"/>
                </a:solidFill>
                <a:latin typeface="Arial-BoldMT"/>
              </a:rPr>
              <a:t>Data Preprocessing</a:t>
            </a:r>
            <a:r>
              <a:rPr lang="en-US" sz="1600" b="0" i="0" u="none" strike="noStrike" baseline="0" dirty="0">
                <a:solidFill>
                  <a:schemeClr val="tx1">
                    <a:lumMod val="95000"/>
                  </a:schemeClr>
                </a:solidFill>
                <a:latin typeface="ArialMT"/>
              </a:rPr>
              <a:t>: Handle missing values, convert date formats, and perform feature engineering.</a:t>
            </a:r>
          </a:p>
          <a:p>
            <a:pPr marL="0" indent="0" algn="l">
              <a:buNone/>
            </a:pPr>
            <a:endParaRPr lang="en-US" sz="1600" b="0" i="0" u="none" strike="noStrike" baseline="0" dirty="0">
              <a:solidFill>
                <a:schemeClr val="tx1">
                  <a:lumMod val="95000"/>
                </a:schemeClr>
              </a:solidFill>
              <a:latin typeface="ArialMT"/>
            </a:endParaRPr>
          </a:p>
          <a:p>
            <a:pPr marL="0" indent="0" algn="l">
              <a:buNone/>
            </a:pPr>
            <a:r>
              <a:rPr lang="en-US" sz="1600" b="0" i="0" u="none" strike="noStrike" baseline="0" dirty="0">
                <a:solidFill>
                  <a:schemeClr val="tx1">
                    <a:lumMod val="95000"/>
                  </a:schemeClr>
                </a:solidFill>
                <a:latin typeface="ArialMT"/>
              </a:rPr>
              <a:t>3. </a:t>
            </a:r>
            <a:r>
              <a:rPr lang="en-US" sz="1600" b="1" i="0" u="none" strike="noStrike" baseline="0" dirty="0">
                <a:solidFill>
                  <a:srgbClr val="92D050"/>
                </a:solidFill>
                <a:latin typeface="Arial-BoldMT"/>
              </a:rPr>
              <a:t>Exploratory Data Analysis (EDA)</a:t>
            </a:r>
            <a:r>
              <a:rPr lang="en-US" sz="1600" b="0" i="0" u="none" strike="noStrike" baseline="0" dirty="0">
                <a:solidFill>
                  <a:srgbClr val="92D050"/>
                </a:solidFill>
                <a:latin typeface="ArialMT"/>
              </a:rPr>
              <a:t>: </a:t>
            </a:r>
            <a:r>
              <a:rPr lang="en-US" sz="1600" b="0" i="0" u="none" strike="noStrike" baseline="0" dirty="0">
                <a:solidFill>
                  <a:schemeClr val="tx1">
                    <a:lumMod val="95000"/>
                  </a:schemeClr>
                </a:solidFill>
                <a:latin typeface="ArialMT"/>
              </a:rPr>
              <a:t>Visualize trends and relationships between variables.</a:t>
            </a:r>
          </a:p>
          <a:p>
            <a:pPr marL="0" indent="0" algn="l">
              <a:buNone/>
            </a:pPr>
            <a:endParaRPr lang="en-US" sz="1600" b="0" i="0" u="none" strike="noStrike" baseline="0" dirty="0">
              <a:solidFill>
                <a:schemeClr val="tx1">
                  <a:lumMod val="95000"/>
                </a:schemeClr>
              </a:solidFill>
              <a:latin typeface="ArialMT"/>
            </a:endParaRPr>
          </a:p>
          <a:p>
            <a:pPr marL="0" indent="0" algn="l">
              <a:buNone/>
            </a:pPr>
            <a:r>
              <a:rPr lang="en-US" sz="1600" b="0" i="0" u="none" strike="noStrike" baseline="0" dirty="0">
                <a:solidFill>
                  <a:schemeClr val="tx1">
                    <a:lumMod val="95000"/>
                  </a:schemeClr>
                </a:solidFill>
                <a:latin typeface="ArialMT"/>
              </a:rPr>
              <a:t>4. </a:t>
            </a:r>
            <a:r>
              <a:rPr lang="en-US" sz="1600" b="1" i="0" u="none" strike="noStrike" baseline="0" dirty="0">
                <a:solidFill>
                  <a:srgbClr val="92D050"/>
                </a:solidFill>
                <a:latin typeface="Arial-BoldMT"/>
              </a:rPr>
              <a:t>Feature Engineering</a:t>
            </a:r>
            <a:r>
              <a:rPr lang="en-US" sz="1600" b="0" i="0" u="none" strike="noStrike" baseline="0" dirty="0">
                <a:solidFill>
                  <a:schemeClr val="tx1">
                    <a:lumMod val="95000"/>
                  </a:schemeClr>
                </a:solidFill>
                <a:latin typeface="ArialMT"/>
              </a:rPr>
              <a:t>: Create new features from the date column and encode categorical variables.</a:t>
            </a:r>
          </a:p>
          <a:p>
            <a:pPr marL="0" indent="0" algn="l">
              <a:buNone/>
            </a:pPr>
            <a:endParaRPr lang="en-US" sz="1600" b="0" i="0" u="none" strike="noStrike" baseline="0" dirty="0">
              <a:solidFill>
                <a:schemeClr val="tx1">
                  <a:lumMod val="95000"/>
                </a:schemeClr>
              </a:solidFill>
              <a:latin typeface="ArialMT"/>
            </a:endParaRPr>
          </a:p>
          <a:p>
            <a:pPr marL="0" indent="0" algn="l">
              <a:buNone/>
            </a:pPr>
            <a:r>
              <a:rPr lang="en-US" sz="1600" b="0" i="0" u="none" strike="noStrike" baseline="0" dirty="0">
                <a:solidFill>
                  <a:schemeClr val="tx1">
                    <a:lumMod val="95000"/>
                  </a:schemeClr>
                </a:solidFill>
                <a:latin typeface="ArialMT"/>
              </a:rPr>
              <a:t>5. </a:t>
            </a:r>
            <a:r>
              <a:rPr lang="en-US" sz="1600" b="1" i="0" u="none" strike="noStrike" baseline="0" dirty="0">
                <a:solidFill>
                  <a:srgbClr val="92D050"/>
                </a:solidFill>
                <a:latin typeface="Arial-BoldMT"/>
              </a:rPr>
              <a:t>Modeling</a:t>
            </a:r>
            <a:r>
              <a:rPr lang="en-US" sz="1600" b="0" i="0" u="none" strike="noStrike" baseline="0" dirty="0">
                <a:solidFill>
                  <a:schemeClr val="tx1">
                    <a:lumMod val="95000"/>
                  </a:schemeClr>
                </a:solidFill>
                <a:latin typeface="ArialMT"/>
              </a:rPr>
              <a:t>: Build a regression model to predict EV sales.</a:t>
            </a:r>
          </a:p>
          <a:p>
            <a:pPr marL="0" indent="0" algn="l">
              <a:buNone/>
            </a:pPr>
            <a:endParaRPr lang="en-US" sz="1600" b="0" i="0" u="none" strike="noStrike" baseline="0" dirty="0">
              <a:solidFill>
                <a:schemeClr val="tx1">
                  <a:lumMod val="95000"/>
                </a:schemeClr>
              </a:solidFill>
              <a:latin typeface="ArialMT"/>
            </a:endParaRPr>
          </a:p>
          <a:p>
            <a:pPr marL="0" indent="0" algn="l">
              <a:buNone/>
            </a:pPr>
            <a:r>
              <a:rPr lang="en-US" sz="1600" b="0" i="0" u="none" strike="noStrike" baseline="0" dirty="0">
                <a:solidFill>
                  <a:schemeClr val="tx1">
                    <a:lumMod val="95000"/>
                  </a:schemeClr>
                </a:solidFill>
                <a:latin typeface="ArialMT"/>
              </a:rPr>
              <a:t>6. </a:t>
            </a:r>
            <a:r>
              <a:rPr lang="en-US" sz="1600" b="1" i="0" u="none" strike="noStrike" baseline="0" dirty="0">
                <a:solidFill>
                  <a:srgbClr val="92D050"/>
                </a:solidFill>
                <a:latin typeface="Arial-BoldMT"/>
              </a:rPr>
              <a:t>Evaluation</a:t>
            </a:r>
            <a:r>
              <a:rPr lang="en-US" sz="1600" b="0" i="0" u="none" strike="noStrike" baseline="0" dirty="0">
                <a:solidFill>
                  <a:schemeClr val="tx1">
                    <a:lumMod val="95000"/>
                  </a:schemeClr>
                </a:solidFill>
                <a:latin typeface="ArialMT"/>
              </a:rPr>
              <a:t>: Evaluate the model performance and interpret the results.</a:t>
            </a:r>
          </a:p>
          <a:p>
            <a:pPr marL="0" indent="0" algn="l">
              <a:buNone/>
            </a:pPr>
            <a:endParaRPr lang="en-US" sz="1600" b="0" i="0" u="none" strike="noStrike" baseline="0" dirty="0">
              <a:solidFill>
                <a:schemeClr val="tx1">
                  <a:lumMod val="95000"/>
                </a:schemeClr>
              </a:solidFill>
              <a:latin typeface="ArialMT"/>
            </a:endParaRPr>
          </a:p>
          <a:p>
            <a:pPr marL="0" indent="0" algn="l">
              <a:buNone/>
            </a:pPr>
            <a:r>
              <a:rPr lang="en-US" sz="1600" b="0" i="0" u="none" strike="noStrike" baseline="0" dirty="0">
                <a:solidFill>
                  <a:schemeClr val="tx1">
                    <a:lumMod val="95000"/>
                  </a:schemeClr>
                </a:solidFill>
                <a:latin typeface="ArialMT"/>
              </a:rPr>
              <a:t>7. </a:t>
            </a:r>
            <a:r>
              <a:rPr lang="en-US" sz="1600" b="1" i="0" u="none" strike="noStrike" baseline="0" dirty="0">
                <a:solidFill>
                  <a:srgbClr val="92D050"/>
                </a:solidFill>
                <a:latin typeface="Arial-BoldMT"/>
              </a:rPr>
              <a:t>Visualization</a:t>
            </a:r>
            <a:r>
              <a:rPr lang="en-US" sz="1600" b="0" i="0" u="none" strike="noStrike" baseline="0" dirty="0">
                <a:solidFill>
                  <a:schemeClr val="tx1">
                    <a:lumMod val="95000"/>
                  </a:schemeClr>
                </a:solidFill>
                <a:latin typeface="ArialMT"/>
              </a:rPr>
              <a:t>: Visualize the results and trends using graphs and charts.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433"/>
          </a:xfrm>
          <a:prstGeom prst="rect">
            <a:avLst/>
          </a:prstGeom>
        </p:spPr>
      </p:pic>
      <p:sp>
        <p:nvSpPr>
          <p:cNvPr id="3" name="Text 0"/>
          <p:cNvSpPr/>
          <p:nvPr/>
        </p:nvSpPr>
        <p:spPr>
          <a:xfrm>
            <a:off x="6275070" y="619720"/>
            <a:ext cx="7566660" cy="1408509"/>
          </a:xfrm>
          <a:prstGeom prst="rect">
            <a:avLst/>
          </a:prstGeom>
          <a:noFill/>
          <a:ln/>
        </p:spPr>
        <p:txBody>
          <a:bodyPr wrap="square" lIns="0" tIns="0" rIns="0" bIns="0" rtlCol="0" anchor="t"/>
          <a:lstStyle/>
          <a:p>
            <a:pPr marL="0" indent="0" algn="l">
              <a:lnSpc>
                <a:spcPts val="5500"/>
              </a:lnSpc>
              <a:buNone/>
            </a:pPr>
            <a:r>
              <a:rPr lang="en-US" sz="4400" b="1" dirty="0">
                <a:solidFill>
                  <a:srgbClr val="333F70"/>
                </a:solidFill>
                <a:latin typeface="Unbounded Bold" pitchFamily="34" charset="0"/>
                <a:ea typeface="Unbounded Bold" pitchFamily="34" charset="-122"/>
                <a:cs typeface="Unbounded Bold" pitchFamily="34" charset="-120"/>
              </a:rPr>
              <a:t>Exploratory Data Analysis (EDA)</a:t>
            </a:r>
            <a:endParaRPr lang="en-US" sz="4400" dirty="0"/>
          </a:p>
        </p:txBody>
      </p:sp>
      <p:sp>
        <p:nvSpPr>
          <p:cNvPr id="4" name="Text 1"/>
          <p:cNvSpPr/>
          <p:nvPr/>
        </p:nvSpPr>
        <p:spPr>
          <a:xfrm>
            <a:off x="6275070" y="2366248"/>
            <a:ext cx="7566660" cy="1802606"/>
          </a:xfrm>
          <a:prstGeom prst="rect">
            <a:avLst/>
          </a:prstGeom>
          <a:noFill/>
          <a:ln/>
        </p:spPr>
        <p:txBody>
          <a:bodyPr wrap="square" lIns="0" tIns="0" rIns="0" bIns="0"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Exploratory Data Analysis (EDA) is conducted to gain insights into the dataset. This includes visualizing the distribution of sales by category using box plots, examining sales trends over time by plotting total sales against the order date, and generating a correlation heatmap to understand the relationships between different variables.</a:t>
            </a:r>
            <a:endParaRPr lang="en-US" sz="1750" dirty="0"/>
          </a:p>
        </p:txBody>
      </p:sp>
      <p:sp>
        <p:nvSpPr>
          <p:cNvPr id="5" name="Text 2"/>
          <p:cNvSpPr/>
          <p:nvPr/>
        </p:nvSpPr>
        <p:spPr>
          <a:xfrm>
            <a:off x="6275070" y="4422338"/>
            <a:ext cx="7566660" cy="1442085"/>
          </a:xfrm>
          <a:prstGeom prst="rect">
            <a:avLst/>
          </a:prstGeom>
          <a:noFill/>
          <a:ln/>
        </p:spPr>
        <p:txBody>
          <a:bodyPr wrap="square" lIns="0" tIns="0" rIns="0" bIns="0"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These visualizations help in identifying patterns, outliers, and correlations that can inform feature selection and model building. The EDA process provides a comprehensive understanding of the data's characteristics and potential predictive variables.</a:t>
            </a:r>
            <a:endParaRPr lang="en-US" sz="1750" dirty="0"/>
          </a:p>
        </p:txBody>
      </p:sp>
      <p:sp>
        <p:nvSpPr>
          <p:cNvPr id="7" name="Text 3"/>
          <p:cNvSpPr/>
          <p:nvPr/>
        </p:nvSpPr>
        <p:spPr>
          <a:xfrm>
            <a:off x="6275070" y="6906578"/>
            <a:ext cx="2296835" cy="704136"/>
          </a:xfrm>
          <a:prstGeom prst="rect">
            <a:avLst/>
          </a:prstGeom>
          <a:noFill/>
          <a:ln/>
        </p:spPr>
        <p:txBody>
          <a:bodyPr wrap="square" lIns="0" tIns="0" rIns="0" bIns="0" rtlCol="0" anchor="t"/>
          <a:lstStyle/>
          <a:p>
            <a:pPr marL="0" indent="0" algn="l">
              <a:lnSpc>
                <a:spcPts val="2750"/>
              </a:lnSpc>
              <a:buNone/>
            </a:pPr>
            <a:endParaRPr lang="en-US" sz="2200" dirty="0"/>
          </a:p>
        </p:txBody>
      </p:sp>
      <p:sp>
        <p:nvSpPr>
          <p:cNvPr id="9" name="Text 4"/>
          <p:cNvSpPr/>
          <p:nvPr/>
        </p:nvSpPr>
        <p:spPr>
          <a:xfrm>
            <a:off x="8909923" y="6906578"/>
            <a:ext cx="2296835" cy="352068"/>
          </a:xfrm>
          <a:prstGeom prst="rect">
            <a:avLst/>
          </a:prstGeom>
          <a:noFill/>
          <a:ln/>
        </p:spPr>
        <p:txBody>
          <a:bodyPr wrap="none" lIns="0" tIns="0" rIns="0" bIns="0" rtlCol="0" anchor="t"/>
          <a:lstStyle/>
          <a:p>
            <a:pPr marL="0" indent="0" algn="l">
              <a:lnSpc>
                <a:spcPts val="2750"/>
              </a:lnSpc>
              <a:buNone/>
            </a:pPr>
            <a:endParaRPr lang="en-US" sz="2200" dirty="0"/>
          </a:p>
        </p:txBody>
      </p:sp>
      <p:sp>
        <p:nvSpPr>
          <p:cNvPr id="11" name="Text 5"/>
          <p:cNvSpPr/>
          <p:nvPr/>
        </p:nvSpPr>
        <p:spPr>
          <a:xfrm>
            <a:off x="11544776" y="6906578"/>
            <a:ext cx="2296954" cy="704136"/>
          </a:xfrm>
          <a:prstGeom prst="rect">
            <a:avLst/>
          </a:prstGeom>
          <a:noFill/>
          <a:ln/>
        </p:spPr>
        <p:txBody>
          <a:bodyPr wrap="square" lIns="0" tIns="0" rIns="0" bIns="0" rtlCol="0" anchor="t"/>
          <a:lstStyle/>
          <a:p>
            <a:pPr marL="0" indent="0" algn="l">
              <a:lnSpc>
                <a:spcPts val="2750"/>
              </a:lnSpc>
              <a:buNone/>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575233" y="754975"/>
            <a:ext cx="6338649" cy="330994"/>
          </a:xfrm>
          <a:prstGeom prst="rect">
            <a:avLst/>
          </a:prstGeom>
          <a:noFill/>
          <a:ln/>
        </p:spPr>
        <p:txBody>
          <a:bodyPr wrap="none" lIns="0" tIns="0" rIns="0" bIns="0" rtlCol="0" anchor="t"/>
          <a:lstStyle/>
          <a:p>
            <a:pPr marL="0" indent="0" algn="l">
              <a:lnSpc>
                <a:spcPts val="2600"/>
              </a:lnSpc>
              <a:buNone/>
            </a:pPr>
            <a:endParaRPr lang="en-US" sz="1600" dirty="0"/>
          </a:p>
        </p:txBody>
      </p:sp>
      <p:sp>
        <p:nvSpPr>
          <p:cNvPr id="5" name="Text 1"/>
          <p:cNvSpPr/>
          <p:nvPr/>
        </p:nvSpPr>
        <p:spPr>
          <a:xfrm>
            <a:off x="724138" y="7015520"/>
            <a:ext cx="5172551" cy="646509"/>
          </a:xfrm>
          <a:prstGeom prst="rect">
            <a:avLst/>
          </a:prstGeom>
          <a:noFill/>
          <a:ln/>
        </p:spPr>
        <p:txBody>
          <a:bodyPr wrap="none" lIns="0" tIns="0" rIns="0" bIns="0" rtlCol="0" anchor="t"/>
          <a:lstStyle/>
          <a:p>
            <a:pPr marL="0" indent="0" algn="l">
              <a:lnSpc>
                <a:spcPts val="5050"/>
              </a:lnSpc>
              <a:buNone/>
            </a:pPr>
            <a:endParaRPr lang="en-US" sz="4050" dirty="0"/>
          </a:p>
        </p:txBody>
      </p:sp>
      <p:pic>
        <p:nvPicPr>
          <p:cNvPr id="4" name="Picture 3">
            <a:extLst>
              <a:ext uri="{FF2B5EF4-FFF2-40B4-BE49-F238E27FC236}">
                <a16:creationId xmlns:a16="http://schemas.microsoft.com/office/drawing/2014/main" id="{90252CFC-3438-45F1-B579-343ABB87C3BA}"/>
              </a:ext>
            </a:extLst>
          </p:cNvPr>
          <p:cNvPicPr>
            <a:picLocks noChangeAspect="1"/>
          </p:cNvPicPr>
          <p:nvPr/>
        </p:nvPicPr>
        <p:blipFill>
          <a:blip r:embed="rId3"/>
          <a:stretch>
            <a:fillRect/>
          </a:stretch>
        </p:blipFill>
        <p:spPr>
          <a:xfrm>
            <a:off x="1" y="956822"/>
            <a:ext cx="7371004" cy="5525258"/>
          </a:xfrm>
          <a:prstGeom prst="rect">
            <a:avLst/>
          </a:prstGeom>
        </p:spPr>
      </p:pic>
      <p:pic>
        <p:nvPicPr>
          <p:cNvPr id="8" name="Picture 7">
            <a:extLst>
              <a:ext uri="{FF2B5EF4-FFF2-40B4-BE49-F238E27FC236}">
                <a16:creationId xmlns:a16="http://schemas.microsoft.com/office/drawing/2014/main" id="{4CF59965-B93C-40F4-904C-9BF33E1E1A0E}"/>
              </a:ext>
            </a:extLst>
          </p:cNvPr>
          <p:cNvPicPr>
            <a:picLocks noChangeAspect="1"/>
          </p:cNvPicPr>
          <p:nvPr/>
        </p:nvPicPr>
        <p:blipFill>
          <a:blip r:embed="rId4"/>
          <a:stretch>
            <a:fillRect/>
          </a:stretch>
        </p:blipFill>
        <p:spPr>
          <a:xfrm>
            <a:off x="7315200" y="1027916"/>
            <a:ext cx="7010530" cy="47915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8377A2-8A04-4E4A-86EC-682522DA883B}"/>
              </a:ext>
            </a:extLst>
          </p:cNvPr>
          <p:cNvPicPr>
            <a:picLocks noChangeAspect="1"/>
          </p:cNvPicPr>
          <p:nvPr/>
        </p:nvPicPr>
        <p:blipFill>
          <a:blip r:embed="rId3"/>
          <a:stretch>
            <a:fillRect/>
          </a:stretch>
        </p:blipFill>
        <p:spPr>
          <a:xfrm>
            <a:off x="493069" y="1521506"/>
            <a:ext cx="5464633" cy="4725059"/>
          </a:xfrm>
          <a:prstGeom prst="rect">
            <a:avLst/>
          </a:prstGeom>
        </p:spPr>
      </p:pic>
      <p:pic>
        <p:nvPicPr>
          <p:cNvPr id="5" name="Picture 4">
            <a:extLst>
              <a:ext uri="{FF2B5EF4-FFF2-40B4-BE49-F238E27FC236}">
                <a16:creationId xmlns:a16="http://schemas.microsoft.com/office/drawing/2014/main" id="{EA03CB7D-CBDD-4786-A996-168757F9DAD7}"/>
              </a:ext>
            </a:extLst>
          </p:cNvPr>
          <p:cNvPicPr>
            <a:picLocks noChangeAspect="1"/>
          </p:cNvPicPr>
          <p:nvPr/>
        </p:nvPicPr>
        <p:blipFill>
          <a:blip r:embed="rId4"/>
          <a:stretch>
            <a:fillRect/>
          </a:stretch>
        </p:blipFill>
        <p:spPr>
          <a:xfrm>
            <a:off x="6101696" y="1521505"/>
            <a:ext cx="8420257" cy="4645615"/>
          </a:xfrm>
          <a:prstGeom prst="rect">
            <a:avLst/>
          </a:prstGeom>
        </p:spPr>
      </p:pic>
    </p:spTree>
    <p:extLst>
      <p:ext uri="{BB962C8B-B14F-4D97-AF65-F5344CB8AC3E}">
        <p14:creationId xmlns:p14="http://schemas.microsoft.com/office/powerpoint/2010/main" val="147812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0"/>
          <p:cNvSpPr/>
          <p:nvPr/>
        </p:nvSpPr>
        <p:spPr>
          <a:xfrm>
            <a:off x="8099108" y="1521023"/>
            <a:ext cx="5893832" cy="294799"/>
          </a:xfrm>
          <a:prstGeom prst="rect">
            <a:avLst/>
          </a:prstGeom>
          <a:noFill/>
          <a:ln/>
        </p:spPr>
        <p:txBody>
          <a:bodyPr wrap="none" lIns="0" tIns="0" rIns="0" bIns="0" rtlCol="0" anchor="t"/>
          <a:lstStyle/>
          <a:p>
            <a:pPr marL="0" indent="0" algn="l">
              <a:lnSpc>
                <a:spcPts val="2300"/>
              </a:lnSpc>
              <a:buNone/>
            </a:pPr>
            <a:endParaRPr lang="en-US" sz="1450" dirty="0"/>
          </a:p>
        </p:txBody>
      </p:sp>
      <p:sp>
        <p:nvSpPr>
          <p:cNvPr id="6" name="Text 1"/>
          <p:cNvSpPr/>
          <p:nvPr/>
        </p:nvSpPr>
        <p:spPr>
          <a:xfrm>
            <a:off x="644962" y="7261384"/>
            <a:ext cx="7272814" cy="294799"/>
          </a:xfrm>
          <a:prstGeom prst="rect">
            <a:avLst/>
          </a:prstGeom>
          <a:noFill/>
          <a:ln/>
        </p:spPr>
        <p:txBody>
          <a:bodyPr wrap="none" lIns="0" tIns="0" rIns="0" bIns="0" rtlCol="0" anchor="t"/>
          <a:lstStyle/>
          <a:p>
            <a:pPr marL="0" indent="0" algn="l">
              <a:lnSpc>
                <a:spcPts val="2300"/>
              </a:lnSpc>
              <a:buNone/>
            </a:pPr>
            <a:endParaRPr lang="en-US" sz="1450" dirty="0"/>
          </a:p>
        </p:txBody>
      </p:sp>
      <p:sp>
        <p:nvSpPr>
          <p:cNvPr id="7" name="Text 2"/>
          <p:cNvSpPr/>
          <p:nvPr/>
        </p:nvSpPr>
        <p:spPr>
          <a:xfrm>
            <a:off x="8374975" y="2354818"/>
            <a:ext cx="5617964" cy="294799"/>
          </a:xfrm>
          <a:prstGeom prst="rect">
            <a:avLst/>
          </a:prstGeom>
          <a:noFill/>
          <a:ln/>
        </p:spPr>
        <p:txBody>
          <a:bodyPr wrap="none" lIns="0" tIns="0" rIns="0" bIns="0" rtlCol="0" anchor="t"/>
          <a:lstStyle/>
          <a:p>
            <a:pPr marL="0" indent="0" algn="l">
              <a:lnSpc>
                <a:spcPts val="2300"/>
              </a:lnSpc>
              <a:buNone/>
            </a:pPr>
            <a:endParaRPr lang="en-US" sz="1450" dirty="0"/>
          </a:p>
        </p:txBody>
      </p:sp>
      <p:pic>
        <p:nvPicPr>
          <p:cNvPr id="3" name="Picture 2">
            <a:extLst>
              <a:ext uri="{FF2B5EF4-FFF2-40B4-BE49-F238E27FC236}">
                <a16:creationId xmlns:a16="http://schemas.microsoft.com/office/drawing/2014/main" id="{C3AC07AD-1E68-43B8-941C-990C4EA2CF36}"/>
              </a:ext>
            </a:extLst>
          </p:cNvPr>
          <p:cNvPicPr>
            <a:picLocks noChangeAspect="1"/>
          </p:cNvPicPr>
          <p:nvPr/>
        </p:nvPicPr>
        <p:blipFill>
          <a:blip r:embed="rId3"/>
          <a:stretch>
            <a:fillRect/>
          </a:stretch>
        </p:blipFill>
        <p:spPr>
          <a:xfrm>
            <a:off x="1416969" y="1815822"/>
            <a:ext cx="5029902" cy="3962953"/>
          </a:xfrm>
          <a:prstGeom prst="rect">
            <a:avLst/>
          </a:prstGeom>
        </p:spPr>
      </p:pic>
      <p:pic>
        <p:nvPicPr>
          <p:cNvPr id="9" name="Picture 8">
            <a:extLst>
              <a:ext uri="{FF2B5EF4-FFF2-40B4-BE49-F238E27FC236}">
                <a16:creationId xmlns:a16="http://schemas.microsoft.com/office/drawing/2014/main" id="{FC2F4F1C-0D8A-41C3-86CB-86F7AE404D0A}"/>
              </a:ext>
            </a:extLst>
          </p:cNvPr>
          <p:cNvPicPr>
            <a:picLocks noChangeAspect="1"/>
          </p:cNvPicPr>
          <p:nvPr/>
        </p:nvPicPr>
        <p:blipFill>
          <a:blip r:embed="rId4"/>
          <a:stretch>
            <a:fillRect/>
          </a:stretch>
        </p:blipFill>
        <p:spPr>
          <a:xfrm>
            <a:off x="2690167" y="1256901"/>
            <a:ext cx="9250066" cy="57157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7348" y="660440"/>
            <a:ext cx="7769304" cy="1227534"/>
          </a:xfrm>
          <a:prstGeom prst="rect">
            <a:avLst/>
          </a:prstGeom>
          <a:noFill/>
          <a:ln/>
        </p:spPr>
        <p:txBody>
          <a:bodyPr wrap="square" lIns="0" tIns="0" rIns="0" bIns="0" rtlCol="0" anchor="t"/>
          <a:lstStyle/>
          <a:p>
            <a:pPr marL="0" indent="0" algn="l">
              <a:lnSpc>
                <a:spcPts val="4800"/>
              </a:lnSpc>
              <a:buNone/>
            </a:pPr>
            <a:r>
              <a:rPr lang="en-US" sz="3850" b="1" dirty="0">
                <a:solidFill>
                  <a:srgbClr val="333F70"/>
                </a:solidFill>
                <a:latin typeface="Unbounded Bold" pitchFamily="34" charset="0"/>
                <a:ea typeface="Unbounded Bold" pitchFamily="34" charset="-122"/>
                <a:cs typeface="Unbounded Bold" pitchFamily="34" charset="-120"/>
              </a:rPr>
              <a:t>Conclusion</a:t>
            </a:r>
            <a:endParaRPr lang="en-US" sz="3850" dirty="0"/>
          </a:p>
        </p:txBody>
      </p:sp>
      <p:sp>
        <p:nvSpPr>
          <p:cNvPr id="4" name="Text 1"/>
          <p:cNvSpPr/>
          <p:nvPr/>
        </p:nvSpPr>
        <p:spPr>
          <a:xfrm>
            <a:off x="687348" y="2182534"/>
            <a:ext cx="7769304" cy="1708745"/>
          </a:xfrm>
          <a:prstGeom prst="rect">
            <a:avLst/>
          </a:prstGeom>
          <a:noFill/>
          <a:ln/>
        </p:spPr>
        <p:txBody>
          <a:bodyPr wrap="square" lIns="0" tIns="0" rIns="0" bIns="0" rtlCol="0" anchor="t"/>
          <a:lstStyle/>
          <a:p>
            <a:pPr marL="0" indent="0" algn="l">
              <a:lnSpc>
                <a:spcPts val="2450"/>
              </a:lnSpc>
              <a:buNone/>
            </a:pPr>
            <a:r>
              <a:rPr lang="en-US" sz="1500" dirty="0">
                <a:solidFill>
                  <a:srgbClr val="333F70"/>
                </a:solidFill>
                <a:latin typeface="Open Sans" pitchFamily="34" charset="0"/>
                <a:ea typeface="Open Sans" pitchFamily="34" charset="-122"/>
                <a:cs typeface="Open Sans" pitchFamily="34" charset="-120"/>
              </a:rPr>
              <a:t> </a:t>
            </a:r>
            <a:r>
              <a:rPr lang="en-US" sz="1600" b="1" i="0" dirty="0">
                <a:effectLst/>
                <a:latin typeface="Open Sans" panose="020B0606030504020204" pitchFamily="34" charset="0"/>
                <a:ea typeface="Open Sans" panose="020B0606030504020204" pitchFamily="34" charset="0"/>
                <a:cs typeface="Open Sans" panose="020B0606030504020204" pitchFamily="34" charset="0"/>
              </a:rPr>
              <a:t>The analysis of EV sales in India shows a strong growth trend, with certain states leading in adoption. Two-wheeler and three-wheeler EVs dominate the market. Seasonal variations and policy impacts influence sales. Continuous growth suggests increasing EV acceptance, but infrastructure improvements are crucial for sustained expansion.</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7348" y="660440"/>
            <a:ext cx="7769304" cy="1227534"/>
          </a:xfrm>
          <a:prstGeom prst="rect">
            <a:avLst/>
          </a:prstGeom>
          <a:noFill/>
          <a:ln/>
        </p:spPr>
        <p:txBody>
          <a:bodyPr wrap="square" lIns="0" tIns="0" rIns="0" bIns="0" rtlCol="0" anchor="t"/>
          <a:lstStyle/>
          <a:p>
            <a:pPr marL="0" indent="0" algn="l">
              <a:lnSpc>
                <a:spcPts val="4800"/>
              </a:lnSpc>
              <a:buNone/>
            </a:pPr>
            <a:r>
              <a:rPr lang="en-IN" sz="4000" b="1" i="0" dirty="0">
                <a:effectLst/>
                <a:latin typeface="system-ui"/>
              </a:rPr>
              <a:t>BUSINESS INSIGHTS</a:t>
            </a:r>
            <a:endParaRPr lang="en-US" sz="3850" dirty="0"/>
          </a:p>
        </p:txBody>
      </p:sp>
      <p:sp>
        <p:nvSpPr>
          <p:cNvPr id="4" name="Text 1"/>
          <p:cNvSpPr/>
          <p:nvPr/>
        </p:nvSpPr>
        <p:spPr>
          <a:xfrm>
            <a:off x="687348" y="2182534"/>
            <a:ext cx="7769304" cy="4553546"/>
          </a:xfrm>
          <a:prstGeom prst="rect">
            <a:avLst/>
          </a:prstGeom>
          <a:noFill/>
          <a:ln/>
        </p:spPr>
        <p:txBody>
          <a:bodyPr wrap="square" lIns="0" tIns="0" rIns="0" bIns="0" rtlCol="0" anchor="t"/>
          <a:lstStyle/>
          <a:p>
            <a:pPr algn="l"/>
            <a:endParaRPr lang="en-US" sz="1600" b="0" i="0" dirty="0">
              <a:effectLst/>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500" dirty="0"/>
              <a:t> </a:t>
            </a:r>
            <a:r>
              <a:rPr lang="en-US" sz="1600" b="1" i="0" dirty="0">
                <a:effectLst/>
                <a:latin typeface="-apple-system"/>
              </a:rPr>
              <a:t>Dominant Category</a:t>
            </a:r>
            <a:r>
              <a:rPr lang="en-US" sz="1600" b="0" i="0" dirty="0">
                <a:effectLst/>
                <a:latin typeface="-apple-system"/>
              </a:rPr>
              <a:t>: 2-Wheelers lead sales (1.81M units).</a:t>
            </a:r>
          </a:p>
          <a:p>
            <a:pPr algn="l">
              <a:buFont typeface="Arial" panose="020B0604020202020204" pitchFamily="34" charset="0"/>
              <a:buChar char="•"/>
            </a:pPr>
            <a:endParaRPr lang="en-US" sz="1600" b="0" i="0" dirty="0">
              <a:effectLst/>
              <a:latin typeface="-apple-system"/>
            </a:endParaRPr>
          </a:p>
          <a:p>
            <a:pPr algn="l">
              <a:buFont typeface="Arial" panose="020B0604020202020204" pitchFamily="34" charset="0"/>
              <a:buChar char="•"/>
            </a:pPr>
            <a:r>
              <a:rPr lang="en-US" sz="1600" b="1" i="0" dirty="0">
                <a:effectLst/>
                <a:latin typeface="-apple-system"/>
              </a:rPr>
              <a:t>Regional Focus</a:t>
            </a:r>
            <a:r>
              <a:rPr lang="en-US" sz="1600" b="0" i="0" dirty="0">
                <a:effectLst/>
                <a:latin typeface="-apple-system"/>
              </a:rPr>
              <a:t>: Top 5 states account for  2.37M sales (59% of total).</a:t>
            </a:r>
          </a:p>
          <a:p>
            <a:pPr algn="l">
              <a:buFont typeface="Arial" panose="020B0604020202020204" pitchFamily="34" charset="0"/>
              <a:buChar char="•"/>
            </a:pPr>
            <a:endParaRPr lang="en-US" sz="1600" b="0" i="0" dirty="0">
              <a:effectLst/>
              <a:latin typeface="-apple-system"/>
            </a:endParaRPr>
          </a:p>
          <a:p>
            <a:pPr algn="l">
              <a:buFont typeface="Arial" panose="020B0604020202020204" pitchFamily="34" charset="0"/>
              <a:buChar char="•"/>
            </a:pPr>
            <a:r>
              <a:rPr lang="en-US" sz="1600" b="1" i="0" dirty="0">
                <a:effectLst/>
                <a:latin typeface="-apple-system"/>
              </a:rPr>
              <a:t>Growth Potential</a:t>
            </a:r>
            <a:r>
              <a:rPr lang="en-US" sz="1600" b="0" i="0" dirty="0">
                <a:effectLst/>
                <a:latin typeface="-apple-system"/>
              </a:rPr>
              <a:t>: 4W Personal vehicles show strong adoption (31K units).</a:t>
            </a:r>
          </a:p>
          <a:p>
            <a:pPr marL="0" indent="0" algn="l">
              <a:lnSpc>
                <a:spcPts val="2450"/>
              </a:lnSpc>
              <a:buNone/>
            </a:pPr>
            <a:endParaRPr lang="en-US" sz="1500" dirty="0">
              <a:solidFill>
                <a:srgbClr val="FF0000"/>
              </a:solidFill>
            </a:endParaRPr>
          </a:p>
        </p:txBody>
      </p:sp>
      <p:sp>
        <p:nvSpPr>
          <p:cNvPr id="5" name="Text 2"/>
          <p:cNvSpPr/>
          <p:nvPr/>
        </p:nvSpPr>
        <p:spPr>
          <a:xfrm>
            <a:off x="687348" y="3660696"/>
            <a:ext cx="7769304" cy="1257300"/>
          </a:xfrm>
          <a:prstGeom prst="rect">
            <a:avLst/>
          </a:prstGeom>
          <a:noFill/>
          <a:ln/>
        </p:spPr>
        <p:txBody>
          <a:bodyPr wrap="square" lIns="0" tIns="0" rIns="0" bIns="0" rtlCol="0" anchor="t"/>
          <a:lstStyle/>
          <a:p>
            <a:pPr marL="0" indent="0" algn="l">
              <a:lnSpc>
                <a:spcPts val="2450"/>
              </a:lnSpc>
              <a:buNone/>
            </a:pPr>
            <a:endParaRPr lang="en-US" sz="1500" dirty="0"/>
          </a:p>
        </p:txBody>
      </p:sp>
      <p:sp>
        <p:nvSpPr>
          <p:cNvPr id="10" name="Text 7"/>
          <p:cNvSpPr/>
          <p:nvPr/>
        </p:nvSpPr>
        <p:spPr>
          <a:xfrm>
            <a:off x="5308402" y="5359717"/>
            <a:ext cx="3104198" cy="306824"/>
          </a:xfrm>
          <a:prstGeom prst="rect">
            <a:avLst/>
          </a:prstGeom>
          <a:noFill/>
          <a:ln/>
        </p:spPr>
        <p:txBody>
          <a:bodyPr wrap="none" lIns="0" tIns="0" rIns="0" bIns="0" rtlCol="0" anchor="t"/>
          <a:lstStyle/>
          <a:p>
            <a:pPr marL="0" indent="0" algn="l">
              <a:lnSpc>
                <a:spcPts val="2400"/>
              </a:lnSpc>
              <a:buNone/>
            </a:pPr>
            <a:endParaRPr lang="en-US" sz="1900" dirty="0"/>
          </a:p>
        </p:txBody>
      </p:sp>
      <p:sp>
        <p:nvSpPr>
          <p:cNvPr id="11" name="Text 8"/>
          <p:cNvSpPr/>
          <p:nvPr/>
        </p:nvSpPr>
        <p:spPr>
          <a:xfrm>
            <a:off x="5308402" y="5784294"/>
            <a:ext cx="3148370" cy="628650"/>
          </a:xfrm>
          <a:prstGeom prst="rect">
            <a:avLst/>
          </a:prstGeom>
          <a:noFill/>
          <a:ln/>
        </p:spPr>
        <p:txBody>
          <a:bodyPr wrap="square" lIns="0" tIns="0" rIns="0" bIns="0" rtlCol="0" anchor="t"/>
          <a:lstStyle/>
          <a:p>
            <a:pPr marL="0" indent="0" algn="l">
              <a:lnSpc>
                <a:spcPts val="2450"/>
              </a:lnSpc>
              <a:buNone/>
            </a:pPr>
            <a:endParaRPr lang="en-US" sz="1500" dirty="0"/>
          </a:p>
        </p:txBody>
      </p:sp>
      <p:sp>
        <p:nvSpPr>
          <p:cNvPr id="14" name="Text 11"/>
          <p:cNvSpPr/>
          <p:nvPr/>
        </p:nvSpPr>
        <p:spPr>
          <a:xfrm>
            <a:off x="1325523" y="7254716"/>
            <a:ext cx="7131129" cy="314325"/>
          </a:xfrm>
          <a:prstGeom prst="rect">
            <a:avLst/>
          </a:prstGeom>
          <a:noFill/>
          <a:ln/>
        </p:spPr>
        <p:txBody>
          <a:bodyPr wrap="none" lIns="0" tIns="0" rIns="0" bIns="0" rtlCol="0" anchor="t"/>
          <a:lstStyle/>
          <a:p>
            <a:pPr marL="0" indent="0" algn="l">
              <a:lnSpc>
                <a:spcPts val="2450"/>
              </a:lnSpc>
              <a:buNone/>
            </a:pPr>
            <a:endParaRPr lang="en-US" sz="1500" dirty="0"/>
          </a:p>
        </p:txBody>
      </p:sp>
    </p:spTree>
    <p:extLst>
      <p:ext uri="{BB962C8B-B14F-4D97-AF65-F5344CB8AC3E}">
        <p14:creationId xmlns:p14="http://schemas.microsoft.com/office/powerpoint/2010/main" val="981018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457</Words>
  <Application>Microsoft Office PowerPoint</Application>
  <PresentationFormat>Custom</PresentationFormat>
  <Paragraphs>46</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Arial-BoldMT</vt:lpstr>
      <vt:lpstr>Calibri</vt:lpstr>
      <vt:lpstr>Unbounded Bold</vt:lpstr>
      <vt:lpstr>-apple-system</vt:lpstr>
      <vt:lpstr>system-ui</vt:lpstr>
      <vt:lpstr>ArialMT</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aman pokhrioyal</cp:lastModifiedBy>
  <cp:revision>10</cp:revision>
  <dcterms:created xsi:type="dcterms:W3CDTF">2025-03-25T19:33:50Z</dcterms:created>
  <dcterms:modified xsi:type="dcterms:W3CDTF">2025-04-03T11:22:40Z</dcterms:modified>
</cp:coreProperties>
</file>