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8" r:id="rId3"/>
    <p:sldId id="259" r:id="rId4"/>
    <p:sldId id="267" r:id="rId5"/>
    <p:sldId id="261" r:id="rId6"/>
    <p:sldId id="265" r:id="rId7"/>
    <p:sldId id="266" r:id="rId8"/>
    <p:sldId id="268" r:id="rId9"/>
  </p:sldIdLst>
  <p:sldSz cx="14630400" cy="8229600"/>
  <p:notesSz cx="8229600" cy="14630400"/>
  <p:embeddedFontLst>
    <p:embeddedFont>
      <p:font typeface="Calibri" panose="020F0502020204030204" pitchFamily="34" charset="0"/>
      <p:regular r:id="rId11"/>
      <p:bold r:id="rId12"/>
      <p:italic r:id="rId13"/>
      <p:boldItalic r:id="rId14"/>
    </p:embeddedFont>
    <p:embeddedFont>
      <p:font typeface="Open Sans" panose="020B0606030504020204" pitchFamily="34"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94" d="100"/>
          <a:sy n="94" d="100"/>
        </p:scale>
        <p:origin x="474" y="102"/>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1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1838"/>
          </a:xfrm>
          <a:prstGeom prst="rect">
            <a:avLst/>
          </a:prstGeom>
        </p:spPr>
        <p:txBody>
          <a:bodyPr vert="horz" lIns="91440" tIns="45720" rIns="91440" bIns="45720" rtlCol="0"/>
          <a:lstStyle>
            <a:lvl1pPr algn="r">
              <a:defRPr sz="1200"/>
            </a:lvl1pPr>
          </a:lstStyle>
          <a:p>
            <a:fld id="{77B8CE63-A414-4BC6-AC0A-E40043B5FC28}" type="datetimeFigureOut">
              <a:rPr lang="en-US" smtClean="0"/>
              <a:t>4/6/2025</a:t>
            </a:fld>
            <a:endParaRPr lang="en-US"/>
          </a:p>
        </p:txBody>
      </p:sp>
      <p:sp>
        <p:nvSpPr>
          <p:cNvPr id="4" name="Slide Image Placeholder 3"/>
          <p:cNvSpPr>
            <a:spLocks noGrp="1" noRot="1" noChangeAspect="1"/>
          </p:cNvSpPr>
          <p:nvPr>
            <p:ph type="sldImg" idx="2"/>
          </p:nvPr>
        </p:nvSpPr>
        <p:spPr>
          <a:xfrm>
            <a:off x="-762000" y="1096963"/>
            <a:ext cx="9753600" cy="5486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6950075"/>
            <a:ext cx="6584950" cy="65833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02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0250"/>
          </a:xfrm>
          <a:prstGeom prst="rect">
            <a:avLst/>
          </a:prstGeom>
        </p:spPr>
        <p:txBody>
          <a:bodyPr vert="horz" lIns="91440" tIns="45720" rIns="91440" bIns="45720" rtlCol="0" anchor="b"/>
          <a:lstStyle>
            <a:lvl1pPr algn="r">
              <a:defRPr sz="1200"/>
            </a:lvl1pPr>
          </a:lstStyle>
          <a:p>
            <a:fld id="{44BB0A60-35F3-456E-9EEC-67B1FE5180C4}" type="slidenum">
              <a:rPr lang="en-US" smtClean="0"/>
              <a:t>‹#›</a:t>
            </a:fld>
            <a:endParaRPr lang="en-US"/>
          </a:p>
        </p:txBody>
      </p:sp>
    </p:spTree>
    <p:extLst>
      <p:ext uri="{BB962C8B-B14F-4D97-AF65-F5344CB8AC3E}">
        <p14:creationId xmlns:p14="http://schemas.microsoft.com/office/powerpoint/2010/main" val="4087375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3376033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71777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758666" y="768310"/>
            <a:ext cx="7626667" cy="2032397"/>
          </a:xfrm>
          <a:prstGeom prst="rect">
            <a:avLst/>
          </a:prstGeom>
          <a:noFill/>
          <a:ln/>
        </p:spPr>
        <p:txBody>
          <a:bodyPr wrap="square" lIns="0" tIns="0" rIns="0" bIns="0" rtlCol="0" anchor="t"/>
          <a:lstStyle/>
          <a:p>
            <a:pPr marL="0" indent="0" algn="l">
              <a:lnSpc>
                <a:spcPts val="5300"/>
              </a:lnSpc>
              <a:buNone/>
            </a:pPr>
            <a:r>
              <a:rPr lang="en-US" sz="4250" b="1" dirty="0">
                <a:solidFill>
                  <a:srgbClr val="333F70"/>
                </a:solidFill>
                <a:latin typeface="Unbounded Bold" pitchFamily="34" charset="0"/>
                <a:ea typeface="Unbounded Bold" pitchFamily="34" charset="-122"/>
                <a:cs typeface="Unbounded Bold" pitchFamily="34" charset="-120"/>
              </a:rPr>
              <a:t>Supermart Grocery Sales</a:t>
            </a:r>
            <a:endParaRPr lang="en-US" sz="4250" dirty="0"/>
          </a:p>
        </p:txBody>
      </p:sp>
      <p:sp>
        <p:nvSpPr>
          <p:cNvPr id="4" name="Text 1"/>
          <p:cNvSpPr/>
          <p:nvPr/>
        </p:nvSpPr>
        <p:spPr>
          <a:xfrm>
            <a:off x="579120" y="2926080"/>
            <a:ext cx="7806213" cy="3423920"/>
          </a:xfrm>
          <a:prstGeom prst="rect">
            <a:avLst/>
          </a:prstGeom>
          <a:noFill/>
          <a:ln/>
        </p:spPr>
        <p:txBody>
          <a:bodyPr wrap="square" lIns="0" tIns="0" rIns="0" bIns="0" rtlCol="0" anchor="t"/>
          <a:lstStyle/>
          <a:p>
            <a:pPr marL="0" indent="0" algn="l">
              <a:lnSpc>
                <a:spcPts val="2700"/>
              </a:lnSpc>
              <a:buNone/>
            </a:pPr>
            <a:r>
              <a:rPr lang="en-US" sz="1600" b="0" i="0" dirty="0">
                <a:effectLst/>
                <a:latin typeface="Open Sans" panose="020B0606030504020204" pitchFamily="34" charset="0"/>
                <a:ea typeface="Open Sans" panose="020B0606030504020204" pitchFamily="34" charset="0"/>
                <a:cs typeface="Open Sans" panose="020B0606030504020204" pitchFamily="34" charset="0"/>
              </a:rPr>
              <a:t>This project involves an in-depth analysis of the </a:t>
            </a:r>
            <a:r>
              <a:rPr lang="en-US" sz="1600" b="0" i="0" dirty="0" err="1">
                <a:effectLst/>
                <a:latin typeface="Open Sans" panose="020B0606030504020204" pitchFamily="34" charset="0"/>
                <a:ea typeface="Open Sans" panose="020B0606030504020204" pitchFamily="34" charset="0"/>
                <a:cs typeface="Open Sans" panose="020B0606030504020204" pitchFamily="34" charset="0"/>
              </a:rPr>
              <a:t>Supermart</a:t>
            </a:r>
            <a:r>
              <a:rPr lang="en-US" sz="1600" b="0" i="0" dirty="0">
                <a:effectLst/>
                <a:latin typeface="Open Sans" panose="020B0606030504020204" pitchFamily="34" charset="0"/>
                <a:ea typeface="Open Sans" panose="020B0606030504020204" pitchFamily="34" charset="0"/>
                <a:cs typeface="Open Sans" panose="020B0606030504020204" pitchFamily="34" charset="0"/>
              </a:rPr>
              <a:t> Grocery Sales dataset, which contains data on orders placed by customers on a grocery delivery application. The primary goal is to explore the data, uncover trends, and build a predictive model to forecast sales. The analysis focuses on understanding key sales drivers, profit margins, and the impact of discounts on customer behavior. The project also includes the development of a machine learning model to predict future sales.</a:t>
            </a:r>
            <a:endParaRPr lang="en-US" sz="170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Shape 3"/>
          <p:cNvSpPr/>
          <p:nvPr/>
        </p:nvSpPr>
        <p:spPr>
          <a:xfrm>
            <a:off x="758666" y="7098030"/>
            <a:ext cx="346829" cy="346829"/>
          </a:xfrm>
          <a:prstGeom prst="roundRect">
            <a:avLst>
              <a:gd name="adj" fmla="val 26361941"/>
            </a:avLst>
          </a:prstGeom>
          <a:noFill/>
          <a:ln w="7620">
            <a:solidFill>
              <a:srgbClr val="FFFFFF"/>
            </a:solidFill>
            <a:prstDash val="solid"/>
          </a:ln>
        </p:spPr>
      </p:sp>
      <p:sp>
        <p:nvSpPr>
          <p:cNvPr id="8" name="Text 4"/>
          <p:cNvSpPr/>
          <p:nvPr/>
        </p:nvSpPr>
        <p:spPr>
          <a:xfrm>
            <a:off x="1213842" y="7081838"/>
            <a:ext cx="2186226" cy="379333"/>
          </a:xfrm>
          <a:prstGeom prst="rect">
            <a:avLst/>
          </a:prstGeom>
          <a:noFill/>
          <a:ln/>
        </p:spPr>
        <p:txBody>
          <a:bodyPr wrap="none" lIns="0" tIns="0" rIns="0" bIns="0" rtlCol="0" anchor="t"/>
          <a:lstStyle/>
          <a:p>
            <a:pPr marL="0" indent="0" algn="l">
              <a:lnSpc>
                <a:spcPts val="2950"/>
              </a:lnSpc>
              <a:buNone/>
            </a:pPr>
            <a:endParaRPr lang="en-US" sz="2100" dirty="0"/>
          </a:p>
        </p:txBody>
      </p:sp>
      <p:pic>
        <p:nvPicPr>
          <p:cNvPr id="12" name="Picture 11">
            <a:extLst>
              <a:ext uri="{FF2B5EF4-FFF2-40B4-BE49-F238E27FC236}">
                <a16:creationId xmlns:a16="http://schemas.microsoft.com/office/drawing/2014/main" id="{F300ACC4-1CEC-4711-B4FF-01D5CDA335EC}"/>
              </a:ext>
            </a:extLst>
          </p:cNvPr>
          <p:cNvPicPr>
            <a:picLocks noChangeAspect="1"/>
          </p:cNvPicPr>
          <p:nvPr/>
        </p:nvPicPr>
        <p:blipFill>
          <a:blip r:embed="rId3"/>
          <a:stretch>
            <a:fillRect/>
          </a:stretch>
        </p:blipFill>
        <p:spPr>
          <a:xfrm>
            <a:off x="8385333" y="0"/>
            <a:ext cx="6245067" cy="757205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0433"/>
          </a:xfrm>
          <a:prstGeom prst="rect">
            <a:avLst/>
          </a:prstGeom>
        </p:spPr>
      </p:pic>
      <p:sp>
        <p:nvSpPr>
          <p:cNvPr id="3" name="Text 0"/>
          <p:cNvSpPr/>
          <p:nvPr/>
        </p:nvSpPr>
        <p:spPr>
          <a:xfrm>
            <a:off x="6275070" y="619720"/>
            <a:ext cx="7566660" cy="1408509"/>
          </a:xfrm>
          <a:prstGeom prst="rect">
            <a:avLst/>
          </a:prstGeom>
          <a:noFill/>
          <a:ln/>
        </p:spPr>
        <p:txBody>
          <a:bodyPr wrap="square" lIns="0" tIns="0" rIns="0" bIns="0" rtlCol="0" anchor="t"/>
          <a:lstStyle/>
          <a:p>
            <a:pPr marL="0" indent="0" algn="l">
              <a:lnSpc>
                <a:spcPts val="5500"/>
              </a:lnSpc>
              <a:buNone/>
            </a:pPr>
            <a:r>
              <a:rPr lang="en-US" sz="4400" b="1" dirty="0">
                <a:solidFill>
                  <a:srgbClr val="333F70"/>
                </a:solidFill>
                <a:latin typeface="Unbounded Bold" pitchFamily="34" charset="0"/>
                <a:ea typeface="Unbounded Bold" pitchFamily="34" charset="-122"/>
                <a:cs typeface="Unbounded Bold" pitchFamily="34" charset="-120"/>
              </a:rPr>
              <a:t>Exploratory Data Analysis (EDA)</a:t>
            </a:r>
            <a:endParaRPr lang="en-US" sz="4400" dirty="0"/>
          </a:p>
        </p:txBody>
      </p:sp>
      <p:sp>
        <p:nvSpPr>
          <p:cNvPr id="4" name="Text 1"/>
          <p:cNvSpPr/>
          <p:nvPr/>
        </p:nvSpPr>
        <p:spPr>
          <a:xfrm>
            <a:off x="6275070" y="2366248"/>
            <a:ext cx="7566660" cy="1802606"/>
          </a:xfrm>
          <a:prstGeom prst="rect">
            <a:avLst/>
          </a:prstGeom>
          <a:noFill/>
          <a:ln/>
        </p:spPr>
        <p:txBody>
          <a:bodyPr wrap="square" lIns="0" tIns="0" rIns="0" bIns="0" rtlCol="0" anchor="t"/>
          <a:lstStyle/>
          <a:p>
            <a:pPr marL="0" indent="0" algn="l">
              <a:lnSpc>
                <a:spcPts val="2800"/>
              </a:lnSpc>
              <a:buNone/>
            </a:pPr>
            <a:r>
              <a:rPr lang="en-US" sz="1750" dirty="0">
                <a:solidFill>
                  <a:srgbClr val="333F70"/>
                </a:solidFill>
                <a:latin typeface="Open Sans" pitchFamily="34" charset="0"/>
                <a:ea typeface="Open Sans" pitchFamily="34" charset="-122"/>
                <a:cs typeface="Open Sans" pitchFamily="34" charset="-120"/>
              </a:rPr>
              <a:t>Exploratory Data Analysis (EDA) is conducted to gain insights into the dataset. This includes visualizing the distribution of sales by category using box plots, examining sales trends over time by plotting total sales against the order date, and generating a correlation heatmap to understand the relationships between different variables.</a:t>
            </a:r>
            <a:endParaRPr lang="en-US" sz="1750" dirty="0"/>
          </a:p>
        </p:txBody>
      </p:sp>
      <p:sp>
        <p:nvSpPr>
          <p:cNvPr id="5" name="Text 2"/>
          <p:cNvSpPr/>
          <p:nvPr/>
        </p:nvSpPr>
        <p:spPr>
          <a:xfrm>
            <a:off x="6275070" y="4422338"/>
            <a:ext cx="7566660" cy="1442085"/>
          </a:xfrm>
          <a:prstGeom prst="rect">
            <a:avLst/>
          </a:prstGeom>
          <a:noFill/>
          <a:ln/>
        </p:spPr>
        <p:txBody>
          <a:bodyPr wrap="square" lIns="0" tIns="0" rIns="0" bIns="0" rtlCol="0" anchor="t"/>
          <a:lstStyle/>
          <a:p>
            <a:pPr marL="0" indent="0" algn="l">
              <a:lnSpc>
                <a:spcPts val="2800"/>
              </a:lnSpc>
              <a:buNone/>
            </a:pPr>
            <a:r>
              <a:rPr lang="en-US" sz="1750" dirty="0">
                <a:solidFill>
                  <a:srgbClr val="333F70"/>
                </a:solidFill>
                <a:latin typeface="Open Sans" pitchFamily="34" charset="0"/>
                <a:ea typeface="Open Sans" pitchFamily="34" charset="-122"/>
                <a:cs typeface="Open Sans" pitchFamily="34" charset="-120"/>
              </a:rPr>
              <a:t>These visualizations help in identifying patterns, outliers, and correlations that can inform feature selection and model building. The EDA process provides a comprehensive understanding of the data's characteristics and potential predictive variables.</a:t>
            </a:r>
            <a:endParaRPr lang="en-US" sz="1750" dirty="0"/>
          </a:p>
        </p:txBody>
      </p:sp>
      <p:sp>
        <p:nvSpPr>
          <p:cNvPr id="7" name="Text 3"/>
          <p:cNvSpPr/>
          <p:nvPr/>
        </p:nvSpPr>
        <p:spPr>
          <a:xfrm>
            <a:off x="6275070" y="6906578"/>
            <a:ext cx="2296835" cy="704136"/>
          </a:xfrm>
          <a:prstGeom prst="rect">
            <a:avLst/>
          </a:prstGeom>
          <a:noFill/>
          <a:ln/>
        </p:spPr>
        <p:txBody>
          <a:bodyPr wrap="square" lIns="0" tIns="0" rIns="0" bIns="0" rtlCol="0" anchor="t"/>
          <a:lstStyle/>
          <a:p>
            <a:pPr marL="0" indent="0" algn="l">
              <a:lnSpc>
                <a:spcPts val="2750"/>
              </a:lnSpc>
              <a:buNone/>
            </a:pPr>
            <a:endParaRPr lang="en-US" sz="2200" dirty="0"/>
          </a:p>
        </p:txBody>
      </p:sp>
      <p:sp>
        <p:nvSpPr>
          <p:cNvPr id="9" name="Text 4"/>
          <p:cNvSpPr/>
          <p:nvPr/>
        </p:nvSpPr>
        <p:spPr>
          <a:xfrm>
            <a:off x="8909923" y="6906578"/>
            <a:ext cx="2296835" cy="352068"/>
          </a:xfrm>
          <a:prstGeom prst="rect">
            <a:avLst/>
          </a:prstGeom>
          <a:noFill/>
          <a:ln/>
        </p:spPr>
        <p:txBody>
          <a:bodyPr wrap="none" lIns="0" tIns="0" rIns="0" bIns="0" rtlCol="0" anchor="t"/>
          <a:lstStyle/>
          <a:p>
            <a:pPr marL="0" indent="0" algn="l">
              <a:lnSpc>
                <a:spcPts val="2750"/>
              </a:lnSpc>
              <a:buNone/>
            </a:pPr>
            <a:endParaRPr lang="en-US" sz="2200" dirty="0"/>
          </a:p>
        </p:txBody>
      </p:sp>
      <p:sp>
        <p:nvSpPr>
          <p:cNvPr id="11" name="Text 5"/>
          <p:cNvSpPr/>
          <p:nvPr/>
        </p:nvSpPr>
        <p:spPr>
          <a:xfrm>
            <a:off x="11544776" y="6906578"/>
            <a:ext cx="2296954" cy="704136"/>
          </a:xfrm>
          <a:prstGeom prst="rect">
            <a:avLst/>
          </a:prstGeom>
          <a:noFill/>
          <a:ln/>
        </p:spPr>
        <p:txBody>
          <a:bodyPr wrap="square" lIns="0" tIns="0" rIns="0" bIns="0" rtlCol="0" anchor="t"/>
          <a:lstStyle/>
          <a:p>
            <a:pPr marL="0" indent="0" algn="l">
              <a:lnSpc>
                <a:spcPts val="2750"/>
              </a:lnSpc>
              <a:buNone/>
            </a:pPr>
            <a:endParaRPr 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 0"/>
          <p:cNvSpPr/>
          <p:nvPr/>
        </p:nvSpPr>
        <p:spPr>
          <a:xfrm>
            <a:off x="7575233" y="754975"/>
            <a:ext cx="6338649" cy="330994"/>
          </a:xfrm>
          <a:prstGeom prst="rect">
            <a:avLst/>
          </a:prstGeom>
          <a:noFill/>
          <a:ln/>
        </p:spPr>
        <p:txBody>
          <a:bodyPr wrap="none" lIns="0" tIns="0" rIns="0" bIns="0" rtlCol="0" anchor="t"/>
          <a:lstStyle/>
          <a:p>
            <a:pPr marL="0" indent="0" algn="l">
              <a:lnSpc>
                <a:spcPts val="2600"/>
              </a:lnSpc>
              <a:buNone/>
            </a:pPr>
            <a:endParaRPr lang="en-US" sz="1600" dirty="0"/>
          </a:p>
        </p:txBody>
      </p:sp>
      <p:sp>
        <p:nvSpPr>
          <p:cNvPr id="5" name="Text 1"/>
          <p:cNvSpPr/>
          <p:nvPr/>
        </p:nvSpPr>
        <p:spPr>
          <a:xfrm>
            <a:off x="724138" y="7015520"/>
            <a:ext cx="5172551" cy="646509"/>
          </a:xfrm>
          <a:prstGeom prst="rect">
            <a:avLst/>
          </a:prstGeom>
          <a:noFill/>
          <a:ln/>
        </p:spPr>
        <p:txBody>
          <a:bodyPr wrap="none" lIns="0" tIns="0" rIns="0" bIns="0" rtlCol="0" anchor="t"/>
          <a:lstStyle/>
          <a:p>
            <a:pPr marL="0" indent="0" algn="l">
              <a:lnSpc>
                <a:spcPts val="5050"/>
              </a:lnSpc>
              <a:buNone/>
            </a:pPr>
            <a:endParaRPr lang="en-US" sz="4050" dirty="0"/>
          </a:p>
        </p:txBody>
      </p:sp>
      <p:pic>
        <p:nvPicPr>
          <p:cNvPr id="7" name="Picture 6">
            <a:extLst>
              <a:ext uri="{FF2B5EF4-FFF2-40B4-BE49-F238E27FC236}">
                <a16:creationId xmlns:a16="http://schemas.microsoft.com/office/drawing/2014/main" id="{CC68E61B-8400-4DCD-A4E8-A2DA46E559A8}"/>
              </a:ext>
            </a:extLst>
          </p:cNvPr>
          <p:cNvPicPr>
            <a:picLocks noChangeAspect="1"/>
          </p:cNvPicPr>
          <p:nvPr/>
        </p:nvPicPr>
        <p:blipFill>
          <a:blip r:embed="rId3"/>
          <a:stretch>
            <a:fillRect/>
          </a:stretch>
        </p:blipFill>
        <p:spPr>
          <a:xfrm>
            <a:off x="7371004" y="913953"/>
            <a:ext cx="7117156" cy="5019487"/>
          </a:xfrm>
          <a:prstGeom prst="rect">
            <a:avLst/>
          </a:prstGeom>
        </p:spPr>
      </p:pic>
      <p:pic>
        <p:nvPicPr>
          <p:cNvPr id="9" name="Picture 8">
            <a:extLst>
              <a:ext uri="{FF2B5EF4-FFF2-40B4-BE49-F238E27FC236}">
                <a16:creationId xmlns:a16="http://schemas.microsoft.com/office/drawing/2014/main" id="{CC64FF16-D6F4-4298-A600-650D41A8C4F4}"/>
              </a:ext>
            </a:extLst>
          </p:cNvPr>
          <p:cNvPicPr>
            <a:picLocks noChangeAspect="1"/>
          </p:cNvPicPr>
          <p:nvPr/>
        </p:nvPicPr>
        <p:blipFill>
          <a:blip r:embed="rId4"/>
          <a:stretch>
            <a:fillRect/>
          </a:stretch>
        </p:blipFill>
        <p:spPr>
          <a:xfrm>
            <a:off x="447039" y="913952"/>
            <a:ext cx="6868161" cy="592372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532209" y="418147"/>
            <a:ext cx="10848554" cy="7051798"/>
          </a:xfrm>
          <a:prstGeom prst="rect">
            <a:avLst/>
          </a:prstGeom>
        </p:spPr>
      </p:pic>
    </p:spTree>
    <p:extLst>
      <p:ext uri="{BB962C8B-B14F-4D97-AF65-F5344CB8AC3E}">
        <p14:creationId xmlns:p14="http://schemas.microsoft.com/office/powerpoint/2010/main" val="3973445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4" name="Text 0"/>
          <p:cNvSpPr/>
          <p:nvPr/>
        </p:nvSpPr>
        <p:spPr>
          <a:xfrm>
            <a:off x="8099108" y="1521023"/>
            <a:ext cx="5893832" cy="294799"/>
          </a:xfrm>
          <a:prstGeom prst="rect">
            <a:avLst/>
          </a:prstGeom>
          <a:noFill/>
          <a:ln/>
        </p:spPr>
        <p:txBody>
          <a:bodyPr wrap="none" lIns="0" tIns="0" rIns="0" bIns="0" rtlCol="0" anchor="t"/>
          <a:lstStyle/>
          <a:p>
            <a:pPr marL="0" indent="0" algn="l">
              <a:lnSpc>
                <a:spcPts val="2300"/>
              </a:lnSpc>
              <a:buNone/>
            </a:pPr>
            <a:endParaRPr lang="en-US" sz="1450" dirty="0"/>
          </a:p>
        </p:txBody>
      </p:sp>
      <p:sp>
        <p:nvSpPr>
          <p:cNvPr id="6" name="Text 1"/>
          <p:cNvSpPr/>
          <p:nvPr/>
        </p:nvSpPr>
        <p:spPr>
          <a:xfrm>
            <a:off x="644962" y="7261384"/>
            <a:ext cx="7272814" cy="294799"/>
          </a:xfrm>
          <a:prstGeom prst="rect">
            <a:avLst/>
          </a:prstGeom>
          <a:noFill/>
          <a:ln/>
        </p:spPr>
        <p:txBody>
          <a:bodyPr wrap="none" lIns="0" tIns="0" rIns="0" bIns="0" rtlCol="0" anchor="t"/>
          <a:lstStyle/>
          <a:p>
            <a:pPr marL="0" indent="0" algn="l">
              <a:lnSpc>
                <a:spcPts val="2300"/>
              </a:lnSpc>
              <a:buNone/>
            </a:pPr>
            <a:endParaRPr lang="en-US" sz="1450" dirty="0"/>
          </a:p>
        </p:txBody>
      </p:sp>
      <p:sp>
        <p:nvSpPr>
          <p:cNvPr id="7" name="Text 2"/>
          <p:cNvSpPr/>
          <p:nvPr/>
        </p:nvSpPr>
        <p:spPr>
          <a:xfrm>
            <a:off x="8374975" y="2354818"/>
            <a:ext cx="5617964" cy="294799"/>
          </a:xfrm>
          <a:prstGeom prst="rect">
            <a:avLst/>
          </a:prstGeom>
          <a:noFill/>
          <a:ln/>
        </p:spPr>
        <p:txBody>
          <a:bodyPr wrap="none" lIns="0" tIns="0" rIns="0" bIns="0" rtlCol="0" anchor="t"/>
          <a:lstStyle/>
          <a:p>
            <a:pPr marL="0" indent="0" algn="l">
              <a:lnSpc>
                <a:spcPts val="2300"/>
              </a:lnSpc>
              <a:buNone/>
            </a:pPr>
            <a:endParaRPr lang="en-US" sz="1450" dirty="0"/>
          </a:p>
        </p:txBody>
      </p:sp>
      <p:pic>
        <p:nvPicPr>
          <p:cNvPr id="10" name="Picture 9">
            <a:extLst>
              <a:ext uri="{FF2B5EF4-FFF2-40B4-BE49-F238E27FC236}">
                <a16:creationId xmlns:a16="http://schemas.microsoft.com/office/drawing/2014/main" id="{7CAE8E9B-C720-4585-A7DB-C510544E88B2}"/>
              </a:ext>
            </a:extLst>
          </p:cNvPr>
          <p:cNvPicPr>
            <a:picLocks noChangeAspect="1"/>
          </p:cNvPicPr>
          <p:nvPr/>
        </p:nvPicPr>
        <p:blipFill>
          <a:blip r:embed="rId3"/>
          <a:stretch>
            <a:fillRect/>
          </a:stretch>
        </p:blipFill>
        <p:spPr>
          <a:xfrm>
            <a:off x="287045" y="1219201"/>
            <a:ext cx="14056309" cy="539018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663773" y="946547"/>
            <a:ext cx="12346305" cy="592574"/>
          </a:xfrm>
          <a:prstGeom prst="rect">
            <a:avLst/>
          </a:prstGeom>
          <a:noFill/>
          <a:ln/>
        </p:spPr>
        <p:txBody>
          <a:bodyPr wrap="none" lIns="0" tIns="0" rIns="0" bIns="0" rtlCol="0" anchor="t"/>
          <a:lstStyle/>
          <a:p>
            <a:pPr marL="0" indent="0" algn="l">
              <a:lnSpc>
                <a:spcPts val="4650"/>
              </a:lnSpc>
              <a:buNone/>
            </a:pPr>
            <a:r>
              <a:rPr lang="en-US" sz="3700" b="1" dirty="0">
                <a:solidFill>
                  <a:srgbClr val="333F70"/>
                </a:solidFill>
                <a:latin typeface="Unbounded Bold" pitchFamily="34" charset="0"/>
                <a:ea typeface="Unbounded Bold" pitchFamily="34" charset="-122"/>
                <a:cs typeface="Unbounded Bold" pitchFamily="34" charset="-120"/>
              </a:rPr>
              <a:t>Visualization of Actual vs Predicted Sales</a:t>
            </a:r>
            <a:endParaRPr lang="en-US" sz="3700" dirty="0"/>
          </a:p>
        </p:txBody>
      </p:sp>
      <p:sp>
        <p:nvSpPr>
          <p:cNvPr id="3" name="Text 1"/>
          <p:cNvSpPr/>
          <p:nvPr/>
        </p:nvSpPr>
        <p:spPr>
          <a:xfrm>
            <a:off x="663773" y="1918335"/>
            <a:ext cx="13302853" cy="606743"/>
          </a:xfrm>
          <a:prstGeom prst="rect">
            <a:avLst/>
          </a:prstGeom>
          <a:noFill/>
          <a:ln/>
        </p:spPr>
        <p:txBody>
          <a:bodyPr wrap="square" lIns="0" tIns="0" rIns="0" bIns="0" rtlCol="0" anchor="t"/>
          <a:lstStyle/>
          <a:p>
            <a:pPr marL="0" indent="0" algn="l">
              <a:lnSpc>
                <a:spcPts val="2350"/>
              </a:lnSpc>
              <a:buNone/>
            </a:pPr>
            <a:r>
              <a:rPr lang="en-US" sz="1450" dirty="0">
                <a:solidFill>
                  <a:srgbClr val="333F70"/>
                </a:solidFill>
                <a:latin typeface="Open Sans" pitchFamily="34" charset="0"/>
                <a:ea typeface="Open Sans" pitchFamily="34" charset="-122"/>
                <a:cs typeface="Open Sans" pitchFamily="34" charset="-120"/>
              </a:rPr>
              <a:t>A scatter plot is generated to visualize the relationship between actual and predicted sales values. The plot includes a red line representing the ideal scenario where predicted values match actual values. Deviations from this line indicate the model's prediction errors.</a:t>
            </a:r>
            <a:endParaRPr lang="en-US" sz="1450" dirty="0"/>
          </a:p>
        </p:txBody>
      </p:sp>
      <p:sp>
        <p:nvSpPr>
          <p:cNvPr id="4" name="Text 2"/>
          <p:cNvSpPr/>
          <p:nvPr/>
        </p:nvSpPr>
        <p:spPr>
          <a:xfrm>
            <a:off x="663773" y="2738318"/>
            <a:ext cx="13302853" cy="606743"/>
          </a:xfrm>
          <a:prstGeom prst="rect">
            <a:avLst/>
          </a:prstGeom>
          <a:noFill/>
          <a:ln/>
        </p:spPr>
        <p:txBody>
          <a:bodyPr wrap="square" lIns="0" tIns="0" rIns="0" bIns="0" rtlCol="0" anchor="t"/>
          <a:lstStyle/>
          <a:p>
            <a:pPr marL="0" indent="0" algn="l">
              <a:lnSpc>
                <a:spcPts val="2350"/>
              </a:lnSpc>
              <a:buNone/>
            </a:pPr>
            <a:r>
              <a:rPr lang="en-US" sz="1450" dirty="0">
                <a:solidFill>
                  <a:srgbClr val="333F70"/>
                </a:solidFill>
                <a:latin typeface="Open Sans" pitchFamily="34" charset="0"/>
                <a:ea typeface="Open Sans" pitchFamily="34" charset="-122"/>
                <a:cs typeface="Open Sans" pitchFamily="34" charset="-120"/>
              </a:rPr>
              <a:t>This visualization provides a clear understanding of how well the model's predictions align with the actual sales data. It helps in identifying potential areas where the model may be over- or under-predicting sales, which can inform further model refinement and feature engineering.</a:t>
            </a:r>
            <a:endParaRPr lang="en-US" sz="1450" dirty="0"/>
          </a:p>
        </p:txBody>
      </p:sp>
      <p:sp>
        <p:nvSpPr>
          <p:cNvPr id="11" name="Text 8"/>
          <p:cNvSpPr/>
          <p:nvPr/>
        </p:nvSpPr>
        <p:spPr>
          <a:xfrm>
            <a:off x="9556790" y="5473898"/>
            <a:ext cx="4409837" cy="303371"/>
          </a:xfrm>
          <a:prstGeom prst="rect">
            <a:avLst/>
          </a:prstGeom>
          <a:noFill/>
          <a:ln/>
        </p:spPr>
        <p:txBody>
          <a:bodyPr wrap="none" lIns="0" tIns="0" rIns="0" bIns="0" rtlCol="0" anchor="t"/>
          <a:lstStyle/>
          <a:p>
            <a:pPr marL="0" indent="0" algn="l">
              <a:lnSpc>
                <a:spcPts val="2350"/>
              </a:lnSpc>
              <a:buNone/>
            </a:pPr>
            <a:endParaRPr lang="en-US" sz="14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3" name="Text 0"/>
          <p:cNvSpPr/>
          <p:nvPr/>
        </p:nvSpPr>
        <p:spPr>
          <a:xfrm>
            <a:off x="687348" y="660440"/>
            <a:ext cx="7769304" cy="1227534"/>
          </a:xfrm>
          <a:prstGeom prst="rect">
            <a:avLst/>
          </a:prstGeom>
          <a:noFill/>
          <a:ln/>
        </p:spPr>
        <p:txBody>
          <a:bodyPr wrap="square" lIns="0" tIns="0" rIns="0" bIns="0" rtlCol="0" anchor="t"/>
          <a:lstStyle/>
          <a:p>
            <a:pPr marL="0" indent="0" algn="l">
              <a:lnSpc>
                <a:spcPts val="4800"/>
              </a:lnSpc>
              <a:buNone/>
            </a:pPr>
            <a:r>
              <a:rPr lang="en-US" sz="3850" b="1" dirty="0">
                <a:solidFill>
                  <a:srgbClr val="333F70"/>
                </a:solidFill>
                <a:latin typeface="Unbounded Bold" pitchFamily="34" charset="0"/>
                <a:ea typeface="Unbounded Bold" pitchFamily="34" charset="-122"/>
                <a:cs typeface="Unbounded Bold" pitchFamily="34" charset="-120"/>
              </a:rPr>
              <a:t>Conclusion and Next Steps</a:t>
            </a:r>
            <a:endParaRPr lang="en-US" sz="3850" dirty="0"/>
          </a:p>
        </p:txBody>
      </p:sp>
      <p:sp>
        <p:nvSpPr>
          <p:cNvPr id="4" name="Text 1"/>
          <p:cNvSpPr/>
          <p:nvPr/>
        </p:nvSpPr>
        <p:spPr>
          <a:xfrm>
            <a:off x="687348" y="2182535"/>
            <a:ext cx="12154892" cy="1257300"/>
          </a:xfrm>
          <a:prstGeom prst="rect">
            <a:avLst/>
          </a:prstGeom>
          <a:noFill/>
          <a:ln/>
        </p:spPr>
        <p:txBody>
          <a:bodyPr wrap="square" lIns="0" tIns="0" rIns="0" bIns="0" rtlCol="0" anchor="t"/>
          <a:lstStyle/>
          <a:p>
            <a:pPr marL="0" indent="0" algn="l">
              <a:lnSpc>
                <a:spcPts val="2450"/>
              </a:lnSpc>
              <a:buNone/>
            </a:pPr>
            <a:r>
              <a:rPr lang="en-US" sz="1500" dirty="0">
                <a:solidFill>
                  <a:srgbClr val="333F70"/>
                </a:solidFill>
                <a:latin typeface="Open Sans" pitchFamily="34" charset="0"/>
                <a:ea typeface="Open Sans" pitchFamily="34" charset="-122"/>
                <a:cs typeface="Open Sans" pitchFamily="34" charset="-120"/>
              </a:rPr>
              <a:t>The linear regression model provides a reasonable prediction for sales based on the selected features, with an R-squared value indicating a good fit. Further refinement of the model could involve trying different machine learning algorithms, such as decision trees or ensemble methods, to improve predictions.</a:t>
            </a:r>
            <a:endParaRPr lang="en-US" sz="1500" dirty="0"/>
          </a:p>
        </p:txBody>
      </p:sp>
      <p:sp>
        <p:nvSpPr>
          <p:cNvPr id="5" name="Text 2"/>
          <p:cNvSpPr/>
          <p:nvPr/>
        </p:nvSpPr>
        <p:spPr>
          <a:xfrm>
            <a:off x="687348" y="3660696"/>
            <a:ext cx="12154892" cy="1257300"/>
          </a:xfrm>
          <a:prstGeom prst="rect">
            <a:avLst/>
          </a:prstGeom>
          <a:noFill/>
          <a:ln/>
        </p:spPr>
        <p:txBody>
          <a:bodyPr wrap="square" lIns="0" tIns="0" rIns="0" bIns="0" rtlCol="0" anchor="t"/>
          <a:lstStyle/>
          <a:p>
            <a:pPr marL="0" indent="0" algn="l">
              <a:lnSpc>
                <a:spcPts val="2450"/>
              </a:lnSpc>
              <a:buNone/>
            </a:pPr>
            <a:r>
              <a:rPr lang="en-US" sz="1500" dirty="0">
                <a:solidFill>
                  <a:srgbClr val="333F70"/>
                </a:solidFill>
                <a:latin typeface="Open Sans" pitchFamily="34" charset="0"/>
                <a:ea typeface="Open Sans" pitchFamily="34" charset="-122"/>
                <a:cs typeface="Open Sans" pitchFamily="34" charset="-120"/>
              </a:rPr>
              <a:t>Next steps include experimenting with more complex models like Random Forest or XGBoost to improve predictions, exploring additional features or interactions between features to enhance model performance, and integrating the model into a dashboard for real-time sales prediction and business analytics.</a:t>
            </a:r>
            <a:endParaRPr lang="en-US"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87348" y="660440"/>
            <a:ext cx="7769304" cy="1227534"/>
          </a:xfrm>
          <a:prstGeom prst="rect">
            <a:avLst/>
          </a:prstGeom>
          <a:noFill/>
          <a:ln/>
        </p:spPr>
        <p:txBody>
          <a:bodyPr wrap="square" lIns="0" tIns="0" rIns="0" bIns="0" rtlCol="0" anchor="t"/>
          <a:lstStyle/>
          <a:p>
            <a:pPr marL="0" indent="0" algn="l">
              <a:lnSpc>
                <a:spcPts val="4800"/>
              </a:lnSpc>
              <a:buNone/>
            </a:pPr>
            <a:r>
              <a:rPr lang="en-IN" sz="4000" b="1" i="0" dirty="0">
                <a:effectLst/>
                <a:latin typeface="system-ui"/>
              </a:rPr>
              <a:t>BUSINESS INSIGHTS</a:t>
            </a:r>
            <a:endParaRPr lang="en-US" sz="3850" dirty="0"/>
          </a:p>
        </p:txBody>
      </p:sp>
      <p:sp>
        <p:nvSpPr>
          <p:cNvPr id="4" name="Text 1"/>
          <p:cNvSpPr/>
          <p:nvPr/>
        </p:nvSpPr>
        <p:spPr>
          <a:xfrm>
            <a:off x="687348" y="2182534"/>
            <a:ext cx="13353772" cy="4553546"/>
          </a:xfrm>
          <a:prstGeom prst="rect">
            <a:avLst/>
          </a:prstGeom>
          <a:noFill/>
          <a:ln/>
        </p:spPr>
        <p:txBody>
          <a:bodyPr wrap="square" lIns="0" tIns="0" rIns="0" bIns="0" rtlCol="0" anchor="t"/>
          <a:lstStyle/>
          <a:p>
            <a:pPr algn="l">
              <a:buFont typeface="+mj-lt"/>
              <a:buAutoNum type="arabicPeriod"/>
            </a:pPr>
            <a:r>
              <a:rPr lang="en-US" sz="1600" b="0" i="0" dirty="0">
                <a:effectLst/>
                <a:latin typeface="Open Sans" panose="020B0606030504020204" pitchFamily="34" charset="0"/>
                <a:ea typeface="Open Sans" panose="020B0606030504020204" pitchFamily="34" charset="0"/>
                <a:cs typeface="Open Sans" panose="020B0606030504020204" pitchFamily="34" charset="0"/>
              </a:rPr>
              <a:t>This analysis helps understand the sales trends, category performance, and the impact of discounts on profit.</a:t>
            </a:r>
          </a:p>
          <a:p>
            <a:pPr algn="l">
              <a:buFont typeface="+mj-lt"/>
              <a:buAutoNum type="arabicPeriod"/>
            </a:pPr>
            <a:endParaRPr lang="en-US" sz="1600" b="0" i="0" dirty="0">
              <a:effectLst/>
              <a:latin typeface="Open Sans" panose="020B0606030504020204" pitchFamily="34" charset="0"/>
              <a:ea typeface="Open Sans" panose="020B0606030504020204" pitchFamily="34" charset="0"/>
              <a:cs typeface="Open Sans" panose="020B0606030504020204" pitchFamily="34" charset="0"/>
            </a:endParaRPr>
          </a:p>
          <a:p>
            <a:pPr algn="l">
              <a:buFont typeface="+mj-lt"/>
              <a:buAutoNum type="arabicPeriod"/>
            </a:pPr>
            <a:r>
              <a:rPr lang="en-US" sz="1600" b="0" i="0" dirty="0">
                <a:effectLst/>
                <a:latin typeface="Open Sans" panose="020B0606030504020204" pitchFamily="34" charset="0"/>
                <a:ea typeface="Open Sans" panose="020B0606030504020204" pitchFamily="34" charset="0"/>
                <a:cs typeface="Open Sans" panose="020B0606030504020204" pitchFamily="34" charset="0"/>
              </a:rPr>
              <a:t>The top-performing categories are 'Eggs, Meat &amp; Fish', 'Snacks', and 'Fruits &amp; Veggies’.</a:t>
            </a:r>
          </a:p>
          <a:p>
            <a:pPr algn="l">
              <a:buFont typeface="+mj-lt"/>
              <a:buAutoNum type="arabicPeriod"/>
            </a:pPr>
            <a:endParaRPr lang="en-US" sz="1600" b="0" i="0" dirty="0">
              <a:effectLst/>
              <a:latin typeface="Open Sans" panose="020B0606030504020204" pitchFamily="34" charset="0"/>
              <a:ea typeface="Open Sans" panose="020B0606030504020204" pitchFamily="34" charset="0"/>
              <a:cs typeface="Open Sans" panose="020B0606030504020204" pitchFamily="34" charset="0"/>
            </a:endParaRPr>
          </a:p>
          <a:p>
            <a:pPr algn="l">
              <a:buFont typeface="+mj-lt"/>
              <a:buAutoNum type="arabicPeriod"/>
            </a:pPr>
            <a:r>
              <a:rPr lang="en-US" sz="1600" b="0" i="0" dirty="0">
                <a:effectLst/>
                <a:latin typeface="Open Sans" panose="020B0606030504020204" pitchFamily="34" charset="0"/>
                <a:ea typeface="Open Sans" panose="020B0606030504020204" pitchFamily="34" charset="0"/>
                <a:cs typeface="Open Sans" panose="020B0606030504020204" pitchFamily="34" charset="0"/>
              </a:rPr>
              <a:t>Sales have shown consistent growth over the years, with a significant increase in 2018.</a:t>
            </a:r>
          </a:p>
          <a:p>
            <a:pPr algn="l">
              <a:buFont typeface="+mj-lt"/>
              <a:buAutoNum type="arabicPeriod"/>
            </a:pPr>
            <a:endParaRPr lang="en-US" sz="1600" b="0" i="0" dirty="0">
              <a:effectLst/>
              <a:latin typeface="Open Sans" panose="020B0606030504020204" pitchFamily="34" charset="0"/>
              <a:ea typeface="Open Sans" panose="020B0606030504020204" pitchFamily="34" charset="0"/>
              <a:cs typeface="Open Sans" panose="020B0606030504020204" pitchFamily="34" charset="0"/>
            </a:endParaRPr>
          </a:p>
          <a:p>
            <a:pPr algn="l">
              <a:buFont typeface="+mj-lt"/>
              <a:buAutoNum type="arabicPeriod"/>
            </a:pPr>
            <a:r>
              <a:rPr lang="en-US" sz="1600" b="0" i="0" dirty="0">
                <a:effectLst/>
                <a:latin typeface="Open Sans" panose="020B0606030504020204" pitchFamily="34" charset="0"/>
                <a:ea typeface="Open Sans" panose="020B0606030504020204" pitchFamily="34" charset="0"/>
                <a:cs typeface="Open Sans" panose="020B0606030504020204" pitchFamily="34" charset="0"/>
              </a:rPr>
              <a:t>The correlation between profit and discount is minimal, suggesting that discounts do not significantly impact profit margins.</a:t>
            </a:r>
          </a:p>
          <a:p>
            <a:pPr algn="l">
              <a:buFont typeface="+mj-lt"/>
              <a:buAutoNum type="arabicPeriod"/>
            </a:pPr>
            <a:endParaRPr lang="en-US" sz="1600" b="0" i="0" dirty="0">
              <a:effectLst/>
              <a:latin typeface="Open Sans" panose="020B0606030504020204" pitchFamily="34" charset="0"/>
              <a:ea typeface="Open Sans" panose="020B0606030504020204" pitchFamily="34" charset="0"/>
              <a:cs typeface="Open Sans" panose="020B0606030504020204" pitchFamily="34" charset="0"/>
            </a:endParaRPr>
          </a:p>
          <a:p>
            <a:pPr algn="l">
              <a:buFont typeface="+mj-lt"/>
              <a:buAutoNum type="arabicPeriod"/>
            </a:pPr>
            <a:r>
              <a:rPr lang="en-US" sz="1600" b="0" i="0" dirty="0">
                <a:effectLst/>
                <a:latin typeface="Open Sans" panose="020B0606030504020204" pitchFamily="34" charset="0"/>
                <a:ea typeface="Open Sans" panose="020B0606030504020204" pitchFamily="34" charset="0"/>
                <a:cs typeface="Open Sans" panose="020B0606030504020204" pitchFamily="34" charset="0"/>
              </a:rPr>
              <a:t>The linear regression model achieved an R-squared value of -0.0024240538359081576, indicating the proportion of variance explained by the model.</a:t>
            </a:r>
          </a:p>
          <a:p>
            <a:pPr algn="l">
              <a:buFont typeface="+mj-lt"/>
              <a:buAutoNum type="arabicPeriod"/>
            </a:pPr>
            <a:endParaRPr lang="en-US" sz="1600" b="0" i="0" dirty="0">
              <a:effectLst/>
              <a:latin typeface="Open Sans" panose="020B0606030504020204" pitchFamily="34" charset="0"/>
              <a:ea typeface="Open Sans" panose="020B0606030504020204" pitchFamily="34" charset="0"/>
              <a:cs typeface="Open Sans" panose="020B0606030504020204" pitchFamily="34" charset="0"/>
            </a:endParaRPr>
          </a:p>
          <a:p>
            <a:pPr algn="l">
              <a:buFont typeface="+mj-lt"/>
              <a:buAutoNum type="arabicPeriod"/>
            </a:pPr>
            <a:r>
              <a:rPr lang="en-US" sz="1600" b="0" i="0" dirty="0">
                <a:effectLst/>
                <a:latin typeface="Open Sans" panose="020B0606030504020204" pitchFamily="34" charset="0"/>
                <a:ea typeface="Open Sans" panose="020B0606030504020204" pitchFamily="34" charset="0"/>
                <a:cs typeface="Open Sans" panose="020B0606030504020204" pitchFamily="34" charset="0"/>
              </a:rPr>
              <a:t>The random forest regression model achieved an R-squared value of -0.16211610179024816, indicating the proportion of variance explained by the model.</a:t>
            </a:r>
          </a:p>
          <a:p>
            <a:pPr marL="0" indent="0" algn="l">
              <a:lnSpc>
                <a:spcPts val="2450"/>
              </a:lnSpc>
              <a:buNone/>
            </a:pPr>
            <a:endParaRPr lang="en-US" sz="1500" dirty="0"/>
          </a:p>
        </p:txBody>
      </p:sp>
      <p:sp>
        <p:nvSpPr>
          <p:cNvPr id="5" name="Text 2"/>
          <p:cNvSpPr/>
          <p:nvPr/>
        </p:nvSpPr>
        <p:spPr>
          <a:xfrm>
            <a:off x="687348" y="3660696"/>
            <a:ext cx="7769304" cy="1257300"/>
          </a:xfrm>
          <a:prstGeom prst="rect">
            <a:avLst/>
          </a:prstGeom>
          <a:noFill/>
          <a:ln/>
        </p:spPr>
        <p:txBody>
          <a:bodyPr wrap="square" lIns="0" tIns="0" rIns="0" bIns="0" rtlCol="0" anchor="t"/>
          <a:lstStyle/>
          <a:p>
            <a:pPr marL="0" indent="0" algn="l">
              <a:lnSpc>
                <a:spcPts val="2450"/>
              </a:lnSpc>
              <a:buNone/>
            </a:pPr>
            <a:endParaRPr lang="en-US" sz="1500" dirty="0"/>
          </a:p>
        </p:txBody>
      </p:sp>
      <p:sp>
        <p:nvSpPr>
          <p:cNvPr id="10" name="Text 7"/>
          <p:cNvSpPr/>
          <p:nvPr/>
        </p:nvSpPr>
        <p:spPr>
          <a:xfrm>
            <a:off x="5308402" y="5359717"/>
            <a:ext cx="3104198" cy="306824"/>
          </a:xfrm>
          <a:prstGeom prst="rect">
            <a:avLst/>
          </a:prstGeom>
          <a:noFill/>
          <a:ln/>
        </p:spPr>
        <p:txBody>
          <a:bodyPr wrap="none" lIns="0" tIns="0" rIns="0" bIns="0" rtlCol="0" anchor="t"/>
          <a:lstStyle/>
          <a:p>
            <a:pPr marL="0" indent="0" algn="l">
              <a:lnSpc>
                <a:spcPts val="2400"/>
              </a:lnSpc>
              <a:buNone/>
            </a:pPr>
            <a:endParaRPr lang="en-US" sz="1900" dirty="0"/>
          </a:p>
        </p:txBody>
      </p:sp>
      <p:sp>
        <p:nvSpPr>
          <p:cNvPr id="11" name="Text 8"/>
          <p:cNvSpPr/>
          <p:nvPr/>
        </p:nvSpPr>
        <p:spPr>
          <a:xfrm>
            <a:off x="5308402" y="5784294"/>
            <a:ext cx="3148370" cy="628650"/>
          </a:xfrm>
          <a:prstGeom prst="rect">
            <a:avLst/>
          </a:prstGeom>
          <a:noFill/>
          <a:ln/>
        </p:spPr>
        <p:txBody>
          <a:bodyPr wrap="square" lIns="0" tIns="0" rIns="0" bIns="0" rtlCol="0" anchor="t"/>
          <a:lstStyle/>
          <a:p>
            <a:pPr marL="0" indent="0" algn="l">
              <a:lnSpc>
                <a:spcPts val="2450"/>
              </a:lnSpc>
              <a:buNone/>
            </a:pPr>
            <a:endParaRPr lang="en-US" sz="1500" dirty="0"/>
          </a:p>
        </p:txBody>
      </p:sp>
      <p:sp>
        <p:nvSpPr>
          <p:cNvPr id="14" name="Text 11"/>
          <p:cNvSpPr/>
          <p:nvPr/>
        </p:nvSpPr>
        <p:spPr>
          <a:xfrm>
            <a:off x="1325523" y="7254716"/>
            <a:ext cx="7131129" cy="314325"/>
          </a:xfrm>
          <a:prstGeom prst="rect">
            <a:avLst/>
          </a:prstGeom>
          <a:noFill/>
          <a:ln/>
        </p:spPr>
        <p:txBody>
          <a:bodyPr wrap="none" lIns="0" tIns="0" rIns="0" bIns="0" rtlCol="0" anchor="t"/>
          <a:lstStyle/>
          <a:p>
            <a:pPr marL="0" indent="0" algn="l">
              <a:lnSpc>
                <a:spcPts val="2450"/>
              </a:lnSpc>
              <a:buNone/>
            </a:pPr>
            <a:endParaRPr lang="en-US" sz="1500" dirty="0"/>
          </a:p>
        </p:txBody>
      </p:sp>
    </p:spTree>
    <p:extLst>
      <p:ext uri="{BB962C8B-B14F-4D97-AF65-F5344CB8AC3E}">
        <p14:creationId xmlns:p14="http://schemas.microsoft.com/office/powerpoint/2010/main" val="981018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TotalTime>
  <Words>503</Words>
  <Application>Microsoft Office PowerPoint</Application>
  <PresentationFormat>Custom</PresentationFormat>
  <Paragraphs>31</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Unbounded Bold</vt:lpstr>
      <vt:lpstr>system-ui</vt:lpstr>
      <vt:lpstr>Calibri</vt:lpstr>
      <vt:lpstr>Open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aman pokhrioyal</cp:lastModifiedBy>
  <cp:revision>8</cp:revision>
  <dcterms:created xsi:type="dcterms:W3CDTF">2025-03-25T19:33:50Z</dcterms:created>
  <dcterms:modified xsi:type="dcterms:W3CDTF">2025-04-06T05:31:42Z</dcterms:modified>
</cp:coreProperties>
</file>