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</p:sldIdLst>
  <p:sldSz cx="18288000" cy="10287000"/>
  <p:notesSz cx="6858000" cy="9144000"/>
  <p:embeddedFontLst>
    <p:embeddedFont>
      <p:font typeface="Arimo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 Bold" panose="020B0604020202020204" charset="0"/>
      <p:regular r:id="rId16"/>
    </p:embeddedFont>
    <p:embeddedFont>
      <p:font typeface="Libre Baskerville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0552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Freeform 6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92238" y="3183731"/>
            <a:ext cx="9445526" cy="1771947"/>
            <a:chOff x="0" y="0"/>
            <a:chExt cx="12594035" cy="23625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2594035" cy="23911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latin typeface="Libre Baskerville"/>
                  <a:ea typeface="Libre Baskerville"/>
                  <a:cs typeface="Libre Baskerville"/>
                  <a:sym typeface="Libre Baskerville"/>
                </a:rPr>
                <a:t>TCS Stock Data Analysis and Prediction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380881"/>
            <a:ext cx="9445526" cy="907256"/>
            <a:chOff x="0" y="0"/>
            <a:chExt cx="12594035" cy="12096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endParaRPr lang="en-US" sz="2187" dirty="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7475" y="6623447"/>
            <a:ext cx="463154" cy="463154"/>
            <a:chOff x="0" y="0"/>
            <a:chExt cx="617538" cy="6175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17601" cy="617601"/>
            </a:xfrm>
            <a:custGeom>
              <a:avLst/>
              <a:gdLst/>
              <a:ahLst/>
              <a:cxnLst/>
              <a:rect l="l" t="t" r="r" b="b"/>
              <a:pathLst>
                <a:path w="617601" h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587550" y="6607076"/>
            <a:ext cx="2668786" cy="496044"/>
            <a:chOff x="0" y="0"/>
            <a:chExt cx="3558382" cy="6613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58382" cy="661392"/>
            </a:xfrm>
            <a:custGeom>
              <a:avLst/>
              <a:gdLst/>
              <a:ahLst/>
              <a:cxnLst/>
              <a:rect l="l" t="t" r="r" b="b"/>
              <a:pathLst>
                <a:path w="3558382" h="661392">
                  <a:moveTo>
                    <a:pt x="0" y="0"/>
                  </a:moveTo>
                  <a:lnTo>
                    <a:pt x="3558382" y="0"/>
                  </a:lnTo>
                  <a:lnTo>
                    <a:pt x="3558382" y="661392"/>
                  </a:lnTo>
                  <a:lnTo>
                    <a:pt x="0" y="6613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3558382" cy="7375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74"/>
                </a:lnSpc>
              </a:pPr>
              <a:endParaRPr lang="en-US" sz="2750" b="1" dirty="0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642A3DC-93E0-43C9-91CA-C79465DFB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638" y="2493652"/>
            <a:ext cx="7103762" cy="4326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2237" y="2508489"/>
            <a:ext cx="11214199" cy="1246590"/>
            <a:chOff x="0" y="0"/>
            <a:chExt cx="14952265" cy="16621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52266" cy="1662120"/>
            </a:xfrm>
            <a:custGeom>
              <a:avLst/>
              <a:gdLst/>
              <a:ahLst/>
              <a:cxnLst/>
              <a:rect l="l" t="t" r="r" b="b"/>
              <a:pathLst>
                <a:path w="14952266" h="1662120">
                  <a:moveTo>
                    <a:pt x="0" y="0"/>
                  </a:moveTo>
                  <a:lnTo>
                    <a:pt x="14952266" y="0"/>
                  </a:lnTo>
                  <a:lnTo>
                    <a:pt x="14952266" y="1662120"/>
                  </a:lnTo>
                  <a:lnTo>
                    <a:pt x="0" y="16621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4952265" cy="16906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403CC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Data Cleaning &amp; Preprocessing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26692" y="6646814"/>
            <a:ext cx="4972645" cy="1360885"/>
            <a:chOff x="0" y="0"/>
            <a:chExt cx="6630193" cy="18145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30193" cy="1814513"/>
            </a:xfrm>
            <a:custGeom>
              <a:avLst/>
              <a:gdLst/>
              <a:ahLst/>
              <a:cxnLst/>
              <a:rect l="l" t="t" r="r" b="b"/>
              <a:pathLst>
                <a:path w="6630193" h="181451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6630193" cy="19002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49495A"/>
                  </a:solidFill>
                  <a:latin typeface="Open Sans"/>
                  <a:ea typeface="Open Sans"/>
                  <a:cs typeface="Open Sans"/>
                  <a:sym typeface="Open Sans"/>
                </a:rPr>
                <a:t>Missing values are handled using a forward-fill method to ensure data consistency.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41719" y="6646814"/>
            <a:ext cx="4972645" cy="1360885"/>
            <a:chOff x="0" y="0"/>
            <a:chExt cx="6630193" cy="18145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30193" cy="1814513"/>
            </a:xfrm>
            <a:custGeom>
              <a:avLst/>
              <a:gdLst/>
              <a:ahLst/>
              <a:cxnLst/>
              <a:rect l="l" t="t" r="r" b="b"/>
              <a:pathLst>
                <a:path w="6630193" h="181451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6630193" cy="19002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49495A"/>
                  </a:solidFill>
                  <a:latin typeface="Open Sans"/>
                  <a:ea typeface="Open Sans"/>
                  <a:cs typeface="Open Sans"/>
                  <a:sym typeface="Open Sans"/>
                </a:rPr>
                <a:t>Numerical columns are standardized to remove anomalies and prepare data for analysis.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86655" y="6646814"/>
            <a:ext cx="4972645" cy="1360885"/>
            <a:chOff x="0" y="0"/>
            <a:chExt cx="6630193" cy="18145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630193" cy="1814513"/>
            </a:xfrm>
            <a:custGeom>
              <a:avLst/>
              <a:gdLst/>
              <a:ahLst/>
              <a:cxnLst/>
              <a:rect l="l" t="t" r="r" b="b"/>
              <a:pathLst>
                <a:path w="6630193" h="181451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6630193" cy="19002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49495A"/>
                  </a:solidFill>
                  <a:latin typeface="Open Sans"/>
                  <a:ea typeface="Open Sans"/>
                  <a:cs typeface="Open Sans"/>
                  <a:sym typeface="Open Sans"/>
                </a:rPr>
                <a:t>We perform feature engineering by adding moving averages and lag variables for trend analysis.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57841" y="4517017"/>
            <a:ext cx="2807768" cy="1641944"/>
            <a:chOff x="0" y="0"/>
            <a:chExt cx="5638478" cy="3230880"/>
          </a:xfrm>
        </p:grpSpPr>
        <p:sp>
          <p:nvSpPr>
            <p:cNvPr id="19" name="Freeform 19"/>
            <p:cNvSpPr/>
            <p:nvPr/>
          </p:nvSpPr>
          <p:spPr>
            <a:xfrm>
              <a:off x="5080" y="12700"/>
              <a:ext cx="5623239" cy="3205480"/>
            </a:xfrm>
            <a:custGeom>
              <a:avLst/>
              <a:gdLst/>
              <a:ahLst/>
              <a:cxnLst/>
              <a:rect l="l" t="t" r="r" b="b"/>
              <a:pathLst>
                <a:path w="5623239" h="3205480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7909753" y="4517017"/>
            <a:ext cx="2807768" cy="1641944"/>
            <a:chOff x="0" y="0"/>
            <a:chExt cx="5638478" cy="3230880"/>
          </a:xfrm>
        </p:grpSpPr>
        <p:sp>
          <p:nvSpPr>
            <p:cNvPr id="21" name="Freeform 21"/>
            <p:cNvSpPr/>
            <p:nvPr/>
          </p:nvSpPr>
          <p:spPr>
            <a:xfrm>
              <a:off x="5080" y="12700"/>
              <a:ext cx="5623239" cy="3205480"/>
            </a:xfrm>
            <a:custGeom>
              <a:avLst/>
              <a:gdLst/>
              <a:ahLst/>
              <a:cxnLst/>
              <a:rect l="l" t="t" r="r" b="b"/>
              <a:pathLst>
                <a:path w="5623239" h="3205480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3014822" y="4492310"/>
            <a:ext cx="2807768" cy="1641944"/>
            <a:chOff x="0" y="0"/>
            <a:chExt cx="5638478" cy="3230880"/>
          </a:xfrm>
        </p:grpSpPr>
        <p:sp>
          <p:nvSpPr>
            <p:cNvPr id="23" name="Freeform 23"/>
            <p:cNvSpPr/>
            <p:nvPr/>
          </p:nvSpPr>
          <p:spPr>
            <a:xfrm>
              <a:off x="5080" y="12700"/>
              <a:ext cx="5623239" cy="3205480"/>
            </a:xfrm>
            <a:custGeom>
              <a:avLst/>
              <a:gdLst/>
              <a:ahLst/>
              <a:cxnLst/>
              <a:rect l="l" t="t" r="r" b="b"/>
              <a:pathLst>
                <a:path w="5623239" h="3205480">
                  <a:moveTo>
                    <a:pt x="4833298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4833298" y="0"/>
                  </a:lnTo>
                  <a:lnTo>
                    <a:pt x="5623238" y="1602740"/>
                  </a:lnTo>
                  <a:lnTo>
                    <a:pt x="4833298" y="320548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3368562" y="4941056"/>
            <a:ext cx="744452" cy="744452"/>
          </a:xfrm>
          <a:custGeom>
            <a:avLst/>
            <a:gdLst/>
            <a:ahLst/>
            <a:cxnLst/>
            <a:rect l="l" t="t" r="r" b="b"/>
            <a:pathLst>
              <a:path w="744452" h="744452">
                <a:moveTo>
                  <a:pt x="0" y="0"/>
                </a:moveTo>
                <a:lnTo>
                  <a:pt x="744452" y="0"/>
                </a:lnTo>
                <a:lnTo>
                  <a:pt x="744452" y="744452"/>
                </a:lnTo>
                <a:lnTo>
                  <a:pt x="0" y="7444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53764" y="4965763"/>
            <a:ext cx="719745" cy="719745"/>
          </a:xfrm>
          <a:custGeom>
            <a:avLst/>
            <a:gdLst/>
            <a:ahLst/>
            <a:cxnLst/>
            <a:rect l="l" t="t" r="r" b="b"/>
            <a:pathLst>
              <a:path w="719745" h="719745">
                <a:moveTo>
                  <a:pt x="0" y="0"/>
                </a:moveTo>
                <a:lnTo>
                  <a:pt x="719745" y="0"/>
                </a:lnTo>
                <a:lnTo>
                  <a:pt x="719745" y="719745"/>
                </a:lnTo>
                <a:lnTo>
                  <a:pt x="0" y="719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4063797" y="4941056"/>
            <a:ext cx="709818" cy="709818"/>
          </a:xfrm>
          <a:custGeom>
            <a:avLst/>
            <a:gdLst/>
            <a:ahLst/>
            <a:cxnLst/>
            <a:rect l="l" t="t" r="r" b="b"/>
            <a:pathLst>
              <a:path w="709818" h="709818">
                <a:moveTo>
                  <a:pt x="0" y="0"/>
                </a:moveTo>
                <a:lnTo>
                  <a:pt x="709818" y="0"/>
                </a:lnTo>
                <a:lnTo>
                  <a:pt x="709818" y="709818"/>
                </a:lnTo>
                <a:lnTo>
                  <a:pt x="0" y="7098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606437"/>
            <a:ext cx="7805886" cy="907256"/>
            <a:chOff x="0" y="0"/>
            <a:chExt cx="10407848" cy="12096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72281" lvl="1" indent="-236141" algn="l">
                <a:lnSpc>
                  <a:spcPts val="3562"/>
                </a:lnSpc>
                <a:buFont typeface="Arial"/>
                <a:buChar char="•"/>
              </a:pPr>
              <a:r>
                <a:rPr lang="en-US" sz="2187" b="1" dirty="0">
                  <a:latin typeface="Open Sans Bold"/>
                  <a:ea typeface="Open Sans Bold"/>
                  <a:cs typeface="Open Sans Bold"/>
                  <a:sym typeface="Open Sans Bold"/>
                </a:rPr>
                <a:t>We analyzed historical TCS stock price data to identify trends and patterns.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2631347"/>
            <a:ext cx="7805886" cy="907256"/>
            <a:chOff x="0" y="0"/>
            <a:chExt cx="10407848" cy="12096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72281" lvl="1" indent="-236141" algn="l">
                <a:lnSpc>
                  <a:spcPts val="3562"/>
                </a:lnSpc>
                <a:buFont typeface="Arial"/>
                <a:buChar char="•"/>
              </a:pPr>
              <a:r>
                <a:rPr lang="en-US" sz="2187" b="1" dirty="0">
                  <a:latin typeface="Open Sans Bold"/>
                  <a:ea typeface="Open Sans Bold"/>
                  <a:cs typeface="Open Sans Bold"/>
                  <a:sym typeface="Open Sans Bold"/>
                </a:rPr>
                <a:t>The analysis revealed price spikes and other noteworthy patterns.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42957" y="207328"/>
            <a:ext cx="10851356" cy="107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2"/>
              </a:lnSpc>
            </a:pPr>
            <a:r>
              <a:rPr lang="en-US" sz="6244" b="1" dirty="0">
                <a:latin typeface="Canva Sans Bold"/>
                <a:ea typeface="Canva Sans Bold"/>
                <a:cs typeface="Canva Sans Bold"/>
                <a:sym typeface="Canva Sans Bold"/>
              </a:rPr>
              <a:t>Stock Close Price Over Time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34D4AF-3F8D-4717-90DD-AB5E5750E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73172"/>
            <a:ext cx="12268200" cy="561372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47822" y="148880"/>
            <a:ext cx="17441838" cy="1043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42"/>
              </a:lnSpc>
            </a:pPr>
            <a:r>
              <a:rPr lang="en-US" sz="6244" b="1" dirty="0">
                <a:solidFill>
                  <a:srgbClr val="13538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</a:t>
            </a:r>
            <a:r>
              <a:rPr lang="en-US" sz="6244" b="1" dirty="0">
                <a:latin typeface="Canva Sans Bold"/>
                <a:ea typeface="Canva Sans Bold"/>
                <a:cs typeface="Canva Sans Bold"/>
                <a:sym typeface="Canva Sans Bold"/>
              </a:rPr>
              <a:t>Stock Price with Moving Averages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D96F3D-C7D1-444B-80F0-0C69F2D3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8" y="2790496"/>
            <a:ext cx="13018272" cy="6848804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762000" y="167860"/>
            <a:ext cx="16992599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i="0" dirty="0">
                <a:effectLst/>
                <a:latin typeface="system-ui"/>
              </a:rPr>
              <a:t>Correlation between </a:t>
            </a:r>
            <a:r>
              <a:rPr lang="en-US" sz="6600" b="1" i="0" dirty="0" err="1">
                <a:effectLst/>
                <a:latin typeface="system-ui"/>
              </a:rPr>
              <a:t>Prev</a:t>
            </a:r>
            <a:r>
              <a:rPr lang="en-US" sz="6600" b="1" i="0" dirty="0">
                <a:effectLst/>
                <a:latin typeface="system-ui"/>
              </a:rPr>
              <a:t> close and High prices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0A3AD1-531D-40E6-B3E2-BDD8D9FC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861944"/>
            <a:ext cx="11658600" cy="670751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551" y="70311"/>
            <a:ext cx="16323469" cy="961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6"/>
              </a:lnSpc>
            </a:pPr>
            <a:r>
              <a:rPr lang="en-US" sz="5632" b="1" u="sng" dirty="0">
                <a:latin typeface="Canva Sans Bold"/>
                <a:ea typeface="Canva Sans Bold"/>
                <a:cs typeface="Canva Sans Bold"/>
                <a:sym typeface="Canva Sans Bold"/>
              </a:rPr>
              <a:t>Correlation of features with the target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E39F6B-9423-42FF-B602-C30AB767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638300"/>
            <a:ext cx="14401800" cy="8249142"/>
          </a:xfrm>
          <a:prstGeom prst="rect">
            <a:avLst/>
          </a:prstGeom>
        </p:spPr>
      </p:pic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814783" y="1864402"/>
            <a:ext cx="14658435" cy="7915555"/>
          </a:xfrm>
          <a:custGeom>
            <a:avLst/>
            <a:gdLst/>
            <a:ahLst/>
            <a:cxnLst/>
            <a:rect l="l" t="t" r="r" b="b"/>
            <a:pathLst>
              <a:path w="14658435" h="7915555">
                <a:moveTo>
                  <a:pt x="0" y="0"/>
                </a:moveTo>
                <a:lnTo>
                  <a:pt x="14658434" y="0"/>
                </a:lnTo>
                <a:lnTo>
                  <a:pt x="14658434" y="7915555"/>
                </a:lnTo>
                <a:lnTo>
                  <a:pt x="0" y="7915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00691" y="167860"/>
            <a:ext cx="10086618" cy="107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2"/>
              </a:lnSpc>
            </a:pPr>
            <a:r>
              <a:rPr lang="en-US" sz="6244" b="1">
                <a:solidFill>
                  <a:srgbClr val="13538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TCS Stock Price over Time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4100691" y="167860"/>
            <a:ext cx="10086618" cy="107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2"/>
              </a:lnSpc>
            </a:pPr>
            <a:r>
              <a:rPr lang="en-US" sz="6244" b="1" dirty="0"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41BF8-F7BD-460A-AD5E-D30A5979EA16}"/>
              </a:ext>
            </a:extLst>
          </p:cNvPr>
          <p:cNvSpPr txBox="1"/>
          <p:nvPr/>
        </p:nvSpPr>
        <p:spPr>
          <a:xfrm>
            <a:off x="1219200" y="1928770"/>
            <a:ext cx="12596191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system-ui"/>
              </a:rPr>
              <a:t>During our analysis, I started by loading the data and preparing it through data wrangling to make it ready for exploration. Then, I performed Exploratory Data Analysis (EDA) to understand patterns and trends in all the features. After that, I applied feature engineering to improve the dataset for model training. Finally, I implemented four different models to predict stock prices.</a:t>
            </a:r>
          </a:p>
          <a:p>
            <a:pPr algn="l"/>
            <a:r>
              <a:rPr lang="en-US" sz="2400" b="0" i="0" dirty="0">
                <a:effectLst/>
                <a:latin typeface="system-ui"/>
              </a:rPr>
              <a:t>Here are the key conclusions from the analysis and predictions:</a:t>
            </a:r>
          </a:p>
          <a:p>
            <a:pPr algn="l"/>
            <a:endParaRPr lang="en-US" sz="24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 TCS stock has shown long-term growth – From 2004 to 2023, the stock price has generally increased, with a big jump after 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 Stock prices fluctuate daily – While the overall trend is upward, there are ups and downs in open, close, high, and low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 Trading volume changes over time – There are periods of high trading activity, often influenced by news, events, or market sentiment.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 Stock splits and dividends impact investors – Stock splits increase share count but lower price per  share, while dividends provide additional income.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 Machine learning models predict stock prices well – </a:t>
            </a:r>
            <a:r>
              <a:rPr lang="en-US" sz="2400" b="0" i="0" dirty="0" err="1">
                <a:effectLst/>
                <a:latin typeface="system-ui"/>
              </a:rPr>
              <a:t>RandomForest</a:t>
            </a:r>
            <a:r>
              <a:rPr lang="en-US" sz="2400" b="0" i="0" dirty="0">
                <a:effectLst/>
                <a:latin typeface="system-ui"/>
              </a:rPr>
              <a:t> and </a:t>
            </a:r>
            <a:r>
              <a:rPr lang="en-US" sz="2400" b="0" i="0" dirty="0" err="1">
                <a:effectLst/>
                <a:latin typeface="system-ui"/>
              </a:rPr>
              <a:t>XGBoost</a:t>
            </a:r>
            <a:r>
              <a:rPr lang="en-US" sz="2400" b="0" i="0" dirty="0">
                <a:effectLst/>
                <a:latin typeface="system-ui"/>
              </a:rPr>
              <a:t> models performed best, with very high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 </a:t>
            </a:r>
            <a:r>
              <a:rPr lang="en-US" sz="2400" b="0" i="0" dirty="0" err="1">
                <a:effectLst/>
                <a:latin typeface="system-ui"/>
              </a:rPr>
              <a:t>XGBoost</a:t>
            </a:r>
            <a:r>
              <a:rPr lang="en-US" sz="2400" b="0" i="0" dirty="0">
                <a:effectLst/>
                <a:latin typeface="system-ui"/>
              </a:rPr>
              <a:t> may be overfitting – While </a:t>
            </a:r>
            <a:r>
              <a:rPr lang="en-US" sz="2400" b="0" i="0" dirty="0" err="1">
                <a:effectLst/>
                <a:latin typeface="system-ui"/>
              </a:rPr>
              <a:t>XGBoost</a:t>
            </a:r>
            <a:r>
              <a:rPr lang="en-US" sz="2400" b="0" i="0" dirty="0">
                <a:effectLst/>
                <a:latin typeface="system-ui"/>
              </a:rPr>
              <a:t> follows actual prices closely, it might be too focused on training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 LSTM model captures long-term trends – It follows stock price movements well, making it useful for forecasting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 Stock prices are hard to predict – Due to market fluctuations, no model is perfect, but advanced models can still provide useful insights.</a:t>
            </a:r>
          </a:p>
        </p:txBody>
      </p:sp>
    </p:spTree>
    <p:extLst>
      <p:ext uri="{BB962C8B-B14F-4D97-AF65-F5344CB8AC3E}">
        <p14:creationId xmlns:p14="http://schemas.microsoft.com/office/powerpoint/2010/main" val="3139705900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408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system-ui</vt:lpstr>
      <vt:lpstr>Calibri</vt:lpstr>
      <vt:lpstr>Open Sans Bold</vt:lpstr>
      <vt:lpstr>Libre Baskerville</vt:lpstr>
      <vt:lpstr>Canva Sans Bold</vt:lpstr>
      <vt:lpstr>Open Sans</vt:lpstr>
      <vt:lpstr>Arial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TCS-Stock-Data-Analysis-and-Prediction.pptx</dc:title>
  <dc:creator>aman pokhrioyal</dc:creator>
  <cp:lastModifiedBy>aman pokhrioyal</cp:lastModifiedBy>
  <cp:revision>4</cp:revision>
  <dcterms:created xsi:type="dcterms:W3CDTF">2006-08-16T00:00:00Z</dcterms:created>
  <dcterms:modified xsi:type="dcterms:W3CDTF">2025-04-06T05:30:05Z</dcterms:modified>
  <dc:identifier>DAGeXGzQpLg</dc:identifier>
</cp:coreProperties>
</file>