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0">
          <p15:clr>
            <a:srgbClr val="A4A3A4"/>
          </p15:clr>
        </p15:guide>
        <p15:guide id="2" pos="6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8" d="100"/>
          <a:sy n="68" d="100"/>
        </p:scale>
        <p:origin x="-1502" y="-9278"/>
      </p:cViewPr>
      <p:guideLst>
        <p:guide orient="horz" pos="9620"/>
        <p:guide pos="67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13-12-2018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pPr/>
              <a:t>13-12-2018</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wetanjani.jakireddy@vitap.ac.in" TargetMode="External"/><Relationship Id="rId13" Type="http://schemas.openxmlformats.org/officeDocument/2006/relationships/image" Target="../media/image4.png"/><Relationship Id="rId3" Type="http://schemas.openxmlformats.org/officeDocument/2006/relationships/hyperlink" Target="http://www.instructables.com/" TargetMode="External"/><Relationship Id="rId7" Type="http://schemas.openxmlformats.org/officeDocument/2006/relationships/hyperlink" Target="mailto:abhishek.perumalla@vitap.ac.in" TargetMode="External"/><Relationship Id="rId12" Type="http://schemas.openxmlformats.org/officeDocument/2006/relationships/image" Target="../media/image3.jpeg"/><Relationship Id="rId2" Type="http://schemas.openxmlformats.org/officeDocument/2006/relationships/hyperlink" Target="http://www.tutorialspoint.com/" TargetMode="External"/><Relationship Id="rId1" Type="http://schemas.openxmlformats.org/officeDocument/2006/relationships/slideLayout" Target="../slideLayouts/slideLayout6.xml"/><Relationship Id="rId6" Type="http://schemas.openxmlformats.org/officeDocument/2006/relationships/hyperlink" Target="mailto:aman.potdar@vitap.ac.in" TargetMode="External"/><Relationship Id="rId11" Type="http://schemas.openxmlformats.org/officeDocument/2006/relationships/image" Target="../media/image2.jpeg"/><Relationship Id="rId5" Type="http://schemas.openxmlformats.org/officeDocument/2006/relationships/hyperlink" Target="mailto:saipujitha.kamatam@vitap.ac.in" TargetMode="External"/><Relationship Id="rId10" Type="http://schemas.openxmlformats.org/officeDocument/2006/relationships/image" Target="../media/image1.png"/><Relationship Id="rId4" Type="http://schemas.openxmlformats.org/officeDocument/2006/relationships/hyperlink" Target="http://www.circuitdigest.com/" TargetMode="External"/><Relationship Id="rId9" Type="http://schemas.openxmlformats.org/officeDocument/2006/relationships/hyperlink" Target="mailto:nandha.r@vitap.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7200" b="1" dirty="0"/>
              <a:t>Arduino Based Floor Cleaning Autonomous Robot</a:t>
            </a:r>
            <a:endParaRPr lang="en-IN" sz="7200" b="1"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Aman </a:t>
            </a:r>
            <a:r>
              <a:rPr lang="en-US" sz="4400" dirty="0" err="1"/>
              <a:t>Potdar|Guided</a:t>
            </a:r>
            <a:r>
              <a:rPr lang="en-US" sz="4400" dirty="0"/>
              <a:t> by:- Prof </a:t>
            </a:r>
            <a:r>
              <a:rPr lang="en-US" sz="4400" dirty="0" err="1"/>
              <a:t>Nandha</a:t>
            </a:r>
            <a:r>
              <a:rPr lang="en-US" sz="4400" dirty="0"/>
              <a:t> Kumar | Vellore Institute of Technology, A.P</a:t>
            </a:r>
          </a:p>
        </p:txBody>
      </p:sp>
      <p:sp>
        <p:nvSpPr>
          <p:cNvPr id="3" name="Rectangle 2"/>
          <p:cNvSpPr/>
          <p:nvPr/>
        </p:nvSpPr>
        <p:spPr>
          <a:xfrm>
            <a:off x="541867" y="7618112"/>
            <a:ext cx="4130234" cy="646331"/>
          </a:xfrm>
          <a:prstGeom prst="rect">
            <a:avLst/>
          </a:prstGeom>
        </p:spPr>
        <p:txBody>
          <a:bodyPr wrap="none">
            <a:spAutoFit/>
          </a:bodyPr>
          <a:lstStyle/>
          <a:p>
            <a:pPr algn="ctr"/>
            <a:r>
              <a:rPr lang="en-US" sz="3600" b="1" dirty="0"/>
              <a:t>SCOPE of the Project</a:t>
            </a:r>
          </a:p>
        </p:txBody>
      </p:sp>
      <p:sp>
        <p:nvSpPr>
          <p:cNvPr id="12" name="Rectangle 11"/>
          <p:cNvSpPr/>
          <p:nvPr/>
        </p:nvSpPr>
        <p:spPr>
          <a:xfrm>
            <a:off x="11604079" y="3227047"/>
            <a:ext cx="7056455" cy="7848302"/>
          </a:xfrm>
          <a:prstGeom prst="rect">
            <a:avLst/>
          </a:prstGeom>
        </p:spPr>
        <p:txBody>
          <a:bodyPr wrap="square">
            <a:spAutoFit/>
          </a:bodyPr>
          <a:lstStyle/>
          <a:p>
            <a:pPr algn="ctr"/>
            <a:r>
              <a:rPr lang="en-US" sz="3600" dirty="0"/>
              <a:t>     </a:t>
            </a:r>
            <a:r>
              <a:rPr lang="en-US" sz="3600" b="1" dirty="0"/>
              <a:t>Results</a:t>
            </a:r>
          </a:p>
          <a:p>
            <a:pPr algn="ctr"/>
            <a:endParaRPr lang="en-US" sz="3600" b="1" dirty="0"/>
          </a:p>
          <a:p>
            <a:r>
              <a:rPr lang="en-US" sz="3600" dirty="0"/>
              <a:t>    The below is the prototype of our     project , which can now efficiently    clean the floors of homes and offices in a simple an efficient manner.</a:t>
            </a:r>
          </a:p>
          <a:p>
            <a:endParaRPr lang="en-US" sz="3600" dirty="0"/>
          </a:p>
          <a:p>
            <a:endParaRPr lang="en-US" sz="3600" dirty="0"/>
          </a:p>
          <a:p>
            <a:endParaRPr lang="en-US" sz="3600" dirty="0"/>
          </a:p>
          <a:p>
            <a:pPr algn="ctr"/>
            <a:endParaRPr lang="en-US" sz="3600" dirty="0"/>
          </a:p>
          <a:p>
            <a:pPr algn="ctr"/>
            <a:endParaRPr lang="en-US" sz="3600" dirty="0"/>
          </a:p>
          <a:p>
            <a:pPr algn="ctr"/>
            <a:endParaRPr lang="en-US" sz="3600" dirty="0"/>
          </a:p>
          <a:p>
            <a:pPr algn="ctr"/>
            <a:endParaRPr lang="en-US" sz="3600" dirty="0"/>
          </a:p>
          <a:p>
            <a:pPr algn="ctr"/>
            <a:endParaRPr lang="en-US" sz="3600" dirty="0"/>
          </a:p>
        </p:txBody>
      </p:sp>
      <p:sp>
        <p:nvSpPr>
          <p:cNvPr id="13" name="Rectangle 12"/>
          <p:cNvSpPr/>
          <p:nvPr/>
        </p:nvSpPr>
        <p:spPr>
          <a:xfrm>
            <a:off x="575734" y="11766879"/>
            <a:ext cx="8242321" cy="6740307"/>
          </a:xfrm>
          <a:prstGeom prst="rect">
            <a:avLst/>
          </a:prstGeom>
        </p:spPr>
        <p:txBody>
          <a:bodyPr wrap="square">
            <a:spAutoFit/>
          </a:bodyPr>
          <a:lstStyle/>
          <a:p>
            <a:r>
              <a:rPr lang="en-US" altLang="zh-CN" sz="3600" b="1" dirty="0"/>
              <a:t>Methodology</a:t>
            </a:r>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a:p>
            <a:endParaRPr lang="en-US" altLang="zh-CN" sz="3600" dirty="0"/>
          </a:p>
        </p:txBody>
      </p:sp>
      <p:sp>
        <p:nvSpPr>
          <p:cNvPr id="14" name="Content Placeholder 10"/>
          <p:cNvSpPr txBox="1">
            <a:spLocks/>
          </p:cNvSpPr>
          <p:nvPr/>
        </p:nvSpPr>
        <p:spPr>
          <a:xfrm>
            <a:off x="440267" y="8195097"/>
            <a:ext cx="10350000" cy="355663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3200" dirty="0"/>
              <a:t>If we talk about the scope for this project , this project has a large scope in the market (especially in developing countries in India where most of the work done to clean the floor is done manually.     )</a:t>
            </a:r>
            <a:endParaRPr lang="en-IN" sz="3200" dirty="0"/>
          </a:p>
          <a:p>
            <a:r>
              <a:rPr lang="en-US" sz="3200" dirty="0"/>
              <a:t>	Our ABFCRU can efficiently clean the floor of a house in minutes without any effort from a human being.</a:t>
            </a:r>
            <a:endParaRPr lang="en-IN" sz="3200" dirty="0"/>
          </a:p>
          <a:p>
            <a:r>
              <a:rPr lang="en-US" sz="2400" dirty="0"/>
              <a:t> </a:t>
            </a:r>
            <a:endParaRPr lang="en-IN" sz="2400" dirty="0"/>
          </a:p>
        </p:txBody>
      </p:sp>
      <p:sp>
        <p:nvSpPr>
          <p:cNvPr id="21" name="Text Placeholder 68"/>
          <p:cNvSpPr txBox="1">
            <a:spLocks/>
          </p:cNvSpPr>
          <p:nvPr/>
        </p:nvSpPr>
        <p:spPr>
          <a:xfrm>
            <a:off x="440267" y="3227681"/>
            <a:ext cx="10350000" cy="425685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100" dirty="0"/>
              <a:t>We all know that all the work which needed to clean the floors of the house is done by humans.</a:t>
            </a:r>
            <a:endParaRPr lang="en-IN" sz="2100" dirty="0"/>
          </a:p>
          <a:p>
            <a:r>
              <a:rPr lang="en-US" sz="2100" dirty="0"/>
              <a:t>It is a tiring process too, where a person requires lot of time and energy to complete it.</a:t>
            </a:r>
            <a:endParaRPr lang="en-IN" sz="2100" dirty="0"/>
          </a:p>
          <a:p>
            <a:r>
              <a:rPr lang="en-US" sz="2100" dirty="0"/>
              <a:t>We know that many companies in Japan and Russia and also many universities like Stanford and MIT are continuously trying to make robots which can replace humans for cleaning the floors of the house, but the issue behind them that if they release those robots in market or make them commercially available, they would be priced on a higher side, since it requires lot of components like cameras and motors which need to be installed in them which require a lot of money. Therefore such robots would be bought by the rich and the affluent, and a common man cannot afford them as today. So we decided to come up with a simple </a:t>
            </a:r>
            <a:r>
              <a:rPr lang="en-US" sz="2100" dirty="0" err="1"/>
              <a:t>Arduino</a:t>
            </a:r>
            <a:r>
              <a:rPr lang="en-US" sz="2100" dirty="0"/>
              <a:t> based floor cleaning robot which can clean the floors of houses and offices in an efficient and simple way.</a:t>
            </a:r>
            <a:endParaRPr lang="en-IN" sz="2100" dirty="0"/>
          </a:p>
        </p:txBody>
      </p:sp>
      <p:sp>
        <p:nvSpPr>
          <p:cNvPr id="22" name="Rectangle 21"/>
          <p:cNvSpPr/>
          <p:nvPr/>
        </p:nvSpPr>
        <p:spPr>
          <a:xfrm>
            <a:off x="459279" y="2549713"/>
            <a:ext cx="2316853" cy="646331"/>
          </a:xfrm>
          <a:prstGeom prst="rect">
            <a:avLst/>
          </a:prstGeom>
        </p:spPr>
        <p:txBody>
          <a:bodyPr wrap="none">
            <a:spAutoFit/>
          </a:bodyPr>
          <a:lstStyle/>
          <a:p>
            <a:pPr algn="ctr"/>
            <a:r>
              <a:rPr lang="en-US" sz="3600" b="1" dirty="0"/>
              <a:t>Motivation</a:t>
            </a:r>
          </a:p>
        </p:txBody>
      </p:sp>
      <p:sp>
        <p:nvSpPr>
          <p:cNvPr id="27" name="Text Placeholder 68"/>
          <p:cNvSpPr txBox="1">
            <a:spLocks/>
          </p:cNvSpPr>
          <p:nvPr/>
        </p:nvSpPr>
        <p:spPr>
          <a:xfrm>
            <a:off x="778933" y="12873332"/>
            <a:ext cx="9821334" cy="941093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3200" dirty="0" err="1"/>
              <a:t>Arduino</a:t>
            </a:r>
            <a:r>
              <a:rPr lang="en-US" sz="3200" dirty="0"/>
              <a:t> UNO, </a:t>
            </a:r>
            <a:r>
              <a:rPr lang="en-US" sz="3200" dirty="0" err="1"/>
              <a:t>UltraSonic</a:t>
            </a:r>
            <a:r>
              <a:rPr lang="en-US" sz="3200" dirty="0"/>
              <a:t> Sensor and Motor Driver Shield form the important and significant components our project.</a:t>
            </a:r>
            <a:endParaRPr lang="en-IN" sz="3200" dirty="0"/>
          </a:p>
          <a:p>
            <a:r>
              <a:rPr lang="en-US" sz="3200" dirty="0"/>
              <a:t>After uploading different codes in our </a:t>
            </a:r>
            <a:r>
              <a:rPr lang="en-US" sz="3200" dirty="0" err="1"/>
              <a:t>Arduino</a:t>
            </a:r>
            <a:r>
              <a:rPr lang="en-US" sz="3200" dirty="0"/>
              <a:t> Board, and testing them for several months we finally came up with a suitable code which could meet our project’s target.</a:t>
            </a:r>
            <a:endParaRPr lang="en-IN" sz="3200" dirty="0"/>
          </a:p>
          <a:p>
            <a:r>
              <a:rPr lang="en-US" sz="3200" dirty="0"/>
              <a:t>Our </a:t>
            </a:r>
            <a:r>
              <a:rPr lang="en-US" sz="3200" dirty="0" err="1"/>
              <a:t>UltraSonic</a:t>
            </a:r>
            <a:r>
              <a:rPr lang="en-US" sz="3200" dirty="0"/>
              <a:t> Sensor detects any obstacle in front of it at a distance of approximately 20cm with the help of an ECHO, and if it detects any it would send back a signal to the </a:t>
            </a:r>
            <a:r>
              <a:rPr lang="en-US" sz="3200" dirty="0" err="1"/>
              <a:t>Arduino</a:t>
            </a:r>
            <a:r>
              <a:rPr lang="en-US" sz="3200" dirty="0"/>
              <a:t> board which in turns sends signals to our DC motors to turn their direction to the right/left.</a:t>
            </a:r>
            <a:endParaRPr lang="en-IN" sz="3200" dirty="0"/>
          </a:p>
          <a:p>
            <a:r>
              <a:rPr lang="en-US" sz="3200" dirty="0"/>
              <a:t>In this entire process in whichever path the Model follows (which has a Scotch </a:t>
            </a:r>
            <a:r>
              <a:rPr lang="en-US" sz="3200" dirty="0" err="1"/>
              <a:t>Brite</a:t>
            </a:r>
            <a:r>
              <a:rPr lang="en-US" sz="3200" dirty="0"/>
              <a:t> attached to it), it would clean the path on its way ( in case any dirt is present on its way).</a:t>
            </a:r>
          </a:p>
          <a:p>
            <a:r>
              <a:rPr lang="en-US" sz="3200" dirty="0"/>
              <a:t>The below is very rough circuit diagram of our project</a:t>
            </a:r>
          </a:p>
          <a:p>
            <a:endParaRPr lang="en-IN" sz="3200" dirty="0"/>
          </a:p>
        </p:txBody>
      </p:sp>
      <p:sp>
        <p:nvSpPr>
          <p:cNvPr id="28" name="Rectangle 27"/>
          <p:cNvSpPr/>
          <p:nvPr/>
        </p:nvSpPr>
        <p:spPr>
          <a:xfrm>
            <a:off x="10276408" y="28236764"/>
            <a:ext cx="10362150" cy="2308324"/>
          </a:xfrm>
          <a:prstGeom prst="rect">
            <a:avLst/>
          </a:prstGeom>
        </p:spPr>
        <p:txBody>
          <a:bodyPr wrap="square">
            <a:spAutoFit/>
          </a:bodyPr>
          <a:lstStyle/>
          <a:p>
            <a:r>
              <a:rPr lang="en-US" sz="3600" dirty="0"/>
              <a:t>Acknowledgments/ References</a:t>
            </a:r>
          </a:p>
          <a:p>
            <a:r>
              <a:rPr lang="en-US" sz="2400" dirty="0">
                <a:hlinkClick r:id="rId2"/>
              </a:rPr>
              <a:t>www.tutorialspoint.com</a:t>
            </a:r>
            <a:endParaRPr lang="en-US" sz="2400" dirty="0"/>
          </a:p>
          <a:p>
            <a:r>
              <a:rPr lang="en-US" sz="2400" dirty="0">
                <a:hlinkClick r:id="rId3"/>
              </a:rPr>
              <a:t>www.instructables.com</a:t>
            </a:r>
            <a:endParaRPr lang="en-US" sz="2400" dirty="0"/>
          </a:p>
          <a:p>
            <a:r>
              <a:rPr lang="en-US" sz="2400" dirty="0">
                <a:hlinkClick r:id="rId4"/>
              </a:rPr>
              <a:t>www.circuitdigest</a:t>
            </a:r>
            <a:r>
              <a:rPr lang="en-US" sz="2400">
                <a:hlinkClick r:id="rId4"/>
              </a:rPr>
              <a:t>.com</a:t>
            </a:r>
            <a:r>
              <a:rPr lang="en-US" sz="2400"/>
              <a:t> </a:t>
            </a:r>
            <a:endParaRPr lang="en-US" sz="2400" dirty="0"/>
          </a:p>
          <a:p>
            <a:endParaRPr lang="en-US" sz="3600" dirty="0"/>
          </a:p>
        </p:txBody>
      </p:sp>
      <p:sp>
        <p:nvSpPr>
          <p:cNvPr id="29" name="Rectangle 28"/>
          <p:cNvSpPr/>
          <p:nvPr/>
        </p:nvSpPr>
        <p:spPr>
          <a:xfrm>
            <a:off x="10229592" y="21066200"/>
            <a:ext cx="10713767" cy="3539430"/>
          </a:xfrm>
          <a:prstGeom prst="rect">
            <a:avLst/>
          </a:prstGeom>
        </p:spPr>
        <p:txBody>
          <a:bodyPr wrap="none">
            <a:spAutoFit/>
          </a:bodyPr>
          <a:lstStyle/>
          <a:p>
            <a:pPr algn="ctr"/>
            <a:r>
              <a:rPr lang="en-US" sz="4400" b="1" dirty="0"/>
              <a:t>Conclusion</a:t>
            </a:r>
          </a:p>
          <a:p>
            <a:pPr algn="ctr"/>
            <a:endParaRPr lang="en-US" sz="3600" dirty="0"/>
          </a:p>
          <a:p>
            <a:pPr algn="ctr"/>
            <a:r>
              <a:rPr lang="en-US" sz="3600" dirty="0"/>
              <a:t> We have successfully achieved our target of developing </a:t>
            </a:r>
          </a:p>
          <a:p>
            <a:pPr algn="ctr"/>
            <a:r>
              <a:rPr lang="en-US" sz="3600" dirty="0"/>
              <a:t>an  efficient and simple </a:t>
            </a:r>
            <a:r>
              <a:rPr lang="en-US" sz="3600" dirty="0" err="1"/>
              <a:t>Arduino</a:t>
            </a:r>
            <a:r>
              <a:rPr lang="en-US" sz="3600" dirty="0"/>
              <a:t> based floor cleaning </a:t>
            </a:r>
          </a:p>
          <a:p>
            <a:r>
              <a:rPr lang="en-US" sz="3600" dirty="0"/>
              <a:t>Robot which runs on a 9V battery with the </a:t>
            </a:r>
          </a:p>
          <a:p>
            <a:r>
              <a:rPr lang="en-US" sz="3600" dirty="0"/>
              <a:t>help of a suitable power source.</a:t>
            </a:r>
          </a:p>
        </p:txBody>
      </p:sp>
      <p:sp>
        <p:nvSpPr>
          <p:cNvPr id="30" name="Rectangle 29"/>
          <p:cNvSpPr/>
          <p:nvPr/>
        </p:nvSpPr>
        <p:spPr>
          <a:xfrm>
            <a:off x="10420879" y="25057120"/>
            <a:ext cx="10362150" cy="3600986"/>
          </a:xfrm>
          <a:prstGeom prst="rect">
            <a:avLst/>
          </a:prstGeom>
        </p:spPr>
        <p:txBody>
          <a:bodyPr wrap="square">
            <a:spAutoFit/>
          </a:bodyPr>
          <a:lstStyle/>
          <a:p>
            <a:r>
              <a:rPr lang="en-US" sz="3600" dirty="0"/>
              <a:t>Contact Details</a:t>
            </a:r>
          </a:p>
          <a:p>
            <a:r>
              <a:rPr lang="en-US" sz="2400" dirty="0">
                <a:hlinkClick r:id="rId5"/>
              </a:rPr>
              <a:t>saipujitha.kamatam@vitap.ac.in</a:t>
            </a:r>
            <a:endParaRPr lang="en-US" sz="3600" dirty="0"/>
          </a:p>
          <a:p>
            <a:r>
              <a:rPr lang="en-US" sz="2400" dirty="0">
                <a:hlinkClick r:id="rId6"/>
              </a:rPr>
              <a:t>aman.potdar@vitap.ac.in</a:t>
            </a:r>
            <a:endParaRPr lang="en-US" sz="2400" dirty="0"/>
          </a:p>
          <a:p>
            <a:r>
              <a:rPr lang="en-US" sz="2400" dirty="0">
                <a:hlinkClick r:id="rId7"/>
              </a:rPr>
              <a:t>abhishek.perumalla@vitap.ac.in</a:t>
            </a:r>
            <a:endParaRPr lang="en-US" sz="2400" dirty="0"/>
          </a:p>
          <a:p>
            <a:r>
              <a:rPr lang="en-US" sz="2400" dirty="0">
                <a:hlinkClick r:id="rId8"/>
              </a:rPr>
              <a:t>swetanjani.jakireddy@vitap.ac.in</a:t>
            </a:r>
            <a:endParaRPr lang="en-US" sz="2400" dirty="0"/>
          </a:p>
          <a:p>
            <a:r>
              <a:rPr lang="en-US" sz="2400">
                <a:hlinkClick r:id="rId9"/>
              </a:rPr>
              <a:t>nandha.r@vitap.ac.in</a:t>
            </a:r>
            <a:endParaRPr lang="en-US" sz="2400"/>
          </a:p>
          <a:p>
            <a:r>
              <a:rPr lang="en-US" sz="2400" dirty="0"/>
              <a:t> </a:t>
            </a:r>
          </a:p>
          <a:p>
            <a:endParaRPr lang="en-US" sz="2400" dirty="0"/>
          </a:p>
          <a:p>
            <a:endParaRPr lang="en-US" sz="2400"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33" name="TextBox 32"/>
          <p:cNvSpPr txBox="1"/>
          <p:nvPr/>
        </p:nvSpPr>
        <p:spPr>
          <a:xfrm>
            <a:off x="0" y="11582401"/>
            <a:ext cx="6197600" cy="734368"/>
          </a:xfrm>
          <a:prstGeom prst="rect">
            <a:avLst/>
          </a:prstGeom>
          <a:noFill/>
        </p:spPr>
        <p:txBody>
          <a:bodyPr wrap="square" rtlCol="0">
            <a:spAutoFit/>
          </a:bodyPr>
          <a:lstStyle/>
          <a:p>
            <a:endParaRPr lang="en-IN" dirty="0"/>
          </a:p>
        </p:txBody>
      </p:sp>
      <p:sp>
        <p:nvSpPr>
          <p:cNvPr id="36" name="TextBox 35"/>
          <p:cNvSpPr txBox="1"/>
          <p:nvPr/>
        </p:nvSpPr>
        <p:spPr>
          <a:xfrm>
            <a:off x="1202266" y="12175067"/>
            <a:ext cx="8043333" cy="734368"/>
          </a:xfrm>
          <a:prstGeom prst="rect">
            <a:avLst/>
          </a:prstGeom>
          <a:noFill/>
        </p:spPr>
        <p:txBody>
          <a:bodyPr wrap="square" rtlCol="0">
            <a:spAutoFit/>
          </a:bodyPr>
          <a:lstStyle/>
          <a:p>
            <a:endParaRPr lang="en-IN" dirty="0"/>
          </a:p>
        </p:txBody>
      </p:sp>
      <p:pic>
        <p:nvPicPr>
          <p:cNvPr id="8" name="Picture 4"/>
          <p:cNvPicPr>
            <a:picLocks noChangeAspect="1" noChangeArrowheads="1"/>
          </p:cNvPicPr>
          <p:nvPr/>
        </p:nvPicPr>
        <p:blipFill>
          <a:blip r:embed="rId11"/>
          <a:srcRect/>
          <a:stretch>
            <a:fillRect/>
          </a:stretch>
        </p:blipFill>
        <p:spPr bwMode="auto">
          <a:xfrm>
            <a:off x="859366" y="22021801"/>
            <a:ext cx="8353425" cy="5600700"/>
          </a:xfrm>
          <a:prstGeom prst="rect">
            <a:avLst/>
          </a:prstGeom>
          <a:noFill/>
          <a:ln w="9525">
            <a:noFill/>
            <a:miter lim="800000"/>
            <a:headEnd/>
            <a:tailEnd/>
          </a:ln>
          <a:effectLst/>
        </p:spPr>
      </p:pic>
      <p:sp>
        <p:nvSpPr>
          <p:cNvPr id="40" name="TextBox 39"/>
          <p:cNvSpPr txBox="1"/>
          <p:nvPr/>
        </p:nvSpPr>
        <p:spPr>
          <a:xfrm>
            <a:off x="8060267" y="27228799"/>
            <a:ext cx="1219200" cy="734368"/>
          </a:xfrm>
          <a:prstGeom prst="rect">
            <a:avLst/>
          </a:prstGeom>
          <a:solidFill>
            <a:schemeClr val="bg1"/>
          </a:solidFill>
        </p:spPr>
        <p:txBody>
          <a:bodyPr wrap="square" rtlCol="0">
            <a:spAutoFit/>
          </a:bodyPr>
          <a:lstStyle/>
          <a:p>
            <a:endParaRPr lang="en-IN" dirty="0"/>
          </a:p>
        </p:txBody>
      </p:sp>
      <p:pic>
        <p:nvPicPr>
          <p:cNvPr id="41" name="Picture 40" descr="ChasisPhoto.jpg"/>
          <p:cNvPicPr>
            <a:picLocks noChangeAspect="1"/>
          </p:cNvPicPr>
          <p:nvPr/>
        </p:nvPicPr>
        <p:blipFill>
          <a:blip r:embed="rId12" cstate="print"/>
          <a:stretch>
            <a:fillRect/>
          </a:stretch>
        </p:blipFill>
        <p:spPr>
          <a:xfrm>
            <a:off x="11480798" y="7078133"/>
            <a:ext cx="6978345" cy="4030134"/>
          </a:xfrm>
          <a:prstGeom prst="rect">
            <a:avLst/>
          </a:prstGeom>
        </p:spPr>
      </p:pic>
      <p:pic>
        <p:nvPicPr>
          <p:cNvPr id="43" name="Picture 42" descr="serialport 1.PNG"/>
          <p:cNvPicPr>
            <a:picLocks noChangeAspect="1"/>
          </p:cNvPicPr>
          <p:nvPr/>
        </p:nvPicPr>
        <p:blipFill>
          <a:blip r:embed="rId13"/>
          <a:stretch>
            <a:fillRect/>
          </a:stretch>
        </p:blipFill>
        <p:spPr>
          <a:xfrm>
            <a:off x="11379198" y="13037483"/>
            <a:ext cx="9375449" cy="5553851"/>
          </a:xfrm>
          <a:prstGeom prst="rect">
            <a:avLst/>
          </a:prstGeom>
        </p:spPr>
      </p:pic>
      <p:sp>
        <p:nvSpPr>
          <p:cNvPr id="44" name="TextBox 43"/>
          <p:cNvSpPr txBox="1"/>
          <p:nvPr/>
        </p:nvSpPr>
        <p:spPr>
          <a:xfrm>
            <a:off x="11379200" y="11006667"/>
            <a:ext cx="6062133" cy="734368"/>
          </a:xfrm>
          <a:prstGeom prst="rect">
            <a:avLst/>
          </a:prstGeom>
          <a:noFill/>
        </p:spPr>
        <p:txBody>
          <a:bodyPr wrap="square" rtlCol="0">
            <a:spAutoFit/>
          </a:bodyPr>
          <a:lstStyle/>
          <a:p>
            <a:r>
              <a:rPr lang="en-US" dirty="0"/>
              <a:t>Our Model</a:t>
            </a:r>
            <a:endParaRPr lang="en-IN" dirty="0"/>
          </a:p>
        </p:txBody>
      </p:sp>
      <p:sp>
        <p:nvSpPr>
          <p:cNvPr id="45" name="TextBox 44"/>
          <p:cNvSpPr txBox="1"/>
          <p:nvPr/>
        </p:nvSpPr>
        <p:spPr>
          <a:xfrm>
            <a:off x="11514667" y="18796000"/>
            <a:ext cx="6197600" cy="707886"/>
          </a:xfrm>
          <a:prstGeom prst="rect">
            <a:avLst/>
          </a:prstGeom>
          <a:noFill/>
        </p:spPr>
        <p:txBody>
          <a:bodyPr wrap="square" rtlCol="0">
            <a:spAutoFit/>
          </a:bodyPr>
          <a:lstStyle/>
          <a:p>
            <a:r>
              <a:rPr lang="en-US" sz="2000" b="1" dirty="0"/>
              <a:t>Serial port monitor of </a:t>
            </a:r>
            <a:r>
              <a:rPr lang="en-US" sz="2000" b="1" dirty="0" err="1"/>
              <a:t>Arduino</a:t>
            </a:r>
            <a:r>
              <a:rPr lang="en-US" sz="2000" b="1" dirty="0"/>
              <a:t> which detects the distance of the obstacle in front of it.</a:t>
            </a:r>
            <a:endParaRPr lang="en-IN" sz="2000" b="1" dirty="0"/>
          </a:p>
        </p:txBody>
      </p: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533</TotalTime>
  <Words>555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Aman Potdar</cp:lastModifiedBy>
  <cp:revision>23</cp:revision>
  <dcterms:created xsi:type="dcterms:W3CDTF">2016-03-28T06:32:15Z</dcterms:created>
  <dcterms:modified xsi:type="dcterms:W3CDTF">2018-12-13T11:28:34Z</dcterms:modified>
</cp:coreProperties>
</file>