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handoutMasterIdLst>
    <p:handoutMasterId r:id="rId20"/>
  </p:handoutMasterIdLst>
  <p:sldIdLst>
    <p:sldId id="256" r:id="rId2"/>
    <p:sldId id="268" r:id="rId3"/>
    <p:sldId id="269" r:id="rId4"/>
    <p:sldId id="279" r:id="rId5"/>
    <p:sldId id="276" r:id="rId6"/>
    <p:sldId id="270" r:id="rId7"/>
    <p:sldId id="282" r:id="rId8"/>
    <p:sldId id="283" r:id="rId9"/>
    <p:sldId id="271" r:id="rId10"/>
    <p:sldId id="273" r:id="rId11"/>
    <p:sldId id="280" r:id="rId12"/>
    <p:sldId id="272" r:id="rId13"/>
    <p:sldId id="274" r:id="rId14"/>
    <p:sldId id="284" r:id="rId15"/>
    <p:sldId id="275" r:id="rId16"/>
    <p:sldId id="27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CE3A7E-C01D-95F3-953D-10924AFF7C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568DF76-461C-0DF9-C6AC-C76390BAB2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582BA-7EFE-407E-89C4-0B93D6902EB6}" type="datetimeFigureOut">
              <a:rPr lang="en-IN" smtClean="0"/>
              <a:t>27-05-2025</a:t>
            </a:fld>
            <a:endParaRPr lang="en-IN"/>
          </a:p>
        </p:txBody>
      </p:sp>
      <p:sp>
        <p:nvSpPr>
          <p:cNvPr id="4" name="Footer Placeholder 3">
            <a:extLst>
              <a:ext uri="{FF2B5EF4-FFF2-40B4-BE49-F238E27FC236}">
                <a16:creationId xmlns:a16="http://schemas.microsoft.com/office/drawing/2014/main" id="{9C73B6F2-060B-2A7D-7267-3DD694FDFB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10BA839-3ABC-5C0D-B49D-B8F36CE4D4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3285F1-9BFD-45D1-BC78-62ED228D7053}" type="slidenum">
              <a:rPr lang="en-IN" smtClean="0"/>
              <a:t>‹#›</a:t>
            </a:fld>
            <a:endParaRPr lang="en-IN"/>
          </a:p>
        </p:txBody>
      </p:sp>
    </p:spTree>
    <p:extLst>
      <p:ext uri="{BB962C8B-B14F-4D97-AF65-F5344CB8AC3E}">
        <p14:creationId xmlns:p14="http://schemas.microsoft.com/office/powerpoint/2010/main" val="258470449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93DB3-DD50-4BCB-808F-056A97D70943}" type="datetimeFigureOut">
              <a:rPr lang="en-IN" smtClean="0"/>
              <a:t>27-05-2025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895A5-E90E-45A6-8EC9-92031BC7B8C0}" type="slidenum">
              <a:rPr lang="en-IN" smtClean="0"/>
              <a:t>‹#›</a:t>
            </a:fld>
            <a:endParaRPr lang="en-IN"/>
          </a:p>
        </p:txBody>
      </p:sp>
    </p:spTree>
    <p:extLst>
      <p:ext uri="{BB962C8B-B14F-4D97-AF65-F5344CB8AC3E}">
        <p14:creationId xmlns:p14="http://schemas.microsoft.com/office/powerpoint/2010/main" val="182742898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AA8A-0461-E3D2-B78A-78BA4BEFE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94A8B7-25F6-FC66-6BBD-59EEC98E1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008EC6-70D8-57A7-4958-EB39C4D20BC3}"/>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5" name="Footer Placeholder 4">
            <a:extLst>
              <a:ext uri="{FF2B5EF4-FFF2-40B4-BE49-F238E27FC236}">
                <a16:creationId xmlns:a16="http://schemas.microsoft.com/office/drawing/2014/main" id="{6D275A61-AC31-040F-F754-9F799CDEE3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4B090F-A0DD-F788-C924-F8F11C7F2061}"/>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427564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D13C-747B-5CE2-C2D9-9C5AB4800F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53AD1A-CEE9-D8D7-CD69-52E7162B0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B5284D-C200-2179-9F96-7F0CE1BF1894}"/>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5" name="Footer Placeholder 4">
            <a:extLst>
              <a:ext uri="{FF2B5EF4-FFF2-40B4-BE49-F238E27FC236}">
                <a16:creationId xmlns:a16="http://schemas.microsoft.com/office/drawing/2014/main" id="{4A57A3B2-FA29-2320-C4FE-703F5D73F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4ED84-8891-7E35-ABFF-C1F1EA4A10F5}"/>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61492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8F725E-4475-7435-3A50-D8944F08EF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27C3BB-411D-B43A-D535-F3D5BBF000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4230D-63A7-03DB-D233-64B38F577AC9}"/>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5" name="Footer Placeholder 4">
            <a:extLst>
              <a:ext uri="{FF2B5EF4-FFF2-40B4-BE49-F238E27FC236}">
                <a16:creationId xmlns:a16="http://schemas.microsoft.com/office/drawing/2014/main" id="{447348B5-6EAA-E750-9B01-50818773F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379E0-EF84-8A6D-5F3F-5FE9CDB77EF7}"/>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340433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1550-720F-1551-7ECD-38E0A181E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52ED2-9EAE-3FC1-552D-936317F72A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3D6D7-9C62-0BA4-ECCE-C7F1B498C31E}"/>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5" name="Footer Placeholder 4">
            <a:extLst>
              <a:ext uri="{FF2B5EF4-FFF2-40B4-BE49-F238E27FC236}">
                <a16:creationId xmlns:a16="http://schemas.microsoft.com/office/drawing/2014/main" id="{0334C0DA-BD3E-2922-843E-052FCBAF7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66839-9AC9-7FFA-6B9C-90E48BA130BB}"/>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129534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AA9B-5C3B-B473-97BC-C563A1B59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981002-C0AB-597C-017F-395D4D440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6A9F7-3A4B-FD87-C0E7-6309184F7FF0}"/>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5" name="Footer Placeholder 4">
            <a:extLst>
              <a:ext uri="{FF2B5EF4-FFF2-40B4-BE49-F238E27FC236}">
                <a16:creationId xmlns:a16="http://schemas.microsoft.com/office/drawing/2014/main" id="{5323DB98-A48F-F5EE-CCA5-1DE7A1AD6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57016-015F-3B6C-A134-3212E7F6BB95}"/>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161491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3EFD-CC5D-DB08-961B-C3B9356A7A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04AC6C-EC53-1A3D-ABF6-B5B34FB17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CACC6C-4EC4-0CED-0818-7EAEC8945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D06209-BD80-EEF0-1DDC-5C63F1DDAFE4}"/>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6" name="Footer Placeholder 5">
            <a:extLst>
              <a:ext uri="{FF2B5EF4-FFF2-40B4-BE49-F238E27FC236}">
                <a16:creationId xmlns:a16="http://schemas.microsoft.com/office/drawing/2014/main" id="{6BC34277-06EF-8234-188E-19A31C38A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DA4A4-6F1E-3530-0EF3-30D1912FCEDB}"/>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360131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02AC-976D-774F-026F-89DEEFBE98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703695-CC07-353B-DB24-4D620826C1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9E3ED-3C4D-5DB7-3580-0044FCB88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9AA589-B8EB-B021-2764-A6606477B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10EB89-042B-75BE-B3A3-8EF0E3348F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00D317-6560-763B-0171-5DCDF388DB94}"/>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8" name="Footer Placeholder 7">
            <a:extLst>
              <a:ext uri="{FF2B5EF4-FFF2-40B4-BE49-F238E27FC236}">
                <a16:creationId xmlns:a16="http://schemas.microsoft.com/office/drawing/2014/main" id="{DAB9185F-70EF-DEBC-EA5D-4A445E84BE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2E1051-F31E-D5D1-E18E-D686B9215597}"/>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218145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6887-0403-6A89-E11C-79FDC369DC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67A29C-DA86-EC2B-2852-2EAA34219A01}"/>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4" name="Footer Placeholder 3">
            <a:extLst>
              <a:ext uri="{FF2B5EF4-FFF2-40B4-BE49-F238E27FC236}">
                <a16:creationId xmlns:a16="http://schemas.microsoft.com/office/drawing/2014/main" id="{86945625-7DFF-9CE8-3985-DFBBFC4FD3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75EE1F-503A-BD55-1AFB-01B04AF48C9A}"/>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294374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F3978-FE3A-4595-3568-DBE97412CBE6}"/>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3" name="Footer Placeholder 2">
            <a:extLst>
              <a:ext uri="{FF2B5EF4-FFF2-40B4-BE49-F238E27FC236}">
                <a16:creationId xmlns:a16="http://schemas.microsoft.com/office/drawing/2014/main" id="{9EB05577-633A-F73F-F2EF-7CC15E8817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329FA2-3A34-82F4-5298-1C3972E38229}"/>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13262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A3D7-DCC9-3DBA-6701-3FFDCF597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A5B413-97C6-02AF-ED0F-8E540975C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6371D3-C073-996F-A44C-FF2D185BC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4B48A-6110-CA23-CB80-3E94220A0A35}"/>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6" name="Footer Placeholder 5">
            <a:extLst>
              <a:ext uri="{FF2B5EF4-FFF2-40B4-BE49-F238E27FC236}">
                <a16:creationId xmlns:a16="http://schemas.microsoft.com/office/drawing/2014/main" id="{4CDDB034-A781-2AE2-0F77-74C7AE9FF3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E4FA56-B522-EF1F-0376-62598D024B56}"/>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14685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E051-8572-1FE9-6391-B9EA65B33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23479F-ED9F-952E-3E3E-E780B3039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673381-BD8B-95D9-C784-123C42A6A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E1BDA-A36A-B539-4A4D-1884749C710F}"/>
              </a:ext>
            </a:extLst>
          </p:cNvPr>
          <p:cNvSpPr>
            <a:spLocks noGrp="1"/>
          </p:cNvSpPr>
          <p:nvPr>
            <p:ph type="dt" sz="half" idx="10"/>
          </p:nvPr>
        </p:nvSpPr>
        <p:spPr/>
        <p:txBody>
          <a:bodyPr/>
          <a:lstStyle/>
          <a:p>
            <a:fld id="{EFD6C7B9-7CC0-4911-9AF6-AED46E45886F}" type="datetimeFigureOut">
              <a:rPr lang="en-IN" smtClean="0"/>
              <a:t>27-05-2025</a:t>
            </a:fld>
            <a:endParaRPr lang="en-IN"/>
          </a:p>
        </p:txBody>
      </p:sp>
      <p:sp>
        <p:nvSpPr>
          <p:cNvPr id="6" name="Footer Placeholder 5">
            <a:extLst>
              <a:ext uri="{FF2B5EF4-FFF2-40B4-BE49-F238E27FC236}">
                <a16:creationId xmlns:a16="http://schemas.microsoft.com/office/drawing/2014/main" id="{13473645-DE86-EF56-EE24-EBF5D1A16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4461E6-E567-3384-166A-3A5409247FCA}"/>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270201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52E5C-2F4B-37A6-16C6-3B82ED91B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7995D9-963F-381A-9472-D3D568B2F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7D178-FF8C-8CF3-1B0A-A7E7FEE44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6C7B9-7CC0-4911-9AF6-AED46E45886F}" type="datetimeFigureOut">
              <a:rPr lang="en-IN" smtClean="0"/>
              <a:t>27-05-2025</a:t>
            </a:fld>
            <a:endParaRPr lang="en-IN"/>
          </a:p>
        </p:txBody>
      </p:sp>
      <p:sp>
        <p:nvSpPr>
          <p:cNvPr id="5" name="Footer Placeholder 4">
            <a:extLst>
              <a:ext uri="{FF2B5EF4-FFF2-40B4-BE49-F238E27FC236}">
                <a16:creationId xmlns:a16="http://schemas.microsoft.com/office/drawing/2014/main" id="{2CC02D80-5D6B-B4FF-EBA5-D3FE81A2D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F08575-0B25-2EE8-105C-FEB1BB797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688A0-1D07-4E84-BFD6-12C507F498B5}" type="slidenum">
              <a:rPr lang="en-IN" smtClean="0"/>
              <a:t>‹#›</a:t>
            </a:fld>
            <a:endParaRPr lang="en-IN"/>
          </a:p>
        </p:txBody>
      </p:sp>
    </p:spTree>
    <p:extLst>
      <p:ext uri="{BB962C8B-B14F-4D97-AF65-F5344CB8AC3E}">
        <p14:creationId xmlns:p14="http://schemas.microsoft.com/office/powerpoint/2010/main" val="392347754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B8FA-9FD4-DF1E-8D05-F60131516628}"/>
              </a:ext>
            </a:extLst>
          </p:cNvPr>
          <p:cNvSpPr>
            <a:spLocks noGrp="1"/>
          </p:cNvSpPr>
          <p:nvPr>
            <p:ph type="ctrTitle"/>
          </p:nvPr>
        </p:nvSpPr>
        <p:spPr/>
        <p:txBody>
          <a:bodyPr/>
          <a:lstStyle/>
          <a:p>
            <a:r>
              <a:rPr lang="en-IN" dirty="0"/>
              <a:t>				</a:t>
            </a:r>
          </a:p>
        </p:txBody>
      </p:sp>
      <p:sp>
        <p:nvSpPr>
          <p:cNvPr id="8" name="Subtitle 7">
            <a:extLst>
              <a:ext uri="{FF2B5EF4-FFF2-40B4-BE49-F238E27FC236}">
                <a16:creationId xmlns:a16="http://schemas.microsoft.com/office/drawing/2014/main" id="{99FCA55D-A987-694D-E831-6201821D5BF7}"/>
              </a:ext>
            </a:extLst>
          </p:cNvPr>
          <p:cNvSpPr>
            <a:spLocks noGrp="1"/>
          </p:cNvSpPr>
          <p:nvPr>
            <p:ph type="subTitle" idx="1"/>
          </p:nvPr>
        </p:nvSpPr>
        <p:spPr>
          <a:xfrm>
            <a:off x="586409" y="1376739"/>
            <a:ext cx="10972800" cy="5322011"/>
          </a:xfrm>
        </p:spPr>
        <p:txBody>
          <a:bodyPr>
            <a:noAutofit/>
          </a:bodyPr>
          <a:lstStyle/>
          <a:p>
            <a:r>
              <a:rPr lang="en-IN" sz="5400" dirty="0">
                <a:latin typeface="Trebuchet MS" panose="020B0603020202020204" pitchFamily="34" charset="0"/>
              </a:rPr>
              <a:t>Major Project Presentation</a:t>
            </a:r>
            <a:endParaRPr lang="en-IN" sz="3200" b="1" dirty="0">
              <a:latin typeface="Trebuchet MS" panose="020B0603020202020204" pitchFamily="34" charset="0"/>
            </a:endParaRPr>
          </a:p>
          <a:p>
            <a:r>
              <a:rPr lang="en-IN" sz="3600" b="1" dirty="0">
                <a:latin typeface="Trebuchet MS" panose="020B0603020202020204" pitchFamily="34" charset="0"/>
              </a:rPr>
              <a:t>HEALTHMATE</a:t>
            </a:r>
            <a:r>
              <a:rPr lang="en-IN" sz="3600" b="1" dirty="0"/>
              <a:t> </a:t>
            </a:r>
          </a:p>
          <a:p>
            <a:endParaRPr lang="en-IN" sz="3200" dirty="0"/>
          </a:p>
          <a:p>
            <a:pPr algn="l"/>
            <a:endParaRPr lang="en-IN" sz="2800" dirty="0"/>
          </a:p>
          <a:p>
            <a:endParaRPr lang="en-IN" dirty="0"/>
          </a:p>
          <a:p>
            <a:endParaRPr lang="en-IN" dirty="0"/>
          </a:p>
          <a:p>
            <a:endParaRPr lang="en-IN" b="1" dirty="0"/>
          </a:p>
          <a:p>
            <a:r>
              <a:rPr lang="en-IN" b="1" dirty="0">
                <a:latin typeface="Trebuchet MS" panose="020B0603020202020204" pitchFamily="34" charset="0"/>
              </a:rPr>
              <a:t>Under Supervision of</a:t>
            </a:r>
          </a:p>
          <a:p>
            <a:r>
              <a:rPr lang="en-IN" dirty="0">
                <a:latin typeface="Trebuchet MS" panose="020B0603020202020204" pitchFamily="34" charset="0"/>
              </a:rPr>
              <a:t>Mrs. </a:t>
            </a:r>
            <a:r>
              <a:rPr lang="en-IN" dirty="0" err="1">
                <a:latin typeface="Trebuchet MS" panose="020B0603020202020204" pitchFamily="34" charset="0"/>
              </a:rPr>
              <a:t>Pallavi</a:t>
            </a:r>
            <a:r>
              <a:rPr lang="en-IN" dirty="0">
                <a:latin typeface="Trebuchet MS" panose="020B0603020202020204" pitchFamily="34" charset="0"/>
              </a:rPr>
              <a:t> Shukla </a:t>
            </a:r>
          </a:p>
        </p:txBody>
      </p:sp>
      <p:pic>
        <p:nvPicPr>
          <p:cNvPr id="5" name="Content Placeholder 4">
            <a:extLst>
              <a:ext uri="{FF2B5EF4-FFF2-40B4-BE49-F238E27FC236}">
                <a16:creationId xmlns:a16="http://schemas.microsoft.com/office/drawing/2014/main" id="{510DADA8-0C51-2EEC-0CF1-95C5C83F674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p:spPr>
      </p:pic>
      <p:pic>
        <p:nvPicPr>
          <p:cNvPr id="7" name="Picture 6">
            <a:extLst>
              <a:ext uri="{FF2B5EF4-FFF2-40B4-BE49-F238E27FC236}">
                <a16:creationId xmlns:a16="http://schemas.microsoft.com/office/drawing/2014/main" id="{1EA21519-5B45-B4EB-1438-13D4194FE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10" name="Straight Connector 9">
            <a:extLst>
              <a:ext uri="{FF2B5EF4-FFF2-40B4-BE49-F238E27FC236}">
                <a16:creationId xmlns:a16="http://schemas.microsoft.com/office/drawing/2014/main" id="{7B621119-736C-9442-32B2-785335AAC880}"/>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17E1CBB-AF57-3F2D-3AD0-7A6F5C29C0A9}"/>
              </a:ext>
            </a:extLst>
          </p:cNvPr>
          <p:cNvSpPr/>
          <p:nvPr/>
        </p:nvSpPr>
        <p:spPr>
          <a:xfrm>
            <a:off x="2301410" y="3089032"/>
            <a:ext cx="3708971" cy="20377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err="1">
                <a:latin typeface="Trebuchet MS" panose="020B0603020202020204" pitchFamily="34" charset="0"/>
              </a:rPr>
              <a:t>Aman</a:t>
            </a:r>
            <a:r>
              <a:rPr lang="en-US" sz="2400" dirty="0">
                <a:latin typeface="Trebuchet MS" panose="020B0603020202020204" pitchFamily="34" charset="0"/>
              </a:rPr>
              <a:t> </a:t>
            </a:r>
            <a:r>
              <a:rPr lang="en-US" sz="2400" dirty="0" err="1">
                <a:latin typeface="Trebuchet MS" panose="020B0603020202020204" pitchFamily="34" charset="0"/>
              </a:rPr>
              <a:t>Pratap</a:t>
            </a:r>
            <a:r>
              <a:rPr lang="en-US" sz="2400" dirty="0">
                <a:latin typeface="Trebuchet MS" panose="020B0603020202020204" pitchFamily="34" charset="0"/>
              </a:rPr>
              <a:t> Singh</a:t>
            </a:r>
          </a:p>
          <a:p>
            <a:pPr algn="just"/>
            <a:r>
              <a:rPr lang="en-US" sz="2400" dirty="0" err="1">
                <a:latin typeface="Trebuchet MS" panose="020B0603020202020204" pitchFamily="34" charset="0"/>
              </a:rPr>
              <a:t>Aniket</a:t>
            </a:r>
            <a:r>
              <a:rPr lang="en-US" sz="2400" dirty="0">
                <a:latin typeface="Trebuchet MS" panose="020B0603020202020204" pitchFamily="34" charset="0"/>
              </a:rPr>
              <a:t> Pandey</a:t>
            </a:r>
          </a:p>
          <a:p>
            <a:pPr algn="just"/>
            <a:r>
              <a:rPr lang="en-US" sz="2400" dirty="0">
                <a:latin typeface="Trebuchet MS" panose="020B0603020202020204" pitchFamily="34" charset="0"/>
              </a:rPr>
              <a:t>Harsh Srivastava</a:t>
            </a:r>
          </a:p>
          <a:p>
            <a:pPr algn="just"/>
            <a:r>
              <a:rPr lang="en-US" sz="2400" dirty="0" err="1">
                <a:latin typeface="Trebuchet MS" panose="020B0603020202020204" pitchFamily="34" charset="0"/>
              </a:rPr>
              <a:t>Shaurya</a:t>
            </a:r>
            <a:r>
              <a:rPr lang="en-US" sz="2400" dirty="0">
                <a:latin typeface="Trebuchet MS" panose="020B0603020202020204" pitchFamily="34" charset="0"/>
              </a:rPr>
              <a:t> Mishra</a:t>
            </a:r>
            <a:endParaRPr lang="en-IN" sz="2400" dirty="0">
              <a:latin typeface="Trebuchet MS" panose="020B0603020202020204" pitchFamily="34" charset="0"/>
            </a:endParaRPr>
          </a:p>
        </p:txBody>
      </p:sp>
      <p:sp>
        <p:nvSpPr>
          <p:cNvPr id="4" name="Rectangle 3">
            <a:extLst>
              <a:ext uri="{FF2B5EF4-FFF2-40B4-BE49-F238E27FC236}">
                <a16:creationId xmlns:a16="http://schemas.microsoft.com/office/drawing/2014/main" id="{B2CA2278-3693-E2D0-9D5D-F914C1D8A271}"/>
              </a:ext>
            </a:extLst>
          </p:cNvPr>
          <p:cNvSpPr/>
          <p:nvPr/>
        </p:nvSpPr>
        <p:spPr>
          <a:xfrm>
            <a:off x="7140538" y="3089032"/>
            <a:ext cx="4293815" cy="20377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latin typeface="Trebuchet MS" panose="020B0603020202020204" pitchFamily="34" charset="0"/>
              </a:rPr>
              <a:t>2100101530013</a:t>
            </a:r>
          </a:p>
          <a:p>
            <a:r>
              <a:rPr lang="en-US" sz="2400" dirty="0">
                <a:latin typeface="Trebuchet MS" panose="020B0603020202020204" pitchFamily="34" charset="0"/>
              </a:rPr>
              <a:t>2100101530017</a:t>
            </a:r>
          </a:p>
          <a:p>
            <a:r>
              <a:rPr lang="en-US" sz="2400" dirty="0">
                <a:latin typeface="Trebuchet MS" panose="020B0603020202020204" pitchFamily="34" charset="0"/>
              </a:rPr>
              <a:t>2100101530031</a:t>
            </a:r>
          </a:p>
          <a:p>
            <a:r>
              <a:rPr lang="en-US" sz="2400" dirty="0">
                <a:latin typeface="Trebuchet MS" panose="020B0603020202020204" pitchFamily="34" charset="0"/>
              </a:rPr>
              <a:t>2100101530050</a:t>
            </a:r>
            <a:endParaRPr lang="en-IN" sz="2400" dirty="0">
              <a:latin typeface="Trebuchet MS" panose="020B0603020202020204" pitchFamily="34" charset="0"/>
            </a:endParaRPr>
          </a:p>
        </p:txBody>
      </p:sp>
    </p:spTree>
    <p:extLst>
      <p:ext uri="{BB962C8B-B14F-4D97-AF65-F5344CB8AC3E}">
        <p14:creationId xmlns:p14="http://schemas.microsoft.com/office/powerpoint/2010/main" val="98357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5934A-587E-F634-ACDA-39BE9D3D14BF}"/>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3DA77D1C-F121-206C-0361-3CDA700023AA}"/>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225A6E71-D6D1-123D-A85C-AA38BA9E0B46}"/>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Data Flow Diagram (0)</a:t>
            </a:r>
            <a:endParaRPr lang="en-IN" dirty="0">
              <a:latin typeface="Trebuchet MS" panose="020B0603020202020204" pitchFamily="34" charset="0"/>
            </a:endParaRPr>
          </a:p>
        </p:txBody>
      </p:sp>
      <p:pic>
        <p:nvPicPr>
          <p:cNvPr id="20" name="Content Placeholder 4">
            <a:extLst>
              <a:ext uri="{FF2B5EF4-FFF2-40B4-BE49-F238E27FC236}">
                <a16:creationId xmlns:a16="http://schemas.microsoft.com/office/drawing/2014/main" id="{6646E5F1-C609-9123-F49F-7849A8AC5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04CF3E42-730F-DD85-8A7D-14A5CAB35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985A858A-D0FA-350C-C0AE-D8DAF75481FF}"/>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726B4948-26EE-49FB-2A1C-F17047B7B2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95612" y="2725886"/>
            <a:ext cx="6200775" cy="3098265"/>
          </a:xfrm>
          <a:prstGeom prst="rect">
            <a:avLst/>
          </a:prstGeom>
        </p:spPr>
      </p:pic>
    </p:spTree>
    <p:extLst>
      <p:ext uri="{BB962C8B-B14F-4D97-AF65-F5344CB8AC3E}">
        <p14:creationId xmlns:p14="http://schemas.microsoft.com/office/powerpoint/2010/main" val="2728650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Flow Diagram - 1</a:t>
            </a:r>
          </a:p>
        </p:txBody>
      </p:sp>
      <p:pic>
        <p:nvPicPr>
          <p:cNvPr id="7" name="Content Placeholder 6">
            <a:extLst>
              <a:ext uri="{FF2B5EF4-FFF2-40B4-BE49-F238E27FC236}">
                <a16:creationId xmlns:a16="http://schemas.microsoft.com/office/drawing/2014/main" id="{F7CF74BA-8353-3520-1DF3-EDB5760C0E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9212" y="1825625"/>
            <a:ext cx="3773575" cy="4351338"/>
          </a:xfrm>
        </p:spPr>
      </p:pic>
    </p:spTree>
    <p:extLst>
      <p:ext uri="{BB962C8B-B14F-4D97-AF65-F5344CB8AC3E}">
        <p14:creationId xmlns:p14="http://schemas.microsoft.com/office/powerpoint/2010/main" val="266854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04332-40D0-DA72-D0C4-5BAF943E167C}"/>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ED93E7A9-B747-7328-776C-A02C2ABEBE75}"/>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A34AB872-88ED-6D6B-98D3-ED6EF186AD43}"/>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SNAPSHOTS OF THE APP</a:t>
            </a:r>
            <a:endParaRPr lang="en-IN" dirty="0">
              <a:latin typeface="Trebuchet MS" panose="020B0603020202020204" pitchFamily="34" charset="0"/>
            </a:endParaRPr>
          </a:p>
        </p:txBody>
      </p:sp>
      <p:pic>
        <p:nvPicPr>
          <p:cNvPr id="20" name="Content Placeholder 4">
            <a:extLst>
              <a:ext uri="{FF2B5EF4-FFF2-40B4-BE49-F238E27FC236}">
                <a16:creationId xmlns:a16="http://schemas.microsoft.com/office/drawing/2014/main" id="{16C97E68-F9CA-CE3C-9DD1-F5285F14C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838FFA33-99FD-C2AD-1B63-6C16DA93E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BAB97052-C251-9874-AE46-5057EA49F4B9}"/>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AutoShape 2" descr="blob:https://web.whatsapp.com/4468ad14-9432-461a-b678-f33d9dfda4c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 name="Content Placeholder 18">
            <a:extLst>
              <a:ext uri="{FF2B5EF4-FFF2-40B4-BE49-F238E27FC236}">
                <a16:creationId xmlns:a16="http://schemas.microsoft.com/office/drawing/2014/main" id="{88B1BB7F-17F6-4380-0128-D906931B911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893677"/>
            <a:ext cx="1958102" cy="4351338"/>
          </a:xfrm>
        </p:spPr>
      </p:pic>
      <p:pic>
        <p:nvPicPr>
          <p:cNvPr id="24" name="Picture 23">
            <a:extLst>
              <a:ext uri="{FF2B5EF4-FFF2-40B4-BE49-F238E27FC236}">
                <a16:creationId xmlns:a16="http://schemas.microsoft.com/office/drawing/2014/main" id="{21404D8C-84E4-66E6-7E37-48B582867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4052" y="1893677"/>
            <a:ext cx="2123895" cy="4719767"/>
          </a:xfrm>
          <a:prstGeom prst="rect">
            <a:avLst/>
          </a:prstGeom>
        </p:spPr>
      </p:pic>
      <p:pic>
        <p:nvPicPr>
          <p:cNvPr id="26" name="Picture 25">
            <a:extLst>
              <a:ext uri="{FF2B5EF4-FFF2-40B4-BE49-F238E27FC236}">
                <a16:creationId xmlns:a16="http://schemas.microsoft.com/office/drawing/2014/main" id="{913DAABC-6737-49E0-AA10-AD6974BAD5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68620" y="1893677"/>
            <a:ext cx="2010817" cy="4468483"/>
          </a:xfrm>
          <a:prstGeom prst="rect">
            <a:avLst/>
          </a:prstGeom>
        </p:spPr>
      </p:pic>
    </p:spTree>
    <p:extLst>
      <p:ext uri="{BB962C8B-B14F-4D97-AF65-F5344CB8AC3E}">
        <p14:creationId xmlns:p14="http://schemas.microsoft.com/office/powerpoint/2010/main" val="243300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4BAFA-C592-6E55-F818-230D80E5310A}"/>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EA917874-E942-8E27-5727-4CF761368A00}"/>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6797BE05-8F59-7FA4-8DFC-C78CE047B1EB}"/>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Future Work</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576252F9-7407-F97F-6D97-2D0D9E6467B1}"/>
              </a:ext>
            </a:extLst>
          </p:cNvPr>
          <p:cNvSpPr>
            <a:spLocks noGrp="1"/>
          </p:cNvSpPr>
          <p:nvPr>
            <p:ph idx="1"/>
          </p:nvPr>
        </p:nvSpPr>
        <p:spPr>
          <a:xfrm>
            <a:off x="838200" y="1473201"/>
            <a:ext cx="10515600" cy="5262880"/>
          </a:xfrm>
        </p:spPr>
        <p:txBody>
          <a:bodyPr>
            <a:noAutofit/>
          </a:bodyPr>
          <a:lstStyle/>
          <a:p>
            <a:endParaRPr lang="en-US" sz="2400" dirty="0">
              <a:latin typeface="Trebuchet MS" panose="020B0603020202020204" pitchFamily="34" charset="0"/>
            </a:endParaRPr>
          </a:p>
          <a:p>
            <a:r>
              <a:rPr lang="en-US" sz="2400" dirty="0">
                <a:latin typeface="Trebuchet MS" panose="020B0603020202020204" pitchFamily="34" charset="0"/>
              </a:rPr>
              <a:t>Enhanced AI Model for Food Recognition -Improve accuracy in identifying and analyzing diverse meals from different cuisines. Integrate machine learning to understand regional and cultural food variations.</a:t>
            </a:r>
          </a:p>
          <a:p>
            <a:endParaRPr lang="en-US" sz="2400" dirty="0">
              <a:latin typeface="Trebuchet MS" panose="020B0603020202020204" pitchFamily="34" charset="0"/>
            </a:endParaRPr>
          </a:p>
          <a:p>
            <a:r>
              <a:rPr lang="en-US" sz="2400" dirty="0">
                <a:latin typeface="Trebuchet MS" panose="020B0603020202020204" pitchFamily="34" charset="0"/>
              </a:rPr>
              <a:t>Real-Time Nutritional Feedback- Implement a feature for real-time nutrient tracking while eating. Provide live guidance for balancing meals with personalized health goals.</a:t>
            </a:r>
          </a:p>
          <a:p>
            <a:endParaRPr lang="en-US" sz="2400" dirty="0">
              <a:latin typeface="Trebuchet MS" panose="020B0603020202020204" pitchFamily="34" charset="0"/>
            </a:endParaRPr>
          </a:p>
          <a:p>
            <a:r>
              <a:rPr lang="en-US" sz="2400" dirty="0">
                <a:latin typeface="Trebuchet MS" panose="020B0603020202020204" pitchFamily="34" charset="0"/>
              </a:rPr>
              <a:t>Expanded Customizable Workout Plans- Include more fitness types (e.g., yoga, </a:t>
            </a:r>
            <a:r>
              <a:rPr lang="en-US" sz="2400" dirty="0" err="1">
                <a:latin typeface="Trebuchet MS" panose="020B0603020202020204" pitchFamily="34" charset="0"/>
              </a:rPr>
              <a:t>pilates</a:t>
            </a:r>
            <a:r>
              <a:rPr lang="en-US" sz="2400" dirty="0">
                <a:latin typeface="Trebuchet MS" panose="020B0603020202020204" pitchFamily="34" charset="0"/>
              </a:rPr>
              <a:t>, sports-specific routines).Integrate with wearable devices for real-time activity tracking and adaptive plans.</a:t>
            </a:r>
          </a:p>
        </p:txBody>
      </p:sp>
      <p:pic>
        <p:nvPicPr>
          <p:cNvPr id="20" name="Content Placeholder 4">
            <a:extLst>
              <a:ext uri="{FF2B5EF4-FFF2-40B4-BE49-F238E27FC236}">
                <a16:creationId xmlns:a16="http://schemas.microsoft.com/office/drawing/2014/main" id="{EB1D0318-6550-EC88-F3AF-851BB4016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D621C906-46E9-BD68-7B7C-DF38DA05B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47CAD0B6-0563-E4E4-4ADE-CCEEE57C51FF}"/>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00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440" y="365125"/>
            <a:ext cx="3840480" cy="996315"/>
          </a:xfrm>
        </p:spPr>
        <p:txBody>
          <a:bodyPr>
            <a:normAutofit/>
          </a:bodyPr>
          <a:lstStyle/>
          <a:p>
            <a:r>
              <a:rPr lang="en-IN" dirty="0">
                <a:latin typeface="Trebuchet MS" panose="020B0603020202020204" pitchFamily="34" charset="0"/>
              </a:rPr>
              <a:t>Future Work</a:t>
            </a:r>
          </a:p>
        </p:txBody>
      </p:sp>
      <p:sp>
        <p:nvSpPr>
          <p:cNvPr id="3" name="Content Placeholder 2"/>
          <p:cNvSpPr>
            <a:spLocks noGrp="1"/>
          </p:cNvSpPr>
          <p:nvPr>
            <p:ph idx="1"/>
          </p:nvPr>
        </p:nvSpPr>
        <p:spPr/>
        <p:txBody>
          <a:bodyPr>
            <a:normAutofit/>
          </a:bodyPr>
          <a:lstStyle/>
          <a:p>
            <a:r>
              <a:rPr lang="en-US" sz="2400" dirty="0">
                <a:latin typeface="Trebuchet MS" panose="020B0603020202020204" pitchFamily="34" charset="0"/>
              </a:rPr>
              <a:t>AI-Driven Meal Recommendations - Suggest personalized recipes based on dietary preferences and health </a:t>
            </a:r>
            <a:r>
              <a:rPr lang="en-US" sz="2400" dirty="0" err="1">
                <a:latin typeface="Trebuchet MS" panose="020B0603020202020204" pitchFamily="34" charset="0"/>
              </a:rPr>
              <a:t>objectives.Enable</a:t>
            </a:r>
            <a:r>
              <a:rPr lang="en-US" sz="2400" dirty="0">
                <a:latin typeface="Trebuchet MS" panose="020B0603020202020204" pitchFamily="34" charset="0"/>
              </a:rPr>
              <a:t> shopping list creation and integration with food delivery services.</a:t>
            </a:r>
          </a:p>
          <a:p>
            <a:endParaRPr lang="en-US" sz="2400" dirty="0">
              <a:latin typeface="Trebuchet MS" panose="020B0603020202020204" pitchFamily="34" charset="0"/>
            </a:endParaRPr>
          </a:p>
          <a:p>
            <a:r>
              <a:rPr lang="en-US" sz="2400" dirty="0">
                <a:latin typeface="Trebuchet MS" panose="020B0603020202020204" pitchFamily="34" charset="0"/>
              </a:rPr>
              <a:t>Social &amp; Community </a:t>
            </a:r>
            <a:r>
              <a:rPr lang="en-US" sz="2400" dirty="0" err="1">
                <a:latin typeface="Trebuchet MS" panose="020B0603020202020204" pitchFamily="34" charset="0"/>
              </a:rPr>
              <a:t>FeaturesIntroduce</a:t>
            </a:r>
            <a:r>
              <a:rPr lang="en-US" sz="2400" dirty="0">
                <a:latin typeface="Trebuchet MS" panose="020B0603020202020204" pitchFamily="34" charset="0"/>
              </a:rPr>
              <a:t> a social platform to share progress, meal ideas, and workout </a:t>
            </a:r>
            <a:r>
              <a:rPr lang="en-US" sz="2400" dirty="0" err="1">
                <a:latin typeface="Trebuchet MS" panose="020B0603020202020204" pitchFamily="34" charset="0"/>
              </a:rPr>
              <a:t>routines.Create</a:t>
            </a:r>
            <a:r>
              <a:rPr lang="en-US" sz="2400" dirty="0">
                <a:latin typeface="Trebuchet MS" panose="020B0603020202020204" pitchFamily="34" charset="0"/>
              </a:rPr>
              <a:t> challenges and progress tracking with friends or health</a:t>
            </a:r>
            <a:endParaRPr lang="en-IN" sz="2400" dirty="0">
              <a:latin typeface="Trebuchet MS" panose="020B0603020202020204" pitchFamily="34" charset="0"/>
            </a:endParaRPr>
          </a:p>
        </p:txBody>
      </p:sp>
    </p:spTree>
    <p:extLst>
      <p:ext uri="{BB962C8B-B14F-4D97-AF65-F5344CB8AC3E}">
        <p14:creationId xmlns:p14="http://schemas.microsoft.com/office/powerpoint/2010/main" val="377076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415D0-33A7-F83F-328D-5D5E931E072A}"/>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92B2B5E6-4C45-2948-ABFF-53A3989C25CC}"/>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CC894896-8B14-BD5D-5CC3-7466E81604C9}"/>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Conclusion</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2D44ED72-9249-8190-D90B-3F52B81C253B}"/>
              </a:ext>
            </a:extLst>
          </p:cNvPr>
          <p:cNvSpPr>
            <a:spLocks noGrp="1"/>
          </p:cNvSpPr>
          <p:nvPr>
            <p:ph idx="1"/>
          </p:nvPr>
        </p:nvSpPr>
        <p:spPr>
          <a:xfrm>
            <a:off x="838200" y="1893677"/>
            <a:ext cx="10515600" cy="4491945"/>
          </a:xfrm>
        </p:spPr>
        <p:txBody>
          <a:bodyPr>
            <a:normAutofit/>
          </a:bodyPr>
          <a:lstStyle/>
          <a:p>
            <a:r>
              <a:rPr lang="en-US" sz="1800" dirty="0">
                <a:latin typeface="Trebuchet MS" panose="020B0603020202020204" pitchFamily="34" charset="0"/>
              </a:rPr>
              <a:t>In conclusion, </a:t>
            </a:r>
            <a:r>
              <a:rPr lang="en-US" sz="1800" dirty="0" err="1">
                <a:latin typeface="Trebuchet MS" panose="020B0603020202020204" pitchFamily="34" charset="0"/>
              </a:rPr>
              <a:t>HealthMate</a:t>
            </a:r>
            <a:r>
              <a:rPr lang="en-US" sz="1800" dirty="0">
                <a:latin typeface="Trebuchet MS" panose="020B0603020202020204" pitchFamily="34" charset="0"/>
              </a:rPr>
              <a:t> is a comprehensive, user-friendly app designed to empower individuals on their fitness journey. By offering personalized workout and dietary plans, along with the ability to scan food images and instantly determine calorie content.</a:t>
            </a:r>
          </a:p>
          <a:p>
            <a:r>
              <a:rPr lang="en-US" sz="1800" dirty="0" err="1">
                <a:latin typeface="Trebuchet MS" panose="020B0603020202020204" pitchFamily="34" charset="0"/>
              </a:rPr>
              <a:t>HealthMate</a:t>
            </a:r>
            <a:r>
              <a:rPr lang="en-US" sz="1800" dirty="0">
                <a:latin typeface="Trebuchet MS" panose="020B0603020202020204" pitchFamily="34" charset="0"/>
              </a:rPr>
              <a:t> provides a holistic approach to health management. With its tailored solutions, it enables users to stay on track, make informed choices, and ultimately achieve their fitness goals more efficiently</a:t>
            </a:r>
            <a:r>
              <a:rPr lang="en-US" sz="1800">
                <a:latin typeface="Trebuchet MS" panose="020B0603020202020204" pitchFamily="34" charset="0"/>
              </a:rPr>
              <a:t>. </a:t>
            </a:r>
          </a:p>
          <a:p>
            <a:r>
              <a:rPr lang="en-US" sz="1800">
                <a:latin typeface="Trebuchet MS" panose="020B0603020202020204" pitchFamily="34" charset="0"/>
              </a:rPr>
              <a:t>The </a:t>
            </a:r>
            <a:r>
              <a:rPr lang="en-US" sz="1800" dirty="0">
                <a:latin typeface="Trebuchet MS" panose="020B0603020202020204" pitchFamily="34" charset="0"/>
              </a:rPr>
              <a:t>app bridges the gap between knowledge and action, ensuring that users have all the tools they need to lead a healthier, more active life. Thank you for your attention, and we believe that </a:t>
            </a:r>
            <a:r>
              <a:rPr lang="en-US" sz="1800" dirty="0" err="1">
                <a:latin typeface="Trebuchet MS" panose="020B0603020202020204" pitchFamily="34" charset="0"/>
              </a:rPr>
              <a:t>HealthMate</a:t>
            </a:r>
            <a:r>
              <a:rPr lang="en-US" sz="1800" dirty="0">
                <a:latin typeface="Trebuchet MS" panose="020B0603020202020204" pitchFamily="34" charset="0"/>
              </a:rPr>
              <a:t> is truly a game-changer in the world of fitness and nutrition.</a:t>
            </a:r>
            <a:endParaRPr lang="en-IN" sz="1800" dirty="0">
              <a:latin typeface="Trebuchet MS" panose="020B0603020202020204" pitchFamily="34" charset="0"/>
            </a:endParaRPr>
          </a:p>
        </p:txBody>
      </p:sp>
      <p:pic>
        <p:nvPicPr>
          <p:cNvPr id="20" name="Content Placeholder 4">
            <a:extLst>
              <a:ext uri="{FF2B5EF4-FFF2-40B4-BE49-F238E27FC236}">
                <a16:creationId xmlns:a16="http://schemas.microsoft.com/office/drawing/2014/main" id="{B6AA7AE2-0938-ED22-79D8-B3EE2C6DD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08E421C3-0F4E-7318-D93A-4D2F8364B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4D353B70-5CA6-7940-BBBC-F7069B3ABEB6}"/>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80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0740A-1926-004E-5F53-EC1D463A3987}"/>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30D6604C-0111-798A-182A-4B4A8088B877}"/>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F0E60A89-A293-BACC-B000-32B562FF46E3}"/>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References</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53F3E7E9-D890-6368-D23D-EC75E5D44CEA}"/>
              </a:ext>
            </a:extLst>
          </p:cNvPr>
          <p:cNvSpPr>
            <a:spLocks noGrp="1"/>
          </p:cNvSpPr>
          <p:nvPr>
            <p:ph idx="1"/>
          </p:nvPr>
        </p:nvSpPr>
        <p:spPr>
          <a:xfrm>
            <a:off x="838200" y="1893677"/>
            <a:ext cx="10515600" cy="4491945"/>
          </a:xfrm>
        </p:spPr>
        <p:txBody>
          <a:bodyPr>
            <a:normAutofit fontScale="77500" lnSpcReduction="20000"/>
          </a:bodyPr>
          <a:lstStyle/>
          <a:p>
            <a:r>
              <a:rPr lang="en-US" dirty="0"/>
              <a:t>[1] Mitchell T. 1997. “Machine Learning”. McGraw Hill.</a:t>
            </a:r>
            <a:endParaRPr lang="en-IN" dirty="0"/>
          </a:p>
          <a:p>
            <a:pPr marL="0" indent="0">
              <a:buNone/>
            </a:pPr>
            <a:endParaRPr lang="en-IN" dirty="0"/>
          </a:p>
          <a:p>
            <a:r>
              <a:rPr lang="en-US" dirty="0"/>
              <a:t>[2] Russell S and </a:t>
            </a:r>
            <a:r>
              <a:rPr lang="en-US" dirty="0" err="1"/>
              <a:t>Norvig</a:t>
            </a:r>
            <a:r>
              <a:rPr lang="en-US" dirty="0"/>
              <a:t> P, 2009. “Artificial Intelligence: A Modern Approach”. Third Edition, Prentice Hall.</a:t>
            </a:r>
            <a:endParaRPr lang="en-IN" dirty="0"/>
          </a:p>
          <a:p>
            <a:pPr marL="0" indent="0">
              <a:buNone/>
            </a:pPr>
            <a:r>
              <a:rPr lang="en-US" dirty="0"/>
              <a:t> </a:t>
            </a:r>
            <a:endParaRPr lang="en-IN" dirty="0"/>
          </a:p>
          <a:p>
            <a:r>
              <a:rPr lang="en-US" dirty="0"/>
              <a:t>[3] </a:t>
            </a:r>
            <a:r>
              <a:rPr lang="en-US" dirty="0" err="1"/>
              <a:t>Jurafsky</a:t>
            </a:r>
            <a:r>
              <a:rPr lang="en-US" dirty="0"/>
              <a:t> D and Martin J H,  2014. “Speech and Processing: An Introduction to Natural Language Processing, Computational Linguistics and Speech. Pearson Publication.</a:t>
            </a:r>
            <a:endParaRPr lang="en-IN" dirty="0"/>
          </a:p>
          <a:p>
            <a:pPr marL="0" indent="0">
              <a:buNone/>
            </a:pPr>
            <a:r>
              <a:rPr lang="en-US" dirty="0"/>
              <a:t> </a:t>
            </a:r>
            <a:endParaRPr lang="en-IN" dirty="0"/>
          </a:p>
          <a:p>
            <a:r>
              <a:rPr lang="en-US" dirty="0"/>
              <a:t>[4] Pressman R. Software Engineering: A Practitioners Approach. McGraw Hill.</a:t>
            </a:r>
            <a:endParaRPr lang="en-IN" dirty="0"/>
          </a:p>
          <a:p>
            <a:pPr marL="0" indent="0">
              <a:buNone/>
            </a:pPr>
            <a:r>
              <a:rPr lang="en-US" dirty="0"/>
              <a:t>  </a:t>
            </a:r>
            <a:endParaRPr lang="en-IN" dirty="0"/>
          </a:p>
          <a:p>
            <a:r>
              <a:rPr lang="en-US" dirty="0"/>
              <a:t>[5] Website – https://www.geeksforgeeks.org/opencv-python-tutorial/</a:t>
            </a:r>
            <a:endParaRPr lang="en-IN" dirty="0"/>
          </a:p>
          <a:p>
            <a:pPr marL="0" indent="0">
              <a:buNone/>
            </a:pPr>
            <a:r>
              <a:rPr lang="en-US" b="1" dirty="0"/>
              <a:t> </a:t>
            </a:r>
            <a:endParaRPr lang="en-IN" dirty="0"/>
          </a:p>
        </p:txBody>
      </p:sp>
      <p:pic>
        <p:nvPicPr>
          <p:cNvPr id="20" name="Content Placeholder 4">
            <a:extLst>
              <a:ext uri="{FF2B5EF4-FFF2-40B4-BE49-F238E27FC236}">
                <a16:creationId xmlns:a16="http://schemas.microsoft.com/office/drawing/2014/main" id="{F82CFBCD-7126-3AE3-561D-39FAD29A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1EC357A8-5422-9E9E-6C0A-8206D4E0F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4F3B6F4C-2D37-AAF2-8965-565DA634178C}"/>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16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p>
        </p:txBody>
      </p:sp>
      <p:sp>
        <p:nvSpPr>
          <p:cNvPr id="3" name="Content Placeholder 2"/>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buNone/>
            </a:pPr>
            <a:r>
              <a:rPr lang="en-IN" dirty="0"/>
              <a:t>                                         </a:t>
            </a:r>
            <a:r>
              <a:rPr lang="en-IN" sz="7200" dirty="0"/>
              <a:t>THANK YOU</a:t>
            </a:r>
          </a:p>
          <a:p>
            <a:pPr marL="0" indent="0">
              <a:buNone/>
            </a:pPr>
            <a:endParaRPr lang="en-IN" dirty="0"/>
          </a:p>
        </p:txBody>
      </p:sp>
      <p:sp>
        <p:nvSpPr>
          <p:cNvPr id="4" name="Title 1">
            <a:extLst>
              <a:ext uri="{FF2B5EF4-FFF2-40B4-BE49-F238E27FC236}">
                <a16:creationId xmlns:a16="http://schemas.microsoft.com/office/drawing/2014/main" id="{30D6604C-0111-798A-182A-4B4A8088B877}"/>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5" name="Title 17">
            <a:extLst>
              <a:ext uri="{FF2B5EF4-FFF2-40B4-BE49-F238E27FC236}">
                <a16:creationId xmlns:a16="http://schemas.microsoft.com/office/drawing/2014/main" id="{F0E60A89-A293-BACC-B000-32B562FF46E3}"/>
              </a:ext>
            </a:extLst>
          </p:cNvPr>
          <p:cNvSpPr txBox="1">
            <a:spLocks/>
          </p:cNvSpPr>
          <p:nvPr/>
        </p:nvSpPr>
        <p:spPr>
          <a:xfrm>
            <a:off x="838200" y="1202075"/>
            <a:ext cx="10515600" cy="59550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latin typeface="Trebuchet MS" panose="020B0603020202020204" pitchFamily="34" charset="0"/>
            </a:endParaRPr>
          </a:p>
        </p:txBody>
      </p:sp>
      <p:sp>
        <p:nvSpPr>
          <p:cNvPr id="6" name="Content Placeholder 18">
            <a:extLst>
              <a:ext uri="{FF2B5EF4-FFF2-40B4-BE49-F238E27FC236}">
                <a16:creationId xmlns:a16="http://schemas.microsoft.com/office/drawing/2014/main" id="{53F3E7E9-D890-6368-D23D-EC75E5D44CEA}"/>
              </a:ext>
            </a:extLst>
          </p:cNvPr>
          <p:cNvSpPr txBox="1">
            <a:spLocks/>
          </p:cNvSpPr>
          <p:nvPr/>
        </p:nvSpPr>
        <p:spPr>
          <a:xfrm>
            <a:off x="838200" y="1893677"/>
            <a:ext cx="10515600" cy="4491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a:p>
            <a:pPr marL="0" indent="0">
              <a:buFont typeface="Arial" panose="020B0604020202020204" pitchFamily="34" charset="0"/>
              <a:buNone/>
            </a:pPr>
            <a:endParaRPr lang="en-IN" dirty="0"/>
          </a:p>
          <a:p>
            <a:endParaRPr lang="en-IN" dirty="0"/>
          </a:p>
        </p:txBody>
      </p:sp>
      <p:pic>
        <p:nvPicPr>
          <p:cNvPr id="7" name="Content Placeholder 4">
            <a:extLst>
              <a:ext uri="{FF2B5EF4-FFF2-40B4-BE49-F238E27FC236}">
                <a16:creationId xmlns:a16="http://schemas.microsoft.com/office/drawing/2014/main" id="{F82CFBCD-7126-3AE3-561D-39FAD29A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8" name="Picture 7">
            <a:extLst>
              <a:ext uri="{FF2B5EF4-FFF2-40B4-BE49-F238E27FC236}">
                <a16:creationId xmlns:a16="http://schemas.microsoft.com/office/drawing/2014/main" id="{1EC357A8-5422-9E9E-6C0A-8206D4E0F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spTree>
    <p:extLst>
      <p:ext uri="{BB962C8B-B14F-4D97-AF65-F5344CB8AC3E}">
        <p14:creationId xmlns:p14="http://schemas.microsoft.com/office/powerpoint/2010/main" val="224752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8395E-D611-AA84-9603-DC0ABB701CCE}"/>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8ADB9452-4841-5900-0A13-8D4F4692FC8F}"/>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DF0CF307-3F72-574E-8244-07B1DE4FD88F}"/>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Outline</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9A7C4B76-F98F-9764-43EB-3E3BF4F8EDC6}"/>
              </a:ext>
            </a:extLst>
          </p:cNvPr>
          <p:cNvSpPr>
            <a:spLocks noGrp="1"/>
          </p:cNvSpPr>
          <p:nvPr>
            <p:ph idx="1"/>
          </p:nvPr>
        </p:nvSpPr>
        <p:spPr>
          <a:xfrm>
            <a:off x="838200" y="1893677"/>
            <a:ext cx="10515600" cy="4491945"/>
          </a:xfrm>
        </p:spPr>
        <p:txBody>
          <a:bodyPr>
            <a:normAutofit/>
          </a:bodyPr>
          <a:lstStyle/>
          <a:p>
            <a:r>
              <a:rPr lang="en-IN" sz="1800" dirty="0">
                <a:latin typeface="Trebuchet MS" panose="020B0603020202020204" pitchFamily="34" charset="0"/>
              </a:rPr>
              <a:t>INTRODUCTION</a:t>
            </a:r>
          </a:p>
          <a:p>
            <a:r>
              <a:rPr lang="en-IN" sz="1800" dirty="0">
                <a:latin typeface="Trebuchet MS" panose="020B0603020202020204" pitchFamily="34" charset="0"/>
              </a:rPr>
              <a:t>OBJECTIVES</a:t>
            </a:r>
          </a:p>
          <a:p>
            <a:r>
              <a:rPr lang="en-IN" sz="1800" dirty="0">
                <a:latin typeface="Trebuchet MS" panose="020B0603020202020204" pitchFamily="34" charset="0"/>
              </a:rPr>
              <a:t>LITERATURE REVIEW</a:t>
            </a:r>
          </a:p>
          <a:p>
            <a:r>
              <a:rPr lang="en-IN" sz="1800" dirty="0">
                <a:latin typeface="Trebuchet MS" panose="020B0603020202020204" pitchFamily="34" charset="0"/>
              </a:rPr>
              <a:t>METHODOLOGY USED</a:t>
            </a:r>
          </a:p>
          <a:p>
            <a:r>
              <a:rPr lang="en-IN" sz="1800" dirty="0">
                <a:latin typeface="Trebuchet MS" panose="020B0603020202020204" pitchFamily="34" charset="0"/>
              </a:rPr>
              <a:t>DATA FLOW DIAGRAM</a:t>
            </a:r>
          </a:p>
          <a:p>
            <a:r>
              <a:rPr lang="en-IN" sz="1800" dirty="0">
                <a:latin typeface="Trebuchet MS" panose="020B0603020202020204" pitchFamily="34" charset="0"/>
              </a:rPr>
              <a:t>PROGRESS &amp; RESULT</a:t>
            </a:r>
          </a:p>
          <a:p>
            <a:r>
              <a:rPr lang="en-IN" sz="1800" dirty="0">
                <a:latin typeface="Trebuchet MS" panose="020B0603020202020204" pitchFamily="34" charset="0"/>
              </a:rPr>
              <a:t>FUTURE WORK</a:t>
            </a:r>
          </a:p>
          <a:p>
            <a:r>
              <a:rPr lang="en-IN" sz="1800" dirty="0">
                <a:latin typeface="Trebuchet MS" panose="020B0603020202020204" pitchFamily="34" charset="0"/>
              </a:rPr>
              <a:t>CONCLUSION</a:t>
            </a:r>
          </a:p>
          <a:p>
            <a:r>
              <a:rPr lang="en-IN" sz="1800" dirty="0">
                <a:latin typeface="Trebuchet MS" panose="020B0603020202020204" pitchFamily="34" charset="0"/>
              </a:rPr>
              <a:t>REFERENCES</a:t>
            </a:r>
          </a:p>
          <a:p>
            <a:endParaRPr lang="en-IN" sz="1800" dirty="0">
              <a:latin typeface="Trebuchet MS" panose="020B0603020202020204" pitchFamily="34" charset="0"/>
            </a:endParaRPr>
          </a:p>
        </p:txBody>
      </p:sp>
      <p:pic>
        <p:nvPicPr>
          <p:cNvPr id="20" name="Content Placeholder 4">
            <a:extLst>
              <a:ext uri="{FF2B5EF4-FFF2-40B4-BE49-F238E27FC236}">
                <a16:creationId xmlns:a16="http://schemas.microsoft.com/office/drawing/2014/main" id="{93AFAF28-1497-1B30-B572-F6CBEF41A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680152F6-A079-342A-72A9-9C63EE555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0B8C9FF8-75AE-FC60-0ACA-B8FAFC66720B}"/>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40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47C71-DE9E-8528-C01E-ADC1A46BF007}"/>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690606DC-41B8-1E10-E67A-B6E250C5242D}"/>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EEE97636-D936-7382-0E0D-A61B610174DA}"/>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Introduction</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CA456588-EAF7-F166-DA41-437D69FDED2B}"/>
              </a:ext>
            </a:extLst>
          </p:cNvPr>
          <p:cNvSpPr>
            <a:spLocks noGrp="1"/>
          </p:cNvSpPr>
          <p:nvPr>
            <p:ph idx="1"/>
          </p:nvPr>
        </p:nvSpPr>
        <p:spPr>
          <a:xfrm>
            <a:off x="838200" y="1893677"/>
            <a:ext cx="10515600" cy="4491945"/>
          </a:xfrm>
        </p:spPr>
        <p:txBody>
          <a:bodyPr>
            <a:normAutofit/>
          </a:bodyPr>
          <a:lstStyle/>
          <a:p>
            <a:pPr>
              <a:buFont typeface="Wingdings" panose="05000000000000000000" pitchFamily="2" charset="2"/>
              <a:buChar char="Ø"/>
            </a:pPr>
            <a:r>
              <a:rPr lang="en-IN" sz="1800" dirty="0"/>
              <a:t>In today’s world, maintaining a healthy lifestyle can be challenging. It’s essential to monitor your dietary intake, ensuring you consume the right amount of calories and maintain a well balanced diet. </a:t>
            </a:r>
          </a:p>
          <a:p>
            <a:pPr>
              <a:buFont typeface="Wingdings" panose="05000000000000000000" pitchFamily="2" charset="2"/>
              <a:buChar char="Ø"/>
            </a:pPr>
            <a:r>
              <a:rPr lang="en-IN" sz="1800" dirty="0"/>
              <a:t>Keeping this in mind we are introducing-</a:t>
            </a:r>
          </a:p>
          <a:p>
            <a:pPr marL="0" indent="0">
              <a:buNone/>
            </a:pPr>
            <a:endParaRPr lang="en-IN" sz="1600" dirty="0"/>
          </a:p>
          <a:p>
            <a:pPr marL="0" indent="0">
              <a:buNone/>
            </a:pPr>
            <a:r>
              <a:rPr lang="en-IN" sz="1800" dirty="0"/>
              <a:t>                                      </a:t>
            </a:r>
            <a:r>
              <a:rPr lang="en-IN" sz="2400" b="1" dirty="0"/>
              <a:t>Health-Mate your AI powered fitness companion</a:t>
            </a:r>
          </a:p>
          <a:p>
            <a:pPr marL="0" indent="0">
              <a:buNone/>
            </a:pPr>
            <a:endParaRPr lang="en-IN" sz="1600" b="1" dirty="0"/>
          </a:p>
          <a:p>
            <a:pPr marL="457200" indent="-457200">
              <a:buFont typeface="+mj-lt"/>
              <a:buAutoNum type="arabicPeriod"/>
            </a:pPr>
            <a:r>
              <a:rPr lang="en-US" sz="2000" b="1" dirty="0"/>
              <a:t>AI-Powered Nutritional Analysis</a:t>
            </a:r>
            <a:r>
              <a:rPr lang="en-US" sz="2000" dirty="0"/>
              <a:t>: Snap a picture of your meal and Health-Mate will provide detailed nutritional content instantly.</a:t>
            </a:r>
          </a:p>
          <a:p>
            <a:pPr marL="457200" indent="-457200">
              <a:buFont typeface="+mj-lt"/>
              <a:buAutoNum type="arabicPeriod"/>
            </a:pPr>
            <a:endParaRPr lang="en-US" sz="2000" dirty="0"/>
          </a:p>
          <a:p>
            <a:pPr marL="457200" indent="-457200">
              <a:buFont typeface="+mj-lt"/>
              <a:buAutoNum type="arabicPeriod"/>
            </a:pPr>
            <a:r>
              <a:rPr lang="en-US" sz="2000" b="1" dirty="0"/>
              <a:t>Personalized Food Tracking</a:t>
            </a:r>
            <a:r>
              <a:rPr lang="en-US" sz="2000" dirty="0"/>
              <a:t>: Automated tracking of your food intake with real-time calorie updates, tailored to your goals.</a:t>
            </a:r>
          </a:p>
        </p:txBody>
      </p:sp>
      <p:pic>
        <p:nvPicPr>
          <p:cNvPr id="20" name="Content Placeholder 4">
            <a:extLst>
              <a:ext uri="{FF2B5EF4-FFF2-40B4-BE49-F238E27FC236}">
                <a16:creationId xmlns:a16="http://schemas.microsoft.com/office/drawing/2014/main" id="{A376CD85-B5AF-EEF0-EED3-DA579B988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6B048C48-19D0-B154-6352-AF0418FCF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45C6D13B-7E07-8C37-D1B0-F323D060342D}"/>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48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2117123"/>
            <a:ext cx="10515600" cy="4059839"/>
          </a:xfrm>
        </p:spPr>
        <p:txBody>
          <a:bodyPr>
            <a:normAutofit/>
          </a:bodyPr>
          <a:lstStyle/>
          <a:p>
            <a:pPr marL="457200" indent="-457200">
              <a:buFont typeface="+mj-lt"/>
              <a:buAutoNum type="arabicPeriod" startAt="3"/>
            </a:pPr>
            <a:r>
              <a:rPr lang="en-US" b="1" dirty="0"/>
              <a:t>Calorie Alerts</a:t>
            </a:r>
            <a:r>
              <a:rPr lang="en-US" dirty="0"/>
              <a:t>: Get notified when you're nearing your daily calorie limit, customized for weight loss, maintenance, or muscle gain.</a:t>
            </a:r>
            <a:endParaRPr lang="en-IN" dirty="0"/>
          </a:p>
          <a:p>
            <a:pPr marL="457200" indent="-457200">
              <a:buFont typeface="+mj-lt"/>
              <a:buAutoNum type="arabicPeriod" startAt="3"/>
            </a:pPr>
            <a:endParaRPr lang="en-IN" dirty="0"/>
          </a:p>
          <a:p>
            <a:pPr marL="457200" indent="-457200">
              <a:buFont typeface="+mj-lt"/>
              <a:buAutoNum type="arabicPeriod" startAt="3"/>
            </a:pPr>
            <a:r>
              <a:rPr lang="en-US" b="1" dirty="0"/>
              <a:t>Customized Workout Plans</a:t>
            </a:r>
            <a:r>
              <a:rPr lang="en-US" dirty="0"/>
              <a:t>: Receive fitness recommendations based on your diet and objectives—strength training, cardio, yoga, and more.</a:t>
            </a:r>
          </a:p>
          <a:p>
            <a:pPr marL="457200" indent="-457200">
              <a:buFont typeface="+mj-lt"/>
              <a:buAutoNum type="arabicPeriod" startAt="3"/>
            </a:pPr>
            <a:endParaRPr lang="en-US" dirty="0"/>
          </a:p>
          <a:p>
            <a:pPr marL="457200" indent="-457200">
              <a:buFont typeface="+mj-lt"/>
              <a:buAutoNum type="arabicPeriod" startAt="3"/>
            </a:pPr>
            <a:r>
              <a:rPr lang="en-US" b="1" dirty="0"/>
              <a:t>Cross-Platform Compatibility</a:t>
            </a:r>
            <a:r>
              <a:rPr lang="en-US" dirty="0"/>
              <a:t>: Seamless experience across smartphones, tablets, and desktops</a:t>
            </a:r>
            <a:endParaRPr lang="en-IN" dirty="0"/>
          </a:p>
          <a:p>
            <a:pPr marL="457200" indent="-457200">
              <a:buFont typeface="+mj-lt"/>
              <a:buAutoNum type="arabicPeriod" startAt="3"/>
            </a:pPr>
            <a:endParaRPr lang="en-US" sz="3200" dirty="0"/>
          </a:p>
        </p:txBody>
      </p:sp>
    </p:spTree>
    <p:extLst>
      <p:ext uri="{BB962C8B-B14F-4D97-AF65-F5344CB8AC3E}">
        <p14:creationId xmlns:p14="http://schemas.microsoft.com/office/powerpoint/2010/main" val="22951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BDF9C-84FC-7749-B01D-2F2D9E8A4FCB}"/>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3E3DE789-FF44-6F5F-7015-C7478428CB32}"/>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EAFBB1A5-D565-31E4-6453-198364F3452C}"/>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Objectives</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787C0CD0-8BC4-5A63-12AD-364645758E04}"/>
              </a:ext>
            </a:extLst>
          </p:cNvPr>
          <p:cNvSpPr>
            <a:spLocks noGrp="1"/>
          </p:cNvSpPr>
          <p:nvPr>
            <p:ph idx="1"/>
          </p:nvPr>
        </p:nvSpPr>
        <p:spPr>
          <a:xfrm>
            <a:off x="838200" y="1893677"/>
            <a:ext cx="10515600" cy="4491945"/>
          </a:xfrm>
        </p:spPr>
        <p:txBody>
          <a:bodyPr>
            <a:normAutofit/>
          </a:bodyPr>
          <a:lstStyle/>
          <a:p>
            <a:pPr marL="0" indent="0">
              <a:buNone/>
            </a:pPr>
            <a:endParaRPr lang="en-IN" sz="1800" dirty="0"/>
          </a:p>
          <a:p>
            <a:pPr marL="514350" indent="-514350">
              <a:buFont typeface="+mj-lt"/>
              <a:buAutoNum type="arabicPeriod"/>
            </a:pPr>
            <a:r>
              <a:rPr lang="en-IN" sz="1800" dirty="0"/>
              <a:t>The objective of Health-Mate AI tool is to comprehensively monitor and </a:t>
            </a:r>
            <a:r>
              <a:rPr lang="en-IN" sz="1800" dirty="0" err="1"/>
              <a:t>analyze</a:t>
            </a:r>
            <a:r>
              <a:rPr lang="en-IN" sz="1800" dirty="0"/>
              <a:t> your daily calorie intake. It provides detailed information on the calorie content and nutrient composition of various food and beverage items.</a:t>
            </a:r>
          </a:p>
          <a:p>
            <a:pPr marL="514350" indent="-514350">
              <a:buFont typeface="+mj-lt"/>
              <a:buAutoNum type="arabicPeriod"/>
            </a:pPr>
            <a:endParaRPr lang="en-IN" sz="1800" dirty="0"/>
          </a:p>
          <a:p>
            <a:pPr marL="514350" indent="-514350">
              <a:buFont typeface="+mj-lt"/>
              <a:buAutoNum type="arabicPeriod"/>
            </a:pPr>
            <a:r>
              <a:rPr lang="en-IN" sz="1800" dirty="0"/>
              <a:t>It’s ultimate aim is to help individual maintain a balanced diet, achieve their fitness goals, and promote overall health and well-being.</a:t>
            </a:r>
          </a:p>
          <a:p>
            <a:pPr marL="514350" indent="-514350">
              <a:buFont typeface="+mj-lt"/>
              <a:buAutoNum type="arabicPeriod"/>
            </a:pPr>
            <a:endParaRPr lang="en-IN" sz="1800" dirty="0"/>
          </a:p>
          <a:p>
            <a:pPr marL="514350" indent="-514350">
              <a:buFont typeface="+mj-lt"/>
              <a:buAutoNum type="arabicPeriod"/>
            </a:pPr>
            <a:r>
              <a:rPr lang="en-IN" sz="1800" dirty="0"/>
              <a:t>It offers insights into both quantity and calories and types of nutrients consumed by individuals.</a:t>
            </a:r>
          </a:p>
        </p:txBody>
      </p:sp>
      <p:pic>
        <p:nvPicPr>
          <p:cNvPr id="20" name="Content Placeholder 4">
            <a:extLst>
              <a:ext uri="{FF2B5EF4-FFF2-40B4-BE49-F238E27FC236}">
                <a16:creationId xmlns:a16="http://schemas.microsoft.com/office/drawing/2014/main" id="{8A98B168-69BD-F030-901E-FCA228A0D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D0EBE21F-E3F4-3502-03F3-248572305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54A95CCD-FAEE-5F21-1300-761968C5C11C}"/>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72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7159E-9CEA-7A11-C63A-3956644869A6}"/>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9B01D687-91DF-35AC-6E8D-75D29D4F0C81}"/>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16612299-3783-51D7-B5DF-94E1BA61946A}"/>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Literature Review</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EB211848-29D9-C466-BC52-1B1E56917423}"/>
              </a:ext>
            </a:extLst>
          </p:cNvPr>
          <p:cNvSpPr>
            <a:spLocks noGrp="1"/>
          </p:cNvSpPr>
          <p:nvPr>
            <p:ph idx="1"/>
          </p:nvPr>
        </p:nvSpPr>
        <p:spPr>
          <a:xfrm>
            <a:off x="838200" y="2166551"/>
            <a:ext cx="10515600" cy="4219071"/>
          </a:xfrm>
        </p:spPr>
        <p:txBody>
          <a:bodyPr>
            <a:normAutofit/>
          </a:bodyPr>
          <a:lstStyle/>
          <a:p>
            <a:pPr marL="0" indent="0">
              <a:buNone/>
            </a:pPr>
            <a:r>
              <a:rPr lang="en-US" dirty="0">
                <a:latin typeface="Trebuchet MS" panose="020B0603020202020204" pitchFamily="34" charset="0"/>
              </a:rPr>
              <a:t>1. Health Applications and Dietary Management: </a:t>
            </a:r>
          </a:p>
          <a:p>
            <a:endParaRPr lang="en-US" dirty="0">
              <a:latin typeface="Trebuchet MS" panose="020B0603020202020204" pitchFamily="34" charset="0"/>
            </a:endParaRPr>
          </a:p>
          <a:p>
            <a:r>
              <a:rPr lang="en-US" sz="1800" dirty="0">
                <a:latin typeface="Trebuchet MS" panose="020B0603020202020204" pitchFamily="34" charset="0"/>
              </a:rPr>
              <a:t> Food Tracking and Self-Monitoring: Numerous studies have highlighted the effectiveness of food tracking apps in promoting weight loss and improved dietary habits. Research by Carter et al. (2013) demonstrated that self-monitoring, particularly through mobile apps, significantly increases awareness of food intake and facilitates behavior change.   </a:t>
            </a:r>
          </a:p>
          <a:p>
            <a:r>
              <a:rPr lang="en-US" sz="1800" dirty="0">
                <a:latin typeface="Trebuchet MS" panose="020B0603020202020204" pitchFamily="34" charset="0"/>
              </a:rPr>
              <a:t> Citation: Carter, M. C., Burley, V. J., </a:t>
            </a:r>
            <a:r>
              <a:rPr lang="en-US" sz="1800" dirty="0" err="1">
                <a:latin typeface="Trebuchet MS" panose="020B0603020202020204" pitchFamily="34" charset="0"/>
              </a:rPr>
              <a:t>Nykjaer</a:t>
            </a:r>
            <a:r>
              <a:rPr lang="en-US" sz="1800" dirty="0">
                <a:latin typeface="Trebuchet MS" panose="020B0603020202020204" pitchFamily="34" charset="0"/>
              </a:rPr>
              <a:t>, C., &amp; Cade, J. E. (2013). Adherence to a smartphone application for weight loss compared with website and paper diary: pilot randomized controlled trial. Journal of medical Internet research, 15(4), e32.</a:t>
            </a:r>
            <a:endParaRPr lang="en-IN" sz="1800" dirty="0">
              <a:latin typeface="Trebuchet MS" panose="020B0603020202020204" pitchFamily="34" charset="0"/>
            </a:endParaRPr>
          </a:p>
        </p:txBody>
      </p:sp>
      <p:pic>
        <p:nvPicPr>
          <p:cNvPr id="20" name="Content Placeholder 4">
            <a:extLst>
              <a:ext uri="{FF2B5EF4-FFF2-40B4-BE49-F238E27FC236}">
                <a16:creationId xmlns:a16="http://schemas.microsoft.com/office/drawing/2014/main" id="{7B8638CB-1340-5491-E3D7-2D2B3062E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02F7D427-6B2E-2DD8-198B-DC180D3AF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1A20586F-1F18-39AB-9834-016C9662F0BC}"/>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20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049" y="741405"/>
            <a:ext cx="7620000" cy="949283"/>
          </a:xfrm>
        </p:spPr>
        <p:txBody>
          <a:bodyPr>
            <a:normAutofit/>
          </a:bodyPr>
          <a:lstStyle/>
          <a:p>
            <a:r>
              <a:rPr lang="en-IN" sz="2800" b="1" dirty="0"/>
              <a:t>2.   </a:t>
            </a:r>
            <a:r>
              <a:rPr lang="en-IN" sz="2800" b="1" dirty="0">
                <a:latin typeface="Trebuchet MS" panose="020B0603020202020204" pitchFamily="34" charset="0"/>
              </a:rPr>
              <a:t>Personalized Dietary Recommendations</a:t>
            </a:r>
          </a:p>
        </p:txBody>
      </p:sp>
      <p:sp>
        <p:nvSpPr>
          <p:cNvPr id="3" name="Content Placeholder 2"/>
          <p:cNvSpPr>
            <a:spLocks noGrp="1"/>
          </p:cNvSpPr>
          <p:nvPr>
            <p:ph idx="1"/>
          </p:nvPr>
        </p:nvSpPr>
        <p:spPr/>
        <p:txBody>
          <a:bodyPr/>
          <a:lstStyle/>
          <a:p>
            <a:pPr lvl="1"/>
            <a:r>
              <a:rPr lang="en-US" dirty="0"/>
              <a:t> The ability to provide personalized dietary recommendations based on individual needs and preferences is crucial for long-term adherence. Research by </a:t>
            </a:r>
            <a:r>
              <a:rPr lang="en-US" dirty="0" err="1"/>
              <a:t>Paglialonga</a:t>
            </a:r>
            <a:r>
              <a:rPr lang="en-US" dirty="0"/>
              <a:t> et al. (2019) emphasizes the importance of tailoring dietary interventions to individual characteristics, such as genetics, lifestyle, and health conditions.</a:t>
            </a:r>
          </a:p>
          <a:p>
            <a:endParaRPr lang="en-US" dirty="0"/>
          </a:p>
          <a:p>
            <a:pPr lvl="1"/>
            <a:r>
              <a:rPr lang="en-US" dirty="0"/>
              <a:t> Citation: </a:t>
            </a:r>
            <a:r>
              <a:rPr lang="en-US" dirty="0" err="1"/>
              <a:t>Paglialonga</a:t>
            </a:r>
            <a:r>
              <a:rPr lang="en-US" dirty="0"/>
              <a:t>, A., Santoro, A., </a:t>
            </a:r>
            <a:r>
              <a:rPr lang="en-US" dirty="0" err="1"/>
              <a:t>Guidetti</a:t>
            </a:r>
            <a:r>
              <a:rPr lang="en-US" dirty="0"/>
              <a:t>, L., &amp; </a:t>
            </a:r>
            <a:r>
              <a:rPr lang="en-US" dirty="0" err="1"/>
              <a:t>Donini</a:t>
            </a:r>
            <a:r>
              <a:rPr lang="en-US" dirty="0"/>
              <a:t>, L. M. (2019). Personalized nutrition: a systematic review. International journal of food sciences and nutrition, 70(7), 785-797.</a:t>
            </a:r>
            <a:endParaRPr lang="en-IN" dirty="0"/>
          </a:p>
        </p:txBody>
      </p:sp>
    </p:spTree>
    <p:extLst>
      <p:ext uri="{BB962C8B-B14F-4D97-AF65-F5344CB8AC3E}">
        <p14:creationId xmlns:p14="http://schemas.microsoft.com/office/powerpoint/2010/main" val="412851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720" y="324485"/>
            <a:ext cx="10515600" cy="1325563"/>
          </a:xfrm>
        </p:spPr>
        <p:txBody>
          <a:bodyPr>
            <a:normAutofit/>
          </a:bodyPr>
          <a:lstStyle/>
          <a:p>
            <a:r>
              <a:rPr lang="en-US" sz="2800" dirty="0">
                <a:latin typeface="Trebuchet MS" panose="020B0603020202020204" pitchFamily="34" charset="0"/>
              </a:rPr>
              <a:t>3. Artificial Intelligence in Health Interventions</a:t>
            </a:r>
            <a:endParaRPr lang="en-IN" sz="2800" dirty="0">
              <a:latin typeface="Trebuchet MS" panose="020B0603020202020204" pitchFamily="34" charset="0"/>
            </a:endParaRPr>
          </a:p>
        </p:txBody>
      </p:sp>
      <p:sp>
        <p:nvSpPr>
          <p:cNvPr id="3" name="Content Placeholder 2"/>
          <p:cNvSpPr>
            <a:spLocks noGrp="1"/>
          </p:cNvSpPr>
          <p:nvPr>
            <p:ph idx="1"/>
          </p:nvPr>
        </p:nvSpPr>
        <p:spPr/>
        <p:txBody>
          <a:bodyPr/>
          <a:lstStyle/>
          <a:p>
            <a:pPr lvl="1"/>
            <a:r>
              <a:rPr lang="en-US" dirty="0"/>
              <a:t> Personalization and Adaptation: AI algorithms can analyze user data to provide personalized recommendations and adapt interventions based on individual progress and preferences. Research by Kumar et al. (2019) highlights the potential of AI in tailoring health interventions to enhance user engagement and adherence.   </a:t>
            </a:r>
          </a:p>
          <a:p>
            <a:endParaRPr lang="en-US" dirty="0"/>
          </a:p>
          <a:p>
            <a:pPr lvl="1"/>
            <a:r>
              <a:rPr lang="en-US" dirty="0"/>
              <a:t>Citation: Kumar, S., Nilsen, W. J., Abernethy, A., Atienza, A., Patrick, K., Pavel, M., ... &amp; </a:t>
            </a:r>
            <a:r>
              <a:rPr lang="en-US" dirty="0" err="1"/>
              <a:t>Swendseid</a:t>
            </a:r>
            <a:r>
              <a:rPr lang="en-US" dirty="0"/>
              <a:t>, D. (2019). Mobile health technology for health care research and clinical applications. Circulation, 139(18), 2100-2112.</a:t>
            </a:r>
            <a:endParaRPr lang="en-IN" dirty="0"/>
          </a:p>
        </p:txBody>
      </p:sp>
    </p:spTree>
    <p:extLst>
      <p:ext uri="{BB962C8B-B14F-4D97-AF65-F5344CB8AC3E}">
        <p14:creationId xmlns:p14="http://schemas.microsoft.com/office/powerpoint/2010/main" val="233162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1F2EF-3D8E-26DF-0B25-96040AEDA8E8}"/>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F9923E21-A5E8-9FA6-C767-4CD32E84250A}"/>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1CD239A6-9BE3-556E-BDE6-9127FAAEA2E8}"/>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Methodology Used</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0AAC9BB9-74B4-8CC4-3995-00DABF4CD9ED}"/>
              </a:ext>
            </a:extLst>
          </p:cNvPr>
          <p:cNvSpPr>
            <a:spLocks noGrp="1"/>
          </p:cNvSpPr>
          <p:nvPr>
            <p:ph idx="1"/>
          </p:nvPr>
        </p:nvSpPr>
        <p:spPr>
          <a:xfrm>
            <a:off x="838200" y="1893677"/>
            <a:ext cx="10515600" cy="4491945"/>
          </a:xfrm>
        </p:spPr>
        <p:txBody>
          <a:bodyPr>
            <a:normAutofit/>
          </a:bodyPr>
          <a:lstStyle/>
          <a:p>
            <a:pPr marL="0" indent="0">
              <a:buNone/>
            </a:pPr>
            <a:r>
              <a:rPr lang="en-IN" sz="1800" b="1" dirty="0"/>
              <a:t>Health-Mate: Project Overview</a:t>
            </a:r>
          </a:p>
          <a:p>
            <a:pPr marL="0" indent="0">
              <a:buNone/>
            </a:pPr>
            <a:r>
              <a:rPr lang="en-IN" sz="1800" b="1" dirty="0"/>
              <a:t>1. Objectives</a:t>
            </a:r>
          </a:p>
          <a:p>
            <a:pPr marL="0" indent="0">
              <a:buNone/>
            </a:pPr>
            <a:r>
              <a:rPr lang="en-IN" sz="1800" dirty="0"/>
              <a:t> </a:t>
            </a:r>
            <a:r>
              <a:rPr lang="en-IN" sz="1800" b="1" dirty="0"/>
              <a:t>Nutritional Analysis</a:t>
            </a:r>
            <a:r>
              <a:rPr lang="en-IN" sz="1800" dirty="0"/>
              <a:t> – AI-powered food recognition for instant calorie &amp; nutrient insights.</a:t>
            </a:r>
            <a:br>
              <a:rPr lang="en-IN" sz="1800" dirty="0"/>
            </a:br>
            <a:r>
              <a:rPr lang="en-IN" sz="1800" dirty="0"/>
              <a:t> </a:t>
            </a:r>
            <a:r>
              <a:rPr lang="en-IN" sz="1800" b="1" dirty="0"/>
              <a:t>Personalized Food Tracking</a:t>
            </a:r>
            <a:r>
              <a:rPr lang="en-IN" sz="1800" dirty="0"/>
              <a:t> – Smart logging with adaptive ML-based recommendations.</a:t>
            </a:r>
            <a:br>
              <a:rPr lang="en-IN" sz="1800" dirty="0"/>
            </a:br>
            <a:r>
              <a:rPr lang="en-IN" sz="1800" dirty="0"/>
              <a:t> </a:t>
            </a:r>
            <a:r>
              <a:rPr lang="en-IN" sz="1800" b="1" dirty="0"/>
              <a:t>Workout Recommendations</a:t>
            </a:r>
            <a:r>
              <a:rPr lang="en-IN" sz="1800" dirty="0"/>
              <a:t> – Tailored fitness plans aligned with dietary intake.</a:t>
            </a:r>
          </a:p>
          <a:p>
            <a:pPr marL="0" indent="0">
              <a:buNone/>
            </a:pPr>
            <a:r>
              <a:rPr lang="en-IN" sz="1800" b="1" dirty="0"/>
              <a:t>2. Scope</a:t>
            </a:r>
          </a:p>
          <a:p>
            <a:pPr marL="0" indent="0">
              <a:buNone/>
            </a:pPr>
            <a:r>
              <a:rPr lang="en-IN" sz="1800" b="1" dirty="0"/>
              <a:t>Image Processing</a:t>
            </a:r>
            <a:r>
              <a:rPr lang="en-IN" sz="1800" dirty="0"/>
              <a:t> – </a:t>
            </a:r>
            <a:r>
              <a:rPr lang="en-IN" sz="1800" dirty="0" err="1"/>
              <a:t>OpenCV</a:t>
            </a:r>
            <a:r>
              <a:rPr lang="en-IN" sz="1800" dirty="0"/>
              <a:t> for food image analysis.</a:t>
            </a:r>
            <a:br>
              <a:rPr lang="en-IN" sz="1800" dirty="0"/>
            </a:br>
            <a:r>
              <a:rPr lang="en-IN" sz="1800" b="1" dirty="0"/>
              <a:t>Nutritional Analysis</a:t>
            </a:r>
            <a:r>
              <a:rPr lang="en-IN" sz="1800" dirty="0"/>
              <a:t> – CNNs for accurate food recognition.</a:t>
            </a:r>
            <a:br>
              <a:rPr lang="en-IN" sz="1800" dirty="0"/>
            </a:br>
            <a:r>
              <a:rPr lang="en-IN" sz="1800" b="1" dirty="0"/>
              <a:t>Machine Learning</a:t>
            </a:r>
            <a:r>
              <a:rPr lang="en-IN" sz="1800" dirty="0"/>
              <a:t> – Adaptive meal recommendations.</a:t>
            </a:r>
            <a:br>
              <a:rPr lang="en-IN" sz="1800" dirty="0"/>
            </a:br>
            <a:r>
              <a:rPr lang="en-IN" sz="1800" b="1" dirty="0"/>
              <a:t>Workout Planning</a:t>
            </a:r>
            <a:r>
              <a:rPr lang="en-IN" sz="1800" dirty="0"/>
              <a:t> – AI-driven exercise suggestions.</a:t>
            </a:r>
          </a:p>
          <a:p>
            <a:pPr marL="0" indent="0">
              <a:buNone/>
            </a:pPr>
            <a:endParaRPr lang="en-IN" sz="1800" b="1" dirty="0"/>
          </a:p>
        </p:txBody>
      </p:sp>
      <p:pic>
        <p:nvPicPr>
          <p:cNvPr id="20" name="Content Placeholder 4">
            <a:extLst>
              <a:ext uri="{FF2B5EF4-FFF2-40B4-BE49-F238E27FC236}">
                <a16:creationId xmlns:a16="http://schemas.microsoft.com/office/drawing/2014/main" id="{766D554F-754A-1E29-3ADF-C021AB95C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5946C0CA-D25D-E5D0-9009-59AFFA163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9635A781-EF00-8A63-6FB9-E56AF5533D34}"/>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706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TotalTime>
  <Words>1122</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Trebuchet MS</vt:lpstr>
      <vt:lpstr>Wingdings</vt:lpstr>
      <vt:lpstr>Office Theme</vt:lpstr>
      <vt:lpstr>    </vt:lpstr>
      <vt:lpstr>Outline</vt:lpstr>
      <vt:lpstr>Introduction</vt:lpstr>
      <vt:lpstr>PowerPoint Presentation</vt:lpstr>
      <vt:lpstr>Objectives</vt:lpstr>
      <vt:lpstr>Literature Review</vt:lpstr>
      <vt:lpstr>2.   Personalized Dietary Recommendations</vt:lpstr>
      <vt:lpstr>3. Artificial Intelligence in Health Interventions</vt:lpstr>
      <vt:lpstr>Methodology Used</vt:lpstr>
      <vt:lpstr>Data Flow Diagram (0)</vt:lpstr>
      <vt:lpstr>Data Flow Diagram - 1</vt:lpstr>
      <vt:lpstr>SNAPSHOTS OF THE APP</vt:lpstr>
      <vt:lpstr>Future Work</vt:lpstr>
      <vt:lpstr>Future Work</vt:lpstr>
      <vt:lpstr>Conclusion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Suyash Shukla</dc:creator>
  <cp:lastModifiedBy>Aman Pratap Singh</cp:lastModifiedBy>
  <cp:revision>22</cp:revision>
  <dcterms:created xsi:type="dcterms:W3CDTF">2024-08-24T09:30:54Z</dcterms:created>
  <dcterms:modified xsi:type="dcterms:W3CDTF">2025-05-26T23:01:30Z</dcterms:modified>
</cp:coreProperties>
</file>