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B82C223-9966-4987-B6DD-57F42854D4C7}">
  <a:tblStyle styleId="{7B82C223-9966-4987-B6DD-57F42854D4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8E7A96B-05D5-495D-8E5A-B4CA2FC73A9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anguages.oup.com/word-of-the-year/word-of-the-year-2018" TargetMode="External"/><Relationship Id="rId3" Type="http://schemas.openxmlformats.org/officeDocument/2006/relationships/hyperlink" Target="https://phys.org/news/2019-10-online-speech-crimes-minorities.html" TargetMode="External"/><Relationship Id="rId4" Type="http://schemas.openxmlformats.org/officeDocument/2006/relationships/hyperlink" Target="https://www.datasociety.net/pubs/oh/Online_Harassment_2016.pdf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Toxic: </a:t>
            </a:r>
            <a:r>
              <a:rPr lang="en" u="sng">
                <a:solidFill>
                  <a:schemeClr val="accent5"/>
                </a:solidFill>
                <a:hlinkClick r:id="rId2"/>
              </a:rPr>
              <a:t>https://languages.oup.com/word-of-the-year/word-of-the-year-2018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HateLab: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https://phys.org/news/2019-10-online-speech-crimes-minorities.html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Data &amp; Society Research Institute: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https://www.datasociety.net/pubs/oh/Online_Harassment_2016.pdf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c2a0a544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c2a0a54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2a0a544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c2a0a54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c2e5459d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c2e5459d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c2a0a544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c2a0a544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c2a0a544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c2a0a544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c2a0a544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c2a0a544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7524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Applying Deep Learning To Identify Toxicity In Online Interactions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19509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Amanpreet Singh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Narayan Acharya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103" y="2027125"/>
            <a:ext cx="3513823" cy="29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important?</a:t>
            </a:r>
            <a:endParaRPr/>
          </a:p>
        </p:txBody>
      </p:sp>
      <p:sp>
        <p:nvSpPr>
          <p:cNvPr id="75" name="Google Shape;75;p14"/>
          <p:cNvSpPr txBox="1"/>
          <p:nvPr>
            <p:ph idx="4294967295" type="body"/>
          </p:nvPr>
        </p:nvSpPr>
        <p:spPr>
          <a:xfrm>
            <a:off x="98250" y="826750"/>
            <a:ext cx="3151800" cy="41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Oxford word of the year in 2018 was toxic.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HateLab Project @ Cardiff University demonstrated consistent link between hate speech and aggravated offenses that happen offline. [Oct ‘19]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Online harassment is also associated with psychological harms as victims of digital abuse are more likely to show signs of depression. [Nov ‘16]</a:t>
            </a:r>
            <a:endParaRPr sz="16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512" y="923850"/>
            <a:ext cx="5536088" cy="36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4168850" y="4532550"/>
            <a:ext cx="41094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Roboto"/>
                <a:ea typeface="Roboto"/>
                <a:cs typeface="Roboto"/>
                <a:sym typeface="Roboto"/>
              </a:rPr>
              <a:t>Source: ONLINE HARASSMENT, DIGITAL ABUSE, AND CYBERSTALKING IN AMERICA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>
            <p:ph idx="4294967295" type="subTitle"/>
          </p:nvPr>
        </p:nvSpPr>
        <p:spPr>
          <a:xfrm>
            <a:off x="460950" y="1012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Amanpreet Singh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Narayan Acharya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at hand?</a:t>
            </a:r>
            <a:endParaRPr/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98250" y="859500"/>
            <a:ext cx="4373700" cy="4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Traditional Approach Pitfalls: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It is an operational challenge given scale of online platforms and context, perspective bias cannot be captured by a model program. Hence, difficult to use traditional approaches.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Our Task: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</a:t>
            </a:r>
            <a:r>
              <a:rPr lang="en" sz="1600"/>
              <a:t>dentifying toxic behavior using </a:t>
            </a:r>
            <a:r>
              <a:rPr lang="en" sz="1600"/>
              <a:t>Deep Learning in Wikipedia Comments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 sz="1600"/>
              <a:t>Improve on existing methods using recent state-of-the-art techniques.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❖"/>
            </a:pPr>
            <a:r>
              <a:rPr lang="en" sz="1600"/>
              <a:t>Compare different methodologies/ approaches specifically for this task.</a:t>
            </a:r>
            <a:endParaRPr sz="1600"/>
          </a:p>
        </p:txBody>
      </p:sp>
      <p:sp>
        <p:nvSpPr>
          <p:cNvPr id="85" name="Google Shape;85;p15"/>
          <p:cNvSpPr txBox="1"/>
          <p:nvPr>
            <p:ph idx="4294967295" type="body"/>
          </p:nvPr>
        </p:nvSpPr>
        <p:spPr>
          <a:xfrm>
            <a:off x="4694250" y="859500"/>
            <a:ext cx="3999900" cy="4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</a:rPr>
              <a:t>Example </a:t>
            </a:r>
            <a:r>
              <a:rPr b="1" lang="en" sz="1600">
                <a:solidFill>
                  <a:schemeClr val="accent2"/>
                </a:solidFill>
              </a:rPr>
              <a:t>Healthy Online Interaction:</a:t>
            </a:r>
            <a:endParaRPr b="1"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/>
              <a:t>You, sir, are my hero. Any chance you remember what page that's on?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</a:rPr>
              <a:t>Example </a:t>
            </a:r>
            <a:r>
              <a:rPr b="1" lang="en" sz="1600">
                <a:solidFill>
                  <a:schemeClr val="accent3"/>
                </a:solidFill>
              </a:rPr>
              <a:t>Toxic Online Interactions:</a:t>
            </a:r>
            <a:endParaRPr b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 sz="1600"/>
              <a:t>Just shut up and stay shut. Don't edit anymore…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 sz="1600"/>
              <a:t>You should be fired, you're a moronic wimp who is too lazy to do research…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above comments are toxic with the second one sub-categorized as an insult.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Dataset?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98250" y="771450"/>
            <a:ext cx="4473600" cy="20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Approximately 160k comments, annotated with 6 classes of toxicity - toxic, severe toxic, obscene, threat, insult and identity hate. This is a slightly modified version of the original dataset available through a Kaggle Challenge.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dataset contains around 10.2% of toxic comments. Samples for other classes are smaller in size.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625" y="722160"/>
            <a:ext cx="3176625" cy="2107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7850" y="816875"/>
            <a:ext cx="1835950" cy="18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41599" y="2919763"/>
            <a:ext cx="3083249" cy="18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1701" y="2829350"/>
            <a:ext cx="3482899" cy="20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2125" y="2862750"/>
            <a:ext cx="3482901" cy="201545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04500" y="4847750"/>
            <a:ext cx="4250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Healthy Comments Frequent Words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893300" y="4845475"/>
            <a:ext cx="4250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Toxic Comments </a:t>
            </a:r>
            <a:r>
              <a:rPr b="1" i="1" lang="en" sz="1000">
                <a:latin typeface="Roboto"/>
                <a:ea typeface="Roboto"/>
                <a:cs typeface="Roboto"/>
                <a:sym typeface="Roboto"/>
              </a:rPr>
              <a:t>Frequent Words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Flow?</a:t>
            </a:r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307584" y="807008"/>
            <a:ext cx="4094300" cy="1193579"/>
            <a:chOff x="3977400" y="946003"/>
            <a:chExt cx="4094300" cy="1193579"/>
          </a:xfrm>
        </p:grpSpPr>
        <p:grpSp>
          <p:nvGrpSpPr>
            <p:cNvPr id="105" name="Google Shape;105;p17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06" name="Google Shape;106;p17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7" name="Google Shape;107;p17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944A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8" name="Google Shape;108;p1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Clean Data</a:t>
              </a:r>
              <a:endParaRPr b="1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We apply well known preprocessing techniques for handling punctuation, dates, numbers, etc.</a:t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STEP 0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7"/>
          <p:cNvGrpSpPr/>
          <p:nvPr/>
        </p:nvGrpSpPr>
        <p:grpSpPr>
          <a:xfrm>
            <a:off x="307584" y="1807851"/>
            <a:ext cx="4094300" cy="1193487"/>
            <a:chOff x="3977400" y="946003"/>
            <a:chExt cx="4094300" cy="1193487"/>
          </a:xfrm>
        </p:grpSpPr>
        <p:grpSp>
          <p:nvGrpSpPr>
            <p:cNvPr id="112" name="Google Shape;112;p17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113" name="Google Shape;113;p17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" name="Google Shape;114;p17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944A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5" name="Google Shape;115;p1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De-Emojize</a:t>
              </a:r>
              <a:endParaRPr b="1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We replace emoticons like :), :(, :0 with their word equivalents like happy, sad angry, etc.</a:t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307584" y="3807997"/>
            <a:ext cx="4094300" cy="1196520"/>
            <a:chOff x="3977400" y="946003"/>
            <a:chExt cx="4094300" cy="1196520"/>
          </a:xfrm>
        </p:grpSpPr>
        <p:grpSp>
          <p:nvGrpSpPr>
            <p:cNvPr id="119" name="Google Shape;119;p17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120" name="Google Shape;120;p17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1" name="Google Shape;121;p17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2" name="Google Shape;122;p1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Upsample</a:t>
              </a:r>
              <a:endParaRPr b="1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In order to create similar number of samples for each of the prediction classes, we random duplicate samples from the under-represented classes.</a:t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" name="Google Shape;125;p17"/>
          <p:cNvGrpSpPr/>
          <p:nvPr/>
        </p:nvGrpSpPr>
        <p:grpSpPr>
          <a:xfrm>
            <a:off x="307584" y="2807195"/>
            <a:ext cx="4094300" cy="1193487"/>
            <a:chOff x="3977400" y="946003"/>
            <a:chExt cx="4094300" cy="1193487"/>
          </a:xfrm>
        </p:grpSpPr>
        <p:grpSp>
          <p:nvGrpSpPr>
            <p:cNvPr id="126" name="Google Shape;126;p17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8" name="Google Shape;128;p17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9" name="Google Shape;129;p1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Translate</a:t>
              </a:r>
              <a:endParaRPr b="1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We look to replace words that have been written in a different language to English.</a:t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p17"/>
          <p:cNvGrpSpPr/>
          <p:nvPr/>
        </p:nvGrpSpPr>
        <p:grpSpPr>
          <a:xfrm>
            <a:off x="4742109" y="807008"/>
            <a:ext cx="4094300" cy="1193579"/>
            <a:chOff x="3977400" y="946003"/>
            <a:chExt cx="4094300" cy="1193579"/>
          </a:xfrm>
        </p:grpSpPr>
        <p:grpSp>
          <p:nvGrpSpPr>
            <p:cNvPr id="133" name="Google Shape;133;p17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34" name="Google Shape;134;p17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17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944A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6" name="Google Shape;136;p1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Vectorize</a:t>
              </a:r>
              <a:endParaRPr b="1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We convert our token into one-dimensional vectors using different word embeddings.</a:t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17"/>
          <p:cNvGrpSpPr/>
          <p:nvPr/>
        </p:nvGrpSpPr>
        <p:grpSpPr>
          <a:xfrm>
            <a:off x="4742109" y="1807851"/>
            <a:ext cx="4094300" cy="1193487"/>
            <a:chOff x="3977400" y="946003"/>
            <a:chExt cx="4094300" cy="1193487"/>
          </a:xfrm>
        </p:grpSpPr>
        <p:grpSp>
          <p:nvGrpSpPr>
            <p:cNvPr id="140" name="Google Shape;140;p17"/>
            <p:cNvGrpSpPr/>
            <p:nvPr/>
          </p:nvGrpSpPr>
          <p:grpSpPr>
            <a:xfrm>
              <a:off x="4732925" y="1140987"/>
              <a:ext cx="529800" cy="998503"/>
              <a:chOff x="4318975" y="1083450"/>
              <a:chExt cx="529800" cy="591250"/>
            </a:xfrm>
          </p:grpSpPr>
          <p:sp>
            <p:nvSpPr>
              <p:cNvPr id="141" name="Google Shape;141;p17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2" name="Google Shape;142;p17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944A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3" name="Google Shape;143;p1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Model Train</a:t>
              </a:r>
              <a:endParaRPr b="1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We train our model using different hyper-parameter to fine-tune our model for the task at hand.</a:t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STEP 5</a:t>
              </a:r>
              <a:endParaRPr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4742109" y="3807997"/>
            <a:ext cx="4094300" cy="1196520"/>
            <a:chOff x="3977400" y="946003"/>
            <a:chExt cx="4094300" cy="1196520"/>
          </a:xfrm>
        </p:grpSpPr>
        <p:grpSp>
          <p:nvGrpSpPr>
            <p:cNvPr id="147" name="Google Shape;147;p17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148" name="Google Shape;148;p17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9" name="Google Shape;149;p17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0" name="Google Shape;150;p1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Submit to Kaggle</a:t>
              </a:r>
              <a:endParaRPr b="1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We check how we fare with others by submitting our model predictions on the test dataset.</a:t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STEP 7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17"/>
          <p:cNvGrpSpPr/>
          <p:nvPr/>
        </p:nvGrpSpPr>
        <p:grpSpPr>
          <a:xfrm>
            <a:off x="4742109" y="2807195"/>
            <a:ext cx="4094300" cy="1193487"/>
            <a:chOff x="3977400" y="946003"/>
            <a:chExt cx="4094300" cy="1193487"/>
          </a:xfrm>
        </p:grpSpPr>
        <p:grpSp>
          <p:nvGrpSpPr>
            <p:cNvPr id="154" name="Google Shape;154;p17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155" name="Google Shape;155;p17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6" name="Google Shape;156;p17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7" name="Google Shape;157;p17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Model Test</a:t>
              </a:r>
              <a:endParaRPr b="1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17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We test our model on the validation set. Go back to appropriate step if unsatisfactory results and repeat.</a:t>
              </a:r>
              <a:endPara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STEP 6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0" name="Google Shape;160;p17"/>
          <p:cNvSpPr/>
          <p:nvPr/>
        </p:nvSpPr>
        <p:spPr>
          <a:xfrm>
            <a:off x="2902375" y="1898775"/>
            <a:ext cx="456600" cy="228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2902375" y="2894125"/>
            <a:ext cx="456600" cy="228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7574550" y="893500"/>
            <a:ext cx="228300" cy="22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7574550" y="1898775"/>
            <a:ext cx="228300" cy="22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2902375" y="3889475"/>
            <a:ext cx="456600" cy="228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(Baseline vs State of the Art)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700" y="761325"/>
            <a:ext cx="3164700" cy="40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050" y="771450"/>
            <a:ext cx="2777975" cy="333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1272025" y="4686900"/>
            <a:ext cx="27780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Bi-GRU with Pooling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6522950" y="4310875"/>
            <a:ext cx="1360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Vanilla BERT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&amp; Findings?</a:t>
            </a:r>
            <a:endParaRPr/>
          </a:p>
        </p:txBody>
      </p:sp>
      <p:graphicFrame>
        <p:nvGraphicFramePr>
          <p:cNvPr id="179" name="Google Shape;179;p19"/>
          <p:cNvGraphicFramePr/>
          <p:nvPr/>
        </p:nvGraphicFramePr>
        <p:xfrm>
          <a:off x="10089800" y="9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{7B82C223-9966-4987-B6DD-57F42854D4C7}</a:tableStyleId>
              </a:tblPr>
              <a:tblGrid>
                <a:gridCol w="1490850"/>
                <a:gridCol w="1490850"/>
                <a:gridCol w="1490850"/>
                <a:gridCol w="1490850"/>
                <a:gridCol w="1490850"/>
                <a:gridCol w="1490850"/>
              </a:tblGrid>
              <a:tr h="913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Multi-Layered DAN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Bi-GRU with Max Pooling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RoBERTa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GloVe - 50d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GloVe - 300d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fastText - 300d [Wiki]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fastText - 300d [Crawl]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GloVe - 200d [Twitter]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0" name="Google Shape;180;p19"/>
          <p:cNvGraphicFramePr/>
          <p:nvPr/>
        </p:nvGraphicFramePr>
        <p:xfrm>
          <a:off x="-12" y="84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{A8E7A96B-05D5-495D-8E5A-B4CA2FC73A9B}</a:tableStyleId>
              </a:tblPr>
              <a:tblGrid>
                <a:gridCol w="2180675"/>
                <a:gridCol w="2325575"/>
                <a:gridCol w="1032025"/>
                <a:gridCol w="1141975"/>
                <a:gridCol w="752525"/>
                <a:gridCol w="739075"/>
                <a:gridCol w="967400"/>
              </a:tblGrid>
              <a:tr h="873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Model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Embeddings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Validation Accuracy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Kaggle (AUC)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Max Length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Batch Size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Dataset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3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Bi-Gru w Pooling </a:t>
                      </a:r>
                      <a:r>
                        <a:rPr b="1" lang="en" sz="1600">
                          <a:solidFill>
                            <a:srgbClr val="434343"/>
                          </a:solidFill>
                        </a:rPr>
                        <a:t>[BASELINE]</a:t>
                      </a:r>
                      <a:endParaRPr b="1"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glove.6B.300d.txt</a:t>
                      </a:r>
                      <a:endParaRPr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0.9834</a:t>
                      </a:r>
                      <a:endParaRPr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1"/>
                          </a:solidFill>
                        </a:rPr>
                        <a:t>0.97563</a:t>
                      </a:r>
                      <a:endParaRPr b="1" sz="1600">
                        <a:solidFill>
                          <a:schemeClr val="accen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100</a:t>
                      </a:r>
                      <a:endParaRPr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1000</a:t>
                      </a:r>
                      <a:endParaRPr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150k</a:t>
                      </a:r>
                      <a:endParaRPr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5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Bi-Gru w Pooling </a:t>
                      </a:r>
                      <a:r>
                        <a:rPr b="1" lang="en" sz="1600">
                          <a:solidFill>
                            <a:schemeClr val="accent2"/>
                          </a:solidFill>
                        </a:rPr>
                        <a:t>Upscaling</a:t>
                      </a:r>
                      <a:endParaRPr b="1" sz="1600">
                        <a:solidFill>
                          <a:schemeClr val="accen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glove.6B.300d.txt</a:t>
                      </a:r>
                      <a:endParaRPr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0.9775</a:t>
                      </a:r>
                      <a:endParaRPr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</a:rPr>
                        <a:t>0.98192</a:t>
                      </a:r>
                      <a:endParaRPr b="1" sz="1600">
                        <a:solidFill>
                          <a:schemeClr val="accen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100</a:t>
                      </a:r>
                      <a:endParaRPr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1000</a:t>
                      </a:r>
                      <a:endParaRPr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</a:rPr>
                        <a:t>180k</a:t>
                      </a:r>
                      <a:endParaRPr b="1" sz="1600">
                        <a:solidFill>
                          <a:schemeClr val="accen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8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Bi-Gru w Pooling </a:t>
                      </a:r>
                      <a:r>
                        <a:rPr lang="en" sz="1600"/>
                        <a:t>Upscaling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</a:rPr>
                        <a:t>glove.twitter.27B.200d</a:t>
                      </a:r>
                      <a:endParaRPr b="1" sz="1600">
                        <a:solidFill>
                          <a:schemeClr val="accen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0.9746</a:t>
                      </a:r>
                      <a:endParaRPr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</a:rPr>
                        <a:t>0.9811</a:t>
                      </a:r>
                      <a:endParaRPr b="1" sz="1600">
                        <a:solidFill>
                          <a:schemeClr val="accen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100</a:t>
                      </a:r>
                      <a:endParaRPr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1000</a:t>
                      </a:r>
                      <a:endParaRPr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</a:rPr>
                        <a:t>180k</a:t>
                      </a:r>
                      <a:endParaRPr b="1" sz="1600">
                        <a:solidFill>
                          <a:schemeClr val="accen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5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</a:rPr>
                        <a:t>BERT</a:t>
                      </a: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 w </a:t>
                      </a:r>
                      <a:r>
                        <a:rPr lang="en" sz="1600"/>
                        <a:t>Upscaling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bert-base-uncased</a:t>
                      </a:r>
                      <a:endParaRPr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0.99447</a:t>
                      </a:r>
                      <a:endParaRPr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</a:rPr>
                        <a:t>0.98382</a:t>
                      </a:r>
                      <a:endParaRPr b="1" sz="1600">
                        <a:solidFill>
                          <a:schemeClr val="accen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100</a:t>
                      </a:r>
                      <a:endParaRPr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434343"/>
                          </a:solidFill>
                        </a:rPr>
                        <a:t>32</a:t>
                      </a:r>
                      <a:endParaRPr sz="1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accent2"/>
                          </a:solidFill>
                        </a:rPr>
                        <a:t>180k</a:t>
                      </a:r>
                      <a:endParaRPr b="1" sz="1600">
                        <a:solidFill>
                          <a:schemeClr val="accent2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19"/>
          <p:cNvSpPr txBox="1"/>
          <p:nvPr/>
        </p:nvSpPr>
        <p:spPr>
          <a:xfrm>
            <a:off x="842550" y="443970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"/>
                <a:ea typeface="Roboto"/>
                <a:cs typeface="Roboto"/>
                <a:sym typeface="Roboto"/>
              </a:rPr>
              <a:t>NOTE: This is reduced version of the experiments table highlighting the best performing models, upscaled datasets and choice of embeddings.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Performing Models Comparison Examples</a:t>
            </a:r>
            <a:endParaRPr/>
          </a:p>
        </p:txBody>
      </p:sp>
      <p:graphicFrame>
        <p:nvGraphicFramePr>
          <p:cNvPr id="187" name="Google Shape;187;p20"/>
          <p:cNvGraphicFramePr/>
          <p:nvPr/>
        </p:nvGraphicFramePr>
        <p:xfrm>
          <a:off x="82500" y="6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{7B82C223-9966-4987-B6DD-57F42854D4C7}</a:tableStyleId>
              </a:tblPr>
              <a:tblGrid>
                <a:gridCol w="2511225"/>
                <a:gridCol w="714650"/>
                <a:gridCol w="1117550"/>
              </a:tblGrid>
              <a:tr h="71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Comment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Distill BERT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Bi-GRU [Glove Twitter 200d]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5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"make those kickass userboxes"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Toxic</a:t>
                      </a:r>
                      <a:endParaRPr b="1"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Not Toxic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7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"this page should be altered to relflect the fact that John Luther Adams is a badass."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Toxic</a:t>
                      </a:r>
                      <a:endParaRPr b="1"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Not Toxic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"Commandant of Auschwitz"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Not Toxic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Toxic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"How did he die?  I just ask because his death was during black death years."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Toxic</a:t>
                      </a:r>
                      <a:endParaRPr b="1"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Not Toxic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"Babies can't be wealthy."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Not Toxic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Toxic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"Oh, and stop calling everybody racists too."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Not Toxic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Toxic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625" y="1586538"/>
            <a:ext cx="4343400" cy="260965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4556925" y="790850"/>
            <a:ext cx="45528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Comparing Predicted Labels Per Class for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Distill BERT vs Bi-GRU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4556925" y="4354350"/>
            <a:ext cx="45528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NOTE: The final metrics are actually based on prediction confidence as a floating point number between 0 and 1. These comparisons are based on rounding off to the nearest integer.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and Future Work?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228300" y="899775"/>
            <a:ext cx="43437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Key Takeaways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effect of dominating classes can be negated to a great extent if resampling is done carefully. (Point 2 in future work)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There is a tradeoff between the training time and every point of accuracy gained from DANs to BERT.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 power of transfer learning with pre-trained models like variants of BERT.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Pitfalls of a subjective task such as this - comments with profanities are more likely to get marked as toxic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Multi-label classification using a deep learning architecture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4678125" y="881950"/>
            <a:ext cx="4343700" cy="4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Future Work: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Transfer Learning: We wish to try out our models on data from other platforms like Twitter and Reddit. We have already sourced Twitter data and will be working on it soon.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 Translation to other languages and back to English as a way of augmenting dataset rather than randomly upsampling. This would create new instead of duplicate training samples.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Use “Misspelling Oblivious Word Embeddings” or “MOE” by Facebook Research as an alternate over GloVe and fastText.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