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4"/>
  </p:notesMasterIdLst>
  <p:sldIdLst>
    <p:sldId id="257" r:id="rId2"/>
    <p:sldId id="258" r:id="rId3"/>
    <p:sldId id="270" r:id="rId4"/>
    <p:sldId id="271" r:id="rId5"/>
    <p:sldId id="269" r:id="rId6"/>
    <p:sldId id="276" r:id="rId7"/>
    <p:sldId id="277" r:id="rId8"/>
    <p:sldId id="278" r:id="rId9"/>
    <p:sldId id="279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00A3-B7BD-0E43-8B00-669D27F9D80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C0F8F-6356-D04E-97D7-EBA9ACE0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59CC-2110-F957-8D43-F1553DF8B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A14CC-59D8-8994-3F37-4A709886C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2006-7876-5125-BF68-CF40E06D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8F20-C80A-110D-5574-E45DE023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5DE6-DAE9-4736-69AD-0A590055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611-6968-0AC9-D461-5E57E33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96C0-D711-4484-1A06-D4A33BC1B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DBF3-5E64-20FC-A3DE-57CB7BC7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37C6-9B67-F801-2E15-8F79004C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0D369-26AD-FD2B-8115-773159A0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1578B-7290-0A0B-2099-313B7629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AB45F-463E-4A7C-0685-BE3236708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345-0D43-19EF-6778-CDB4C2CC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E097D-FAE1-749E-7E2C-1FA7BE98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1093-AC6E-FE9F-CBFE-3702E0ED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64A5-5B0D-FCDF-1977-7EF1DB19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A958-25F1-A3AB-1805-23BA8E60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84DB-C782-D817-136F-62B00F29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C5B9-C6AC-F4C5-C33C-61EAA7C0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6423-FE1C-2B5C-5C5F-E0DB5784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80DB-EDC7-2BB5-B58E-FDA3A63E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AF95-07DD-50A4-2DE4-F7E6C9BE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122A-F68F-3AFC-6C08-4273747C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F14D-F4E3-93A4-F200-61FD7C8D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E6AC-106C-F68D-88AC-3F50706E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53F3-634B-8FCA-D924-D020280C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AD64-AF48-6A2C-BCDB-25466421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C55E-23C9-C0E8-ADA3-188331AFD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619BD-E0FE-141F-7BFE-E7A27831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02EF2-ED53-8AA1-680D-FBB0B08D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DCC2-4AB8-D182-742D-C2DA405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F54-1975-3E8A-7E00-12DC57D2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871A-970E-2DFA-9E38-5A6061F4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547C-E30E-2618-B1B8-CB5F07CD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63F0F-5C92-DEFD-953D-578027CF2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B3564-2845-B4E6-5FDB-BFA6B1471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6E795-8CB0-9C16-2303-709A60E1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4BC95-A820-814B-B680-0978FC77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4B7AE-1DCC-DC3D-7914-C2BD93DE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84E-FDB9-372F-D77D-AB2CC8C1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5922D-4F7A-F1FC-3435-D380D892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35AC1-F2FD-57BB-502C-7FD359C2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7580-97A0-3B92-F3EF-9132E91D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F73A7-CAEE-1426-0751-B2323030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D288F-85BB-30D1-FCC4-EC9512BF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CA5C3-DC24-E2FF-9E1D-0A354985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6923-F4DB-ED29-1AEB-E3187E68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4963-DF70-0C3F-9A71-67862FE1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48D7-7D40-8A2C-CAE7-DA3E7412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25CA-C4B5-5B7A-898B-B076748D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B343-2F0C-9935-DB32-6331E0E0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D1C95-184C-9D19-A102-1922E4FD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47CF-5A2C-D398-BD98-1E41797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E2330-B522-622C-5ACB-95970CCC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5B55-6316-E725-420F-754E3473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01A2-ED7C-18A0-718A-33EDED76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65D8-37B9-EA97-C2E0-37390091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6489-C464-C65B-E397-4345CCA2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1712F-1DB1-9A59-302B-3F786A91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F3D88-0BAA-DD85-FD9E-67CC05A7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262E-614E-3F09-67BB-EBF7D3F66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29,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5BE2-2162-BDBD-B383-6987DFCFF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DB1F-FEC0-88E1-69C9-B1138E6CD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75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Phishing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CFB-7CDB-C9EF-7108-33A5F55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825" y="1014413"/>
            <a:ext cx="7319010" cy="4600321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IN" sz="1800" b="1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  <a:endParaRPr lang="en-IN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The dataset at hand is a comprehensive collection of 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phishing incidents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, capturing essential details such as user information, 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tests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 details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timestamps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The purpose of this analysis is to extract meaningful insights from the 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employee phishing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 data, enabling us to understand 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employee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 behaviour, identify 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gaps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, and observe trends over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Through a series of data cleaning, processing and visualizations, we aim to uncover patterns that can inform business decisions, enhance </a:t>
            </a:r>
            <a:r>
              <a:rPr lang="en-IN" sz="1800" dirty="0">
                <a:solidFill>
                  <a:srgbClr val="374151"/>
                </a:solidFill>
                <a:latin typeface="Söhne"/>
              </a:rPr>
              <a:t>employee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 experience, and optimize overall organisational efficiency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2" y="1105446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 and useful metrics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CFB-7CDB-C9EF-7108-33A5F55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185" y="703596"/>
            <a:ext cx="7744583" cy="5552826"/>
          </a:xfrm>
        </p:spPr>
        <p:txBody>
          <a:bodyPr anchor="ctr"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What % of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 employees clicked on the phishing link?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dirty="0">
                <a:solidFill>
                  <a:srgbClr val="374151"/>
                </a:solidFill>
                <a:latin typeface="Söhne"/>
              </a:rPr>
              <a:t>Almost 20% employees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Which departments have the highest failure rates 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most failure rates were from employees whose department is ”Unknown” and least were from “Investment Management”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Are there specific times of year where failure rates are higher?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Highest failures occur in year 2021 than in 2020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What % of employees are High Risk Employees?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There were a total of 2347 employees (4.69%) which are potential threat to firm in cybersecurity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Distribution of Employees over no of fails in past 13 months: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There are a total of 124 employees who have failed 4 times or more over the past 13 months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Is there any specifi</a:t>
            </a:r>
            <a:r>
              <a:rPr lang="en-IN" b="1" dirty="0">
                <a:solidFill>
                  <a:srgbClr val="374151"/>
                </a:solidFill>
                <a:latin typeface="Söhne"/>
              </a:rPr>
              <a:t>c trend of new employees failing tests 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dirty="0">
                <a:solidFill>
                  <a:srgbClr val="374151"/>
                </a:solidFill>
                <a:latin typeface="Söhne"/>
              </a:rPr>
              <a:t>No such trend was observed. It seemed that irrespective of employee age, they failed tests equally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Which Device type had high failure rates?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There were 3.3x more number of failures that occurred through desktop/laptop vs mobile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Which locations are more vulnerable 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Mumbai, London and Tokyo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b="1" dirty="0">
                <a:solidFill>
                  <a:srgbClr val="374151"/>
                </a:solidFill>
                <a:latin typeface="Söhne"/>
              </a:rPr>
              <a:t>How is p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erformance of Employees over first 6 months vs last 7 months?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No of failures have increased more(58.5%) over the past 6 months as compared to the rest of 7 months(41.5%)</a:t>
            </a: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2" y="1105446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 Insights and their Implications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CFB-7CDB-C9EF-7108-33A5F55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194" y="1263316"/>
            <a:ext cx="5742617" cy="4303293"/>
          </a:xfrm>
        </p:spPr>
        <p:txBody>
          <a:bodyPr anchor="ctr"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High risk departments: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his indicates a need for focused training and awareness campaigns in these areas – “Unknown”, “Company” and ”Institutional Securities Group”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Training Effectiveness at start vs recent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ncreased rates have suggested the need for revising training content and methods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High Risk Employees: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These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 individuals might need targeted interventions and monitoring to reduce their susceptibility to phishing attacks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Device type: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dirty="0">
                <a:solidFill>
                  <a:srgbClr val="0D0D0D"/>
                </a:solidFill>
                <a:latin typeface="ui-sans-serif"/>
              </a:rPr>
              <a:t>I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 suggests that phishing tactics might be more successful on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desktop/laptop than mobile. Need more tech specifications and security of these devices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Vulnerable employee Locations: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Mumbai, London and Tokyo. Need more rigorous training on thes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e zones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0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6" y="3238831"/>
            <a:ext cx="4603660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CFB-7CDB-C9EF-7108-33A5F55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789" y="818147"/>
            <a:ext cx="7378045" cy="4704348"/>
          </a:xfrm>
        </p:spPr>
        <p:txBody>
          <a:bodyPr anchor="ctr"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Targeted Training Programs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Focusing on departments and employee locations with the highest failure rates as mentioned. Customize training sessions to address specific weaknesses observed in these departments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Enhanced Onboarding Process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Introduce more rigorous phishing awareness training for new employees during their onboarding process to mitigate the potential future risk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Regular Refresher Courses for High Risk Employees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Implement mandatory quarterly refresher courses for high risk employees, emphasizing recent phishing techniques and examples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Rev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iew Access Controls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 :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Consider reviewing and potentially limiting access to critical systems for employees with high failure rates until further training or evaluation is completed. Implement multi factor authentication for these employees 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Phishing Simulation Frequency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Increase the frequency of simulated phishing tests to keep employees vigilant and reinforce training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Incentivize Reporting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Encourage employees to report phishing attempts by recognizing and rewarding diligent behaviour.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Monitor and Adapt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Continuously monitor phishing test results and adapt training programs based on emerging trends and threat landscapes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More Security for Desktop/Laptops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Continuously monitor laptops of employees and install latest anti-malwares and security updates and block access to harmful sites </a:t>
            </a:r>
            <a:r>
              <a:rPr lang="en-IN" b="0" i="0">
                <a:solidFill>
                  <a:srgbClr val="0D0D0D"/>
                </a:solidFill>
                <a:effectLst/>
                <a:latin typeface="ui-sans-serif"/>
              </a:rPr>
              <a:t>or extensions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</a:p>
          <a:p>
            <a:pPr marL="457200" lvl="1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3001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CFB-7CDB-C9EF-7108-33A5F55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99" y="1503947"/>
            <a:ext cx="6487612" cy="3368841"/>
          </a:xfrm>
        </p:spPr>
        <p:txBody>
          <a:bodyPr anchor="ctr"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Data Cleaning and Preparation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Identified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gaps in the data and exported a clean data file for further processing. Tool used: </a:t>
            </a:r>
            <a:r>
              <a:rPr lang="en-IN" b="1" dirty="0">
                <a:solidFill>
                  <a:srgbClr val="374151"/>
                </a:solidFill>
                <a:latin typeface="Söhne"/>
              </a:rPr>
              <a:t>Python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Exploratory Data Analysis (EDA)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Identified department wise analysis, employee tenure and failure rate. Tool used: 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Tableau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Insight Generation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Explored the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13 months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trend to understand patterns and peak periods, aiding in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finding cybersecurity risks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and strategic training planning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Recommendations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Targeted training programs and efficient onboarding can help mitigate future cybersecurity risks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Cleaning the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CFB-7CDB-C9EF-7108-33A5F55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675" y="1318953"/>
            <a:ext cx="5618662" cy="2273047"/>
          </a:xfrm>
        </p:spPr>
        <p:txBody>
          <a:bodyPr anchor="ctr"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Employee Dataset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1" indent="-457200" algn="l">
              <a:buAutoNum type="alphaL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Employee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Seria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l numbers at the end were missing and were filled using the last value</a:t>
            </a:r>
          </a:p>
          <a:p>
            <a:pPr marL="914400" lvl="1" indent="-457200" algn="l">
              <a:buAutoNum type="alphaL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Division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 There were null and whitespaces in few cells, which were handled separately</a:t>
            </a:r>
          </a:p>
          <a:p>
            <a:pPr marL="914400" lvl="1" indent="-457200" algn="l"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Employee Region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 There were null and whitespaces in few cells, which were handled separately</a:t>
            </a:r>
          </a:p>
          <a:p>
            <a:pPr marL="914400" lvl="1" indent="-457200" algn="l"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Hire Date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: There were 3 different date format, out of which m/dd/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yyyy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need to be parsed separately. Also, there were invalid dates. It was converted into valid date format keeping leap year and other corner cases in check</a:t>
            </a:r>
          </a:p>
          <a:p>
            <a:pPr marL="914400" lvl="1" indent="-457200" algn="l">
              <a:buAutoNum type="alphaLcPeriod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914400" lvl="1" indent="-457200" algn="l">
              <a:buAutoNum type="alphaLcPeriod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1" indent="-457200" algn="l">
              <a:buAutoNum type="alphaLcPeriod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914400" lvl="1" indent="-457200" algn="l">
              <a:buAutoNum type="alphaLcPeriod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A38EF7-C99A-560F-CBEA-E6C3601B294C}"/>
              </a:ext>
            </a:extLst>
          </p:cNvPr>
          <p:cNvSpPr txBox="1">
            <a:spLocks/>
          </p:cNvSpPr>
          <p:nvPr/>
        </p:nvSpPr>
        <p:spPr>
          <a:xfrm>
            <a:off x="4415673" y="2959769"/>
            <a:ext cx="6232274" cy="318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IN" b="1" dirty="0">
              <a:solidFill>
                <a:srgbClr val="374151"/>
              </a:solidFill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Incident Dataset: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Employee: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Seria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l numbers at the end were missing and were filled using the last value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Division: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There were null and whitespaces in few cells, which were handled separately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13 Month Results columns: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There were nulls in few cells. These were filled with 0’s based on “No of Fails in past 6, 13 months” and “Clicked on Email” column.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No of Fails in past 6, 13 months: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There were nulls in few cells. Need to be filled based on “No of Fails in past 6, 13 months” and and “Clicked on Email” column.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Clicked on Link: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Only one value – “Yes”. Other values were filled based on “No of Fails in past 6, 13 months” 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Device Type Used :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There were null values which needed to be filled with ”Unknowns”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1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2" y="1105446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CFB-7CDB-C9EF-7108-33A5F55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99" y="1497931"/>
            <a:ext cx="6054475" cy="3862137"/>
          </a:xfrm>
        </p:spPr>
        <p:txBody>
          <a:bodyPr anchor="ctr"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Following trends were studied: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No of employees clicked on the phishing link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Failure Rates by Department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Monthly Failures numbers over 13 months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Employee Tenure vs Failure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High Risk Employees Count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Distribution of Employees over no of fails in past 13 months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rgbClr val="374151"/>
                </a:solidFill>
                <a:latin typeface="Söhne"/>
              </a:rPr>
              <a:t>Correlation between Device type used and Failure rates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Region-wise chart of Employees who clicked on link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Performance of Employees over first 6 months vs last 7 months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18169-942F-EE5C-3991-214E6A1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3" y="1198418"/>
            <a:ext cx="3480438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Visualizations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lose-up of a link&#10;&#10;Description automatically generated">
            <a:extLst>
              <a:ext uri="{FF2B5EF4-FFF2-40B4-BE49-F238E27FC236}">
                <a16:creationId xmlns:a16="http://schemas.microsoft.com/office/drawing/2014/main" id="{EC59965F-FD5C-AC0C-0133-15BCC7A2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38" y="429274"/>
            <a:ext cx="8042869" cy="1280073"/>
          </a:xfrm>
          <a:prstGeom prst="rect">
            <a:avLst/>
          </a:prstGeom>
        </p:spPr>
      </p:pic>
      <p:pic>
        <p:nvPicPr>
          <p:cNvPr id="16" name="Picture 15" descr="A blue line with black text&#10;&#10;Description automatically generated">
            <a:extLst>
              <a:ext uri="{FF2B5EF4-FFF2-40B4-BE49-F238E27FC236}">
                <a16:creationId xmlns:a16="http://schemas.microsoft.com/office/drawing/2014/main" id="{3C581C9D-7857-F43D-4DEF-B389DB9D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07" y="1724549"/>
            <a:ext cx="7772400" cy="1190504"/>
          </a:xfrm>
          <a:prstGeom prst="rect">
            <a:avLst/>
          </a:prstGeom>
        </p:spPr>
      </p:pic>
      <p:pic>
        <p:nvPicPr>
          <p:cNvPr id="18" name="Picture 17" descr="A graph with blue bars&#10;&#10;Description automatically generated">
            <a:extLst>
              <a:ext uri="{FF2B5EF4-FFF2-40B4-BE49-F238E27FC236}">
                <a16:creationId xmlns:a16="http://schemas.microsoft.com/office/drawing/2014/main" id="{3EA138AC-AC71-ABDF-1558-C0B8BB8E7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307" y="3390707"/>
            <a:ext cx="6885506" cy="22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2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ailure rate&#10;&#10;Description automatically generated">
            <a:extLst>
              <a:ext uri="{FF2B5EF4-FFF2-40B4-BE49-F238E27FC236}">
                <a16:creationId xmlns:a16="http://schemas.microsoft.com/office/drawing/2014/main" id="{C3FA8C63-91AC-FA1A-09EB-F6BFD78C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1" y="757238"/>
            <a:ext cx="4668851" cy="4800600"/>
          </a:xfrm>
          <a:prstGeom prst="rect">
            <a:avLst/>
          </a:prstGeom>
        </p:spPr>
      </p:pic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7F7308A-6138-6444-3660-F9049498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74" y="757238"/>
            <a:ext cx="649983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r&#10;&#10;Description automatically generated">
            <a:extLst>
              <a:ext uri="{FF2B5EF4-FFF2-40B4-BE49-F238E27FC236}">
                <a16:creationId xmlns:a16="http://schemas.microsoft.com/office/drawing/2014/main" id="{221701F4-B5EB-A5EF-8363-D1C8464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9486"/>
            <a:ext cx="7772400" cy="1064610"/>
          </a:xfrm>
          <a:prstGeom prst="rect">
            <a:avLst/>
          </a:prstGeom>
        </p:spPr>
      </p:pic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14024FE3-F0D8-4521-8AA3-39785028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85" y="1985963"/>
            <a:ext cx="4706829" cy="45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E908D9C-1FF9-ACEC-4B00-347E73BF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4" y="1164431"/>
            <a:ext cx="6113411" cy="440769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D47FFC-D8D4-FF48-AED7-63CABC2F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74" y="1164431"/>
            <a:ext cx="6113411" cy="44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0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1B694CB7-82E7-0F2B-170D-7BFA279A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28" y="614363"/>
            <a:ext cx="4465505" cy="4986338"/>
          </a:xfrm>
          <a:prstGeom prst="rect">
            <a:avLst/>
          </a:prstGeom>
        </p:spPr>
      </p:pic>
      <p:pic>
        <p:nvPicPr>
          <p:cNvPr id="5" name="Picture 4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473B6D2-5F53-610A-63B9-325ECE3E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7712"/>
            <a:ext cx="4465505" cy="49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1053</Words>
  <Application>Microsoft Macintosh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ui-sans-serif</vt:lpstr>
      <vt:lpstr>Office Theme</vt:lpstr>
      <vt:lpstr>Phishing Data Analysis</vt:lpstr>
      <vt:lpstr>Approach</vt:lpstr>
      <vt:lpstr>Cleaning the data</vt:lpstr>
      <vt:lpstr>Exploratory Data Analysis </vt:lpstr>
      <vt:lpstr> Visualizations</vt:lpstr>
      <vt:lpstr>PowerPoint Presentation</vt:lpstr>
      <vt:lpstr>PowerPoint Presentation</vt:lpstr>
      <vt:lpstr>PowerPoint Presentation</vt:lpstr>
      <vt:lpstr>PowerPoint Presentation</vt:lpstr>
      <vt:lpstr>Questions and useful metrics</vt:lpstr>
      <vt:lpstr>Key Insights and their Implications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Amanpreet Singh</dc:creator>
  <cp:keywords/>
  <dc:description/>
  <cp:lastModifiedBy>Amanpreet Singh</cp:lastModifiedBy>
  <cp:revision>26</cp:revision>
  <dcterms:created xsi:type="dcterms:W3CDTF">2023-12-22T20:27:55Z</dcterms:created>
  <dcterms:modified xsi:type="dcterms:W3CDTF">2024-05-28T22:12:16Z</dcterms:modified>
  <cp:category/>
</cp:coreProperties>
</file>