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6" r:id="rId1"/>
  </p:sldMasterIdLst>
  <p:sldIdLst>
    <p:sldId id="256" r:id="rId2"/>
    <p:sldId id="259" r:id="rId3"/>
    <p:sldId id="257" r:id="rId4"/>
    <p:sldId id="258" r:id="rId5"/>
    <p:sldId id="260" r:id="rId6"/>
    <p:sldId id="262" r:id="rId7"/>
    <p:sldId id="263" r:id="rId8"/>
    <p:sldId id="270" r:id="rId9"/>
    <p:sldId id="267" r:id="rId10"/>
    <p:sldId id="271" r:id="rId11"/>
    <p:sldId id="272" r:id="rId12"/>
    <p:sldId id="273" r:id="rId13"/>
    <p:sldId id="274" r:id="rId14"/>
    <p:sldId id="277" r:id="rId15"/>
    <p:sldId id="275" r:id="rId16"/>
    <p:sldId id="276" r:id="rId17"/>
    <p:sldId id="268" r:id="rId18"/>
    <p:sldId id="264" r:id="rId19"/>
    <p:sldId id="26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45" d="100"/>
          <a:sy n="45" d="100"/>
        </p:scale>
        <p:origin x="53" y="115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3/6/2024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86219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3/6/2024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84266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3/6/2024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65882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3/6/2024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61404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3/6/2024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99993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3/6/2024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98110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3/6/2024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24942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3/6/2024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4402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3/6/2024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44004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3/6/2024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10629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3/6/2024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41885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3/6/2024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2190077"/>
      </p:ext>
    </p:extLst>
  </p:cSld>
  <p:clrMap bg1="lt1" tx1="dk1" bg2="lt2" tx2="dk2" accent1="accent1" accent2="accent2" accent3="accent3" accent4="accent4" accent5="accent5" accent6="accent6" hlink="hlink" folHlink="folHlink"/>
  <p:sldLayoutIdLst>
    <p:sldLayoutId id="2147483891" r:id="rId1"/>
    <p:sldLayoutId id="2147483892" r:id="rId2"/>
    <p:sldLayoutId id="2147483893" r:id="rId3"/>
    <p:sldLayoutId id="2147483894" r:id="rId4"/>
    <p:sldLayoutId id="2147483895" r:id="rId5"/>
    <p:sldLayoutId id="2147483889" r:id="rId6"/>
    <p:sldLayoutId id="2147483885" r:id="rId7"/>
    <p:sldLayoutId id="2147483886" r:id="rId8"/>
    <p:sldLayoutId id="2147483887" r:id="rId9"/>
    <p:sldLayoutId id="2147483888" r:id="rId10"/>
    <p:sldLayoutId id="2147483890" r:id="rId11"/>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0AF4F2BA-3C03-4E2C-8ABC-0949B61B3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Line of grocery carts">
            <a:extLst>
              <a:ext uri="{FF2B5EF4-FFF2-40B4-BE49-F238E27FC236}">
                <a16:creationId xmlns:a16="http://schemas.microsoft.com/office/drawing/2014/main" id="{71141D2E-0D2B-1E93-3B0A-A87EBF4B2B78}"/>
              </a:ext>
            </a:extLst>
          </p:cNvPr>
          <p:cNvPicPr>
            <a:picLocks noChangeAspect="1"/>
          </p:cNvPicPr>
          <p:nvPr/>
        </p:nvPicPr>
        <p:blipFill rotWithShape="1">
          <a:blip r:embed="rId2">
            <a:alphaModFix amt="35000"/>
          </a:blip>
          <a:srcRect t="7892" b="7839"/>
          <a:stretch/>
        </p:blipFill>
        <p:spPr>
          <a:xfrm>
            <a:off x="20" y="10"/>
            <a:ext cx="12191980" cy="6857990"/>
          </a:xfrm>
          <a:prstGeom prst="rect">
            <a:avLst/>
          </a:prstGeom>
        </p:spPr>
      </p:pic>
      <p:sp>
        <p:nvSpPr>
          <p:cNvPr id="2" name="Title 1">
            <a:extLst>
              <a:ext uri="{FF2B5EF4-FFF2-40B4-BE49-F238E27FC236}">
                <a16:creationId xmlns:a16="http://schemas.microsoft.com/office/drawing/2014/main" id="{675D9D9E-A7F4-FA7B-5AEF-06922C6370FF}"/>
              </a:ext>
            </a:extLst>
          </p:cNvPr>
          <p:cNvSpPr>
            <a:spLocks noGrp="1"/>
          </p:cNvSpPr>
          <p:nvPr>
            <p:ph type="ctrTitle"/>
          </p:nvPr>
        </p:nvSpPr>
        <p:spPr>
          <a:xfrm>
            <a:off x="1097280" y="758952"/>
            <a:ext cx="10058400" cy="3566160"/>
          </a:xfrm>
        </p:spPr>
        <p:txBody>
          <a:bodyPr>
            <a:normAutofit/>
          </a:bodyPr>
          <a:lstStyle/>
          <a:p>
            <a:r>
              <a:rPr lang="en-US" b="1" dirty="0">
                <a:solidFill>
                  <a:srgbClr val="FFFFFF"/>
                </a:solidFill>
                <a:latin typeface="Times New Roman"/>
                <a:cs typeface="Times New Roman"/>
              </a:rPr>
              <a:t>E-Commerce Platform for Local </a:t>
            </a:r>
            <a:r>
              <a:rPr lang="en-US" b="1" dirty="0" err="1">
                <a:solidFill>
                  <a:srgbClr val="FFFFFF"/>
                </a:solidFill>
                <a:latin typeface="Times New Roman"/>
                <a:cs typeface="Times New Roman"/>
              </a:rPr>
              <a:t>Craftmen</a:t>
            </a:r>
            <a:r>
              <a:rPr lang="en-US" b="1" dirty="0">
                <a:solidFill>
                  <a:srgbClr val="FFFFFF"/>
                </a:solidFill>
                <a:latin typeface="Times New Roman"/>
                <a:cs typeface="Times New Roman"/>
              </a:rPr>
              <a:t>: </a:t>
            </a:r>
            <a:r>
              <a:rPr lang="en-US" b="1" dirty="0" err="1">
                <a:solidFill>
                  <a:srgbClr val="FFFFFF"/>
                </a:solidFill>
                <a:latin typeface="Times New Roman"/>
                <a:cs typeface="Times New Roman"/>
              </a:rPr>
              <a:t>Vikreta</a:t>
            </a:r>
            <a:endParaRPr lang="en-US" dirty="0" err="1">
              <a:solidFill>
                <a:srgbClr val="FFFFFF"/>
              </a:solidFill>
            </a:endParaRPr>
          </a:p>
        </p:txBody>
      </p:sp>
      <p:sp>
        <p:nvSpPr>
          <p:cNvPr id="3" name="Subtitle 2">
            <a:extLst>
              <a:ext uri="{FF2B5EF4-FFF2-40B4-BE49-F238E27FC236}">
                <a16:creationId xmlns:a16="http://schemas.microsoft.com/office/drawing/2014/main" id="{C7DFABA3-B33B-98A6-AB5E-54D73893F432}"/>
              </a:ext>
            </a:extLst>
          </p:cNvPr>
          <p:cNvSpPr>
            <a:spLocks noGrp="1"/>
          </p:cNvSpPr>
          <p:nvPr>
            <p:ph type="subTitle" idx="1"/>
          </p:nvPr>
        </p:nvSpPr>
        <p:spPr>
          <a:xfrm>
            <a:off x="1100051" y="4645152"/>
            <a:ext cx="10058400" cy="1143000"/>
          </a:xfrm>
        </p:spPr>
        <p:txBody>
          <a:bodyPr vert="horz" lIns="91440" tIns="45720" rIns="91440" bIns="45720" rtlCol="0">
            <a:normAutofit/>
          </a:bodyPr>
          <a:lstStyle/>
          <a:p>
            <a:r>
              <a:rPr lang="en-US">
                <a:solidFill>
                  <a:srgbClr val="FFFFFF"/>
                </a:solidFill>
              </a:rPr>
              <a:t>BY GROUP 301</a:t>
            </a:r>
          </a:p>
        </p:txBody>
      </p:sp>
      <p:cxnSp>
        <p:nvCxnSpPr>
          <p:cNvPr id="47" name="Straight Connector 46">
            <a:extLst>
              <a:ext uri="{FF2B5EF4-FFF2-40B4-BE49-F238E27FC236}">
                <a16:creationId xmlns:a16="http://schemas.microsoft.com/office/drawing/2014/main" id="{A07787ED-5EDC-4C54-AD87-55B60D0FE3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49" name="!!footer rectangle">
            <a:extLst>
              <a:ext uri="{FF2B5EF4-FFF2-40B4-BE49-F238E27FC236}">
                <a16:creationId xmlns:a16="http://schemas.microsoft.com/office/drawing/2014/main" id="{B40A8CA7-7D5A-43B0-A1A0-B558ECA9E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98FA5-0D22-8AAD-2DA7-7FBEF8774864}"/>
              </a:ext>
            </a:extLst>
          </p:cNvPr>
          <p:cNvSpPr>
            <a:spLocks noGrp="1"/>
          </p:cNvSpPr>
          <p:nvPr>
            <p:ph type="title"/>
          </p:nvPr>
        </p:nvSpPr>
        <p:spPr>
          <a:xfrm>
            <a:off x="525780" y="342632"/>
            <a:ext cx="5419165" cy="1024934"/>
          </a:xfrm>
        </p:spPr>
        <p:txBody>
          <a:bodyPr/>
          <a:lstStyle/>
          <a:p>
            <a:r>
              <a:rPr lang="en-US" dirty="0"/>
              <a:t>Frontend Interface</a:t>
            </a:r>
          </a:p>
        </p:txBody>
      </p:sp>
      <p:pic>
        <p:nvPicPr>
          <p:cNvPr id="4" name="Content Placeholder 3" descr="A screenshot of a login form&#10;&#10;Description automatically generated">
            <a:extLst>
              <a:ext uri="{FF2B5EF4-FFF2-40B4-BE49-F238E27FC236}">
                <a16:creationId xmlns:a16="http://schemas.microsoft.com/office/drawing/2014/main" id="{8ABEC6D2-92C1-6FD7-52CA-10EC5DF885C3}"/>
              </a:ext>
            </a:extLst>
          </p:cNvPr>
          <p:cNvPicPr>
            <a:picLocks noGrp="1" noChangeAspect="1"/>
          </p:cNvPicPr>
          <p:nvPr>
            <p:ph idx="1"/>
          </p:nvPr>
        </p:nvPicPr>
        <p:blipFill rotWithShape="1">
          <a:blip r:embed="rId2"/>
          <a:srcRect l="11397" r="9743" b="372"/>
          <a:stretch/>
        </p:blipFill>
        <p:spPr>
          <a:xfrm>
            <a:off x="527630" y="1660686"/>
            <a:ext cx="5484663" cy="3422045"/>
          </a:xfrm>
        </p:spPr>
      </p:pic>
      <p:pic>
        <p:nvPicPr>
          <p:cNvPr id="5" name="Picture 4" descr="A screenshot of a website&#10;&#10;Description automatically generated">
            <a:extLst>
              <a:ext uri="{FF2B5EF4-FFF2-40B4-BE49-F238E27FC236}">
                <a16:creationId xmlns:a16="http://schemas.microsoft.com/office/drawing/2014/main" id="{84C9E636-BE86-AA18-246B-B59E8D5303EB}"/>
              </a:ext>
            </a:extLst>
          </p:cNvPr>
          <p:cNvPicPr>
            <a:picLocks noChangeAspect="1"/>
          </p:cNvPicPr>
          <p:nvPr/>
        </p:nvPicPr>
        <p:blipFill rotWithShape="1">
          <a:blip r:embed="rId3"/>
          <a:srcRect l="10873" t="80" r="10270"/>
          <a:stretch/>
        </p:blipFill>
        <p:spPr>
          <a:xfrm>
            <a:off x="6007378" y="1660081"/>
            <a:ext cx="5218373" cy="3420910"/>
          </a:xfrm>
          <a:prstGeom prst="rect">
            <a:avLst/>
          </a:prstGeom>
        </p:spPr>
      </p:pic>
      <p:sp>
        <p:nvSpPr>
          <p:cNvPr id="6" name="TextBox 5">
            <a:extLst>
              <a:ext uri="{FF2B5EF4-FFF2-40B4-BE49-F238E27FC236}">
                <a16:creationId xmlns:a16="http://schemas.microsoft.com/office/drawing/2014/main" id="{5501342F-0076-36AA-9B10-31CD285BE963}"/>
              </a:ext>
            </a:extLst>
          </p:cNvPr>
          <p:cNvSpPr txBox="1"/>
          <p:nvPr/>
        </p:nvSpPr>
        <p:spPr>
          <a:xfrm>
            <a:off x="1963341" y="5457975"/>
            <a:ext cx="3112034" cy="400110"/>
          </a:xfrm>
          <a:prstGeom prst="rect">
            <a:avLst/>
          </a:prstGeom>
          <a:solidFill>
            <a:schemeClr val="accent2">
              <a:lumMod val="60000"/>
              <a:lumOff val="40000"/>
            </a:schemeClr>
          </a:solidFill>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t>SIIGN IN/ SIGN UP PAGE</a:t>
            </a:r>
          </a:p>
        </p:txBody>
      </p:sp>
      <p:sp>
        <p:nvSpPr>
          <p:cNvPr id="12" name="TextBox 11">
            <a:extLst>
              <a:ext uri="{FF2B5EF4-FFF2-40B4-BE49-F238E27FC236}">
                <a16:creationId xmlns:a16="http://schemas.microsoft.com/office/drawing/2014/main" id="{046EC0F3-FE7A-4503-E5CB-3A6435575F87}"/>
              </a:ext>
            </a:extLst>
          </p:cNvPr>
          <p:cNvSpPr txBox="1"/>
          <p:nvPr/>
        </p:nvSpPr>
        <p:spPr>
          <a:xfrm>
            <a:off x="7328824" y="5460466"/>
            <a:ext cx="2585357" cy="400110"/>
          </a:xfrm>
          <a:prstGeom prst="rect">
            <a:avLst/>
          </a:prstGeom>
          <a:solidFill>
            <a:schemeClr val="accent2">
              <a:lumMod val="60000"/>
              <a:lumOff val="40000"/>
            </a:schemeClr>
          </a:solidFill>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t>HOME PAGE</a:t>
            </a:r>
          </a:p>
        </p:txBody>
      </p:sp>
      <p:cxnSp>
        <p:nvCxnSpPr>
          <p:cNvPr id="13" name="Straight Arrow Connector 12">
            <a:extLst>
              <a:ext uri="{FF2B5EF4-FFF2-40B4-BE49-F238E27FC236}">
                <a16:creationId xmlns:a16="http://schemas.microsoft.com/office/drawing/2014/main" id="{7866BE73-0720-C68F-8F74-160A7ED66EC9}"/>
              </a:ext>
            </a:extLst>
          </p:cNvPr>
          <p:cNvCxnSpPr/>
          <p:nvPr/>
        </p:nvCxnSpPr>
        <p:spPr>
          <a:xfrm>
            <a:off x="3470047" y="4948670"/>
            <a:ext cx="6724" cy="5221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DAA7F05-59D0-C2CF-C405-46839097D5B1}"/>
              </a:ext>
            </a:extLst>
          </p:cNvPr>
          <p:cNvCxnSpPr>
            <a:cxnSpLocks/>
          </p:cNvCxnSpPr>
          <p:nvPr/>
        </p:nvCxnSpPr>
        <p:spPr>
          <a:xfrm>
            <a:off x="8624752" y="4948669"/>
            <a:ext cx="6724" cy="5221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6350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C0F8E-2D1F-BD09-3B16-9CF84C25BEE2}"/>
              </a:ext>
            </a:extLst>
          </p:cNvPr>
          <p:cNvSpPr>
            <a:spLocks noGrp="1"/>
          </p:cNvSpPr>
          <p:nvPr>
            <p:ph type="title"/>
          </p:nvPr>
        </p:nvSpPr>
        <p:spPr>
          <a:xfrm>
            <a:off x="1097280" y="454691"/>
            <a:ext cx="4253753" cy="1349905"/>
          </a:xfrm>
        </p:spPr>
        <p:txBody>
          <a:bodyPr/>
          <a:lstStyle/>
          <a:p>
            <a:r>
              <a:rPr lang="en-US" dirty="0"/>
              <a:t>To be continued...</a:t>
            </a:r>
          </a:p>
        </p:txBody>
      </p:sp>
      <p:pic>
        <p:nvPicPr>
          <p:cNvPr id="4" name="Content Placeholder 3" descr="A screenshot of a website&#10;&#10;Description automatically generated">
            <a:extLst>
              <a:ext uri="{FF2B5EF4-FFF2-40B4-BE49-F238E27FC236}">
                <a16:creationId xmlns:a16="http://schemas.microsoft.com/office/drawing/2014/main" id="{BC704C16-5852-F8B0-957E-15C9338ECDE6}"/>
              </a:ext>
            </a:extLst>
          </p:cNvPr>
          <p:cNvPicPr>
            <a:picLocks noGrp="1" noChangeAspect="1"/>
          </p:cNvPicPr>
          <p:nvPr>
            <p:ph idx="1"/>
          </p:nvPr>
        </p:nvPicPr>
        <p:blipFill rotWithShape="1">
          <a:blip r:embed="rId2"/>
          <a:srcRect l="9785" r="10703"/>
          <a:stretch/>
        </p:blipFill>
        <p:spPr>
          <a:xfrm>
            <a:off x="1097908" y="2140268"/>
            <a:ext cx="6020392" cy="1858282"/>
          </a:xfrm>
        </p:spPr>
      </p:pic>
      <p:pic>
        <p:nvPicPr>
          <p:cNvPr id="5" name="Picture 4" descr="A screenshot of a checkout&#10;&#10;Description automatically generated">
            <a:extLst>
              <a:ext uri="{FF2B5EF4-FFF2-40B4-BE49-F238E27FC236}">
                <a16:creationId xmlns:a16="http://schemas.microsoft.com/office/drawing/2014/main" id="{ADF40181-3C4E-F9DD-FFCC-CC68C99CD9CB}"/>
              </a:ext>
            </a:extLst>
          </p:cNvPr>
          <p:cNvPicPr>
            <a:picLocks noChangeAspect="1"/>
          </p:cNvPicPr>
          <p:nvPr/>
        </p:nvPicPr>
        <p:blipFill rotWithShape="1">
          <a:blip r:embed="rId3"/>
          <a:srcRect r="-493" b="58583"/>
          <a:stretch/>
        </p:blipFill>
        <p:spPr>
          <a:xfrm>
            <a:off x="1098669" y="4380824"/>
            <a:ext cx="2287691" cy="1704223"/>
          </a:xfrm>
          <a:prstGeom prst="rect">
            <a:avLst/>
          </a:prstGeom>
        </p:spPr>
      </p:pic>
      <p:cxnSp>
        <p:nvCxnSpPr>
          <p:cNvPr id="3" name="Straight Arrow Connector 2">
            <a:extLst>
              <a:ext uri="{FF2B5EF4-FFF2-40B4-BE49-F238E27FC236}">
                <a16:creationId xmlns:a16="http://schemas.microsoft.com/office/drawing/2014/main" id="{31B7400B-ABF3-701B-5009-6BE9E6A76129}"/>
              </a:ext>
            </a:extLst>
          </p:cNvPr>
          <p:cNvCxnSpPr/>
          <p:nvPr/>
        </p:nvCxnSpPr>
        <p:spPr>
          <a:xfrm>
            <a:off x="7162800" y="2923419"/>
            <a:ext cx="732972" cy="72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D40C7E36-7DAE-A9B1-BB50-2FD085D23439}"/>
              </a:ext>
            </a:extLst>
          </p:cNvPr>
          <p:cNvCxnSpPr>
            <a:cxnSpLocks/>
          </p:cNvCxnSpPr>
          <p:nvPr/>
        </p:nvCxnSpPr>
        <p:spPr>
          <a:xfrm>
            <a:off x="3268132" y="5233609"/>
            <a:ext cx="732972" cy="72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45A36EB-4B96-97C9-4537-238278148790}"/>
              </a:ext>
            </a:extLst>
          </p:cNvPr>
          <p:cNvSpPr txBox="1"/>
          <p:nvPr/>
        </p:nvSpPr>
        <p:spPr>
          <a:xfrm>
            <a:off x="7889118" y="2748642"/>
            <a:ext cx="2585357" cy="400110"/>
          </a:xfrm>
          <a:prstGeom prst="rect">
            <a:avLst/>
          </a:prstGeom>
          <a:solidFill>
            <a:schemeClr val="accent2">
              <a:lumMod val="60000"/>
              <a:lumOff val="40000"/>
            </a:schemeClr>
          </a:solidFill>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t>NAVIGATION BAR</a:t>
            </a:r>
          </a:p>
        </p:txBody>
      </p:sp>
      <p:sp>
        <p:nvSpPr>
          <p:cNvPr id="8" name="TextBox 7">
            <a:extLst>
              <a:ext uri="{FF2B5EF4-FFF2-40B4-BE49-F238E27FC236}">
                <a16:creationId xmlns:a16="http://schemas.microsoft.com/office/drawing/2014/main" id="{993DA097-0428-7170-C39C-D516700F7E67}"/>
              </a:ext>
            </a:extLst>
          </p:cNvPr>
          <p:cNvSpPr txBox="1"/>
          <p:nvPr/>
        </p:nvSpPr>
        <p:spPr>
          <a:xfrm>
            <a:off x="4056706" y="5034642"/>
            <a:ext cx="2585357" cy="400110"/>
          </a:xfrm>
          <a:prstGeom prst="rect">
            <a:avLst/>
          </a:prstGeom>
          <a:solidFill>
            <a:schemeClr val="accent2">
              <a:lumMod val="60000"/>
              <a:lumOff val="40000"/>
            </a:schemeClr>
          </a:solidFill>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t>CART INTERFACE</a:t>
            </a:r>
          </a:p>
        </p:txBody>
      </p:sp>
    </p:spTree>
    <p:extLst>
      <p:ext uri="{BB962C8B-B14F-4D97-AF65-F5344CB8AC3E}">
        <p14:creationId xmlns:p14="http://schemas.microsoft.com/office/powerpoint/2010/main" val="2074235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B57E01F-9104-B7B3-84DB-2F28EEBAC407}"/>
              </a:ext>
            </a:extLst>
          </p:cNvPr>
          <p:cNvSpPr txBox="1">
            <a:spLocks/>
          </p:cNvSpPr>
          <p:nvPr/>
        </p:nvSpPr>
        <p:spPr>
          <a:xfrm>
            <a:off x="380104" y="331426"/>
            <a:ext cx="5430371" cy="968905"/>
          </a:xfrm>
          <a:prstGeom prst="rect">
            <a:avLst/>
          </a:prstGeom>
        </p:spPr>
        <p:txBody>
          <a:bodyPr lIns="91440" tIns="45720" rIns="91440" bIns="45720" anchor="t"/>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r>
              <a:rPr lang="en-US" dirty="0"/>
              <a:t>Backend Interface:</a:t>
            </a:r>
          </a:p>
        </p:txBody>
      </p:sp>
      <p:pic>
        <p:nvPicPr>
          <p:cNvPr id="4" name="Picture 3" descr="A screenshot of a computer&#10;&#10;Description automatically generated">
            <a:extLst>
              <a:ext uri="{FF2B5EF4-FFF2-40B4-BE49-F238E27FC236}">
                <a16:creationId xmlns:a16="http://schemas.microsoft.com/office/drawing/2014/main" id="{FF581D5C-5243-91B9-BF18-34BA60B8DC66}"/>
              </a:ext>
            </a:extLst>
          </p:cNvPr>
          <p:cNvPicPr>
            <a:picLocks noChangeAspect="1"/>
          </p:cNvPicPr>
          <p:nvPr/>
        </p:nvPicPr>
        <p:blipFill rotWithShape="1">
          <a:blip r:embed="rId2"/>
          <a:srcRect b="57471"/>
          <a:stretch/>
        </p:blipFill>
        <p:spPr>
          <a:xfrm>
            <a:off x="654588" y="1213409"/>
            <a:ext cx="8360367" cy="1711023"/>
          </a:xfrm>
          <a:prstGeom prst="rect">
            <a:avLst/>
          </a:prstGeom>
          <a:ln>
            <a:noFill/>
          </a:ln>
          <a:effectLst>
            <a:outerShdw blurRad="292100" dist="139700" dir="2700000" algn="tl" rotWithShape="0">
              <a:srgbClr val="333333">
                <a:alpha val="65000"/>
              </a:srgbClr>
            </a:outerShdw>
          </a:effectLst>
        </p:spPr>
      </p:pic>
      <p:sp>
        <p:nvSpPr>
          <p:cNvPr id="5" name="TextBox 4">
            <a:extLst>
              <a:ext uri="{FF2B5EF4-FFF2-40B4-BE49-F238E27FC236}">
                <a16:creationId xmlns:a16="http://schemas.microsoft.com/office/drawing/2014/main" id="{3C781386-C871-8D12-D553-9343A325EA12}"/>
              </a:ext>
            </a:extLst>
          </p:cNvPr>
          <p:cNvSpPr txBox="1"/>
          <p:nvPr/>
        </p:nvSpPr>
        <p:spPr>
          <a:xfrm>
            <a:off x="300660" y="3078099"/>
            <a:ext cx="10813612" cy="32932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panose="020B0604020202020204" pitchFamily="34" charset="0"/>
              <a:buChar char="•"/>
            </a:pPr>
            <a:r>
              <a:rPr lang="en-US" sz="1600" b="1" i="0" dirty="0">
                <a:effectLst/>
                <a:latin typeface="Söhne"/>
              </a:rPr>
              <a:t>Node.js and Express Backend</a:t>
            </a:r>
            <a:r>
              <a:rPr lang="en-US" sz="1600" b="0" i="0" dirty="0">
                <a:effectLst/>
                <a:latin typeface="Söhne"/>
              </a:rPr>
              <a:t>: Utilizes Node.js and Express for robust server-side architecture.</a:t>
            </a:r>
          </a:p>
          <a:p>
            <a:pPr marL="285750" indent="-285750" algn="just">
              <a:buFont typeface="Arial" panose="020B0604020202020204" pitchFamily="34" charset="0"/>
              <a:buChar char="•"/>
            </a:pPr>
            <a:r>
              <a:rPr lang="en-US" sz="1600" b="1" i="0" dirty="0">
                <a:effectLst/>
                <a:latin typeface="Söhne"/>
              </a:rPr>
              <a:t>RESTful API Development</a:t>
            </a:r>
            <a:r>
              <a:rPr lang="en-US" sz="1600" b="0" i="0" dirty="0">
                <a:effectLst/>
                <a:latin typeface="Söhne"/>
              </a:rPr>
              <a:t>: Express framework simplifies the creation of RESTful APIs for seamless client-server communication.</a:t>
            </a:r>
          </a:p>
          <a:p>
            <a:pPr marL="285750" indent="-285750" algn="just">
              <a:buFont typeface="Arial" panose="020B0604020202020204" pitchFamily="34" charset="0"/>
              <a:buChar char="•"/>
            </a:pPr>
            <a:r>
              <a:rPr lang="en-US" sz="1600" b="1" i="0" dirty="0">
                <a:effectLst/>
                <a:latin typeface="Söhne"/>
              </a:rPr>
              <a:t>Middleware Integration</a:t>
            </a:r>
            <a:r>
              <a:rPr lang="en-US" sz="1600" b="0" i="0" dirty="0">
                <a:effectLst/>
                <a:latin typeface="Söhne"/>
              </a:rPr>
              <a:t>: Employing body-parser middleware for parsing incoming request bodies, enhancing data extraction from client requests.</a:t>
            </a:r>
          </a:p>
          <a:p>
            <a:pPr marL="285750" indent="-285750" algn="just">
              <a:buFont typeface="Arial" panose="020B0604020202020204" pitchFamily="34" charset="0"/>
              <a:buChar char="•"/>
            </a:pPr>
            <a:r>
              <a:rPr lang="en-US" sz="1600" b="1" i="0" dirty="0">
                <a:effectLst/>
                <a:latin typeface="Söhne"/>
              </a:rPr>
              <a:t>PostgreSQL Database Integration</a:t>
            </a:r>
            <a:r>
              <a:rPr lang="en-US" sz="1600" b="0" i="0" dirty="0">
                <a:effectLst/>
                <a:latin typeface="Söhne"/>
              </a:rPr>
              <a:t>: Interfaces with PostgreSQL database using </a:t>
            </a:r>
            <a:r>
              <a:rPr lang="en-US" sz="1600" b="0" i="0" dirty="0" err="1">
                <a:effectLst/>
                <a:latin typeface="Söhne"/>
              </a:rPr>
              <a:t>pg</a:t>
            </a:r>
            <a:r>
              <a:rPr lang="en-US" sz="1600" b="0" i="0" dirty="0">
                <a:effectLst/>
                <a:latin typeface="Söhne"/>
              </a:rPr>
              <a:t> library for structured and efficient data storage and retrieval.</a:t>
            </a:r>
          </a:p>
          <a:p>
            <a:pPr marL="285750" indent="-285750" algn="just">
              <a:buFont typeface="Arial" panose="020B0604020202020204" pitchFamily="34" charset="0"/>
              <a:buChar char="•"/>
            </a:pPr>
            <a:r>
              <a:rPr lang="en-US" sz="1600" b="1" i="0" dirty="0">
                <a:effectLst/>
                <a:latin typeface="Söhne"/>
              </a:rPr>
              <a:t>Data Management</a:t>
            </a:r>
            <a:r>
              <a:rPr lang="en-US" sz="1600" b="0" i="0" dirty="0">
                <a:effectLst/>
                <a:latin typeface="Söhne"/>
              </a:rPr>
              <a:t>: Ensures persistent storage of information related to sellers, buyers, and other entities for seamless application functionality.</a:t>
            </a:r>
          </a:p>
          <a:p>
            <a:pPr marL="285750" indent="-285750" algn="just">
              <a:buFont typeface="Arial" panose="020B0604020202020204" pitchFamily="34" charset="0"/>
              <a:buChar char="•"/>
            </a:pPr>
            <a:r>
              <a:rPr lang="en-US" sz="1600" b="1" i="0" dirty="0">
                <a:effectLst/>
                <a:latin typeface="Söhne"/>
              </a:rPr>
              <a:t>Security Implementation</a:t>
            </a:r>
            <a:r>
              <a:rPr lang="en-US" sz="1600" b="0" i="0" dirty="0">
                <a:effectLst/>
                <a:latin typeface="Söhne"/>
              </a:rPr>
              <a:t>: Prioritizes security with </a:t>
            </a:r>
            <a:r>
              <a:rPr lang="en-US" sz="1600" b="0" i="0" dirty="0" err="1">
                <a:effectLst/>
                <a:latin typeface="Söhne"/>
              </a:rPr>
              <a:t>bcrypt</a:t>
            </a:r>
            <a:r>
              <a:rPr lang="en-US" sz="1600" b="0" i="0" dirty="0">
                <a:effectLst/>
                <a:latin typeface="Söhne"/>
              </a:rPr>
              <a:t> library integration for securely hashing and storing passwords, safeguarding user credentials.</a:t>
            </a:r>
          </a:p>
          <a:p>
            <a:pPr marL="285750" indent="-285750" algn="just">
              <a:buFont typeface="Arial" panose="020B0604020202020204" pitchFamily="34" charset="0"/>
              <a:buChar char="•"/>
            </a:pPr>
            <a:r>
              <a:rPr lang="en-US" sz="1600" b="1" i="0" dirty="0">
                <a:effectLst/>
                <a:latin typeface="Söhne"/>
              </a:rPr>
              <a:t>Prevention of Unauthorized Access</a:t>
            </a:r>
            <a:r>
              <a:rPr lang="en-US" sz="1600" b="0" i="0" dirty="0">
                <a:effectLst/>
                <a:latin typeface="Söhne"/>
              </a:rPr>
              <a:t>: Measures implemented to prevent unauthorized access to sensitive information, enhancing overall security posture of the application.</a:t>
            </a:r>
          </a:p>
        </p:txBody>
      </p:sp>
      <p:cxnSp>
        <p:nvCxnSpPr>
          <p:cNvPr id="8" name="Straight Arrow Connector 7">
            <a:extLst>
              <a:ext uri="{FF2B5EF4-FFF2-40B4-BE49-F238E27FC236}">
                <a16:creationId xmlns:a16="http://schemas.microsoft.com/office/drawing/2014/main" id="{8F9A3039-1710-6EE5-A0CF-53C4D6D29CF7}"/>
              </a:ext>
            </a:extLst>
          </p:cNvPr>
          <p:cNvCxnSpPr/>
          <p:nvPr/>
        </p:nvCxnSpPr>
        <p:spPr>
          <a:xfrm>
            <a:off x="9014955" y="2068920"/>
            <a:ext cx="732972" cy="72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D71A044-FBE8-9EA0-0814-88183F2FB3E6}"/>
              </a:ext>
            </a:extLst>
          </p:cNvPr>
          <p:cNvSpPr txBox="1"/>
          <p:nvPr/>
        </p:nvSpPr>
        <p:spPr>
          <a:xfrm>
            <a:off x="9747927" y="1876123"/>
            <a:ext cx="1992691" cy="400110"/>
          </a:xfrm>
          <a:prstGeom prst="rect">
            <a:avLst/>
          </a:prstGeom>
          <a:solidFill>
            <a:schemeClr val="accent2">
              <a:lumMod val="60000"/>
              <a:lumOff val="40000"/>
            </a:schemeClr>
          </a:solidFill>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t>ADMIN PANEL</a:t>
            </a:r>
          </a:p>
        </p:txBody>
      </p:sp>
    </p:spTree>
    <p:extLst>
      <p:ext uri="{BB962C8B-B14F-4D97-AF65-F5344CB8AC3E}">
        <p14:creationId xmlns:p14="http://schemas.microsoft.com/office/powerpoint/2010/main" val="2001554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black and grey background&#10;&#10;Description automatically generated">
            <a:extLst>
              <a:ext uri="{FF2B5EF4-FFF2-40B4-BE49-F238E27FC236}">
                <a16:creationId xmlns:a16="http://schemas.microsoft.com/office/drawing/2014/main" id="{30E59EE6-C648-BCF5-3D39-72C7638B3190}"/>
              </a:ext>
            </a:extLst>
          </p:cNvPr>
          <p:cNvPicPr>
            <a:picLocks noChangeAspect="1"/>
          </p:cNvPicPr>
          <p:nvPr/>
        </p:nvPicPr>
        <p:blipFill>
          <a:blip r:embed="rId2"/>
          <a:stretch>
            <a:fillRect/>
          </a:stretch>
        </p:blipFill>
        <p:spPr>
          <a:xfrm>
            <a:off x="664509" y="372066"/>
            <a:ext cx="10858499" cy="5098675"/>
          </a:xfrm>
          <a:prstGeom prst="rect">
            <a:avLst/>
          </a:prstGeom>
          <a:ln>
            <a:noFill/>
          </a:ln>
          <a:effectLst>
            <a:outerShdw blurRad="292100" dist="139700" dir="2700000" algn="tl" rotWithShape="0">
              <a:srgbClr val="333333">
                <a:alpha val="65000"/>
              </a:srgbClr>
            </a:outerShdw>
          </a:effectLst>
        </p:spPr>
      </p:pic>
      <p:sp>
        <p:nvSpPr>
          <p:cNvPr id="4" name="TextBox 3">
            <a:extLst>
              <a:ext uri="{FF2B5EF4-FFF2-40B4-BE49-F238E27FC236}">
                <a16:creationId xmlns:a16="http://schemas.microsoft.com/office/drawing/2014/main" id="{06145114-2687-EF87-8B8D-1D36FF601108}"/>
              </a:ext>
            </a:extLst>
          </p:cNvPr>
          <p:cNvSpPr txBox="1"/>
          <p:nvPr/>
        </p:nvSpPr>
        <p:spPr>
          <a:xfrm>
            <a:off x="4796295" y="5841465"/>
            <a:ext cx="2585357" cy="400110"/>
          </a:xfrm>
          <a:prstGeom prst="rect">
            <a:avLst/>
          </a:prstGeom>
          <a:solidFill>
            <a:schemeClr val="accent2">
              <a:lumMod val="60000"/>
              <a:lumOff val="40000"/>
            </a:schemeClr>
          </a:solidFill>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t>PRODUCT ADD MENU</a:t>
            </a:r>
          </a:p>
        </p:txBody>
      </p:sp>
      <p:cxnSp>
        <p:nvCxnSpPr>
          <p:cNvPr id="5" name="Straight Arrow Connector 4">
            <a:extLst>
              <a:ext uri="{FF2B5EF4-FFF2-40B4-BE49-F238E27FC236}">
                <a16:creationId xmlns:a16="http://schemas.microsoft.com/office/drawing/2014/main" id="{46C85691-5D16-A231-060C-5A6B358AED30}"/>
              </a:ext>
            </a:extLst>
          </p:cNvPr>
          <p:cNvCxnSpPr/>
          <p:nvPr/>
        </p:nvCxnSpPr>
        <p:spPr>
          <a:xfrm>
            <a:off x="6087035" y="5347447"/>
            <a:ext cx="6724" cy="4885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9580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A0A1DEB-D8B2-4267-B1E3-DF9903353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D039821-71E6-4D14-A6A3-00E3400406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343B04F-B5E0-41BD-BEEA-A4E6B79F2C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 shot of a computer&#10;&#10;Description automatically generated">
            <a:extLst>
              <a:ext uri="{FF2B5EF4-FFF2-40B4-BE49-F238E27FC236}">
                <a16:creationId xmlns:a16="http://schemas.microsoft.com/office/drawing/2014/main" id="{F3852151-2078-C44B-956A-EF49F2EF676B}"/>
              </a:ext>
            </a:extLst>
          </p:cNvPr>
          <p:cNvPicPr>
            <a:picLocks noChangeAspect="1"/>
          </p:cNvPicPr>
          <p:nvPr/>
        </p:nvPicPr>
        <p:blipFill rotWithShape="1">
          <a:blip r:embed="rId2"/>
          <a:srcRect r="48589" b="-1"/>
          <a:stretch/>
        </p:blipFill>
        <p:spPr>
          <a:xfrm>
            <a:off x="842772" y="841248"/>
            <a:ext cx="5092361" cy="5175504"/>
          </a:xfrm>
          <a:prstGeom prst="rect">
            <a:avLst/>
          </a:prstGeom>
          <a:ln>
            <a:noFill/>
          </a:ln>
          <a:effectLst>
            <a:outerShdw blurRad="292100" dist="139700" dir="2700000" algn="tl" rotWithShape="0">
              <a:srgbClr val="333333">
                <a:alpha val="65000"/>
              </a:srgbClr>
            </a:outerShdw>
          </a:effectLst>
        </p:spPr>
      </p:pic>
      <p:pic>
        <p:nvPicPr>
          <p:cNvPr id="2" name="Picture 1" descr="A screen shot of a computer program&#10;&#10;Description automatically generated">
            <a:extLst>
              <a:ext uri="{FF2B5EF4-FFF2-40B4-BE49-F238E27FC236}">
                <a16:creationId xmlns:a16="http://schemas.microsoft.com/office/drawing/2014/main" id="{8AEC3412-BB0B-1AE0-968A-43AE51B0AF0A}"/>
              </a:ext>
            </a:extLst>
          </p:cNvPr>
          <p:cNvPicPr>
            <a:picLocks noChangeAspect="1"/>
          </p:cNvPicPr>
          <p:nvPr/>
        </p:nvPicPr>
        <p:blipFill rotWithShape="1">
          <a:blip r:embed="rId3"/>
          <a:srcRect r="52033"/>
          <a:stretch/>
        </p:blipFill>
        <p:spPr>
          <a:xfrm>
            <a:off x="6255173" y="841248"/>
            <a:ext cx="5092361" cy="5175504"/>
          </a:xfrm>
          <a:prstGeom prst="rect">
            <a:avLst/>
          </a:prstGeom>
          <a:ln>
            <a:noFill/>
          </a:ln>
          <a:effectLst>
            <a:outerShdw blurRad="292100" dist="139700" dir="2700000" algn="tl" rotWithShape="0">
              <a:srgbClr val="333333">
                <a:alpha val="65000"/>
              </a:srgbClr>
            </a:outerShdw>
          </a:effectLst>
        </p:spPr>
      </p:pic>
      <p:sp>
        <p:nvSpPr>
          <p:cNvPr id="5" name="TextBox 4">
            <a:extLst>
              <a:ext uri="{FF2B5EF4-FFF2-40B4-BE49-F238E27FC236}">
                <a16:creationId xmlns:a16="http://schemas.microsoft.com/office/drawing/2014/main" id="{45BEC561-8125-2D93-01C8-6AF2A96ED08C}"/>
              </a:ext>
            </a:extLst>
          </p:cNvPr>
          <p:cNvSpPr txBox="1"/>
          <p:nvPr/>
        </p:nvSpPr>
        <p:spPr>
          <a:xfrm>
            <a:off x="1824500" y="6022006"/>
            <a:ext cx="313960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Times New Roman"/>
                <a:cs typeface="Times New Roman"/>
              </a:rPr>
              <a:t>PRODUCT LISTING CODE</a:t>
            </a:r>
          </a:p>
        </p:txBody>
      </p:sp>
      <p:sp>
        <p:nvSpPr>
          <p:cNvPr id="6" name="TextBox 5">
            <a:extLst>
              <a:ext uri="{FF2B5EF4-FFF2-40B4-BE49-F238E27FC236}">
                <a16:creationId xmlns:a16="http://schemas.microsoft.com/office/drawing/2014/main" id="{74A1200E-90C4-EFB8-A216-6227D0E751B2}"/>
              </a:ext>
            </a:extLst>
          </p:cNvPr>
          <p:cNvSpPr txBox="1"/>
          <p:nvPr/>
        </p:nvSpPr>
        <p:spPr>
          <a:xfrm>
            <a:off x="7236941" y="6022006"/>
            <a:ext cx="313960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Times New Roman"/>
                <a:cs typeface="Times New Roman"/>
              </a:rPr>
              <a:t>PAGE LAYOUT CODE</a:t>
            </a:r>
          </a:p>
        </p:txBody>
      </p:sp>
    </p:spTree>
    <p:extLst>
      <p:ext uri="{BB962C8B-B14F-4D97-AF65-F5344CB8AC3E}">
        <p14:creationId xmlns:p14="http://schemas.microsoft.com/office/powerpoint/2010/main" val="2020283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3430B4B-57DB-034F-6D94-9EEB3F433C56}"/>
              </a:ext>
            </a:extLst>
          </p:cNvPr>
          <p:cNvSpPr txBox="1">
            <a:spLocks/>
          </p:cNvSpPr>
          <p:nvPr/>
        </p:nvSpPr>
        <p:spPr>
          <a:xfrm>
            <a:off x="447339" y="297809"/>
            <a:ext cx="5430371" cy="968905"/>
          </a:xfrm>
          <a:prstGeom prst="rect">
            <a:avLst/>
          </a:prstGeom>
        </p:spPr>
        <p:txBody>
          <a:bodyPr lIns="91440" tIns="45720" rIns="91440" bIns="45720" anchor="t"/>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r>
              <a:rPr lang="en-US" dirty="0"/>
              <a:t>Automation:</a:t>
            </a:r>
          </a:p>
        </p:txBody>
      </p:sp>
      <p:sp>
        <p:nvSpPr>
          <p:cNvPr id="4" name="TextBox 3">
            <a:extLst>
              <a:ext uri="{FF2B5EF4-FFF2-40B4-BE49-F238E27FC236}">
                <a16:creationId xmlns:a16="http://schemas.microsoft.com/office/drawing/2014/main" id="{FF785885-08AF-2ADA-A0D6-98641F4D99DD}"/>
              </a:ext>
            </a:extLst>
          </p:cNvPr>
          <p:cNvSpPr txBox="1"/>
          <p:nvPr/>
        </p:nvSpPr>
        <p:spPr>
          <a:xfrm>
            <a:off x="443966" y="1151181"/>
            <a:ext cx="4663247"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latin typeface="Times New Roman"/>
                <a:ea typeface="+mn-lt"/>
                <a:cs typeface="+mn-lt"/>
              </a:rPr>
              <a:t>The algorithm is meticulously crafted to furnish </a:t>
            </a:r>
            <a:r>
              <a:rPr lang="en-US" b="1" dirty="0">
                <a:latin typeface="Times New Roman"/>
                <a:ea typeface="+mn-lt"/>
                <a:cs typeface="+mn-lt"/>
              </a:rPr>
              <a:t>personalized product recommendations</a:t>
            </a:r>
            <a:r>
              <a:rPr lang="en-US" dirty="0">
                <a:latin typeface="Times New Roman"/>
                <a:ea typeface="+mn-lt"/>
                <a:cs typeface="+mn-lt"/>
              </a:rPr>
              <a:t> based on user interactions and preferences. Leveraging the power of machine learning, the recommendation system employs sophisticated data processing scripts to collect and preprocess data, ensuring the algorithm's accuracy. The setup includes:</a:t>
            </a:r>
            <a:endParaRPr lang="en-US" dirty="0">
              <a:latin typeface="Times New Roman"/>
              <a:ea typeface="+mn-lt"/>
              <a:cs typeface="Times New Roman"/>
            </a:endParaRPr>
          </a:p>
          <a:p>
            <a:pPr marL="285750" indent="-285750" algn="just">
              <a:buFont typeface="Arial"/>
              <a:buChar char="•"/>
            </a:pPr>
            <a:r>
              <a:rPr lang="en-US" dirty="0">
                <a:latin typeface="Times New Roman"/>
                <a:ea typeface="+mn-lt"/>
                <a:cs typeface="+mn-lt"/>
              </a:rPr>
              <a:t>Collaborative Filtering</a:t>
            </a:r>
            <a:endParaRPr lang="en-US" dirty="0">
              <a:latin typeface="Times New Roman"/>
              <a:cs typeface="Times New Roman"/>
            </a:endParaRPr>
          </a:p>
          <a:p>
            <a:pPr marL="285750" indent="-285750" algn="just">
              <a:buFont typeface="Arial"/>
              <a:buChar char="•"/>
            </a:pPr>
            <a:r>
              <a:rPr lang="en-US" dirty="0">
                <a:latin typeface="Times New Roman"/>
                <a:ea typeface="+mn-lt"/>
                <a:cs typeface="+mn-lt"/>
              </a:rPr>
              <a:t>Deep Learning Model</a:t>
            </a:r>
            <a:endParaRPr lang="en-US" dirty="0">
              <a:latin typeface="Times New Roman"/>
              <a:cs typeface="Times New Roman"/>
            </a:endParaRPr>
          </a:p>
          <a:p>
            <a:pPr marL="285750" indent="-285750" algn="just">
              <a:buFont typeface="Arial"/>
              <a:buChar char="•"/>
            </a:pPr>
            <a:r>
              <a:rPr lang="en-US" dirty="0">
                <a:latin typeface="Times New Roman"/>
                <a:ea typeface="+mn-lt"/>
                <a:cs typeface="+mn-lt"/>
              </a:rPr>
              <a:t>Categories</a:t>
            </a:r>
            <a:endParaRPr lang="en-US" dirty="0">
              <a:latin typeface="Times New Roman"/>
              <a:cs typeface="Times New Roman"/>
            </a:endParaRPr>
          </a:p>
          <a:p>
            <a:pPr marL="285750" indent="-285750" algn="just">
              <a:buFont typeface="Arial"/>
              <a:buChar char="•"/>
            </a:pPr>
            <a:r>
              <a:rPr lang="en-US" dirty="0">
                <a:latin typeface="Times New Roman"/>
                <a:ea typeface="+mn-lt"/>
                <a:cs typeface="+mn-lt"/>
              </a:rPr>
              <a:t>Ratings</a:t>
            </a:r>
            <a:endParaRPr lang="en-US" dirty="0">
              <a:latin typeface="Times New Roman"/>
              <a:cs typeface="Times New Roman"/>
            </a:endParaRPr>
          </a:p>
          <a:p>
            <a:pPr marL="285750" indent="-285750" algn="just">
              <a:buFont typeface="Arial"/>
              <a:buChar char="•"/>
            </a:pPr>
            <a:r>
              <a:rPr lang="en-US" dirty="0">
                <a:latin typeface="Times New Roman"/>
                <a:ea typeface="+mn-lt"/>
                <a:cs typeface="+mn-lt"/>
              </a:rPr>
              <a:t>Recommender System</a:t>
            </a:r>
            <a:endParaRPr lang="en-US" dirty="0">
              <a:latin typeface="Times New Roman"/>
              <a:cs typeface="Times New Roman"/>
            </a:endParaRPr>
          </a:p>
          <a:p>
            <a:pPr marL="285750" indent="-285750" algn="just">
              <a:buFont typeface="Arial"/>
              <a:buChar char="•"/>
            </a:pPr>
            <a:r>
              <a:rPr lang="en-US" dirty="0">
                <a:latin typeface="Times New Roman"/>
                <a:ea typeface="+mn-lt"/>
                <a:cs typeface="+mn-lt"/>
              </a:rPr>
              <a:t>Dataset (Kaggle) Fine-Tunning</a:t>
            </a:r>
            <a:endParaRPr lang="en-US" dirty="0">
              <a:latin typeface="Times New Roman"/>
              <a:cs typeface="Times New Roman"/>
            </a:endParaRPr>
          </a:p>
          <a:p>
            <a:pPr algn="just"/>
            <a:endParaRPr lang="en-US" dirty="0">
              <a:latin typeface="Times New Roman"/>
              <a:cs typeface="Times New Roman"/>
            </a:endParaRPr>
          </a:p>
        </p:txBody>
      </p:sp>
      <p:pic>
        <p:nvPicPr>
          <p:cNvPr id="5" name="Picture 4" descr="A screen shot of a computer&#10;&#10;Description automatically generated">
            <a:extLst>
              <a:ext uri="{FF2B5EF4-FFF2-40B4-BE49-F238E27FC236}">
                <a16:creationId xmlns:a16="http://schemas.microsoft.com/office/drawing/2014/main" id="{DBD2748B-4F5B-686E-36EF-E1106F3E94D6}"/>
              </a:ext>
            </a:extLst>
          </p:cNvPr>
          <p:cNvPicPr>
            <a:picLocks noChangeAspect="1"/>
          </p:cNvPicPr>
          <p:nvPr/>
        </p:nvPicPr>
        <p:blipFill>
          <a:blip r:embed="rId2"/>
          <a:stretch>
            <a:fillRect/>
          </a:stretch>
        </p:blipFill>
        <p:spPr>
          <a:xfrm>
            <a:off x="5300382" y="1209713"/>
            <a:ext cx="6533029" cy="412480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159818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44BDA4B-E190-A80B-F79B-8E3EA68A62C8}"/>
              </a:ext>
            </a:extLst>
          </p:cNvPr>
          <p:cNvSpPr txBox="1">
            <a:spLocks/>
          </p:cNvSpPr>
          <p:nvPr/>
        </p:nvSpPr>
        <p:spPr>
          <a:xfrm>
            <a:off x="144780" y="96103"/>
            <a:ext cx="4690783" cy="610317"/>
          </a:xfrm>
          <a:prstGeom prst="rect">
            <a:avLst/>
          </a:prstGeom>
        </p:spPr>
        <p:txBody>
          <a:bodyPr lIns="91440" tIns="45720" rIns="91440" bIns="45720" anchor="t"/>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r>
              <a:rPr lang="en-US" dirty="0"/>
              <a:t>Blockchain:</a:t>
            </a:r>
          </a:p>
        </p:txBody>
      </p:sp>
      <p:sp>
        <p:nvSpPr>
          <p:cNvPr id="4" name="TextBox 3">
            <a:extLst>
              <a:ext uri="{FF2B5EF4-FFF2-40B4-BE49-F238E27FC236}">
                <a16:creationId xmlns:a16="http://schemas.microsoft.com/office/drawing/2014/main" id="{6A939F24-7CB1-7D65-8F11-849F58340A78}"/>
              </a:ext>
            </a:extLst>
          </p:cNvPr>
          <p:cNvSpPr txBox="1"/>
          <p:nvPr/>
        </p:nvSpPr>
        <p:spPr>
          <a:xfrm>
            <a:off x="146388" y="910877"/>
            <a:ext cx="5399100" cy="53245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Arial"/>
              <a:buChar char="•"/>
            </a:pPr>
            <a:r>
              <a:rPr lang="en-US" sz="2000" b="1" dirty="0">
                <a:latin typeface="Times New Roman"/>
                <a:ea typeface="+mn-lt"/>
                <a:cs typeface="+mn-lt"/>
              </a:rPr>
              <a:t>Decentralized Storage:</a:t>
            </a:r>
            <a:r>
              <a:rPr lang="en-US" sz="2000" dirty="0">
                <a:latin typeface="Times New Roman"/>
                <a:ea typeface="+mn-lt"/>
                <a:cs typeface="+mn-lt"/>
              </a:rPr>
              <a:t> Explore how blockchain technology is employed to establish a decentralized storage mechanism.</a:t>
            </a:r>
            <a:endParaRPr lang="en-US" sz="2000"/>
          </a:p>
          <a:p>
            <a:pPr marL="342900" indent="-342900" algn="just">
              <a:buFont typeface="Arial"/>
              <a:buChar char="•"/>
            </a:pPr>
            <a:r>
              <a:rPr lang="en-US" sz="2000" b="1" dirty="0">
                <a:latin typeface="Times New Roman"/>
                <a:ea typeface="+mn-lt"/>
                <a:cs typeface="+mn-lt"/>
              </a:rPr>
              <a:t>Transparency and Immutability: </a:t>
            </a:r>
            <a:r>
              <a:rPr lang="en-US" sz="2000" dirty="0">
                <a:latin typeface="Times New Roman"/>
                <a:ea typeface="+mn-lt"/>
                <a:cs typeface="+mn-lt"/>
              </a:rPr>
              <a:t>Delve into the features of blockchain that guarantee transparency, immutability, and tamper-proofing of data. </a:t>
            </a:r>
          </a:p>
          <a:p>
            <a:pPr marL="342900" indent="-342900" algn="just">
              <a:buFont typeface="Arial"/>
              <a:buChar char="•"/>
            </a:pPr>
            <a:r>
              <a:rPr lang="en-US" sz="2000" b="1" dirty="0">
                <a:latin typeface="Times New Roman"/>
                <a:ea typeface="+mn-lt"/>
                <a:cs typeface="+mn-lt"/>
              </a:rPr>
              <a:t>Redundancy for Data Resilience: </a:t>
            </a:r>
            <a:r>
              <a:rPr lang="en-US" sz="2000" dirty="0">
                <a:latin typeface="Times New Roman"/>
                <a:ea typeface="+mn-lt"/>
                <a:cs typeface="+mn-lt"/>
              </a:rPr>
              <a:t>Examine the role of distributed nodes in achieving redundancy across the blockchain network. </a:t>
            </a:r>
          </a:p>
          <a:p>
            <a:pPr marL="342900" indent="-342900" algn="just">
              <a:buFont typeface="Arial"/>
              <a:buChar char="•"/>
            </a:pPr>
            <a:r>
              <a:rPr lang="en-US" sz="2000" b="1" dirty="0">
                <a:latin typeface="Times New Roman"/>
                <a:ea typeface="+mn-lt"/>
                <a:cs typeface="+mn-lt"/>
              </a:rPr>
              <a:t>Smart Contract Automation:</a:t>
            </a:r>
            <a:r>
              <a:rPr lang="en-US" sz="2000" dirty="0">
                <a:latin typeface="Times New Roman"/>
                <a:ea typeface="+mn-lt"/>
                <a:cs typeface="+mn-lt"/>
              </a:rPr>
              <a:t> Explore the use of smart contracts in automating and enforcing backup procedures. </a:t>
            </a:r>
            <a:endParaRPr lang="en-US" sz="2000" dirty="0">
              <a:latin typeface="Times New Roman"/>
              <a:ea typeface="+mn-lt"/>
              <a:cs typeface="Times New Roman"/>
            </a:endParaRPr>
          </a:p>
          <a:p>
            <a:pPr marL="342900" indent="-342900" algn="just">
              <a:buFont typeface="Arial"/>
              <a:buChar char="•"/>
            </a:pPr>
            <a:r>
              <a:rPr lang="en-US" sz="2000" b="1" dirty="0">
                <a:latin typeface="Times New Roman"/>
                <a:ea typeface="+mn-lt"/>
                <a:cs typeface="+mn-lt"/>
              </a:rPr>
              <a:t>Trustless and Auditable Environment:</a:t>
            </a:r>
            <a:r>
              <a:rPr lang="en-US" sz="2000" dirty="0">
                <a:latin typeface="Times New Roman"/>
                <a:ea typeface="+mn-lt"/>
                <a:cs typeface="+mn-lt"/>
              </a:rPr>
              <a:t> Discuss the creation of a trustless and auditable environment through blockchain-based backup solutions. </a:t>
            </a:r>
            <a:endParaRPr lang="en-US" sz="2000">
              <a:latin typeface="Times New Roman"/>
              <a:cs typeface="Times New Roman"/>
            </a:endParaRPr>
          </a:p>
        </p:txBody>
      </p:sp>
      <p:pic>
        <p:nvPicPr>
          <p:cNvPr id="6" name="Picture 5">
            <a:extLst>
              <a:ext uri="{FF2B5EF4-FFF2-40B4-BE49-F238E27FC236}">
                <a16:creationId xmlns:a16="http://schemas.microsoft.com/office/drawing/2014/main" id="{76378A2F-4D5D-16F9-7C90-5604F979A584}"/>
              </a:ext>
            </a:extLst>
          </p:cNvPr>
          <p:cNvPicPr>
            <a:picLocks noChangeAspect="1"/>
          </p:cNvPicPr>
          <p:nvPr/>
        </p:nvPicPr>
        <p:blipFill rotWithShape="1">
          <a:blip r:embed="rId2">
            <a:extLst>
              <a:ext uri="{28A0092B-C50C-407E-A947-70E740481C1C}">
                <a14:useLocalDpi xmlns:a14="http://schemas.microsoft.com/office/drawing/2010/main" val="0"/>
              </a:ext>
            </a:extLst>
          </a:blip>
          <a:srcRect r="14210"/>
          <a:stretch/>
        </p:blipFill>
        <p:spPr>
          <a:xfrm>
            <a:off x="5929810" y="910877"/>
            <a:ext cx="5868667" cy="500627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621583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AB271-B390-5BA9-98CE-89D819CC3BCE}"/>
              </a:ext>
            </a:extLst>
          </p:cNvPr>
          <p:cNvSpPr>
            <a:spLocks noGrp="1"/>
          </p:cNvSpPr>
          <p:nvPr>
            <p:ph type="title"/>
          </p:nvPr>
        </p:nvSpPr>
        <p:spPr>
          <a:xfrm>
            <a:off x="1097280" y="-172838"/>
            <a:ext cx="10058400" cy="1450757"/>
          </a:xfrm>
        </p:spPr>
        <p:txBody>
          <a:bodyPr/>
          <a:lstStyle/>
          <a:p>
            <a:r>
              <a:rPr lang="en-US" dirty="0"/>
              <a:t>Individual's Contribution</a:t>
            </a:r>
          </a:p>
        </p:txBody>
      </p:sp>
      <p:graphicFrame>
        <p:nvGraphicFramePr>
          <p:cNvPr id="4" name="Content Placeholder 3">
            <a:extLst>
              <a:ext uri="{FF2B5EF4-FFF2-40B4-BE49-F238E27FC236}">
                <a16:creationId xmlns:a16="http://schemas.microsoft.com/office/drawing/2014/main" id="{0BB28E9E-B0AF-87EB-0015-B537F1F994D5}"/>
              </a:ext>
            </a:extLst>
          </p:cNvPr>
          <p:cNvGraphicFramePr>
            <a:graphicFrameLocks noGrp="1"/>
          </p:cNvGraphicFramePr>
          <p:nvPr>
            <p:ph idx="1"/>
            <p:extLst>
              <p:ext uri="{D42A27DB-BD31-4B8C-83A1-F6EECF244321}">
                <p14:modId xmlns:p14="http://schemas.microsoft.com/office/powerpoint/2010/main" val="3070280760"/>
              </p:ext>
            </p:extLst>
          </p:nvPr>
        </p:nvGraphicFramePr>
        <p:xfrm>
          <a:off x="1096963" y="1334994"/>
          <a:ext cx="10058392" cy="4886957"/>
        </p:xfrm>
        <a:graphic>
          <a:graphicData uri="http://schemas.openxmlformats.org/drawingml/2006/table">
            <a:tbl>
              <a:tblPr firstRow="1" bandRow="1">
                <a:tableStyleId>{5C22544A-7EE6-4342-B048-85BDC9FD1C3A}</a:tableStyleId>
              </a:tblPr>
              <a:tblGrid>
                <a:gridCol w="3025588">
                  <a:extLst>
                    <a:ext uri="{9D8B030D-6E8A-4147-A177-3AD203B41FA5}">
                      <a16:colId xmlns:a16="http://schemas.microsoft.com/office/drawing/2014/main" val="537671538"/>
                    </a:ext>
                  </a:extLst>
                </a:gridCol>
                <a:gridCol w="2927535">
                  <a:extLst>
                    <a:ext uri="{9D8B030D-6E8A-4147-A177-3AD203B41FA5}">
                      <a16:colId xmlns:a16="http://schemas.microsoft.com/office/drawing/2014/main" val="106713374"/>
                    </a:ext>
                  </a:extLst>
                </a:gridCol>
                <a:gridCol w="4105269">
                  <a:extLst>
                    <a:ext uri="{9D8B030D-6E8A-4147-A177-3AD203B41FA5}">
                      <a16:colId xmlns:a16="http://schemas.microsoft.com/office/drawing/2014/main" val="2634538629"/>
                    </a:ext>
                  </a:extLst>
                </a:gridCol>
              </a:tblGrid>
              <a:tr h="370840">
                <a:tc>
                  <a:txBody>
                    <a:bodyPr/>
                    <a:lstStyle/>
                    <a:p>
                      <a:pPr algn="ctr"/>
                      <a:r>
                        <a:rPr lang="en-US" dirty="0"/>
                        <a:t>         Student Name</a:t>
                      </a:r>
                    </a:p>
                  </a:txBody>
                  <a:tcPr/>
                </a:tc>
                <a:tc>
                  <a:txBody>
                    <a:bodyPr/>
                    <a:lstStyle/>
                    <a:p>
                      <a:pPr algn="ctr"/>
                      <a:r>
                        <a:rPr lang="en-US" dirty="0"/>
                        <a:t>     Registration Number</a:t>
                      </a:r>
                    </a:p>
                  </a:txBody>
                  <a:tcPr/>
                </a:tc>
                <a:tc>
                  <a:txBody>
                    <a:bodyPr/>
                    <a:lstStyle/>
                    <a:p>
                      <a:pPr algn="ctr"/>
                      <a:r>
                        <a:rPr lang="en-US" dirty="0"/>
                        <a:t>Contribution</a:t>
                      </a:r>
                    </a:p>
                  </a:txBody>
                  <a:tcPr/>
                </a:tc>
                <a:extLst>
                  <a:ext uri="{0D108BD9-81ED-4DB2-BD59-A6C34878D82A}">
                    <a16:rowId xmlns:a16="http://schemas.microsoft.com/office/drawing/2014/main" val="2203223397"/>
                  </a:ext>
                </a:extLst>
              </a:tr>
              <a:tr h="370840">
                <a:tc>
                  <a:txBody>
                    <a:bodyPr/>
                    <a:lstStyle/>
                    <a:p>
                      <a:pPr lvl="0" algn="ctr" rtl="0">
                        <a:spcBef>
                          <a:spcPts val="0"/>
                        </a:spcBef>
                        <a:spcAft>
                          <a:spcPts val="0"/>
                        </a:spcAft>
                        <a:buNone/>
                      </a:pPr>
                      <a:r>
                        <a:rPr lang="en-US" sz="1400" b="1" u="none" strike="noStrike" dirty="0">
                          <a:solidFill>
                            <a:schemeClr val="tx1"/>
                          </a:solidFill>
                          <a:effectLst/>
                          <a:latin typeface="Speak Pro"/>
                        </a:rPr>
                        <a:t>Kuldeep Kumar Jha</a:t>
                      </a:r>
                      <a:endParaRPr lang="en-US" b="1">
                        <a:solidFill>
                          <a:schemeClr val="tx1"/>
                        </a:solidFill>
                        <a:effectLst/>
                        <a:latin typeface="Speak Pro"/>
                      </a:endParaRPr>
                    </a:p>
                  </a:txBody>
                  <a:tcPr marL="63500" marR="63500" marT="63500" marB="63500"/>
                </a:tc>
                <a:tc>
                  <a:txBody>
                    <a:bodyPr/>
                    <a:lstStyle/>
                    <a:p>
                      <a:pPr lvl="0" algn="ctr" rtl="0">
                        <a:spcBef>
                          <a:spcPts val="0"/>
                        </a:spcBef>
                        <a:spcAft>
                          <a:spcPts val="0"/>
                        </a:spcAft>
                        <a:buNone/>
                      </a:pPr>
                      <a:r>
                        <a:rPr lang="en-US" sz="1400" b="1" u="none" strike="noStrike" dirty="0">
                          <a:solidFill>
                            <a:schemeClr val="tx1"/>
                          </a:solidFill>
                          <a:effectLst/>
                          <a:latin typeface="Speak Pro"/>
                        </a:rPr>
                        <a:t>21MEI10060</a:t>
                      </a:r>
                      <a:endParaRPr lang="en-US" b="1">
                        <a:solidFill>
                          <a:schemeClr val="tx1"/>
                        </a:solidFill>
                        <a:effectLst/>
                        <a:latin typeface="Speak Pro"/>
                      </a:endParaRPr>
                    </a:p>
                  </a:txBody>
                  <a:tcPr marL="63500" marR="63500" marT="63500" marB="63500"/>
                </a:tc>
                <a:tc>
                  <a:txBody>
                    <a:bodyPr/>
                    <a:lstStyle/>
                    <a:p>
                      <a:r>
                        <a:rPr lang="en-US" dirty="0">
                          <a:latin typeface="Speak Pro"/>
                        </a:rPr>
                        <a:t>Backend, Tech Stack Finalization</a:t>
                      </a:r>
                    </a:p>
                  </a:txBody>
                  <a:tcPr/>
                </a:tc>
                <a:extLst>
                  <a:ext uri="{0D108BD9-81ED-4DB2-BD59-A6C34878D82A}">
                    <a16:rowId xmlns:a16="http://schemas.microsoft.com/office/drawing/2014/main" val="404444916"/>
                  </a:ext>
                </a:extLst>
              </a:tr>
              <a:tr h="370840">
                <a:tc>
                  <a:txBody>
                    <a:bodyPr/>
                    <a:lstStyle/>
                    <a:p>
                      <a:pPr lvl="0" algn="ctr" rtl="0">
                        <a:spcBef>
                          <a:spcPts val="0"/>
                        </a:spcBef>
                        <a:spcAft>
                          <a:spcPts val="0"/>
                        </a:spcAft>
                        <a:buNone/>
                      </a:pPr>
                      <a:r>
                        <a:rPr lang="en-US" sz="1400" b="1" u="none" strike="noStrike" dirty="0">
                          <a:solidFill>
                            <a:schemeClr val="tx1"/>
                          </a:solidFill>
                          <a:effectLst/>
                          <a:latin typeface="Speak Pro"/>
                        </a:rPr>
                        <a:t>Yashwardhan Rastogi</a:t>
                      </a:r>
                      <a:endParaRPr lang="en-US" b="1">
                        <a:solidFill>
                          <a:schemeClr val="tx1"/>
                        </a:solidFill>
                        <a:effectLst/>
                        <a:latin typeface="Speak Pro"/>
                      </a:endParaRPr>
                    </a:p>
                  </a:txBody>
                  <a:tcPr marL="63500" marR="63500" marT="63500" marB="63500"/>
                </a:tc>
                <a:tc>
                  <a:txBody>
                    <a:bodyPr/>
                    <a:lstStyle/>
                    <a:p>
                      <a:pPr lvl="0" algn="ctr" rtl="0">
                        <a:spcBef>
                          <a:spcPts val="0"/>
                        </a:spcBef>
                        <a:spcAft>
                          <a:spcPts val="0"/>
                        </a:spcAft>
                        <a:buNone/>
                      </a:pPr>
                      <a:r>
                        <a:rPr lang="en-US" sz="1400" b="1" u="none" strike="noStrike" dirty="0">
                          <a:solidFill>
                            <a:schemeClr val="tx1"/>
                          </a:solidFill>
                          <a:effectLst/>
                          <a:latin typeface="Speak Pro"/>
                        </a:rPr>
                        <a:t>21MEI10022</a:t>
                      </a:r>
                      <a:endParaRPr lang="en-US" b="1">
                        <a:solidFill>
                          <a:schemeClr val="tx1"/>
                        </a:solidFill>
                        <a:effectLst/>
                        <a:latin typeface="Speak Pro"/>
                      </a:endParaRPr>
                    </a:p>
                  </a:txBody>
                  <a:tcPr marL="63500" marR="63500" marT="63500" marB="63500"/>
                </a:tc>
                <a:tc>
                  <a:txBody>
                    <a:bodyPr/>
                    <a:lstStyle/>
                    <a:p>
                      <a:r>
                        <a:rPr lang="en-US" dirty="0">
                          <a:latin typeface="Speak Pro"/>
                        </a:rPr>
                        <a:t>Payment Gateway, Backend Integration</a:t>
                      </a:r>
                    </a:p>
                  </a:txBody>
                  <a:tcPr/>
                </a:tc>
                <a:extLst>
                  <a:ext uri="{0D108BD9-81ED-4DB2-BD59-A6C34878D82A}">
                    <a16:rowId xmlns:a16="http://schemas.microsoft.com/office/drawing/2014/main" val="981634411"/>
                  </a:ext>
                </a:extLst>
              </a:tr>
              <a:tr h="370840">
                <a:tc>
                  <a:txBody>
                    <a:bodyPr/>
                    <a:lstStyle/>
                    <a:p>
                      <a:pPr lvl="0" algn="ctr" rtl="0">
                        <a:spcBef>
                          <a:spcPts val="0"/>
                        </a:spcBef>
                        <a:spcAft>
                          <a:spcPts val="0"/>
                        </a:spcAft>
                        <a:buNone/>
                      </a:pPr>
                      <a:r>
                        <a:rPr lang="en-US" sz="1400" b="1" u="none" strike="noStrike" dirty="0">
                          <a:solidFill>
                            <a:schemeClr val="tx1"/>
                          </a:solidFill>
                          <a:effectLst/>
                          <a:latin typeface="Speak Pro"/>
                        </a:rPr>
                        <a:t>Sanskar Singh Chandel</a:t>
                      </a:r>
                      <a:endParaRPr lang="en-US" b="1">
                        <a:solidFill>
                          <a:schemeClr val="tx1"/>
                        </a:solidFill>
                        <a:effectLst/>
                        <a:latin typeface="Speak Pro"/>
                      </a:endParaRPr>
                    </a:p>
                  </a:txBody>
                  <a:tcPr marL="63500" marR="63500" marT="63500" marB="63500"/>
                </a:tc>
                <a:tc>
                  <a:txBody>
                    <a:bodyPr/>
                    <a:lstStyle/>
                    <a:p>
                      <a:pPr lvl="0" algn="ctr" rtl="0">
                        <a:spcBef>
                          <a:spcPts val="0"/>
                        </a:spcBef>
                        <a:spcAft>
                          <a:spcPts val="0"/>
                        </a:spcAft>
                        <a:buNone/>
                      </a:pPr>
                      <a:r>
                        <a:rPr lang="en-US" sz="1400" b="1" u="none" strike="noStrike" dirty="0">
                          <a:solidFill>
                            <a:schemeClr val="tx1"/>
                          </a:solidFill>
                          <a:effectLst/>
                          <a:latin typeface="Speak Pro"/>
                        </a:rPr>
                        <a:t>21MEI10012</a:t>
                      </a:r>
                      <a:endParaRPr lang="en-US" b="1">
                        <a:solidFill>
                          <a:schemeClr val="tx1"/>
                        </a:solidFill>
                        <a:effectLst/>
                        <a:latin typeface="Speak Pro"/>
                      </a:endParaRPr>
                    </a:p>
                  </a:txBody>
                  <a:tcPr marL="63500" marR="63500" marT="63500" marB="63500"/>
                </a:tc>
                <a:tc>
                  <a:txBody>
                    <a:bodyPr/>
                    <a:lstStyle/>
                    <a:p>
                      <a:r>
                        <a:rPr lang="en-US" dirty="0">
                          <a:latin typeface="Speak Pro"/>
                        </a:rPr>
                        <a:t>Frontend(Product Listing, Admin, Maintainers, Seller, Buyers)</a:t>
                      </a:r>
                    </a:p>
                  </a:txBody>
                  <a:tcPr/>
                </a:tc>
                <a:extLst>
                  <a:ext uri="{0D108BD9-81ED-4DB2-BD59-A6C34878D82A}">
                    <a16:rowId xmlns:a16="http://schemas.microsoft.com/office/drawing/2014/main" val="1636913306"/>
                  </a:ext>
                </a:extLst>
              </a:tr>
              <a:tr h="370840">
                <a:tc>
                  <a:txBody>
                    <a:bodyPr/>
                    <a:lstStyle/>
                    <a:p>
                      <a:pPr lvl="0" algn="ctr" rtl="0">
                        <a:spcBef>
                          <a:spcPts val="0"/>
                        </a:spcBef>
                        <a:spcAft>
                          <a:spcPts val="0"/>
                        </a:spcAft>
                        <a:buNone/>
                      </a:pPr>
                      <a:r>
                        <a:rPr lang="en-US" sz="1400" b="1" u="none" strike="noStrike" dirty="0">
                          <a:solidFill>
                            <a:schemeClr val="tx1"/>
                          </a:solidFill>
                          <a:effectLst/>
                          <a:latin typeface="Speak Pro"/>
                        </a:rPr>
                        <a:t>Manjari Sharma</a:t>
                      </a:r>
                      <a:endParaRPr lang="en-US" b="1">
                        <a:solidFill>
                          <a:schemeClr val="tx1"/>
                        </a:solidFill>
                        <a:effectLst/>
                        <a:latin typeface="Speak Pro"/>
                      </a:endParaRPr>
                    </a:p>
                  </a:txBody>
                  <a:tcPr marL="63500" marR="63500" marT="63500" marB="63500"/>
                </a:tc>
                <a:tc>
                  <a:txBody>
                    <a:bodyPr/>
                    <a:lstStyle/>
                    <a:p>
                      <a:pPr lvl="0" algn="ctr" rtl="0">
                        <a:spcBef>
                          <a:spcPts val="0"/>
                        </a:spcBef>
                        <a:spcAft>
                          <a:spcPts val="0"/>
                        </a:spcAft>
                        <a:buNone/>
                      </a:pPr>
                      <a:r>
                        <a:rPr lang="en-US" sz="1400" b="1" u="none" strike="noStrike" dirty="0">
                          <a:solidFill>
                            <a:schemeClr val="tx1"/>
                          </a:solidFill>
                          <a:effectLst/>
                          <a:latin typeface="Speak Pro"/>
                        </a:rPr>
                        <a:t>21MEI10050</a:t>
                      </a:r>
                      <a:endParaRPr lang="en-US" b="1">
                        <a:solidFill>
                          <a:schemeClr val="tx1"/>
                        </a:solidFill>
                        <a:effectLst/>
                        <a:latin typeface="Speak Pro"/>
                      </a:endParaRPr>
                    </a:p>
                  </a:txBody>
                  <a:tcPr marL="63500" marR="63500" marT="63500" marB="63500"/>
                </a:tc>
                <a:tc>
                  <a:txBody>
                    <a:bodyPr/>
                    <a:lstStyle/>
                    <a:p>
                      <a:r>
                        <a:rPr lang="en-US" dirty="0">
                          <a:latin typeface="Speak Pro"/>
                        </a:rPr>
                        <a:t>Blockchain Integration, product Listing</a:t>
                      </a:r>
                    </a:p>
                  </a:txBody>
                  <a:tcPr/>
                </a:tc>
                <a:extLst>
                  <a:ext uri="{0D108BD9-81ED-4DB2-BD59-A6C34878D82A}">
                    <a16:rowId xmlns:a16="http://schemas.microsoft.com/office/drawing/2014/main" val="2858609738"/>
                  </a:ext>
                </a:extLst>
              </a:tr>
              <a:tr h="370840">
                <a:tc>
                  <a:txBody>
                    <a:bodyPr/>
                    <a:lstStyle/>
                    <a:p>
                      <a:pPr lvl="0" algn="ctr" rtl="0">
                        <a:spcBef>
                          <a:spcPts val="0"/>
                        </a:spcBef>
                        <a:spcAft>
                          <a:spcPts val="0"/>
                        </a:spcAft>
                        <a:buNone/>
                      </a:pPr>
                      <a:r>
                        <a:rPr lang="en-US" sz="1400" b="1" u="none" strike="noStrike" dirty="0">
                          <a:solidFill>
                            <a:schemeClr val="tx1"/>
                          </a:solidFill>
                          <a:effectLst/>
                          <a:latin typeface="Speak Pro"/>
                        </a:rPr>
                        <a:t>Pankaj Kumar</a:t>
                      </a:r>
                      <a:endParaRPr lang="en-US" b="1">
                        <a:solidFill>
                          <a:schemeClr val="tx1"/>
                        </a:solidFill>
                        <a:effectLst/>
                        <a:latin typeface="Speak Pro"/>
                      </a:endParaRPr>
                    </a:p>
                  </a:txBody>
                  <a:tcPr marL="63500" marR="63500" marT="63500" marB="63500"/>
                </a:tc>
                <a:tc>
                  <a:txBody>
                    <a:bodyPr/>
                    <a:lstStyle/>
                    <a:p>
                      <a:pPr lvl="0" algn="ctr" rtl="0">
                        <a:spcBef>
                          <a:spcPts val="0"/>
                        </a:spcBef>
                        <a:spcAft>
                          <a:spcPts val="0"/>
                        </a:spcAft>
                        <a:buNone/>
                      </a:pPr>
                      <a:r>
                        <a:rPr lang="en-US" sz="1400" b="1" u="none" strike="noStrike" dirty="0">
                          <a:solidFill>
                            <a:schemeClr val="tx1"/>
                          </a:solidFill>
                          <a:effectLst/>
                          <a:latin typeface="Speak Pro"/>
                        </a:rPr>
                        <a:t>21MEI10021</a:t>
                      </a:r>
                      <a:endParaRPr lang="en-US" b="1">
                        <a:solidFill>
                          <a:schemeClr val="tx1"/>
                        </a:solidFill>
                        <a:effectLst/>
                        <a:latin typeface="Speak Pro"/>
                      </a:endParaRPr>
                    </a:p>
                  </a:txBody>
                  <a:tcPr marL="63500" marR="63500" marT="63500" marB="63500"/>
                </a:tc>
                <a:tc>
                  <a:txBody>
                    <a:bodyPr/>
                    <a:lstStyle/>
                    <a:p>
                      <a:pPr lvl="0" algn="l">
                        <a:lnSpc>
                          <a:spcPct val="100000"/>
                        </a:lnSpc>
                        <a:spcBef>
                          <a:spcPts val="0"/>
                        </a:spcBef>
                        <a:spcAft>
                          <a:spcPts val="0"/>
                        </a:spcAft>
                        <a:buNone/>
                      </a:pPr>
                      <a:r>
                        <a:rPr lang="en-US" sz="1800" b="0" i="0" u="none" strike="noStrike" noProof="0" dirty="0">
                          <a:solidFill>
                            <a:srgbClr val="000000"/>
                          </a:solidFill>
                          <a:latin typeface="Speak Pro"/>
                        </a:rPr>
                        <a:t>Frontend(Product Listing, Admin, Maintainers, Seller, Buyers)</a:t>
                      </a:r>
                    </a:p>
                  </a:txBody>
                  <a:tcPr/>
                </a:tc>
                <a:extLst>
                  <a:ext uri="{0D108BD9-81ED-4DB2-BD59-A6C34878D82A}">
                    <a16:rowId xmlns:a16="http://schemas.microsoft.com/office/drawing/2014/main" val="2322182594"/>
                  </a:ext>
                </a:extLst>
              </a:tr>
              <a:tr h="370840">
                <a:tc>
                  <a:txBody>
                    <a:bodyPr/>
                    <a:lstStyle/>
                    <a:p>
                      <a:pPr lvl="0" algn="ctr" rtl="0">
                        <a:spcBef>
                          <a:spcPts val="0"/>
                        </a:spcBef>
                        <a:spcAft>
                          <a:spcPts val="0"/>
                        </a:spcAft>
                        <a:buNone/>
                      </a:pPr>
                      <a:r>
                        <a:rPr lang="en-US" sz="1400" b="1" u="none" strike="noStrike" dirty="0">
                          <a:solidFill>
                            <a:schemeClr val="tx1"/>
                          </a:solidFill>
                          <a:effectLst/>
                          <a:latin typeface="Speak Pro"/>
                        </a:rPr>
                        <a:t>Jatin Aggarwal</a:t>
                      </a:r>
                      <a:endParaRPr lang="en-US" b="1">
                        <a:solidFill>
                          <a:schemeClr val="tx1"/>
                        </a:solidFill>
                        <a:effectLst/>
                        <a:latin typeface="Speak Pro"/>
                      </a:endParaRPr>
                    </a:p>
                  </a:txBody>
                  <a:tcPr marL="63500" marR="63500" marT="63500" marB="63500"/>
                </a:tc>
                <a:tc>
                  <a:txBody>
                    <a:bodyPr/>
                    <a:lstStyle/>
                    <a:p>
                      <a:pPr lvl="0" algn="ctr" rtl="0">
                        <a:spcBef>
                          <a:spcPts val="0"/>
                        </a:spcBef>
                        <a:spcAft>
                          <a:spcPts val="0"/>
                        </a:spcAft>
                        <a:buNone/>
                      </a:pPr>
                      <a:r>
                        <a:rPr lang="en-US" sz="1400" b="1" u="none" strike="noStrike" dirty="0">
                          <a:solidFill>
                            <a:schemeClr val="tx1"/>
                          </a:solidFill>
                          <a:effectLst/>
                          <a:latin typeface="Speak Pro"/>
                        </a:rPr>
                        <a:t>21MEI10056</a:t>
                      </a:r>
                      <a:endParaRPr lang="en-US" b="1">
                        <a:solidFill>
                          <a:schemeClr val="tx1"/>
                        </a:solidFill>
                        <a:effectLst/>
                        <a:latin typeface="Speak Pro"/>
                      </a:endParaRPr>
                    </a:p>
                  </a:txBody>
                  <a:tcPr marL="63500" marR="63500" marT="63500" marB="63500"/>
                </a:tc>
                <a:tc>
                  <a:txBody>
                    <a:bodyPr/>
                    <a:lstStyle/>
                    <a:p>
                      <a:r>
                        <a:rPr lang="en-US" dirty="0">
                          <a:latin typeface="Speak Pro"/>
                        </a:rPr>
                        <a:t>Backend, Payment Gateway</a:t>
                      </a:r>
                    </a:p>
                  </a:txBody>
                  <a:tcPr/>
                </a:tc>
                <a:extLst>
                  <a:ext uri="{0D108BD9-81ED-4DB2-BD59-A6C34878D82A}">
                    <a16:rowId xmlns:a16="http://schemas.microsoft.com/office/drawing/2014/main" val="2186608305"/>
                  </a:ext>
                </a:extLst>
              </a:tr>
              <a:tr h="370840">
                <a:tc>
                  <a:txBody>
                    <a:bodyPr/>
                    <a:lstStyle/>
                    <a:p>
                      <a:pPr lvl="0" algn="ctr" rtl="0">
                        <a:spcBef>
                          <a:spcPts val="0"/>
                        </a:spcBef>
                        <a:spcAft>
                          <a:spcPts val="0"/>
                        </a:spcAft>
                        <a:buNone/>
                      </a:pPr>
                      <a:r>
                        <a:rPr lang="en-US" sz="1400" b="1" u="none" strike="noStrike" dirty="0">
                          <a:solidFill>
                            <a:schemeClr val="tx1"/>
                          </a:solidFill>
                          <a:effectLst/>
                          <a:latin typeface="Speak Pro"/>
                        </a:rPr>
                        <a:t>Rahul Nihalani</a:t>
                      </a:r>
                      <a:endParaRPr lang="en-US" b="1">
                        <a:solidFill>
                          <a:schemeClr val="tx1"/>
                        </a:solidFill>
                        <a:effectLst/>
                        <a:latin typeface="Speak Pro"/>
                      </a:endParaRPr>
                    </a:p>
                  </a:txBody>
                  <a:tcPr marL="63500" marR="63500" marT="63500" marB="63500"/>
                </a:tc>
                <a:tc>
                  <a:txBody>
                    <a:bodyPr/>
                    <a:lstStyle/>
                    <a:p>
                      <a:pPr lvl="0" algn="ctr" rtl="0">
                        <a:spcBef>
                          <a:spcPts val="0"/>
                        </a:spcBef>
                        <a:spcAft>
                          <a:spcPts val="0"/>
                        </a:spcAft>
                        <a:buNone/>
                      </a:pPr>
                      <a:r>
                        <a:rPr lang="en-US" sz="1400" b="1" u="none" strike="noStrike" dirty="0">
                          <a:solidFill>
                            <a:schemeClr val="tx1"/>
                          </a:solidFill>
                          <a:effectLst/>
                          <a:latin typeface="Speak Pro"/>
                        </a:rPr>
                        <a:t>21MIM10002</a:t>
                      </a:r>
                      <a:endParaRPr lang="en-US" b="1">
                        <a:solidFill>
                          <a:schemeClr val="tx1"/>
                        </a:solidFill>
                        <a:effectLst/>
                        <a:latin typeface="Speak Pro"/>
                      </a:endParaRPr>
                    </a:p>
                  </a:txBody>
                  <a:tcPr marL="63500" marR="63500" marT="63500" marB="63500"/>
                </a:tc>
                <a:tc>
                  <a:txBody>
                    <a:bodyPr/>
                    <a:lstStyle/>
                    <a:p>
                      <a:r>
                        <a:rPr lang="en-US" dirty="0">
                          <a:latin typeface="Speak Pro"/>
                        </a:rPr>
                        <a:t>Product Recommendation Systems (AI)</a:t>
                      </a:r>
                    </a:p>
                  </a:txBody>
                  <a:tcPr/>
                </a:tc>
                <a:extLst>
                  <a:ext uri="{0D108BD9-81ED-4DB2-BD59-A6C34878D82A}">
                    <a16:rowId xmlns:a16="http://schemas.microsoft.com/office/drawing/2014/main" val="2230797559"/>
                  </a:ext>
                </a:extLst>
              </a:tr>
              <a:tr h="370839">
                <a:tc>
                  <a:txBody>
                    <a:bodyPr/>
                    <a:lstStyle/>
                    <a:p>
                      <a:pPr lvl="0" algn="ctr" rtl="0">
                        <a:spcBef>
                          <a:spcPts val="0"/>
                        </a:spcBef>
                        <a:spcAft>
                          <a:spcPts val="0"/>
                        </a:spcAft>
                        <a:buNone/>
                      </a:pPr>
                      <a:r>
                        <a:rPr lang="en-US" sz="1400" b="1" u="none" strike="noStrike" dirty="0">
                          <a:solidFill>
                            <a:schemeClr val="tx1"/>
                          </a:solidFill>
                          <a:effectLst/>
                          <a:latin typeface="Speak Pro"/>
                        </a:rPr>
                        <a:t>Shwetank Thakur</a:t>
                      </a:r>
                      <a:endParaRPr lang="en-US" b="1">
                        <a:solidFill>
                          <a:schemeClr val="tx1"/>
                        </a:solidFill>
                        <a:effectLst/>
                        <a:latin typeface="Speak Pro"/>
                      </a:endParaRPr>
                    </a:p>
                  </a:txBody>
                  <a:tcPr marL="63500" marR="63500" marT="63500" marB="63500"/>
                </a:tc>
                <a:tc>
                  <a:txBody>
                    <a:bodyPr/>
                    <a:lstStyle/>
                    <a:p>
                      <a:pPr lvl="0" algn="ctr" rtl="0">
                        <a:spcBef>
                          <a:spcPts val="0"/>
                        </a:spcBef>
                        <a:spcAft>
                          <a:spcPts val="0"/>
                        </a:spcAft>
                        <a:buNone/>
                      </a:pPr>
                      <a:r>
                        <a:rPr lang="en-US" sz="1400" b="1" u="none" strike="noStrike" dirty="0">
                          <a:solidFill>
                            <a:schemeClr val="tx1"/>
                          </a:solidFill>
                          <a:effectLst/>
                          <a:latin typeface="Speak Pro"/>
                        </a:rPr>
                        <a:t>21MIM10003</a:t>
                      </a:r>
                      <a:endParaRPr lang="en-US" b="1">
                        <a:solidFill>
                          <a:schemeClr val="tx1"/>
                        </a:solidFill>
                        <a:effectLst/>
                        <a:latin typeface="Speak Pro"/>
                      </a:endParaRPr>
                    </a:p>
                  </a:txBody>
                  <a:tcPr marL="63500" marR="63500" marT="63500" marB="63500"/>
                </a:tc>
                <a:tc>
                  <a:txBody>
                    <a:bodyPr/>
                    <a:lstStyle/>
                    <a:p>
                      <a:pPr lvl="0">
                        <a:buNone/>
                      </a:pPr>
                      <a:r>
                        <a:rPr lang="en-US" sz="1800" b="0" i="0" u="none" strike="noStrike" noProof="0" dirty="0">
                          <a:solidFill>
                            <a:srgbClr val="000000"/>
                          </a:solidFill>
                          <a:latin typeface="Speak Pro"/>
                        </a:rPr>
                        <a:t>Product Recommendation Systems (AI)</a:t>
                      </a:r>
                      <a:endParaRPr lang="en-US" dirty="0">
                        <a:latin typeface="Speak Pro"/>
                      </a:endParaRPr>
                    </a:p>
                  </a:txBody>
                  <a:tcPr/>
                </a:tc>
                <a:extLst>
                  <a:ext uri="{0D108BD9-81ED-4DB2-BD59-A6C34878D82A}">
                    <a16:rowId xmlns:a16="http://schemas.microsoft.com/office/drawing/2014/main" val="2481863373"/>
                  </a:ext>
                </a:extLst>
              </a:tr>
              <a:tr h="370838">
                <a:tc>
                  <a:txBody>
                    <a:bodyPr/>
                    <a:lstStyle/>
                    <a:p>
                      <a:pPr lvl="0" algn="ctr" rtl="0">
                        <a:spcBef>
                          <a:spcPts val="0"/>
                        </a:spcBef>
                        <a:spcAft>
                          <a:spcPts val="0"/>
                        </a:spcAft>
                        <a:buNone/>
                      </a:pPr>
                      <a:r>
                        <a:rPr lang="en-US" sz="1400" b="1" u="none" strike="noStrike" dirty="0">
                          <a:solidFill>
                            <a:schemeClr val="tx1"/>
                          </a:solidFill>
                          <a:effectLst/>
                          <a:latin typeface="Speak Pro"/>
                        </a:rPr>
                        <a:t>Aman Rathor</a:t>
                      </a:r>
                      <a:endParaRPr lang="en-US" b="1">
                        <a:solidFill>
                          <a:schemeClr val="tx1"/>
                        </a:solidFill>
                        <a:effectLst/>
                        <a:latin typeface="Speak Pro"/>
                      </a:endParaRPr>
                    </a:p>
                  </a:txBody>
                  <a:tcPr marL="63500" marR="63500" marT="63500" marB="63500"/>
                </a:tc>
                <a:tc>
                  <a:txBody>
                    <a:bodyPr/>
                    <a:lstStyle/>
                    <a:p>
                      <a:pPr lvl="0" algn="ctr" rtl="0">
                        <a:spcBef>
                          <a:spcPts val="0"/>
                        </a:spcBef>
                        <a:spcAft>
                          <a:spcPts val="0"/>
                        </a:spcAft>
                        <a:buNone/>
                      </a:pPr>
                      <a:r>
                        <a:rPr lang="en-US" sz="1400" b="1" u="none" strike="noStrike" dirty="0">
                          <a:solidFill>
                            <a:schemeClr val="tx1"/>
                          </a:solidFill>
                          <a:effectLst/>
                          <a:latin typeface="Speak Pro"/>
                        </a:rPr>
                        <a:t>21BCE11284</a:t>
                      </a:r>
                      <a:endParaRPr lang="en-US" b="1">
                        <a:solidFill>
                          <a:schemeClr val="tx1"/>
                        </a:solidFill>
                        <a:effectLst/>
                        <a:latin typeface="Speak Pro"/>
                      </a:endParaRPr>
                    </a:p>
                  </a:txBody>
                  <a:tcPr marL="63500" marR="63500" marT="63500" marB="63500"/>
                </a:tc>
                <a:tc>
                  <a:txBody>
                    <a:bodyPr/>
                    <a:lstStyle/>
                    <a:p>
                      <a:pPr lvl="0" algn="l">
                        <a:lnSpc>
                          <a:spcPct val="100000"/>
                        </a:lnSpc>
                        <a:spcBef>
                          <a:spcPts val="0"/>
                        </a:spcBef>
                        <a:spcAft>
                          <a:spcPts val="0"/>
                        </a:spcAft>
                        <a:buNone/>
                      </a:pPr>
                      <a:r>
                        <a:rPr lang="en-US" sz="1800" b="0" i="0" u="none" strike="noStrike" noProof="0" dirty="0">
                          <a:solidFill>
                            <a:srgbClr val="000000"/>
                          </a:solidFill>
                          <a:latin typeface="Speak Pro"/>
                        </a:rPr>
                        <a:t>Frontend(Product Listing, Admin, Maintainers, Seller, Buyers)</a:t>
                      </a:r>
                    </a:p>
                  </a:txBody>
                  <a:tcPr/>
                </a:tc>
                <a:extLst>
                  <a:ext uri="{0D108BD9-81ED-4DB2-BD59-A6C34878D82A}">
                    <a16:rowId xmlns:a16="http://schemas.microsoft.com/office/drawing/2014/main" val="3978087834"/>
                  </a:ext>
                </a:extLst>
              </a:tr>
              <a:tr h="370838">
                <a:tc>
                  <a:txBody>
                    <a:bodyPr/>
                    <a:lstStyle/>
                    <a:p>
                      <a:pPr lvl="0" algn="ctr" rtl="0">
                        <a:spcBef>
                          <a:spcPts val="0"/>
                        </a:spcBef>
                        <a:spcAft>
                          <a:spcPts val="0"/>
                        </a:spcAft>
                        <a:buNone/>
                      </a:pPr>
                      <a:r>
                        <a:rPr lang="en-US" sz="1400" b="1" u="none" strike="noStrike" dirty="0">
                          <a:solidFill>
                            <a:schemeClr val="tx1"/>
                          </a:solidFill>
                          <a:effectLst/>
                          <a:latin typeface="Speak Pro"/>
                        </a:rPr>
                        <a:t>Aryan Thapa</a:t>
                      </a:r>
                      <a:endParaRPr lang="en-US" b="1">
                        <a:solidFill>
                          <a:schemeClr val="tx1"/>
                        </a:solidFill>
                        <a:effectLst/>
                        <a:latin typeface="Speak Pro"/>
                      </a:endParaRPr>
                    </a:p>
                  </a:txBody>
                  <a:tcPr marL="63500" marR="63500" marT="63500" marB="63500"/>
                </a:tc>
                <a:tc>
                  <a:txBody>
                    <a:bodyPr/>
                    <a:lstStyle/>
                    <a:p>
                      <a:pPr lvl="0" algn="ctr" rtl="0">
                        <a:spcBef>
                          <a:spcPts val="0"/>
                        </a:spcBef>
                        <a:spcAft>
                          <a:spcPts val="0"/>
                        </a:spcAft>
                        <a:buNone/>
                      </a:pPr>
                      <a:r>
                        <a:rPr lang="en-US" sz="1400" b="1" u="none" strike="noStrike" dirty="0">
                          <a:solidFill>
                            <a:schemeClr val="tx1"/>
                          </a:solidFill>
                          <a:effectLst/>
                          <a:latin typeface="Speak Pro"/>
                        </a:rPr>
                        <a:t>21BCY10106</a:t>
                      </a:r>
                      <a:endParaRPr lang="en-US" b="1">
                        <a:solidFill>
                          <a:schemeClr val="tx1"/>
                        </a:solidFill>
                        <a:effectLst/>
                        <a:latin typeface="Speak Pro"/>
                      </a:endParaRPr>
                    </a:p>
                  </a:txBody>
                  <a:tcPr marL="63500" marR="63500" marT="63500" marB="63500"/>
                </a:tc>
                <a:tc>
                  <a:txBody>
                    <a:bodyPr/>
                    <a:lstStyle/>
                    <a:p>
                      <a:pPr lvl="0">
                        <a:buNone/>
                      </a:pPr>
                      <a:r>
                        <a:rPr lang="en-US" dirty="0">
                          <a:latin typeface="Speak Pro"/>
                        </a:rPr>
                        <a:t>Frontend, Payment Gateway</a:t>
                      </a:r>
                    </a:p>
                  </a:txBody>
                  <a:tcPr/>
                </a:tc>
                <a:extLst>
                  <a:ext uri="{0D108BD9-81ED-4DB2-BD59-A6C34878D82A}">
                    <a16:rowId xmlns:a16="http://schemas.microsoft.com/office/drawing/2014/main" val="386352376"/>
                  </a:ext>
                </a:extLst>
              </a:tr>
            </a:tbl>
          </a:graphicData>
        </a:graphic>
      </p:graphicFrame>
    </p:spTree>
    <p:extLst>
      <p:ext uri="{BB962C8B-B14F-4D97-AF65-F5344CB8AC3E}">
        <p14:creationId xmlns:p14="http://schemas.microsoft.com/office/powerpoint/2010/main" val="23561657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77061-EC07-BE06-A117-DA9B805E481A}"/>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F50DF42-BDD8-40D3-86CB-4152F6274553}"/>
              </a:ext>
            </a:extLst>
          </p:cNvPr>
          <p:cNvSpPr>
            <a:spLocks noGrp="1"/>
          </p:cNvSpPr>
          <p:nvPr>
            <p:ph idx="1"/>
          </p:nvPr>
        </p:nvSpPr>
        <p:spPr/>
        <p:txBody>
          <a:bodyPr vert="horz" lIns="0" tIns="45720" rIns="0" bIns="45720" rtlCol="0" anchor="t">
            <a:normAutofit/>
          </a:bodyPr>
          <a:lstStyle/>
          <a:p>
            <a:pPr algn="just"/>
            <a:r>
              <a:rPr lang="en-US" dirty="0">
                <a:latin typeface="Times New Roman"/>
                <a:ea typeface="+mn-lt"/>
                <a:cs typeface="+mn-lt"/>
              </a:rPr>
              <a:t>In summary, </a:t>
            </a:r>
            <a:r>
              <a:rPr lang="en-US" dirty="0" err="1">
                <a:latin typeface="Times New Roman"/>
                <a:ea typeface="+mn-lt"/>
                <a:cs typeface="+mn-lt"/>
              </a:rPr>
              <a:t>Vikreta</a:t>
            </a:r>
            <a:r>
              <a:rPr lang="en-US" dirty="0">
                <a:latin typeface="Times New Roman"/>
                <a:ea typeface="+mn-lt"/>
                <a:cs typeface="+mn-lt"/>
              </a:rPr>
              <a:t> offers a tailored solution to empower local craftsmen by providing a user-friendly platform for showcasing and selling traditional crafts. With a focus on overcoming logistical barriers, implementing secure transactions, and leveraging digital marketing, </a:t>
            </a:r>
            <a:r>
              <a:rPr lang="en-US" dirty="0" err="1">
                <a:latin typeface="Times New Roman"/>
                <a:ea typeface="+mn-lt"/>
                <a:cs typeface="+mn-lt"/>
              </a:rPr>
              <a:t>Vikreta</a:t>
            </a:r>
            <a:r>
              <a:rPr lang="en-US" dirty="0">
                <a:latin typeface="Times New Roman"/>
                <a:ea typeface="+mn-lt"/>
                <a:cs typeface="+mn-lt"/>
              </a:rPr>
              <a:t> addresses key challenges. The platform's commitment to inclusivity ensures accessibility for craftsmen of all technological backgrounds. </a:t>
            </a:r>
            <a:r>
              <a:rPr lang="en-US" dirty="0" err="1">
                <a:latin typeface="Times New Roman"/>
                <a:ea typeface="+mn-lt"/>
                <a:cs typeface="+mn-lt"/>
              </a:rPr>
              <a:t>Vikreta</a:t>
            </a:r>
            <a:r>
              <a:rPr lang="en-US" dirty="0">
                <a:latin typeface="Times New Roman"/>
                <a:ea typeface="+mn-lt"/>
                <a:cs typeface="+mn-lt"/>
              </a:rPr>
              <a:t> represents not just a website but a catalyst for the economic growth and cultural preservation of traditional crafts, promising a vibrant future for local artisans.</a:t>
            </a:r>
            <a:endParaRPr lang="en-US" dirty="0">
              <a:latin typeface="Times New Roman"/>
              <a:cs typeface="Times New Roman"/>
            </a:endParaRPr>
          </a:p>
          <a:p>
            <a:pPr algn="just"/>
            <a:endParaRPr lang="en-US" dirty="0">
              <a:latin typeface="Times New Roman"/>
              <a:cs typeface="Times New Roman"/>
            </a:endParaRPr>
          </a:p>
        </p:txBody>
      </p:sp>
    </p:spTree>
    <p:extLst>
      <p:ext uri="{BB962C8B-B14F-4D97-AF65-F5344CB8AC3E}">
        <p14:creationId xmlns:p14="http://schemas.microsoft.com/office/powerpoint/2010/main" val="41701970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EE362070-691D-44DB-98D4-BC61774B0E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B202DA-5311-EC85-1189-7CAE705457DE}"/>
              </a:ext>
            </a:extLst>
          </p:cNvPr>
          <p:cNvSpPr>
            <a:spLocks noGrp="1"/>
          </p:cNvSpPr>
          <p:nvPr>
            <p:ph type="title"/>
          </p:nvPr>
        </p:nvSpPr>
        <p:spPr>
          <a:xfrm>
            <a:off x="3836504" y="758951"/>
            <a:ext cx="7319175" cy="3374931"/>
          </a:xfrm>
        </p:spPr>
        <p:txBody>
          <a:bodyPr vert="horz" lIns="91440" tIns="45720" rIns="91440" bIns="45720" rtlCol="0" anchor="b">
            <a:normAutofit/>
          </a:bodyPr>
          <a:lstStyle/>
          <a:p>
            <a:r>
              <a:rPr lang="en-US" sz="8000">
                <a:solidFill>
                  <a:schemeClr val="tx1">
                    <a:lumMod val="85000"/>
                    <a:lumOff val="15000"/>
                  </a:schemeClr>
                </a:solidFill>
              </a:rPr>
              <a:t>THANK YOU</a:t>
            </a:r>
          </a:p>
        </p:txBody>
      </p:sp>
      <p:pic>
        <p:nvPicPr>
          <p:cNvPr id="7" name="Graphic 6" descr="Smiling Face with No Fill">
            <a:extLst>
              <a:ext uri="{FF2B5EF4-FFF2-40B4-BE49-F238E27FC236}">
                <a16:creationId xmlns:a16="http://schemas.microsoft.com/office/drawing/2014/main" id="{78987605-95B3-88F4-5DE5-DD95F301529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9536" y="2209048"/>
            <a:ext cx="2758331" cy="2758331"/>
          </a:xfrm>
          <a:prstGeom prst="rect">
            <a:avLst/>
          </a:prstGeom>
        </p:spPr>
      </p:pic>
      <p:cxnSp>
        <p:nvCxnSpPr>
          <p:cNvPr id="16" name="Straight Connector 15">
            <a:extLst>
              <a:ext uri="{FF2B5EF4-FFF2-40B4-BE49-F238E27FC236}">
                <a16:creationId xmlns:a16="http://schemas.microsoft.com/office/drawing/2014/main" id="{5A7EFE9C-DAE7-4ECA-BDB2-34E2534B8AB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8251" y="4294753"/>
            <a:ext cx="71323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32DB1480-5B24-4B37-B70E-C74945DD91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39283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000FFE-ED8B-841F-DC03-F291C763C2D5}"/>
              </a:ext>
            </a:extLst>
          </p:cNvPr>
          <p:cNvSpPr>
            <a:spLocks noGrp="1"/>
          </p:cNvSpPr>
          <p:nvPr>
            <p:ph type="title"/>
          </p:nvPr>
        </p:nvSpPr>
        <p:spPr>
          <a:xfrm>
            <a:off x="6519009" y="795932"/>
            <a:ext cx="5127171" cy="1450757"/>
          </a:xfrm>
        </p:spPr>
        <p:txBody>
          <a:bodyPr>
            <a:normAutofit/>
          </a:bodyPr>
          <a:lstStyle/>
          <a:p>
            <a:r>
              <a:rPr lang="en-US" dirty="0"/>
              <a:t>TEAM MEMBERS</a:t>
            </a:r>
          </a:p>
        </p:txBody>
      </p:sp>
      <p:pic>
        <p:nvPicPr>
          <p:cNvPr id="7" name="Graphic 6" descr="Users">
            <a:extLst>
              <a:ext uri="{FF2B5EF4-FFF2-40B4-BE49-F238E27FC236}">
                <a16:creationId xmlns:a16="http://schemas.microsoft.com/office/drawing/2014/main" id="{A909651D-F4DE-8D96-9BE4-0CB57188D5E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3192" y="711306"/>
            <a:ext cx="5115347" cy="5115347"/>
          </a:xfrm>
          <a:prstGeom prst="rect">
            <a:avLst/>
          </a:prstGeom>
        </p:spPr>
      </p:pic>
      <p:cxnSp>
        <p:nvCxnSpPr>
          <p:cNvPr id="12" name="Straight Connector 11">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4">
            <a:extLst>
              <a:ext uri="{FF2B5EF4-FFF2-40B4-BE49-F238E27FC236}">
                <a16:creationId xmlns:a16="http://schemas.microsoft.com/office/drawing/2014/main" id="{189F0DEF-3425-64FB-451D-75A3F89AA02B}"/>
              </a:ext>
            </a:extLst>
          </p:cNvPr>
          <p:cNvGraphicFramePr>
            <a:graphicFrameLocks noGrp="1"/>
          </p:cNvGraphicFramePr>
          <p:nvPr>
            <p:ph idx="1"/>
            <p:extLst>
              <p:ext uri="{D42A27DB-BD31-4B8C-83A1-F6EECF244321}">
                <p14:modId xmlns:p14="http://schemas.microsoft.com/office/powerpoint/2010/main" val="1290788020"/>
              </p:ext>
            </p:extLst>
          </p:nvPr>
        </p:nvGraphicFramePr>
        <p:xfrm>
          <a:off x="6117464" y="2350394"/>
          <a:ext cx="5362914" cy="3403600"/>
        </p:xfrm>
        <a:graphic>
          <a:graphicData uri="http://schemas.openxmlformats.org/drawingml/2006/table">
            <a:tbl>
              <a:tblPr firstRow="1" bandRow="1">
                <a:tableStyleId>{3B4B98B0-60AC-42C2-AFA5-B58CD77FA1E5}</a:tableStyleId>
              </a:tblPr>
              <a:tblGrid>
                <a:gridCol w="2681457">
                  <a:extLst>
                    <a:ext uri="{9D8B030D-6E8A-4147-A177-3AD203B41FA5}">
                      <a16:colId xmlns:a16="http://schemas.microsoft.com/office/drawing/2014/main" val="757453051"/>
                    </a:ext>
                  </a:extLst>
                </a:gridCol>
                <a:gridCol w="2681457">
                  <a:extLst>
                    <a:ext uri="{9D8B030D-6E8A-4147-A177-3AD203B41FA5}">
                      <a16:colId xmlns:a16="http://schemas.microsoft.com/office/drawing/2014/main" val="333320685"/>
                    </a:ext>
                  </a:extLst>
                </a:gridCol>
              </a:tblGrid>
              <a:tr h="309031">
                <a:tc>
                  <a:txBody>
                    <a:bodyPr/>
                    <a:lstStyle/>
                    <a:p>
                      <a:pPr algn="ctr" rtl="0" fontAlgn="t">
                        <a:spcBef>
                          <a:spcPts val="0"/>
                        </a:spcBef>
                        <a:spcAft>
                          <a:spcPts val="0"/>
                        </a:spcAft>
                      </a:pPr>
                      <a:r>
                        <a:rPr lang="en-US" sz="1400" b="1" u="none" strike="noStrike" dirty="0">
                          <a:solidFill>
                            <a:schemeClr val="tx1"/>
                          </a:solidFill>
                          <a:effectLst/>
                          <a:latin typeface="Times New Roman"/>
                        </a:rPr>
                        <a:t>21MEI10060</a:t>
                      </a:r>
                      <a:endParaRPr lang="en-US" b="1">
                        <a:solidFill>
                          <a:schemeClr val="tx1"/>
                        </a:solidFill>
                        <a:effectLst/>
                        <a:latin typeface="Times New Roman"/>
                      </a:endParaRPr>
                    </a:p>
                  </a:txBody>
                  <a:tcPr marL="63500" marR="63500" marT="63500" marB="63500"/>
                </a:tc>
                <a:tc>
                  <a:txBody>
                    <a:bodyPr/>
                    <a:lstStyle/>
                    <a:p>
                      <a:pPr algn="ctr" rtl="0" fontAlgn="t">
                        <a:spcBef>
                          <a:spcPts val="0"/>
                        </a:spcBef>
                        <a:spcAft>
                          <a:spcPts val="0"/>
                        </a:spcAft>
                      </a:pPr>
                      <a:r>
                        <a:rPr lang="en-US" sz="1400" b="1" u="none" strike="noStrike" dirty="0">
                          <a:solidFill>
                            <a:schemeClr val="tx1"/>
                          </a:solidFill>
                          <a:effectLst/>
                          <a:latin typeface="Times New Roman"/>
                        </a:rPr>
                        <a:t>Kuldeep Kumar Jha</a:t>
                      </a:r>
                      <a:endParaRPr lang="en-US" b="1">
                        <a:solidFill>
                          <a:schemeClr val="tx1"/>
                        </a:solidFill>
                        <a:effectLst/>
                        <a:latin typeface="Times New Roman"/>
                      </a:endParaRPr>
                    </a:p>
                  </a:txBody>
                  <a:tcPr marL="63500" marR="63500" marT="63500" marB="63500"/>
                </a:tc>
                <a:extLst>
                  <a:ext uri="{0D108BD9-81ED-4DB2-BD59-A6C34878D82A}">
                    <a16:rowId xmlns:a16="http://schemas.microsoft.com/office/drawing/2014/main" val="1218521709"/>
                  </a:ext>
                </a:extLst>
              </a:tr>
              <a:tr h="309031">
                <a:tc>
                  <a:txBody>
                    <a:bodyPr/>
                    <a:lstStyle/>
                    <a:p>
                      <a:pPr algn="ctr" rtl="0" fontAlgn="t">
                        <a:spcBef>
                          <a:spcPts val="0"/>
                        </a:spcBef>
                        <a:spcAft>
                          <a:spcPts val="0"/>
                        </a:spcAft>
                      </a:pPr>
                      <a:r>
                        <a:rPr lang="en-US" sz="1400" b="1" u="none" strike="noStrike" dirty="0">
                          <a:solidFill>
                            <a:schemeClr val="tx1"/>
                          </a:solidFill>
                          <a:effectLst/>
                          <a:latin typeface="Times New Roman"/>
                        </a:rPr>
                        <a:t>21MEI10022</a:t>
                      </a:r>
                      <a:endParaRPr lang="en-US" b="1">
                        <a:solidFill>
                          <a:schemeClr val="tx1"/>
                        </a:solidFill>
                        <a:effectLst/>
                        <a:latin typeface="Times New Roman"/>
                      </a:endParaRPr>
                    </a:p>
                  </a:txBody>
                  <a:tcPr marL="63500" marR="63500" marT="63500" marB="63500"/>
                </a:tc>
                <a:tc>
                  <a:txBody>
                    <a:bodyPr/>
                    <a:lstStyle/>
                    <a:p>
                      <a:pPr algn="ctr" rtl="0" fontAlgn="t">
                        <a:spcBef>
                          <a:spcPts val="0"/>
                        </a:spcBef>
                        <a:spcAft>
                          <a:spcPts val="0"/>
                        </a:spcAft>
                      </a:pPr>
                      <a:r>
                        <a:rPr lang="en-US" sz="1400" b="1" u="none" strike="noStrike" dirty="0">
                          <a:solidFill>
                            <a:schemeClr val="tx1"/>
                          </a:solidFill>
                          <a:effectLst/>
                          <a:latin typeface="Times New Roman"/>
                        </a:rPr>
                        <a:t>Yashwardhan Rastogi</a:t>
                      </a:r>
                      <a:endParaRPr lang="en-US" b="1">
                        <a:solidFill>
                          <a:schemeClr val="tx1"/>
                        </a:solidFill>
                        <a:effectLst/>
                        <a:latin typeface="Times New Roman"/>
                      </a:endParaRPr>
                    </a:p>
                  </a:txBody>
                  <a:tcPr marL="63500" marR="63500" marT="63500" marB="63500"/>
                </a:tc>
                <a:extLst>
                  <a:ext uri="{0D108BD9-81ED-4DB2-BD59-A6C34878D82A}">
                    <a16:rowId xmlns:a16="http://schemas.microsoft.com/office/drawing/2014/main" val="3048495044"/>
                  </a:ext>
                </a:extLst>
              </a:tr>
              <a:tr h="309031">
                <a:tc>
                  <a:txBody>
                    <a:bodyPr/>
                    <a:lstStyle/>
                    <a:p>
                      <a:pPr algn="ctr" rtl="0" fontAlgn="t">
                        <a:spcBef>
                          <a:spcPts val="0"/>
                        </a:spcBef>
                        <a:spcAft>
                          <a:spcPts val="0"/>
                        </a:spcAft>
                      </a:pPr>
                      <a:r>
                        <a:rPr lang="en-US" sz="1400" b="1" u="none" strike="noStrike" dirty="0">
                          <a:solidFill>
                            <a:schemeClr val="tx1"/>
                          </a:solidFill>
                          <a:effectLst/>
                          <a:latin typeface="Times New Roman"/>
                        </a:rPr>
                        <a:t>21MEI10012</a:t>
                      </a:r>
                      <a:endParaRPr lang="en-US" b="1">
                        <a:solidFill>
                          <a:schemeClr val="tx1"/>
                        </a:solidFill>
                        <a:effectLst/>
                        <a:latin typeface="Times New Roman"/>
                      </a:endParaRPr>
                    </a:p>
                  </a:txBody>
                  <a:tcPr marL="63500" marR="63500" marT="63500" marB="63500"/>
                </a:tc>
                <a:tc>
                  <a:txBody>
                    <a:bodyPr/>
                    <a:lstStyle/>
                    <a:p>
                      <a:pPr algn="ctr" rtl="0" fontAlgn="t">
                        <a:spcBef>
                          <a:spcPts val="0"/>
                        </a:spcBef>
                        <a:spcAft>
                          <a:spcPts val="0"/>
                        </a:spcAft>
                      </a:pPr>
                      <a:r>
                        <a:rPr lang="en-US" sz="1400" b="1" u="none" strike="noStrike" dirty="0">
                          <a:solidFill>
                            <a:schemeClr val="tx1"/>
                          </a:solidFill>
                          <a:effectLst/>
                          <a:latin typeface="Times New Roman"/>
                        </a:rPr>
                        <a:t>Sanskar Singh Chandel</a:t>
                      </a:r>
                      <a:endParaRPr lang="en-US" b="1">
                        <a:solidFill>
                          <a:schemeClr val="tx1"/>
                        </a:solidFill>
                        <a:effectLst/>
                        <a:latin typeface="Times New Roman"/>
                      </a:endParaRPr>
                    </a:p>
                  </a:txBody>
                  <a:tcPr marL="63500" marR="63500" marT="63500" marB="63500"/>
                </a:tc>
                <a:extLst>
                  <a:ext uri="{0D108BD9-81ED-4DB2-BD59-A6C34878D82A}">
                    <a16:rowId xmlns:a16="http://schemas.microsoft.com/office/drawing/2014/main" val="1526199173"/>
                  </a:ext>
                </a:extLst>
              </a:tr>
              <a:tr h="309031">
                <a:tc>
                  <a:txBody>
                    <a:bodyPr/>
                    <a:lstStyle/>
                    <a:p>
                      <a:pPr algn="ctr" rtl="0" fontAlgn="t">
                        <a:spcBef>
                          <a:spcPts val="0"/>
                        </a:spcBef>
                        <a:spcAft>
                          <a:spcPts val="0"/>
                        </a:spcAft>
                      </a:pPr>
                      <a:r>
                        <a:rPr lang="en-US" sz="1400" b="1" u="none" strike="noStrike" dirty="0">
                          <a:solidFill>
                            <a:schemeClr val="tx1"/>
                          </a:solidFill>
                          <a:effectLst/>
                          <a:latin typeface="Times New Roman"/>
                        </a:rPr>
                        <a:t>21MEI10050</a:t>
                      </a:r>
                      <a:endParaRPr lang="en-US" b="1">
                        <a:solidFill>
                          <a:schemeClr val="tx1"/>
                        </a:solidFill>
                        <a:effectLst/>
                        <a:latin typeface="Times New Roman"/>
                      </a:endParaRPr>
                    </a:p>
                  </a:txBody>
                  <a:tcPr marL="63500" marR="63500" marT="63500" marB="63500"/>
                </a:tc>
                <a:tc>
                  <a:txBody>
                    <a:bodyPr/>
                    <a:lstStyle/>
                    <a:p>
                      <a:pPr algn="ctr" rtl="0" fontAlgn="t">
                        <a:spcBef>
                          <a:spcPts val="0"/>
                        </a:spcBef>
                        <a:spcAft>
                          <a:spcPts val="0"/>
                        </a:spcAft>
                      </a:pPr>
                      <a:r>
                        <a:rPr lang="en-US" sz="1400" b="1" u="none" strike="noStrike" dirty="0">
                          <a:solidFill>
                            <a:schemeClr val="tx1"/>
                          </a:solidFill>
                          <a:effectLst/>
                          <a:latin typeface="Times New Roman"/>
                        </a:rPr>
                        <a:t>Manjari Sharma</a:t>
                      </a:r>
                      <a:endParaRPr lang="en-US" b="1">
                        <a:solidFill>
                          <a:schemeClr val="tx1"/>
                        </a:solidFill>
                        <a:effectLst/>
                        <a:latin typeface="Times New Roman"/>
                      </a:endParaRPr>
                    </a:p>
                  </a:txBody>
                  <a:tcPr marL="63500" marR="63500" marT="63500" marB="63500"/>
                </a:tc>
                <a:extLst>
                  <a:ext uri="{0D108BD9-81ED-4DB2-BD59-A6C34878D82A}">
                    <a16:rowId xmlns:a16="http://schemas.microsoft.com/office/drawing/2014/main" val="458724918"/>
                  </a:ext>
                </a:extLst>
              </a:tr>
              <a:tr h="309031">
                <a:tc>
                  <a:txBody>
                    <a:bodyPr/>
                    <a:lstStyle/>
                    <a:p>
                      <a:pPr algn="ctr" rtl="0" fontAlgn="t">
                        <a:spcBef>
                          <a:spcPts val="0"/>
                        </a:spcBef>
                        <a:spcAft>
                          <a:spcPts val="0"/>
                        </a:spcAft>
                      </a:pPr>
                      <a:r>
                        <a:rPr lang="en-US" sz="1400" b="1" u="none" strike="noStrike" dirty="0">
                          <a:solidFill>
                            <a:schemeClr val="tx1"/>
                          </a:solidFill>
                          <a:effectLst/>
                          <a:latin typeface="Times New Roman"/>
                        </a:rPr>
                        <a:t>21MEI10021</a:t>
                      </a:r>
                      <a:endParaRPr lang="en-US" b="1">
                        <a:solidFill>
                          <a:schemeClr val="tx1"/>
                        </a:solidFill>
                        <a:effectLst/>
                        <a:latin typeface="Times New Roman"/>
                      </a:endParaRPr>
                    </a:p>
                  </a:txBody>
                  <a:tcPr marL="63500" marR="63500" marT="63500" marB="63500"/>
                </a:tc>
                <a:tc>
                  <a:txBody>
                    <a:bodyPr/>
                    <a:lstStyle/>
                    <a:p>
                      <a:pPr algn="ctr" rtl="0" fontAlgn="t">
                        <a:spcBef>
                          <a:spcPts val="0"/>
                        </a:spcBef>
                        <a:spcAft>
                          <a:spcPts val="0"/>
                        </a:spcAft>
                      </a:pPr>
                      <a:r>
                        <a:rPr lang="en-US" sz="1400" b="1" u="none" strike="noStrike" dirty="0">
                          <a:solidFill>
                            <a:schemeClr val="tx1"/>
                          </a:solidFill>
                          <a:effectLst/>
                          <a:latin typeface="Times New Roman"/>
                        </a:rPr>
                        <a:t>Pankaj Kumar</a:t>
                      </a:r>
                      <a:endParaRPr lang="en-US" b="1">
                        <a:solidFill>
                          <a:schemeClr val="tx1"/>
                        </a:solidFill>
                        <a:effectLst/>
                        <a:latin typeface="Times New Roman"/>
                      </a:endParaRPr>
                    </a:p>
                  </a:txBody>
                  <a:tcPr marL="63500" marR="63500" marT="63500" marB="63500"/>
                </a:tc>
                <a:extLst>
                  <a:ext uri="{0D108BD9-81ED-4DB2-BD59-A6C34878D82A}">
                    <a16:rowId xmlns:a16="http://schemas.microsoft.com/office/drawing/2014/main" val="568725843"/>
                  </a:ext>
                </a:extLst>
              </a:tr>
              <a:tr h="309031">
                <a:tc>
                  <a:txBody>
                    <a:bodyPr/>
                    <a:lstStyle/>
                    <a:p>
                      <a:pPr algn="ctr" rtl="0" fontAlgn="t">
                        <a:spcBef>
                          <a:spcPts val="0"/>
                        </a:spcBef>
                        <a:spcAft>
                          <a:spcPts val="0"/>
                        </a:spcAft>
                      </a:pPr>
                      <a:r>
                        <a:rPr lang="en-US" sz="1400" b="1" u="none" strike="noStrike" dirty="0">
                          <a:solidFill>
                            <a:schemeClr val="tx1"/>
                          </a:solidFill>
                          <a:effectLst/>
                          <a:latin typeface="Times New Roman"/>
                        </a:rPr>
                        <a:t>21MEI10056</a:t>
                      </a:r>
                      <a:endParaRPr lang="en-US" b="1">
                        <a:solidFill>
                          <a:schemeClr val="tx1"/>
                        </a:solidFill>
                        <a:effectLst/>
                        <a:latin typeface="Times New Roman"/>
                      </a:endParaRPr>
                    </a:p>
                  </a:txBody>
                  <a:tcPr marL="63500" marR="63500" marT="63500" marB="63500"/>
                </a:tc>
                <a:tc>
                  <a:txBody>
                    <a:bodyPr/>
                    <a:lstStyle/>
                    <a:p>
                      <a:pPr algn="ctr" rtl="0" fontAlgn="t">
                        <a:spcBef>
                          <a:spcPts val="0"/>
                        </a:spcBef>
                        <a:spcAft>
                          <a:spcPts val="0"/>
                        </a:spcAft>
                      </a:pPr>
                      <a:r>
                        <a:rPr lang="en-US" sz="1400" b="1" u="none" strike="noStrike" dirty="0">
                          <a:solidFill>
                            <a:schemeClr val="tx1"/>
                          </a:solidFill>
                          <a:effectLst/>
                          <a:latin typeface="Times New Roman"/>
                        </a:rPr>
                        <a:t>Jatin Aggarwal</a:t>
                      </a:r>
                      <a:endParaRPr lang="en-US" b="1" dirty="0">
                        <a:solidFill>
                          <a:schemeClr val="tx1"/>
                        </a:solidFill>
                        <a:effectLst/>
                        <a:latin typeface="Times New Roman"/>
                      </a:endParaRPr>
                    </a:p>
                  </a:txBody>
                  <a:tcPr marL="63500" marR="63500" marT="63500" marB="63500"/>
                </a:tc>
                <a:extLst>
                  <a:ext uri="{0D108BD9-81ED-4DB2-BD59-A6C34878D82A}">
                    <a16:rowId xmlns:a16="http://schemas.microsoft.com/office/drawing/2014/main" val="547578379"/>
                  </a:ext>
                </a:extLst>
              </a:tr>
              <a:tr h="309031">
                <a:tc>
                  <a:txBody>
                    <a:bodyPr/>
                    <a:lstStyle/>
                    <a:p>
                      <a:pPr algn="ctr" rtl="0" fontAlgn="t">
                        <a:spcBef>
                          <a:spcPts val="0"/>
                        </a:spcBef>
                        <a:spcAft>
                          <a:spcPts val="0"/>
                        </a:spcAft>
                      </a:pPr>
                      <a:r>
                        <a:rPr lang="en-US" sz="1400" b="1" u="none" strike="noStrike" dirty="0">
                          <a:solidFill>
                            <a:schemeClr val="tx1"/>
                          </a:solidFill>
                          <a:effectLst/>
                          <a:latin typeface="Times New Roman"/>
                        </a:rPr>
                        <a:t>21MIM10002</a:t>
                      </a:r>
                      <a:endParaRPr lang="en-US" b="1">
                        <a:solidFill>
                          <a:schemeClr val="tx1"/>
                        </a:solidFill>
                        <a:effectLst/>
                        <a:latin typeface="Times New Roman"/>
                      </a:endParaRPr>
                    </a:p>
                  </a:txBody>
                  <a:tcPr marL="63500" marR="63500" marT="63500" marB="63500"/>
                </a:tc>
                <a:tc>
                  <a:txBody>
                    <a:bodyPr/>
                    <a:lstStyle/>
                    <a:p>
                      <a:pPr algn="ctr" rtl="0" fontAlgn="t">
                        <a:spcBef>
                          <a:spcPts val="0"/>
                        </a:spcBef>
                        <a:spcAft>
                          <a:spcPts val="0"/>
                        </a:spcAft>
                      </a:pPr>
                      <a:r>
                        <a:rPr lang="en-US" sz="1400" b="1" u="none" strike="noStrike" dirty="0">
                          <a:solidFill>
                            <a:schemeClr val="tx1"/>
                          </a:solidFill>
                          <a:effectLst/>
                          <a:latin typeface="Times New Roman"/>
                        </a:rPr>
                        <a:t>Rahul Nihalani</a:t>
                      </a:r>
                      <a:endParaRPr lang="en-US" b="1">
                        <a:solidFill>
                          <a:schemeClr val="tx1"/>
                        </a:solidFill>
                        <a:effectLst/>
                        <a:latin typeface="Times New Roman"/>
                      </a:endParaRPr>
                    </a:p>
                  </a:txBody>
                  <a:tcPr marL="63500" marR="63500" marT="63500" marB="63500"/>
                </a:tc>
                <a:extLst>
                  <a:ext uri="{0D108BD9-81ED-4DB2-BD59-A6C34878D82A}">
                    <a16:rowId xmlns:a16="http://schemas.microsoft.com/office/drawing/2014/main" val="1255550004"/>
                  </a:ext>
                </a:extLst>
              </a:tr>
              <a:tr h="309031">
                <a:tc>
                  <a:txBody>
                    <a:bodyPr/>
                    <a:lstStyle/>
                    <a:p>
                      <a:pPr algn="ctr" rtl="0" fontAlgn="t">
                        <a:spcBef>
                          <a:spcPts val="0"/>
                        </a:spcBef>
                        <a:spcAft>
                          <a:spcPts val="0"/>
                        </a:spcAft>
                      </a:pPr>
                      <a:r>
                        <a:rPr lang="en-US" sz="1400" b="1" u="none" strike="noStrike" dirty="0">
                          <a:solidFill>
                            <a:schemeClr val="tx1"/>
                          </a:solidFill>
                          <a:effectLst/>
                          <a:latin typeface="Times New Roman"/>
                        </a:rPr>
                        <a:t>21MIM10003</a:t>
                      </a:r>
                      <a:endParaRPr lang="en-US" b="1">
                        <a:solidFill>
                          <a:schemeClr val="tx1"/>
                        </a:solidFill>
                        <a:effectLst/>
                        <a:latin typeface="Times New Roman"/>
                      </a:endParaRPr>
                    </a:p>
                  </a:txBody>
                  <a:tcPr marL="63500" marR="63500" marT="63500" marB="63500"/>
                </a:tc>
                <a:tc>
                  <a:txBody>
                    <a:bodyPr/>
                    <a:lstStyle/>
                    <a:p>
                      <a:pPr algn="ctr" rtl="0" fontAlgn="t">
                        <a:spcBef>
                          <a:spcPts val="0"/>
                        </a:spcBef>
                        <a:spcAft>
                          <a:spcPts val="0"/>
                        </a:spcAft>
                      </a:pPr>
                      <a:r>
                        <a:rPr lang="en-US" sz="1400" b="1" u="none" strike="noStrike" dirty="0">
                          <a:solidFill>
                            <a:schemeClr val="tx1"/>
                          </a:solidFill>
                          <a:effectLst/>
                          <a:latin typeface="Times New Roman"/>
                        </a:rPr>
                        <a:t>Shwetank Thakur</a:t>
                      </a:r>
                      <a:endParaRPr lang="en-US" b="1">
                        <a:solidFill>
                          <a:schemeClr val="tx1"/>
                        </a:solidFill>
                        <a:effectLst/>
                        <a:latin typeface="Times New Roman"/>
                      </a:endParaRPr>
                    </a:p>
                  </a:txBody>
                  <a:tcPr marL="63500" marR="63500" marT="63500" marB="63500"/>
                </a:tc>
                <a:extLst>
                  <a:ext uri="{0D108BD9-81ED-4DB2-BD59-A6C34878D82A}">
                    <a16:rowId xmlns:a16="http://schemas.microsoft.com/office/drawing/2014/main" val="3966949793"/>
                  </a:ext>
                </a:extLst>
              </a:tr>
              <a:tr h="309031">
                <a:tc>
                  <a:txBody>
                    <a:bodyPr/>
                    <a:lstStyle/>
                    <a:p>
                      <a:pPr algn="ctr" rtl="0" fontAlgn="t">
                        <a:spcBef>
                          <a:spcPts val="0"/>
                        </a:spcBef>
                        <a:spcAft>
                          <a:spcPts val="0"/>
                        </a:spcAft>
                      </a:pPr>
                      <a:r>
                        <a:rPr lang="en-US" sz="1400" b="1" u="none" strike="noStrike" dirty="0">
                          <a:solidFill>
                            <a:schemeClr val="tx1"/>
                          </a:solidFill>
                          <a:effectLst/>
                          <a:latin typeface="Times New Roman"/>
                        </a:rPr>
                        <a:t>21BCE11284</a:t>
                      </a:r>
                      <a:endParaRPr lang="en-US" b="1">
                        <a:solidFill>
                          <a:schemeClr val="tx1"/>
                        </a:solidFill>
                        <a:effectLst/>
                        <a:latin typeface="Times New Roman"/>
                      </a:endParaRPr>
                    </a:p>
                  </a:txBody>
                  <a:tcPr marL="63500" marR="63500" marT="63500" marB="63500"/>
                </a:tc>
                <a:tc>
                  <a:txBody>
                    <a:bodyPr/>
                    <a:lstStyle/>
                    <a:p>
                      <a:pPr algn="ctr" rtl="0" fontAlgn="t">
                        <a:spcBef>
                          <a:spcPts val="0"/>
                        </a:spcBef>
                        <a:spcAft>
                          <a:spcPts val="0"/>
                        </a:spcAft>
                      </a:pPr>
                      <a:r>
                        <a:rPr lang="en-US" sz="1400" b="1" u="none" strike="noStrike" dirty="0">
                          <a:solidFill>
                            <a:schemeClr val="tx1"/>
                          </a:solidFill>
                          <a:effectLst/>
                          <a:latin typeface="Times New Roman"/>
                        </a:rPr>
                        <a:t>Aman Rathor</a:t>
                      </a:r>
                      <a:endParaRPr lang="en-US" b="1" dirty="0">
                        <a:solidFill>
                          <a:schemeClr val="tx1"/>
                        </a:solidFill>
                        <a:effectLst/>
                        <a:latin typeface="Times New Roman"/>
                      </a:endParaRPr>
                    </a:p>
                  </a:txBody>
                  <a:tcPr marL="63500" marR="63500" marT="63500" marB="63500"/>
                </a:tc>
                <a:extLst>
                  <a:ext uri="{0D108BD9-81ED-4DB2-BD59-A6C34878D82A}">
                    <a16:rowId xmlns:a16="http://schemas.microsoft.com/office/drawing/2014/main" val="3936367094"/>
                  </a:ext>
                </a:extLst>
              </a:tr>
              <a:tr h="309031">
                <a:tc>
                  <a:txBody>
                    <a:bodyPr/>
                    <a:lstStyle/>
                    <a:p>
                      <a:pPr algn="ctr" rtl="0" fontAlgn="t">
                        <a:spcBef>
                          <a:spcPts val="0"/>
                        </a:spcBef>
                        <a:spcAft>
                          <a:spcPts val="0"/>
                        </a:spcAft>
                      </a:pPr>
                      <a:r>
                        <a:rPr lang="en-US" sz="1400" b="1" u="none" strike="noStrike" dirty="0">
                          <a:solidFill>
                            <a:schemeClr val="tx1"/>
                          </a:solidFill>
                          <a:effectLst/>
                          <a:latin typeface="Times New Roman"/>
                        </a:rPr>
                        <a:t>21BCY10106</a:t>
                      </a:r>
                      <a:endParaRPr lang="en-US" b="1">
                        <a:solidFill>
                          <a:schemeClr val="tx1"/>
                        </a:solidFill>
                        <a:effectLst/>
                        <a:latin typeface="Times New Roman"/>
                      </a:endParaRPr>
                    </a:p>
                  </a:txBody>
                  <a:tcPr marL="63500" marR="63500" marT="63500" marB="63500"/>
                </a:tc>
                <a:tc>
                  <a:txBody>
                    <a:bodyPr/>
                    <a:lstStyle/>
                    <a:p>
                      <a:pPr algn="ctr" rtl="0" fontAlgn="t">
                        <a:spcBef>
                          <a:spcPts val="0"/>
                        </a:spcBef>
                        <a:spcAft>
                          <a:spcPts val="0"/>
                        </a:spcAft>
                      </a:pPr>
                      <a:r>
                        <a:rPr lang="en-US" sz="1400" b="1" u="none" strike="noStrike" dirty="0">
                          <a:solidFill>
                            <a:schemeClr val="tx1"/>
                          </a:solidFill>
                          <a:effectLst/>
                          <a:latin typeface="Times New Roman"/>
                        </a:rPr>
                        <a:t>Aryan Thapa</a:t>
                      </a:r>
                      <a:endParaRPr lang="en-US" b="1">
                        <a:solidFill>
                          <a:schemeClr val="tx1"/>
                        </a:solidFill>
                        <a:effectLst/>
                        <a:latin typeface="Times New Roman"/>
                      </a:endParaRPr>
                    </a:p>
                  </a:txBody>
                  <a:tcPr marL="63500" marR="63500" marT="63500" marB="63500"/>
                </a:tc>
                <a:extLst>
                  <a:ext uri="{0D108BD9-81ED-4DB2-BD59-A6C34878D82A}">
                    <a16:rowId xmlns:a16="http://schemas.microsoft.com/office/drawing/2014/main" val="1972323778"/>
                  </a:ext>
                </a:extLst>
              </a:tr>
            </a:tbl>
          </a:graphicData>
        </a:graphic>
      </p:graphicFrame>
      <p:sp>
        <p:nvSpPr>
          <p:cNvPr id="14" name="Rectangle 13">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66909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A4335B-FD19-F8EB-A00B-8ADDE553C6C4}"/>
              </a:ext>
            </a:extLst>
          </p:cNvPr>
          <p:cNvSpPr>
            <a:spLocks noGrp="1"/>
          </p:cNvSpPr>
          <p:nvPr>
            <p:ph type="title"/>
          </p:nvPr>
        </p:nvSpPr>
        <p:spPr>
          <a:xfrm>
            <a:off x="5172074" y="286603"/>
            <a:ext cx="5983605" cy="1450757"/>
          </a:xfrm>
        </p:spPr>
        <p:txBody>
          <a:bodyPr>
            <a:normAutofit/>
          </a:bodyPr>
          <a:lstStyle/>
          <a:p>
            <a:r>
              <a:rPr lang="en-US" dirty="0"/>
              <a:t>TABLE OF CONTENTS</a:t>
            </a:r>
          </a:p>
        </p:txBody>
      </p:sp>
      <p:pic>
        <p:nvPicPr>
          <p:cNvPr id="5" name="Picture 4" descr="Top view of wood desk with the plant, white keyboard, coffee in a white mug, notebook, and pen">
            <a:extLst>
              <a:ext uri="{FF2B5EF4-FFF2-40B4-BE49-F238E27FC236}">
                <a16:creationId xmlns:a16="http://schemas.microsoft.com/office/drawing/2014/main" id="{DCCB77D7-7B96-C17A-A9CA-01F1257AFE2A}"/>
              </a:ext>
            </a:extLst>
          </p:cNvPr>
          <p:cNvPicPr>
            <a:picLocks noChangeAspect="1"/>
          </p:cNvPicPr>
          <p:nvPr/>
        </p:nvPicPr>
        <p:blipFill rotWithShape="1">
          <a:blip r:embed="rId2"/>
          <a:srcRect l="28780" r="22741" b="-1"/>
          <a:stretch/>
        </p:blipFill>
        <p:spPr>
          <a:xfrm>
            <a:off x="20" y="10"/>
            <a:ext cx="4580077" cy="6400784"/>
          </a:xfrm>
          <a:prstGeom prst="rect">
            <a:avLst/>
          </a:prstGeom>
        </p:spPr>
      </p:pic>
      <p:cxnSp>
        <p:nvCxnSpPr>
          <p:cNvPr id="20" name="!!Straight Connector">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30B74DC-0149-ECD2-4FCA-16504E0C6CE0}"/>
              </a:ext>
            </a:extLst>
          </p:cNvPr>
          <p:cNvSpPr>
            <a:spLocks noGrp="1"/>
          </p:cNvSpPr>
          <p:nvPr>
            <p:ph idx="1"/>
          </p:nvPr>
        </p:nvSpPr>
        <p:spPr>
          <a:xfrm>
            <a:off x="5172074" y="2108201"/>
            <a:ext cx="5983606" cy="3760891"/>
          </a:xfrm>
        </p:spPr>
        <p:txBody>
          <a:bodyPr vert="horz" lIns="0" tIns="45720" rIns="0" bIns="45720" rtlCol="0" anchor="t">
            <a:normAutofit/>
          </a:bodyPr>
          <a:lstStyle/>
          <a:p>
            <a:pPr>
              <a:buClr>
                <a:srgbClr val="1CADE4"/>
              </a:buClr>
              <a:buFont typeface="Wingdings" panose="020F0502020204030204" pitchFamily="34" charset="0"/>
              <a:buChar char="q"/>
            </a:pPr>
            <a:r>
              <a:rPr lang="en-US" dirty="0">
                <a:latin typeface="Times New Roman"/>
                <a:cs typeface="Times New Roman"/>
              </a:rPr>
              <a:t> INTRODUCTION</a:t>
            </a:r>
          </a:p>
          <a:p>
            <a:pPr>
              <a:buClr>
                <a:srgbClr val="1CADE4"/>
              </a:buClr>
              <a:buFont typeface="Wingdings" panose="020F0502020204030204" pitchFamily="34" charset="0"/>
              <a:buChar char="q"/>
            </a:pPr>
            <a:r>
              <a:rPr lang="en-US" dirty="0">
                <a:latin typeface="Times New Roman"/>
                <a:cs typeface="Times New Roman"/>
              </a:rPr>
              <a:t> OBJECTIVES</a:t>
            </a:r>
          </a:p>
          <a:p>
            <a:pPr>
              <a:buClr>
                <a:srgbClr val="1CADE4"/>
              </a:buClr>
              <a:buFont typeface="Wingdings" panose="020F0502020204030204" pitchFamily="34" charset="0"/>
              <a:buChar char="q"/>
            </a:pPr>
            <a:r>
              <a:rPr lang="en-US" dirty="0">
                <a:latin typeface="Times New Roman"/>
                <a:cs typeface="Times New Roman"/>
              </a:rPr>
              <a:t> PROBLEM STATEMENT</a:t>
            </a:r>
          </a:p>
          <a:p>
            <a:pPr>
              <a:buClr>
                <a:srgbClr val="1CADE4"/>
              </a:buClr>
              <a:buFont typeface="Wingdings" panose="020F0502020204030204" pitchFamily="34" charset="0"/>
              <a:buChar char="q"/>
            </a:pPr>
            <a:r>
              <a:rPr lang="en-US" dirty="0">
                <a:latin typeface="Times New Roman"/>
                <a:cs typeface="Times New Roman"/>
              </a:rPr>
              <a:t> PROPOSED SOLUTION</a:t>
            </a:r>
          </a:p>
          <a:p>
            <a:pPr>
              <a:buClr>
                <a:srgbClr val="1CADE4"/>
              </a:buClr>
              <a:buFont typeface="Wingdings" panose="020F0502020204030204" pitchFamily="34" charset="0"/>
              <a:buChar char="q"/>
            </a:pPr>
            <a:r>
              <a:rPr lang="en-US" dirty="0">
                <a:latin typeface="Times New Roman"/>
                <a:cs typeface="Times New Roman"/>
              </a:rPr>
              <a:t> SYSTEM ARCHITECTURE</a:t>
            </a:r>
          </a:p>
          <a:p>
            <a:pPr>
              <a:buClr>
                <a:srgbClr val="1CADE4"/>
              </a:buClr>
              <a:buFont typeface="Wingdings" panose="020F0502020204030204" pitchFamily="34" charset="0"/>
              <a:buChar char="q"/>
            </a:pPr>
            <a:r>
              <a:rPr lang="en-US" dirty="0">
                <a:latin typeface="Times New Roman"/>
                <a:cs typeface="Times New Roman"/>
              </a:rPr>
              <a:t> INDIVIDUAL'S CONTRIBUTION</a:t>
            </a:r>
          </a:p>
          <a:p>
            <a:pPr>
              <a:buClr>
                <a:srgbClr val="1CADE4"/>
              </a:buClr>
              <a:buFont typeface="Wingdings" panose="020F0502020204030204" pitchFamily="34" charset="0"/>
              <a:buChar char="q"/>
            </a:pPr>
            <a:r>
              <a:rPr lang="en-US" dirty="0">
                <a:latin typeface="Times New Roman"/>
                <a:cs typeface="Times New Roman"/>
              </a:rPr>
              <a:t> CONCLUSION</a:t>
            </a:r>
          </a:p>
          <a:p>
            <a:pPr marL="0" indent="0">
              <a:buClr>
                <a:srgbClr val="1CADE4"/>
              </a:buClr>
              <a:buNone/>
            </a:pPr>
            <a:endParaRPr lang="en-US" dirty="0">
              <a:latin typeface="Times New Roman"/>
              <a:cs typeface="Times New Roman"/>
            </a:endParaRPr>
          </a:p>
        </p:txBody>
      </p:sp>
      <p:sp>
        <p:nvSpPr>
          <p:cNvPr id="22" name="Rectangle 21">
            <a:extLst>
              <a:ext uri="{FF2B5EF4-FFF2-40B4-BE49-F238E27FC236}">
                <a16:creationId xmlns:a16="http://schemas.microsoft.com/office/drawing/2014/main" id="{C1B60310-C5C3-46A0-A452-2A0B00843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07029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D226F71-7145-D501-26BA-E46B2A55DF2E}"/>
              </a:ext>
            </a:extLst>
          </p:cNvPr>
          <p:cNvSpPr>
            <a:spLocks noGrp="1"/>
          </p:cNvSpPr>
          <p:nvPr>
            <p:ph type="title"/>
          </p:nvPr>
        </p:nvSpPr>
        <p:spPr>
          <a:xfrm>
            <a:off x="5116783" y="516835"/>
            <a:ext cx="5977937" cy="1666501"/>
          </a:xfrm>
        </p:spPr>
        <p:txBody>
          <a:bodyPr>
            <a:normAutofit/>
          </a:bodyPr>
          <a:lstStyle/>
          <a:p>
            <a:r>
              <a:rPr lang="en-US" sz="4000">
                <a:solidFill>
                  <a:srgbClr val="FFFFFF"/>
                </a:solidFill>
              </a:rPr>
              <a:t>INTRODUCTION</a:t>
            </a:r>
          </a:p>
        </p:txBody>
      </p:sp>
      <p:pic>
        <p:nvPicPr>
          <p:cNvPr id="12" name="Picture 11" descr="A 3D pattern of ring shapes connected by lines">
            <a:extLst>
              <a:ext uri="{FF2B5EF4-FFF2-40B4-BE49-F238E27FC236}">
                <a16:creationId xmlns:a16="http://schemas.microsoft.com/office/drawing/2014/main" id="{015FC5AE-AE65-3A9B-B939-4ACA8DD7064C}"/>
              </a:ext>
            </a:extLst>
          </p:cNvPr>
          <p:cNvPicPr>
            <a:picLocks noChangeAspect="1"/>
          </p:cNvPicPr>
          <p:nvPr/>
        </p:nvPicPr>
        <p:blipFill rotWithShape="1">
          <a:blip r:embed="rId2"/>
          <a:srcRect l="13801" r="48632" b="-2"/>
          <a:stretch/>
        </p:blipFill>
        <p:spPr>
          <a:xfrm>
            <a:off x="20" y="10"/>
            <a:ext cx="4580077" cy="6857990"/>
          </a:xfrm>
          <a:prstGeom prst="rect">
            <a:avLst/>
          </a:prstGeom>
        </p:spPr>
      </p:pic>
      <p:cxnSp>
        <p:nvCxnSpPr>
          <p:cNvPr id="18" name="Straight Connector 17">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00864" y="2353592"/>
            <a:ext cx="5669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17C1E05-B63B-D654-E8E5-FBC121C6655E}"/>
              </a:ext>
            </a:extLst>
          </p:cNvPr>
          <p:cNvSpPr>
            <a:spLocks noGrp="1"/>
          </p:cNvSpPr>
          <p:nvPr>
            <p:ph idx="1"/>
          </p:nvPr>
        </p:nvSpPr>
        <p:spPr>
          <a:xfrm>
            <a:off x="5116784" y="2546224"/>
            <a:ext cx="5977938" cy="3342747"/>
          </a:xfrm>
        </p:spPr>
        <p:txBody>
          <a:bodyPr vert="horz" lIns="0" tIns="45720" rIns="0" bIns="45720" rtlCol="0" anchor="t">
            <a:normAutofit/>
          </a:bodyPr>
          <a:lstStyle/>
          <a:p>
            <a:pPr algn="just"/>
            <a:r>
              <a:rPr lang="en-US" dirty="0">
                <a:solidFill>
                  <a:srgbClr val="FFFFFF"/>
                </a:solidFill>
                <a:latin typeface="Times New Roman"/>
                <a:ea typeface="+mn-lt"/>
                <a:cs typeface="+mn-lt"/>
              </a:rPr>
              <a:t>An innovative online marketplace that empowers local craftsmen to reach a wider audience and promote their unique, handcrafted products. This platform will not only serve as a marketplace but will also integrate cutting-edge technologies to enhance the user experience and streamline operations. Features like Automated Filtration and Recommendation mechanism and secured data storing will give us quality points.</a:t>
            </a:r>
            <a:endParaRPr lang="en-US" dirty="0">
              <a:solidFill>
                <a:srgbClr val="FFFFFF"/>
              </a:solidFill>
              <a:latin typeface="Times New Roman"/>
              <a:cs typeface="Times New Roman"/>
            </a:endParaRPr>
          </a:p>
          <a:p>
            <a:pPr algn="just"/>
            <a:endParaRPr lang="en-US" dirty="0">
              <a:solidFill>
                <a:srgbClr val="FFFFFF"/>
              </a:solidFill>
              <a:latin typeface="Times New Roman"/>
              <a:cs typeface="Times New Roman"/>
            </a:endParaRPr>
          </a:p>
        </p:txBody>
      </p:sp>
    </p:spTree>
    <p:extLst>
      <p:ext uri="{BB962C8B-B14F-4D97-AF65-F5344CB8AC3E}">
        <p14:creationId xmlns:p14="http://schemas.microsoft.com/office/powerpoint/2010/main" val="188316563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B0E58038-8ACE-4AD9-B404-25C603550D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descr="A 3D pattern of ring shapes connected by lines">
            <a:extLst>
              <a:ext uri="{FF2B5EF4-FFF2-40B4-BE49-F238E27FC236}">
                <a16:creationId xmlns:a16="http://schemas.microsoft.com/office/drawing/2014/main" id="{D0F67866-ACE5-3FC3-AC33-81BF3C8B2174}"/>
              </a:ext>
            </a:extLst>
          </p:cNvPr>
          <p:cNvPicPr>
            <a:picLocks noChangeAspect="1"/>
          </p:cNvPicPr>
          <p:nvPr/>
        </p:nvPicPr>
        <p:blipFill rotWithShape="1">
          <a:blip r:embed="rId2">
            <a:duotone>
              <a:schemeClr val="bg2">
                <a:shade val="45000"/>
                <a:satMod val="135000"/>
              </a:schemeClr>
              <a:prstClr val="white"/>
            </a:duotone>
            <a:alphaModFix amt="45000"/>
          </a:blip>
          <a:srcRect r="-2" b="-2"/>
          <a:stretch/>
        </p:blipFill>
        <p:spPr>
          <a:xfrm>
            <a:off x="20" y="10"/>
            <a:ext cx="12191980" cy="6857990"/>
          </a:xfrm>
          <a:prstGeom prst="rect">
            <a:avLst/>
          </a:prstGeom>
        </p:spPr>
      </p:pic>
      <p:sp>
        <p:nvSpPr>
          <p:cNvPr id="2" name="Title 1">
            <a:extLst>
              <a:ext uri="{FF2B5EF4-FFF2-40B4-BE49-F238E27FC236}">
                <a16:creationId xmlns:a16="http://schemas.microsoft.com/office/drawing/2014/main" id="{E8ED747A-F4D2-565C-63DB-8390824A6E2B}"/>
              </a:ext>
            </a:extLst>
          </p:cNvPr>
          <p:cNvSpPr>
            <a:spLocks noGrp="1"/>
          </p:cNvSpPr>
          <p:nvPr>
            <p:ph type="title"/>
          </p:nvPr>
        </p:nvSpPr>
        <p:spPr>
          <a:xfrm>
            <a:off x="1097280" y="286603"/>
            <a:ext cx="10058400" cy="1450757"/>
          </a:xfrm>
        </p:spPr>
        <p:txBody>
          <a:bodyPr>
            <a:normAutofit/>
          </a:bodyPr>
          <a:lstStyle/>
          <a:p>
            <a:r>
              <a:rPr lang="en-US" dirty="0"/>
              <a:t>OBJECTIVES</a:t>
            </a:r>
          </a:p>
        </p:txBody>
      </p:sp>
      <p:cxnSp>
        <p:nvCxnSpPr>
          <p:cNvPr id="30" name="Straight Connector 29">
            <a:extLst>
              <a:ext uri="{FF2B5EF4-FFF2-40B4-BE49-F238E27FC236}">
                <a16:creationId xmlns:a16="http://schemas.microsoft.com/office/drawing/2014/main" id="{38A34772-9011-42B5-AA63-FD6DEC92EE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9107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8F3E8FA-2F76-BF3A-1753-23E85ECBDF0F}"/>
              </a:ext>
            </a:extLst>
          </p:cNvPr>
          <p:cNvSpPr>
            <a:spLocks noGrp="1"/>
          </p:cNvSpPr>
          <p:nvPr>
            <p:ph idx="1"/>
          </p:nvPr>
        </p:nvSpPr>
        <p:spPr>
          <a:xfrm>
            <a:off x="1193532" y="2040090"/>
            <a:ext cx="10069132" cy="4136524"/>
          </a:xfrm>
        </p:spPr>
        <p:txBody>
          <a:bodyPr vert="horz" lIns="0" tIns="45720" rIns="0" bIns="45720" rtlCol="0" anchor="t">
            <a:noAutofit/>
          </a:bodyPr>
          <a:lstStyle/>
          <a:p>
            <a:pPr algn="just">
              <a:lnSpc>
                <a:spcPct val="100000"/>
              </a:lnSpc>
              <a:buClr>
                <a:srgbClr val="1CADE4"/>
              </a:buClr>
              <a:buFont typeface="Wingdings"/>
              <a:buChar char="v"/>
            </a:pPr>
            <a:r>
              <a:rPr lang="en-US" sz="1800" b="1" dirty="0">
                <a:latin typeface="Times New Roman"/>
                <a:ea typeface="+mn-lt"/>
                <a:cs typeface="+mn-lt"/>
              </a:rPr>
              <a:t> Automated Filtration and Recommendation:</a:t>
            </a:r>
            <a:r>
              <a:rPr lang="en-US" sz="1800" dirty="0">
                <a:latin typeface="Times New Roman"/>
                <a:ea typeface="+mn-lt"/>
                <a:cs typeface="+mn-lt"/>
              </a:rPr>
              <a:t> We incorporate artificial intelligence to enhance the product search and recommendation system.  The AI will analyze user preferences, purchase history, and other data to provide personalized product recommendations, thereby improving the overall shopping experience.</a:t>
            </a:r>
            <a:endParaRPr lang="en-US" sz="1800" b="1" dirty="0">
              <a:latin typeface="Times New Roman"/>
              <a:ea typeface="+mn-lt"/>
              <a:cs typeface="+mn-lt"/>
            </a:endParaRPr>
          </a:p>
          <a:p>
            <a:pPr algn="just">
              <a:lnSpc>
                <a:spcPct val="100000"/>
              </a:lnSpc>
              <a:buFont typeface="Wingdings"/>
              <a:buChar char="v"/>
            </a:pPr>
            <a:r>
              <a:rPr lang="en-US" sz="1800" b="1" dirty="0">
                <a:latin typeface="Times New Roman"/>
                <a:ea typeface="+mn-lt"/>
                <a:cs typeface="+mn-lt"/>
              </a:rPr>
              <a:t> Blockchain Integration: </a:t>
            </a:r>
            <a:r>
              <a:rPr lang="en-US" sz="1800" dirty="0">
                <a:latin typeface="Times New Roman"/>
                <a:ea typeface="+mn-lt"/>
                <a:cs typeface="+mn-lt"/>
              </a:rPr>
              <a:t>We are implementing blockchain technology to ensure transparent product listings and transactions, providing a high level of trust and reducing fraudulent activities.</a:t>
            </a:r>
          </a:p>
          <a:p>
            <a:pPr algn="just">
              <a:lnSpc>
                <a:spcPct val="100000"/>
              </a:lnSpc>
              <a:buFont typeface="Wingdings"/>
              <a:buChar char="v"/>
            </a:pPr>
            <a:r>
              <a:rPr lang="en-US" sz="1800" b="1" dirty="0">
                <a:latin typeface="Times New Roman"/>
                <a:ea typeface="+mn-lt"/>
                <a:cs typeface="+mn-lt"/>
              </a:rPr>
              <a:t> User-Friendly Interface:</a:t>
            </a:r>
            <a:r>
              <a:rPr lang="en-US" sz="1800" dirty="0">
                <a:latin typeface="Times New Roman"/>
                <a:ea typeface="+mn-lt"/>
                <a:cs typeface="+mn-lt"/>
              </a:rPr>
              <a:t> The platform will be designed with a responsive and user-friendly interface, accessible on various devices.</a:t>
            </a:r>
            <a:endParaRPr lang="en-US" sz="1800" dirty="0">
              <a:latin typeface="Times New Roman"/>
              <a:cs typeface="Times New Roman"/>
            </a:endParaRPr>
          </a:p>
          <a:p>
            <a:pPr algn="just">
              <a:lnSpc>
                <a:spcPct val="100000"/>
              </a:lnSpc>
              <a:buClr>
                <a:srgbClr val="1CADE4"/>
              </a:buClr>
              <a:buFont typeface="Wingdings"/>
              <a:buChar char="v"/>
            </a:pPr>
            <a:r>
              <a:rPr lang="en-US" sz="1800" b="1" dirty="0">
                <a:latin typeface="Times New Roman"/>
                <a:ea typeface="+mn-lt"/>
                <a:cs typeface="+mn-lt"/>
              </a:rPr>
              <a:t>Secure Payment System:</a:t>
            </a:r>
            <a:r>
              <a:rPr lang="en-US" sz="1800" dirty="0">
                <a:latin typeface="Times New Roman"/>
                <a:ea typeface="+mn-lt"/>
                <a:cs typeface="+mn-lt"/>
              </a:rPr>
              <a:t> We will implement a robust and secure payment system to protect both buyers and sellers during transactions.</a:t>
            </a:r>
            <a:endParaRPr lang="en-US" sz="1800" dirty="0">
              <a:latin typeface="Times New Roman"/>
              <a:cs typeface="Times New Roman"/>
            </a:endParaRPr>
          </a:p>
          <a:p>
            <a:pPr algn="just">
              <a:lnSpc>
                <a:spcPct val="100000"/>
              </a:lnSpc>
              <a:buFont typeface="Wingdings"/>
              <a:buChar char="v"/>
            </a:pPr>
            <a:r>
              <a:rPr lang="en-US" sz="1800" b="1" dirty="0">
                <a:latin typeface="Times New Roman"/>
                <a:ea typeface="+mn-lt"/>
                <a:cs typeface="+mn-lt"/>
              </a:rPr>
              <a:t> Seller Profiles:</a:t>
            </a:r>
            <a:r>
              <a:rPr lang="en-US" sz="1800" dirty="0">
                <a:latin typeface="Times New Roman"/>
                <a:ea typeface="+mn-lt"/>
                <a:cs typeface="+mn-lt"/>
              </a:rPr>
              <a:t> Each local craftsman will have a dedicated seller profile, enabling them to showcase their craftsmanship, share their stories, and build a loyal customer base.</a:t>
            </a:r>
            <a:endParaRPr lang="en-US" sz="1800" dirty="0">
              <a:latin typeface="Times New Roman"/>
              <a:cs typeface="Times New Roman"/>
            </a:endParaRPr>
          </a:p>
          <a:p>
            <a:pPr algn="just">
              <a:lnSpc>
                <a:spcPct val="100000"/>
              </a:lnSpc>
              <a:buFont typeface="Wingdings"/>
              <a:buChar char="v"/>
            </a:pPr>
            <a:r>
              <a:rPr lang="en-US" sz="1800" b="1" dirty="0">
                <a:latin typeface="Times New Roman"/>
                <a:ea typeface="+mn-lt"/>
                <a:cs typeface="+mn-lt"/>
              </a:rPr>
              <a:t> </a:t>
            </a:r>
            <a:endParaRPr lang="en-US" sz="1800" dirty="0">
              <a:latin typeface="Times New Roman"/>
              <a:cs typeface="Times New Roman"/>
            </a:endParaRPr>
          </a:p>
        </p:txBody>
      </p:sp>
      <p:sp>
        <p:nvSpPr>
          <p:cNvPr id="32" name="Rectangle 31">
            <a:extLst>
              <a:ext uri="{FF2B5EF4-FFF2-40B4-BE49-F238E27FC236}">
                <a16:creationId xmlns:a16="http://schemas.microsoft.com/office/drawing/2014/main" id="{82BCDE19-2810-4337-9C49-8589C42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71605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973D64-C908-DD03-D185-E986D157EE6B}"/>
              </a:ext>
            </a:extLst>
          </p:cNvPr>
          <p:cNvSpPr>
            <a:spLocks noGrp="1"/>
          </p:cNvSpPr>
          <p:nvPr>
            <p:ph type="title"/>
          </p:nvPr>
        </p:nvSpPr>
        <p:spPr>
          <a:xfrm>
            <a:off x="5172074" y="286603"/>
            <a:ext cx="6606083" cy="1429293"/>
          </a:xfrm>
        </p:spPr>
        <p:txBody>
          <a:bodyPr>
            <a:normAutofit/>
          </a:bodyPr>
          <a:lstStyle/>
          <a:p>
            <a:r>
              <a:rPr lang="en-US" dirty="0"/>
              <a:t>PROBLEM STATEMENT</a:t>
            </a:r>
          </a:p>
        </p:txBody>
      </p:sp>
      <p:pic>
        <p:nvPicPr>
          <p:cNvPr id="5" name="Picture 4" descr="Puzzle pieces">
            <a:extLst>
              <a:ext uri="{FF2B5EF4-FFF2-40B4-BE49-F238E27FC236}">
                <a16:creationId xmlns:a16="http://schemas.microsoft.com/office/drawing/2014/main" id="{63E4B60A-21E6-DDDE-1D92-7BDDB2DBB7C0}"/>
              </a:ext>
            </a:extLst>
          </p:cNvPr>
          <p:cNvPicPr>
            <a:picLocks noChangeAspect="1"/>
          </p:cNvPicPr>
          <p:nvPr/>
        </p:nvPicPr>
        <p:blipFill rotWithShape="1">
          <a:blip r:embed="rId2"/>
          <a:srcRect l="30298" r="22180" b="-10"/>
          <a:stretch/>
        </p:blipFill>
        <p:spPr>
          <a:xfrm>
            <a:off x="20" y="10"/>
            <a:ext cx="4580077" cy="6400784"/>
          </a:xfrm>
          <a:prstGeom prst="rect">
            <a:avLst/>
          </a:prstGeom>
        </p:spPr>
      </p:pic>
      <p:cxnSp>
        <p:nvCxnSpPr>
          <p:cNvPr id="11" name="!!Straight Connector">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7F8406B-C0F9-7462-2A87-4ABEAF8EE29A}"/>
              </a:ext>
            </a:extLst>
          </p:cNvPr>
          <p:cNvSpPr>
            <a:spLocks noGrp="1"/>
          </p:cNvSpPr>
          <p:nvPr>
            <p:ph idx="1"/>
          </p:nvPr>
        </p:nvSpPr>
        <p:spPr>
          <a:xfrm>
            <a:off x="5172074" y="2108201"/>
            <a:ext cx="5983606" cy="3760891"/>
          </a:xfrm>
        </p:spPr>
        <p:txBody>
          <a:bodyPr vert="horz" lIns="0" tIns="45720" rIns="0" bIns="45720" rtlCol="0" anchor="t">
            <a:normAutofit/>
          </a:bodyPr>
          <a:lstStyle/>
          <a:p>
            <a:pPr algn="just"/>
            <a:r>
              <a:rPr lang="en-US" dirty="0">
                <a:latin typeface="Times New Roman"/>
                <a:ea typeface="+mn-lt"/>
                <a:cs typeface="+mn-lt"/>
              </a:rPr>
              <a:t>Local craftsmen face significant challenges in showcasing and selling their traditional crafts to a wider audience. Many artisans lack an online presence, limiting their reach and potential customer base. The absence of dedicated platforms tailored to their needs hampers their ability to overcome logistical and marketing obstacles, hindering the growth of their craft businesses. There is a pressing need for an inclusive and user-friendly online platform that empowers local craftsmen to overcome these challenges and connect with a broader customer base.</a:t>
            </a:r>
            <a:endParaRPr lang="en-US">
              <a:latin typeface="Times New Roman"/>
              <a:cs typeface="Times New Roman"/>
            </a:endParaRPr>
          </a:p>
        </p:txBody>
      </p:sp>
      <p:sp>
        <p:nvSpPr>
          <p:cNvPr id="13" name="Rectangle 12">
            <a:extLst>
              <a:ext uri="{FF2B5EF4-FFF2-40B4-BE49-F238E27FC236}">
                <a16:creationId xmlns:a16="http://schemas.microsoft.com/office/drawing/2014/main" id="{C1B60310-C5C3-46A0-A452-2A0B00843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21848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BC477B-18BA-A546-B6BE-8A25502DC01A}"/>
              </a:ext>
            </a:extLst>
          </p:cNvPr>
          <p:cNvSpPr>
            <a:spLocks noGrp="1"/>
          </p:cNvSpPr>
          <p:nvPr>
            <p:ph type="title"/>
          </p:nvPr>
        </p:nvSpPr>
        <p:spPr>
          <a:xfrm>
            <a:off x="1097280" y="286603"/>
            <a:ext cx="10058400" cy="1450757"/>
          </a:xfrm>
        </p:spPr>
        <p:txBody>
          <a:bodyPr>
            <a:normAutofit/>
          </a:bodyPr>
          <a:lstStyle/>
          <a:p>
            <a:r>
              <a:rPr lang="en-US" dirty="0"/>
              <a:t>PROPOSED SOLUTION</a:t>
            </a:r>
          </a:p>
        </p:txBody>
      </p:sp>
      <p:cxnSp>
        <p:nvCxnSpPr>
          <p:cNvPr id="11" name="Straight Connector 10">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ADF8B9C-A707-F8C4-E0CF-4B61B24369DF}"/>
              </a:ext>
            </a:extLst>
          </p:cNvPr>
          <p:cNvSpPr>
            <a:spLocks noGrp="1"/>
          </p:cNvSpPr>
          <p:nvPr>
            <p:ph idx="1"/>
          </p:nvPr>
        </p:nvSpPr>
        <p:spPr>
          <a:xfrm>
            <a:off x="312868" y="2063377"/>
            <a:ext cx="5720191" cy="3760891"/>
          </a:xfrm>
        </p:spPr>
        <p:txBody>
          <a:bodyPr vert="horz" lIns="0" tIns="45720" rIns="0" bIns="45720" rtlCol="0" anchor="t">
            <a:normAutofit/>
          </a:bodyPr>
          <a:lstStyle/>
          <a:p>
            <a:pPr algn="just">
              <a:lnSpc>
                <a:spcPct val="100000"/>
              </a:lnSpc>
            </a:pPr>
            <a:r>
              <a:rPr lang="en-US" sz="1600" dirty="0">
                <a:latin typeface="Times New Roman"/>
                <a:ea typeface="+mn-lt"/>
                <a:cs typeface="+mn-lt"/>
              </a:rPr>
              <a:t>Our proposed solution involves the creation of a specialized website, hereafter referred to as "</a:t>
            </a:r>
            <a:r>
              <a:rPr lang="en-US" sz="1600" b="1" err="1">
                <a:latin typeface="Times New Roman"/>
                <a:ea typeface="+mn-lt"/>
                <a:cs typeface="+mn-lt"/>
              </a:rPr>
              <a:t>Vikreta</a:t>
            </a:r>
            <a:r>
              <a:rPr lang="en-US" sz="1600" dirty="0">
                <a:latin typeface="Times New Roman"/>
                <a:ea typeface="+mn-lt"/>
                <a:cs typeface="+mn-lt"/>
              </a:rPr>
              <a:t>," designed specifically for local craftsmen. </a:t>
            </a:r>
            <a:r>
              <a:rPr lang="en-US" sz="1600" err="1">
                <a:latin typeface="Times New Roman"/>
                <a:ea typeface="+mn-lt"/>
                <a:cs typeface="+mn-lt"/>
              </a:rPr>
              <a:t>Vikreta</a:t>
            </a:r>
            <a:r>
              <a:rPr lang="en-US" sz="1600" dirty="0">
                <a:latin typeface="Times New Roman"/>
                <a:ea typeface="+mn-lt"/>
                <a:cs typeface="+mn-lt"/>
              </a:rPr>
              <a:t> aims to provide a user-friendly and accessible online space where artisans can showcase and sell their traditional crafts. The platform will offer easy-to-use tools for creating and managing product listings, allowing craftsmen to present their work in an appealing and marketable manner.</a:t>
            </a:r>
            <a:endParaRPr lang="en-US" sz="1600" dirty="0">
              <a:latin typeface="Times New Roman"/>
              <a:cs typeface="Times New Roman"/>
            </a:endParaRPr>
          </a:p>
          <a:p>
            <a:pPr algn="just">
              <a:lnSpc>
                <a:spcPct val="100000"/>
              </a:lnSpc>
            </a:pPr>
            <a:r>
              <a:rPr lang="en-US" sz="1600" dirty="0">
                <a:latin typeface="Times New Roman"/>
                <a:ea typeface="+mn-lt"/>
                <a:cs typeface="+mn-lt"/>
              </a:rPr>
              <a:t>To address logistical challenges, </a:t>
            </a:r>
            <a:r>
              <a:rPr lang="en-US" sz="1600" dirty="0" err="1">
                <a:latin typeface="Times New Roman"/>
                <a:ea typeface="+mn-lt"/>
                <a:cs typeface="+mn-lt"/>
              </a:rPr>
              <a:t>Vikreta</a:t>
            </a:r>
            <a:r>
              <a:rPr lang="en-US" sz="1600" dirty="0">
                <a:latin typeface="Times New Roman"/>
                <a:ea typeface="+mn-lt"/>
                <a:cs typeface="+mn-lt"/>
              </a:rPr>
              <a:t> will incorporate features facilitating secure online transactions, order management, and shipping logistics. Moreover, the website will implement a review and rating system to build trust between craftsmen and customers. To enhance visibility, the platform will employ effective digital marketing strategies, leveraging social media and search engine optimization to promote the crafts and the craftsmen behind them.</a:t>
            </a:r>
            <a:endParaRPr lang="en-US" sz="1600" dirty="0">
              <a:latin typeface="Times New Roman"/>
              <a:cs typeface="Times New Roman"/>
            </a:endParaRPr>
          </a:p>
        </p:txBody>
      </p:sp>
      <p:pic>
        <p:nvPicPr>
          <p:cNvPr id="4" name="Picture 3" descr="A screenshot of a black screen&#10;&#10;Description automatically generated">
            <a:extLst>
              <a:ext uri="{FF2B5EF4-FFF2-40B4-BE49-F238E27FC236}">
                <a16:creationId xmlns:a16="http://schemas.microsoft.com/office/drawing/2014/main" id="{54EEE2E1-493A-FC2A-DBE4-C0EB0CBD7772}"/>
              </a:ext>
            </a:extLst>
          </p:cNvPr>
          <p:cNvPicPr>
            <a:picLocks noChangeAspect="1"/>
          </p:cNvPicPr>
          <p:nvPr/>
        </p:nvPicPr>
        <p:blipFill>
          <a:blip r:embed="rId2"/>
          <a:stretch>
            <a:fillRect/>
          </a:stretch>
        </p:blipFill>
        <p:spPr>
          <a:xfrm>
            <a:off x="6179182" y="2313279"/>
            <a:ext cx="5911895" cy="3261083"/>
          </a:xfrm>
          <a:prstGeom prst="rect">
            <a:avLst/>
          </a:prstGeom>
        </p:spPr>
      </p:pic>
      <p:sp>
        <p:nvSpPr>
          <p:cNvPr id="13" name="Rectangle 12">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94020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RPC - Move Fast and Break Nothing. End-to-end typesafe APIs made easy. |  tRPC">
            <a:extLst>
              <a:ext uri="{FF2B5EF4-FFF2-40B4-BE49-F238E27FC236}">
                <a16:creationId xmlns:a16="http://schemas.microsoft.com/office/drawing/2014/main" id="{A9335799-8677-1AFA-B536-49E2468ED943}"/>
              </a:ext>
            </a:extLst>
          </p:cNvPr>
          <p:cNvPicPr>
            <a:picLocks noChangeAspect="1"/>
          </p:cNvPicPr>
          <p:nvPr/>
        </p:nvPicPr>
        <p:blipFill>
          <a:blip r:embed="rId2"/>
          <a:stretch>
            <a:fillRect/>
          </a:stretch>
        </p:blipFill>
        <p:spPr>
          <a:xfrm>
            <a:off x="5405437" y="1113585"/>
            <a:ext cx="2008655" cy="2008655"/>
          </a:xfrm>
          <a:prstGeom prst="rect">
            <a:avLst/>
          </a:prstGeom>
        </p:spPr>
      </p:pic>
      <p:sp>
        <p:nvSpPr>
          <p:cNvPr id="4" name="Title 1">
            <a:extLst>
              <a:ext uri="{FF2B5EF4-FFF2-40B4-BE49-F238E27FC236}">
                <a16:creationId xmlns:a16="http://schemas.microsoft.com/office/drawing/2014/main" id="{CAE60664-7562-59CD-AEF7-15207817727C}"/>
              </a:ext>
            </a:extLst>
          </p:cNvPr>
          <p:cNvSpPr txBox="1">
            <a:spLocks/>
          </p:cNvSpPr>
          <p:nvPr/>
        </p:nvSpPr>
        <p:spPr>
          <a:xfrm>
            <a:off x="335280" y="286603"/>
            <a:ext cx="9363636" cy="834434"/>
          </a:xfrm>
          <a:prstGeom prst="rect">
            <a:avLst/>
          </a:prstGeom>
        </p:spPr>
        <p:txBody>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r>
              <a:rPr lang="en-US" dirty="0"/>
              <a:t>Tech Stack Used:</a:t>
            </a:r>
          </a:p>
        </p:txBody>
      </p:sp>
      <p:pic>
        <p:nvPicPr>
          <p:cNvPr id="6" name="Picture 5" descr="Next.js Authentication Tutorial - Auth0 Community">
            <a:extLst>
              <a:ext uri="{FF2B5EF4-FFF2-40B4-BE49-F238E27FC236}">
                <a16:creationId xmlns:a16="http://schemas.microsoft.com/office/drawing/2014/main" id="{D6052475-1E03-2EFF-AC28-565AB0A69A03}"/>
              </a:ext>
            </a:extLst>
          </p:cNvPr>
          <p:cNvPicPr>
            <a:picLocks noChangeAspect="1"/>
          </p:cNvPicPr>
          <p:nvPr/>
        </p:nvPicPr>
        <p:blipFill>
          <a:blip r:embed="rId3"/>
          <a:stretch>
            <a:fillRect/>
          </a:stretch>
        </p:blipFill>
        <p:spPr>
          <a:xfrm>
            <a:off x="331695" y="1110388"/>
            <a:ext cx="2238935" cy="2015046"/>
          </a:xfrm>
          <a:prstGeom prst="rect">
            <a:avLst/>
          </a:prstGeom>
        </p:spPr>
      </p:pic>
      <p:pic>
        <p:nvPicPr>
          <p:cNvPr id="8" name="Picture 7" descr="What is Node.js?. My first introduction to JavaScript was… | by Uriel  Rodriguez | Medium">
            <a:extLst>
              <a:ext uri="{FF2B5EF4-FFF2-40B4-BE49-F238E27FC236}">
                <a16:creationId xmlns:a16="http://schemas.microsoft.com/office/drawing/2014/main" id="{7E2B0756-1074-7686-22CA-AE191A6B74FC}"/>
              </a:ext>
            </a:extLst>
          </p:cNvPr>
          <p:cNvPicPr>
            <a:picLocks noChangeAspect="1"/>
          </p:cNvPicPr>
          <p:nvPr/>
        </p:nvPicPr>
        <p:blipFill>
          <a:blip r:embed="rId4"/>
          <a:stretch>
            <a:fillRect/>
          </a:stretch>
        </p:blipFill>
        <p:spPr>
          <a:xfrm>
            <a:off x="3043518" y="1116106"/>
            <a:ext cx="2026025" cy="2026024"/>
          </a:xfrm>
          <a:prstGeom prst="rect">
            <a:avLst/>
          </a:prstGeom>
        </p:spPr>
      </p:pic>
      <p:pic>
        <p:nvPicPr>
          <p:cNvPr id="10" name="Picture 9" descr="Tailwind CSS Basics. I spent the past week building a… | by starrdev |  Medium">
            <a:extLst>
              <a:ext uri="{FF2B5EF4-FFF2-40B4-BE49-F238E27FC236}">
                <a16:creationId xmlns:a16="http://schemas.microsoft.com/office/drawing/2014/main" id="{CB5C3BA2-1399-A82B-9CF9-87EE059D972F}"/>
              </a:ext>
            </a:extLst>
          </p:cNvPr>
          <p:cNvPicPr>
            <a:picLocks noChangeAspect="1"/>
          </p:cNvPicPr>
          <p:nvPr/>
        </p:nvPicPr>
        <p:blipFill>
          <a:blip r:embed="rId5"/>
          <a:stretch>
            <a:fillRect/>
          </a:stretch>
        </p:blipFill>
        <p:spPr>
          <a:xfrm>
            <a:off x="7909672" y="1360674"/>
            <a:ext cx="3028950" cy="1514475"/>
          </a:xfrm>
          <a:prstGeom prst="rect">
            <a:avLst/>
          </a:prstGeom>
        </p:spPr>
      </p:pic>
      <p:pic>
        <p:nvPicPr>
          <p:cNvPr id="12" name="Picture 11" descr="What Are Blockchains?">
            <a:extLst>
              <a:ext uri="{FF2B5EF4-FFF2-40B4-BE49-F238E27FC236}">
                <a16:creationId xmlns:a16="http://schemas.microsoft.com/office/drawing/2014/main" id="{87953F48-9797-7CF6-8CA5-2CAD043DAEA4}"/>
              </a:ext>
            </a:extLst>
          </p:cNvPr>
          <p:cNvPicPr>
            <a:picLocks noChangeAspect="1"/>
          </p:cNvPicPr>
          <p:nvPr/>
        </p:nvPicPr>
        <p:blipFill>
          <a:blip r:embed="rId6"/>
          <a:stretch>
            <a:fillRect/>
          </a:stretch>
        </p:blipFill>
        <p:spPr>
          <a:xfrm>
            <a:off x="333935" y="3960719"/>
            <a:ext cx="2234453" cy="1222562"/>
          </a:xfrm>
          <a:prstGeom prst="rect">
            <a:avLst/>
          </a:prstGeom>
        </p:spPr>
      </p:pic>
      <p:pic>
        <p:nvPicPr>
          <p:cNvPr id="14" name="Picture 13" descr="Payload CMS – Medium">
            <a:extLst>
              <a:ext uri="{FF2B5EF4-FFF2-40B4-BE49-F238E27FC236}">
                <a16:creationId xmlns:a16="http://schemas.microsoft.com/office/drawing/2014/main" id="{DCB83CFD-B29D-CFD2-D0C4-757D2B1EE1B5}"/>
              </a:ext>
            </a:extLst>
          </p:cNvPr>
          <p:cNvPicPr>
            <a:picLocks noChangeAspect="1"/>
          </p:cNvPicPr>
          <p:nvPr/>
        </p:nvPicPr>
        <p:blipFill>
          <a:blip r:embed="rId7"/>
          <a:stretch>
            <a:fillRect/>
          </a:stretch>
        </p:blipFill>
        <p:spPr>
          <a:xfrm>
            <a:off x="3119438" y="3959879"/>
            <a:ext cx="1885390" cy="1885390"/>
          </a:xfrm>
          <a:prstGeom prst="rect">
            <a:avLst/>
          </a:prstGeom>
        </p:spPr>
      </p:pic>
      <p:pic>
        <p:nvPicPr>
          <p:cNvPr id="16" name="Picture 15" descr="Resend mail icon with letter Royalty Free Vector Image">
            <a:extLst>
              <a:ext uri="{FF2B5EF4-FFF2-40B4-BE49-F238E27FC236}">
                <a16:creationId xmlns:a16="http://schemas.microsoft.com/office/drawing/2014/main" id="{138DCFD4-6BFC-67E6-B31C-7B4B65B4ACE0}"/>
              </a:ext>
            </a:extLst>
          </p:cNvPr>
          <p:cNvPicPr>
            <a:picLocks noChangeAspect="1"/>
          </p:cNvPicPr>
          <p:nvPr/>
        </p:nvPicPr>
        <p:blipFill rotWithShape="1">
          <a:blip r:embed="rId8"/>
          <a:srcRect t="188" r="-559" b="6282"/>
          <a:stretch/>
        </p:blipFill>
        <p:spPr>
          <a:xfrm>
            <a:off x="5403477" y="3958982"/>
            <a:ext cx="2023821" cy="1771781"/>
          </a:xfrm>
          <a:prstGeom prst="rect">
            <a:avLst/>
          </a:prstGeom>
        </p:spPr>
      </p:pic>
      <p:pic>
        <p:nvPicPr>
          <p:cNvPr id="18" name="Picture 17" descr="How to get started with MongoDB in 10 minutes | by Navindu Jayatilake |  We've moved to freeCodeCamp.org/news | Medium">
            <a:extLst>
              <a:ext uri="{FF2B5EF4-FFF2-40B4-BE49-F238E27FC236}">
                <a16:creationId xmlns:a16="http://schemas.microsoft.com/office/drawing/2014/main" id="{CA70C338-E735-A9D3-5E78-861273150A81}"/>
              </a:ext>
            </a:extLst>
          </p:cNvPr>
          <p:cNvPicPr>
            <a:picLocks noChangeAspect="1"/>
          </p:cNvPicPr>
          <p:nvPr/>
        </p:nvPicPr>
        <p:blipFill>
          <a:blip r:embed="rId9"/>
          <a:stretch>
            <a:fillRect/>
          </a:stretch>
        </p:blipFill>
        <p:spPr>
          <a:xfrm>
            <a:off x="8632376" y="3711749"/>
            <a:ext cx="2143125" cy="2143125"/>
          </a:xfrm>
          <a:prstGeom prst="rect">
            <a:avLst/>
          </a:prstGeom>
        </p:spPr>
      </p:pic>
      <p:sp>
        <p:nvSpPr>
          <p:cNvPr id="20" name="TextBox 19">
            <a:extLst>
              <a:ext uri="{FF2B5EF4-FFF2-40B4-BE49-F238E27FC236}">
                <a16:creationId xmlns:a16="http://schemas.microsoft.com/office/drawing/2014/main" id="{0425732D-1A0E-9426-94E1-8F3F85E5ECC8}"/>
              </a:ext>
            </a:extLst>
          </p:cNvPr>
          <p:cNvSpPr txBox="1"/>
          <p:nvPr/>
        </p:nvSpPr>
        <p:spPr>
          <a:xfrm>
            <a:off x="572389" y="5348763"/>
            <a:ext cx="217714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BLOCKCHAIN</a:t>
            </a:r>
          </a:p>
        </p:txBody>
      </p:sp>
      <p:sp>
        <p:nvSpPr>
          <p:cNvPr id="21" name="TextBox 20">
            <a:extLst>
              <a:ext uri="{FF2B5EF4-FFF2-40B4-BE49-F238E27FC236}">
                <a16:creationId xmlns:a16="http://schemas.microsoft.com/office/drawing/2014/main" id="{A7F9E6C6-E78B-9E2E-9AB0-BE09A06585B0}"/>
              </a:ext>
            </a:extLst>
          </p:cNvPr>
          <p:cNvSpPr txBox="1"/>
          <p:nvPr/>
        </p:nvSpPr>
        <p:spPr>
          <a:xfrm>
            <a:off x="3159881" y="6002262"/>
            <a:ext cx="185964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CMS PAYLOAD</a:t>
            </a:r>
          </a:p>
        </p:txBody>
      </p:sp>
      <p:sp>
        <p:nvSpPr>
          <p:cNvPr id="22" name="TextBox 21">
            <a:extLst>
              <a:ext uri="{FF2B5EF4-FFF2-40B4-BE49-F238E27FC236}">
                <a16:creationId xmlns:a16="http://schemas.microsoft.com/office/drawing/2014/main" id="{7260BC61-25B1-8031-7E53-42A443D3AD1A}"/>
              </a:ext>
            </a:extLst>
          </p:cNvPr>
          <p:cNvSpPr txBox="1"/>
          <p:nvPr/>
        </p:nvSpPr>
        <p:spPr>
          <a:xfrm>
            <a:off x="5869748" y="5870637"/>
            <a:ext cx="19050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RESEND</a:t>
            </a:r>
          </a:p>
        </p:txBody>
      </p:sp>
      <p:sp>
        <p:nvSpPr>
          <p:cNvPr id="23" name="TextBox 22">
            <a:extLst>
              <a:ext uri="{FF2B5EF4-FFF2-40B4-BE49-F238E27FC236}">
                <a16:creationId xmlns:a16="http://schemas.microsoft.com/office/drawing/2014/main" id="{BE93C15D-DA8B-2256-E6AA-EC592E1A8916}"/>
              </a:ext>
            </a:extLst>
          </p:cNvPr>
          <p:cNvSpPr txBox="1"/>
          <p:nvPr/>
        </p:nvSpPr>
        <p:spPr>
          <a:xfrm>
            <a:off x="5533571" y="3265714"/>
            <a:ext cx="217714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TRPC FRAMEWORK</a:t>
            </a:r>
          </a:p>
        </p:txBody>
      </p:sp>
    </p:spTree>
    <p:extLst>
      <p:ext uri="{BB962C8B-B14F-4D97-AF65-F5344CB8AC3E}">
        <p14:creationId xmlns:p14="http://schemas.microsoft.com/office/powerpoint/2010/main" val="2136843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0" name="Straight Connector 39">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41" name="Rectangle 40">
            <a:extLst>
              <a:ext uri="{FF2B5EF4-FFF2-40B4-BE49-F238E27FC236}">
                <a16:creationId xmlns:a16="http://schemas.microsoft.com/office/drawing/2014/main" id="{33428ACC-71EC-4171-9527-10983BA6B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9BDA24-6332-8318-B943-AD9DE312C040}"/>
              </a:ext>
            </a:extLst>
          </p:cNvPr>
          <p:cNvSpPr>
            <a:spLocks noGrp="1"/>
          </p:cNvSpPr>
          <p:nvPr>
            <p:ph type="title"/>
          </p:nvPr>
        </p:nvSpPr>
        <p:spPr>
          <a:xfrm>
            <a:off x="8141110" y="639098"/>
            <a:ext cx="3401961" cy="3494790"/>
          </a:xfrm>
        </p:spPr>
        <p:txBody>
          <a:bodyPr vert="horz" lIns="91440" tIns="45720" rIns="91440" bIns="45720" rtlCol="0" anchor="b">
            <a:normAutofit/>
          </a:bodyPr>
          <a:lstStyle/>
          <a:p>
            <a:r>
              <a:rPr lang="en-US" sz="5400">
                <a:solidFill>
                  <a:schemeClr val="tx1">
                    <a:lumMod val="85000"/>
                    <a:lumOff val="15000"/>
                  </a:schemeClr>
                </a:solidFill>
              </a:rPr>
              <a:t>System Architecture</a:t>
            </a:r>
          </a:p>
        </p:txBody>
      </p:sp>
      <p:pic>
        <p:nvPicPr>
          <p:cNvPr id="4" name="Content Placeholder 3">
            <a:extLst>
              <a:ext uri="{FF2B5EF4-FFF2-40B4-BE49-F238E27FC236}">
                <a16:creationId xmlns:a16="http://schemas.microsoft.com/office/drawing/2014/main" id="{11385002-641F-0A77-8A84-8A0F258CE2C2}"/>
              </a:ext>
            </a:extLst>
          </p:cNvPr>
          <p:cNvPicPr>
            <a:picLocks noGrp="1" noChangeAspect="1"/>
          </p:cNvPicPr>
          <p:nvPr>
            <p:ph idx="1"/>
          </p:nvPr>
        </p:nvPicPr>
        <p:blipFill>
          <a:blip r:embed="rId2"/>
          <a:stretch>
            <a:fillRect/>
          </a:stretch>
        </p:blipFill>
        <p:spPr>
          <a:xfrm>
            <a:off x="152146" y="700344"/>
            <a:ext cx="7920746" cy="4832776"/>
          </a:xfrm>
          <a:prstGeom prst="rect">
            <a:avLst/>
          </a:prstGeom>
        </p:spPr>
      </p:pic>
      <p:cxnSp>
        <p:nvCxnSpPr>
          <p:cNvPr id="42" name="Straight Connector 41">
            <a:extLst>
              <a:ext uri="{FF2B5EF4-FFF2-40B4-BE49-F238E27FC236}">
                <a16:creationId xmlns:a16="http://schemas.microsoft.com/office/drawing/2014/main" id="{BA22713B-ABB6-4391-97F9-0449A2B9B6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294754"/>
            <a:ext cx="32004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8D4480B4-953D-41FA-9052-09AB3A026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31842104"/>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emplate>office theme</Template>
  <TotalTime>93</TotalTime>
  <Words>1055</Words>
  <Application>Microsoft Office PowerPoint</Application>
  <PresentationFormat>Widescreen</PresentationFormat>
  <Paragraphs>120</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Georgia Pro Cond Light</vt:lpstr>
      <vt:lpstr>Söhne</vt:lpstr>
      <vt:lpstr>Speak Pro</vt:lpstr>
      <vt:lpstr>Times New Roman</vt:lpstr>
      <vt:lpstr>Wingdings</vt:lpstr>
      <vt:lpstr>RetrospectVTI</vt:lpstr>
      <vt:lpstr>E-Commerce Platform for Local Craftmen: Vikreta</vt:lpstr>
      <vt:lpstr>TEAM MEMBERS</vt:lpstr>
      <vt:lpstr>TABLE OF CONTENTS</vt:lpstr>
      <vt:lpstr>INTRODUCTION</vt:lpstr>
      <vt:lpstr>OBJECTIVES</vt:lpstr>
      <vt:lpstr>PROBLEM STATEMENT</vt:lpstr>
      <vt:lpstr>PROPOSED SOLUTION</vt:lpstr>
      <vt:lpstr>PowerPoint Presentation</vt:lpstr>
      <vt:lpstr>System Architecture</vt:lpstr>
      <vt:lpstr>Frontend Interface</vt:lpstr>
      <vt:lpstr>To be continued...</vt:lpstr>
      <vt:lpstr>PowerPoint Presentation</vt:lpstr>
      <vt:lpstr>PowerPoint Presentation</vt:lpstr>
      <vt:lpstr>PowerPoint Presentation</vt:lpstr>
      <vt:lpstr>PowerPoint Presentation</vt:lpstr>
      <vt:lpstr>PowerPoint Presentation</vt:lpstr>
      <vt:lpstr>Individual's Contribution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kuldeep jha</dc:creator>
  <cp:lastModifiedBy>kuldeep jha</cp:lastModifiedBy>
  <cp:revision>544</cp:revision>
  <dcterms:created xsi:type="dcterms:W3CDTF">2023-12-11T06:38:34Z</dcterms:created>
  <dcterms:modified xsi:type="dcterms:W3CDTF">2024-03-06T06:20:58Z</dcterms:modified>
</cp:coreProperties>
</file>