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9" r:id="rId1"/>
  </p:sldMasterIdLst>
  <p:notesMasterIdLst>
    <p:notesMasterId r:id="rId41"/>
  </p:notesMasterIdLst>
  <p:handoutMasterIdLst>
    <p:handoutMasterId r:id="rId42"/>
  </p:handoutMasterIdLst>
  <p:sldIdLst>
    <p:sldId id="469" r:id="rId2"/>
    <p:sldId id="470" r:id="rId3"/>
    <p:sldId id="438" r:id="rId4"/>
    <p:sldId id="386" r:id="rId5"/>
    <p:sldId id="471" r:id="rId6"/>
    <p:sldId id="479" r:id="rId7"/>
    <p:sldId id="472" r:id="rId8"/>
    <p:sldId id="473" r:id="rId9"/>
    <p:sldId id="474" r:id="rId10"/>
    <p:sldId id="475" r:id="rId11"/>
    <p:sldId id="476" r:id="rId12"/>
    <p:sldId id="390" r:id="rId13"/>
    <p:sldId id="391" r:id="rId14"/>
    <p:sldId id="393" r:id="rId15"/>
    <p:sldId id="356" r:id="rId16"/>
    <p:sldId id="357" r:id="rId17"/>
    <p:sldId id="358" r:id="rId18"/>
    <p:sldId id="359" r:id="rId19"/>
    <p:sldId id="360" r:id="rId20"/>
    <p:sldId id="361" r:id="rId21"/>
    <p:sldId id="480" r:id="rId22"/>
    <p:sldId id="433" r:id="rId23"/>
    <p:sldId id="434" r:id="rId24"/>
    <p:sldId id="477" r:id="rId25"/>
    <p:sldId id="413" r:id="rId26"/>
    <p:sldId id="435" r:id="rId27"/>
    <p:sldId id="482" r:id="rId28"/>
    <p:sldId id="485" r:id="rId29"/>
    <p:sldId id="486" r:id="rId30"/>
    <p:sldId id="487" r:id="rId31"/>
    <p:sldId id="488" r:id="rId32"/>
    <p:sldId id="489" r:id="rId33"/>
    <p:sldId id="490" r:id="rId34"/>
    <p:sldId id="491" r:id="rId35"/>
    <p:sldId id="492" r:id="rId36"/>
    <p:sldId id="493" r:id="rId37"/>
    <p:sldId id="494" r:id="rId38"/>
    <p:sldId id="495" r:id="rId39"/>
    <p:sldId id="481" r:id="rId40"/>
  </p:sldIdLst>
  <p:sldSz cx="12192000" cy="6858000"/>
  <p:notesSz cx="7315200" cy="9601200"/>
  <p:custDataLst>
    <p:tags r:id="rId4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16B"/>
    <a:srgbClr val="33CC33"/>
    <a:srgbClr val="3333FF"/>
    <a:srgbClr val="FFFF00"/>
    <a:srgbClr val="FF3300"/>
    <a:srgbClr val="CC00CC"/>
    <a:srgbClr val="FFCC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94" autoAdjust="0"/>
    <p:restoredTop sz="78045" autoAdjust="0"/>
  </p:normalViewPr>
  <p:slideViewPr>
    <p:cSldViewPr>
      <p:cViewPr>
        <p:scale>
          <a:sx n="94" d="100"/>
          <a:sy n="94" d="100"/>
        </p:scale>
        <p:origin x="344" y="-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tags" Target="tags/tag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image" Target="../media/image6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E40C18FC-EE2D-42E8-B71B-E316FD6071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27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200DAEC-8020-4CF7-A90A-331E0EE17C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2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Please retain proper</a:t>
            </a:r>
            <a:r>
              <a:rPr lang="en-US" baseline="0" dirty="0" smtClean="0"/>
              <a:t> attribution, including the reference to </a:t>
            </a:r>
            <a:r>
              <a:rPr lang="en-US" baseline="0" dirty="0" err="1" smtClean="0"/>
              <a:t>ai.berkeley.edu</a:t>
            </a:r>
            <a:r>
              <a:rPr lang="en-US" baseline="0" dirty="0" smtClean="0"/>
              <a:t>.  Thanks!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0DAEC-8020-4CF7-A90A-331E0EE17C2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84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6F41D82-CFF6-49DA-BB1F-0BF0014E07B6}" type="slidenum">
              <a:rPr lang="en-US" sz="1300"/>
              <a:pPr eaLnBrk="1" hangingPunct="1"/>
              <a:t>17</a:t>
            </a:fld>
            <a:endParaRPr lang="en-US" sz="130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7303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2F25A04-AD2E-44F3-AFC4-F98EA25C7AF0}" type="slidenum">
              <a:rPr lang="en-US" sz="1300"/>
              <a:pPr eaLnBrk="1" hangingPunct="1"/>
              <a:t>18</a:t>
            </a:fld>
            <a:endParaRPr lang="en-US" sz="130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0071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C31FDCF-3A5F-45BB-BE78-2255FC240CFB}" type="slidenum">
              <a:rPr lang="en-US" sz="1300"/>
              <a:pPr eaLnBrk="1" hangingPunct="1"/>
              <a:t>19</a:t>
            </a:fld>
            <a:endParaRPr lang="en-US" sz="130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6319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B6150C38-8F90-468C-8ADD-18932126F018}" type="slidenum">
              <a:rPr lang="en-US" sz="1300"/>
              <a:pPr eaLnBrk="1" hangingPunct="1"/>
              <a:t>20</a:t>
            </a:fld>
            <a:endParaRPr lang="en-US" sz="130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5401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intermediate step in</a:t>
            </a:r>
            <a:r>
              <a:rPr lang="en-US" baseline="0" dirty="0" smtClean="0"/>
              <a:t> derivation!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0DAEC-8020-4CF7-A90A-331E0EE17C2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74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200" dirty="0" smtClean="0">
                <a:latin typeface="Calibri"/>
                <a:cs typeface="Calibri"/>
              </a:rPr>
              <a:t>Basic idea: beliefs “reweighted” by likelihood of evidence</a:t>
            </a: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alibri"/>
                <a:cs typeface="Calibri"/>
              </a:rPr>
              <a:t>Unlike passage of time, we have to renormalize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0DAEC-8020-4CF7-A90A-331E0EE17C2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63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explain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propto</a:t>
            </a:r>
            <a:r>
              <a:rPr lang="en-US" baseline="0" dirty="0" smtClean="0"/>
              <a:t> and it’s </a:t>
            </a:r>
            <a:r>
              <a:rPr lang="en-US" baseline="0" dirty="0" err="1" smtClean="0"/>
              <a:t>X_t</a:t>
            </a:r>
            <a:r>
              <a:rPr lang="en-US" baseline="0" dirty="0" smtClean="0"/>
              <a:t>, not X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0DAEC-8020-4CF7-A90A-331E0EE17C2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41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Dan has some demo for this.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B9508E5-0874-424A-AC6D-A47A8201704D}" type="slidenum">
              <a:rPr lang="en-US" sz="1300"/>
              <a:pPr eaLnBrk="1" hangingPunct="1"/>
              <a:t>6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031856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D4DC253-A9A5-4D90-B624-D5BA5845A987}" type="slidenum">
              <a:rPr lang="en-US" sz="1300"/>
              <a:pPr eaLnBrk="1" hangingPunct="1"/>
              <a:t>7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19173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D4DC253-A9A5-4D90-B624-D5BA5845A987}" type="slidenum">
              <a:rPr lang="en-US" sz="1300"/>
              <a:pPr eaLnBrk="1" hangingPunct="1"/>
              <a:t>8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495028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D4DC253-A9A5-4D90-B624-D5BA5845A987}" type="slidenum">
              <a:rPr lang="en-US" sz="1300"/>
              <a:pPr eaLnBrk="1" hangingPunct="1"/>
              <a:t>9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336711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Dan has some demo for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E0D98D4-78BC-410E-807E-3CF904F29929}" type="slidenum">
              <a:rPr lang="en-US" sz="1300"/>
              <a:pPr eaLnBrk="1" hangingPunct="1"/>
              <a:t>14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277076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467A021-EE08-411B-BCD8-80D56E705DA8}" type="slidenum">
              <a:rPr lang="en-US" sz="1300"/>
              <a:pPr eaLnBrk="1" hangingPunct="1"/>
              <a:t>15</a:t>
            </a:fld>
            <a:endParaRPr lang="en-US" sz="130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9117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D1D1D66-829D-40F7-87E0-0A1B418824B1}" type="slidenum">
              <a:rPr lang="en-US" sz="1300"/>
              <a:pPr eaLnBrk="1" hangingPunct="1"/>
              <a:t>16</a:t>
            </a:fld>
            <a:endParaRPr lang="en-US" sz="130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591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837CE-2868-4A24-AB49-9D6ECFAE0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C6A190-8AB7-4691-9B1A-A7A256B1BA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A2BF44-F5DC-417D-9079-2D3083838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A20002-19F1-4774-AF43-286B6C1B4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36B34-1B90-46F4-A9FD-203AD0F3FE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1737EC-F46C-4BDE-97B4-414C27CD3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094C94-7C12-4DBB-8C4A-35B5A4CE2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8BA95B-2345-4C5A-9B56-F1F9E0D05A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73B8CD-5DCF-4A13-886D-84358CFE1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4A8097-C3C0-403A-AC97-EA80930ED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4B70B-A198-4F20-B03F-8CDDBD2584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5517FA1F-2885-4781-AF47-C9AEB50C4E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Relationship Id="rId3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6" Type="http://schemas.openxmlformats.org/officeDocument/2006/relationships/image" Target="../media/image30.emf"/><Relationship Id="rId7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slideLayout" Target="../slideLayouts/slideLayout2.xml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" Type="http://schemas.openxmlformats.org/officeDocument/2006/relationships/tags" Target="../tags/tag9.xml"/><Relationship Id="rId2" Type="http://schemas.openxmlformats.org/officeDocument/2006/relationships/tags" Target="../tags/tag10.xml"/><Relationship Id="rId3" Type="http://schemas.openxmlformats.org/officeDocument/2006/relationships/tags" Target="../tags/tag11.xml"/><Relationship Id="rId4" Type="http://schemas.openxmlformats.org/officeDocument/2006/relationships/tags" Target="../tags/tag12.xml"/><Relationship Id="rId5" Type="http://schemas.openxmlformats.org/officeDocument/2006/relationships/tags" Target="../tags/tag13.xml"/><Relationship Id="rId6" Type="http://schemas.openxmlformats.org/officeDocument/2006/relationships/tags" Target="../tags/tag14.xml"/><Relationship Id="rId7" Type="http://schemas.openxmlformats.org/officeDocument/2006/relationships/tags" Target="../tags/tag15.xml"/><Relationship Id="rId8" Type="http://schemas.openxmlformats.org/officeDocument/2006/relationships/slideLayout" Target="../slideLayouts/slideLayout2.xml"/><Relationship Id="rId9" Type="http://schemas.openxmlformats.org/officeDocument/2006/relationships/image" Target="../media/image33.png"/><Relationship Id="rId10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40.png"/><Relationship Id="rId5" Type="http://schemas.openxmlformats.org/officeDocument/2006/relationships/image" Target="../media/image41.emf"/><Relationship Id="rId6" Type="http://schemas.openxmlformats.org/officeDocument/2006/relationships/image" Target="../media/image42.emf"/><Relationship Id="rId7" Type="http://schemas.openxmlformats.org/officeDocument/2006/relationships/image" Target="../media/image43.emf"/><Relationship Id="rId8" Type="http://schemas.openxmlformats.org/officeDocument/2006/relationships/image" Target="../media/image44.emf"/><Relationship Id="rId9" Type="http://schemas.openxmlformats.org/officeDocument/2006/relationships/image" Target="../media/image45.emf"/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46.emf"/><Relationship Id="rId5" Type="http://schemas.openxmlformats.org/officeDocument/2006/relationships/image" Target="../media/image47.emf"/><Relationship Id="rId6" Type="http://schemas.openxmlformats.org/officeDocument/2006/relationships/image" Target="../media/image48.emf"/><Relationship Id="rId7" Type="http://schemas.openxmlformats.org/officeDocument/2006/relationships/image" Target="../media/image49.emf"/><Relationship Id="rId8" Type="http://schemas.openxmlformats.org/officeDocument/2006/relationships/image" Target="../media/image50.emf"/><Relationship Id="rId9" Type="http://schemas.openxmlformats.org/officeDocument/2006/relationships/image" Target="../media/image51.emf"/><Relationship Id="rId10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" Type="http://schemas.openxmlformats.org/officeDocument/2006/relationships/tags" Target="../tags/tag17.xml"/><Relationship Id="rId2" Type="http://schemas.openxmlformats.org/officeDocument/2006/relationships/tags" Target="../tags/tag18.xml"/><Relationship Id="rId3" Type="http://schemas.openxmlformats.org/officeDocument/2006/relationships/tags" Target="../tags/tag19.xml"/><Relationship Id="rId4" Type="http://schemas.openxmlformats.org/officeDocument/2006/relationships/tags" Target="../tags/tag20.xml"/><Relationship Id="rId5" Type="http://schemas.openxmlformats.org/officeDocument/2006/relationships/tags" Target="../tags/tag21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7.xml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60.png"/><Relationship Id="rId6" Type="http://schemas.openxmlformats.org/officeDocument/2006/relationships/oleObject" Target="../embeddings/oleObject2.bin"/><Relationship Id="rId7" Type="http://schemas.openxmlformats.org/officeDocument/2006/relationships/image" Target="../media/image61.png"/><Relationship Id="rId8" Type="http://schemas.openxmlformats.org/officeDocument/2006/relationships/oleObject" Target="../embeddings/oleObject3.bin"/><Relationship Id="rId9" Type="http://schemas.openxmlformats.org/officeDocument/2006/relationships/image" Target="../media/image6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Relationship Id="rId1" Type="http://schemas.openxmlformats.org/officeDocument/2006/relationships/vmlDrawing" Target="../drawings/vmlDrawing2.vml"/><Relationship Id="rId2" Type="http://schemas.openxmlformats.org/officeDocument/2006/relationships/tags" Target="../tags/tag24.xml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2.png"/><Relationship Id="rId12" Type="http://schemas.openxmlformats.org/officeDocument/2006/relationships/image" Target="../media/image73.png"/><Relationship Id="rId13" Type="http://schemas.openxmlformats.org/officeDocument/2006/relationships/image" Target="../media/image74.png"/><Relationship Id="rId14" Type="http://schemas.openxmlformats.org/officeDocument/2006/relationships/image" Target="../media/image75.png"/><Relationship Id="rId1" Type="http://schemas.openxmlformats.org/officeDocument/2006/relationships/tags" Target="../tags/tag25.xml"/><Relationship Id="rId2" Type="http://schemas.openxmlformats.org/officeDocument/2006/relationships/tags" Target="../tags/tag26.xml"/><Relationship Id="rId3" Type="http://schemas.openxmlformats.org/officeDocument/2006/relationships/tags" Target="../tags/tag27.xml"/><Relationship Id="rId4" Type="http://schemas.openxmlformats.org/officeDocument/2006/relationships/tags" Target="../tags/tag28.xml"/><Relationship Id="rId5" Type="http://schemas.openxmlformats.org/officeDocument/2006/relationships/tags" Target="../tags/tag29.xml"/><Relationship Id="rId6" Type="http://schemas.openxmlformats.org/officeDocument/2006/relationships/tags" Target="../tags/tag30.xml"/><Relationship Id="rId7" Type="http://schemas.openxmlformats.org/officeDocument/2006/relationships/slideLayout" Target="../slideLayouts/slideLayout2.xml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1" Type="http://schemas.openxmlformats.org/officeDocument/2006/relationships/tags" Target="../tags/tag32.xml"/><Relationship Id="rId2" Type="http://schemas.openxmlformats.org/officeDocument/2006/relationships/tags" Target="../tags/tag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4" Type="http://schemas.openxmlformats.org/officeDocument/2006/relationships/oleObject" Target="../embeddings/oleObject5.bin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80.png"/><Relationship Id="rId5" Type="http://schemas.openxmlformats.org/officeDocument/2006/relationships/image" Target="../media/image83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80.png"/><Relationship Id="rId5" Type="http://schemas.openxmlformats.org/officeDocument/2006/relationships/image" Target="../media/image83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9.png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image" Target="../media/image15.emf"/><Relationship Id="rId6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6" Type="http://schemas.openxmlformats.org/officeDocument/2006/relationships/image" Target="../media/image23.emf"/><Relationship Id="rId7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CSE 317: Artificial Intelligence</a:t>
            </a:r>
            <a:br>
              <a:rPr lang="en-US" dirty="0" smtClean="0"/>
            </a:br>
            <a:endParaRPr lang="en-US" sz="3600" dirty="0" smtClean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 dirty="0" smtClean="0"/>
              <a:t>Hidden Markov Models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057401"/>
            <a:ext cx="4177412" cy="3429000"/>
          </a:xfrm>
          <a:prstGeom prst="rect">
            <a:avLst/>
          </a:prstGeom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943600"/>
            <a:ext cx="12192000" cy="607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endParaRPr lang="en-US" sz="1400" dirty="0" smtClean="0">
              <a:latin typeface="Calibri"/>
              <a:cs typeface="Calibri"/>
            </a:endParaRPr>
          </a:p>
          <a:p>
            <a:pPr algn="ctr">
              <a:spcBef>
                <a:spcPct val="50000"/>
              </a:spcBef>
            </a:pPr>
            <a:r>
              <a:rPr lang="en-US" sz="1400" dirty="0" smtClean="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dirty="0" err="1" smtClean="0">
                <a:latin typeface="Calibri"/>
                <a:cs typeface="Calibri"/>
              </a:rPr>
              <a:t>ai.berkeley.edu</a:t>
            </a:r>
            <a:r>
              <a:rPr lang="en-US" sz="1400" dirty="0" smtClean="0">
                <a:latin typeface="Calibri"/>
                <a:cs typeface="Calibri"/>
              </a:rPr>
              <a:t>.]</a:t>
            </a:r>
            <a:endParaRPr lang="en-US"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18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Implied Conditional Independencies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124200"/>
            <a:ext cx="11963400" cy="3001964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Many implied conditional independencies, e.g.,</a:t>
            </a:r>
          </a:p>
          <a:p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To prove them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Approach 1: follow similar (algebraic) approach to what we did in the Markov models lecture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Approach 2: directly from the graph structure (3 lectures from now)</a:t>
            </a:r>
          </a:p>
          <a:p>
            <a:pPr lvl="2"/>
            <a:r>
              <a:rPr lang="en-US" dirty="0" smtClean="0">
                <a:latin typeface="Calibri"/>
                <a:cs typeface="Calibri"/>
              </a:rPr>
              <a:t>Intuition: If path between U and V goes through W, then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572000" y="1219200"/>
            <a:ext cx="3324225" cy="1600200"/>
            <a:chOff x="4752975" y="1219200"/>
            <a:chExt cx="3324225" cy="1600200"/>
          </a:xfrm>
        </p:grpSpPr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5667375" y="1219200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Calibri"/>
                  <a:cs typeface="Calibri"/>
                </a:rPr>
                <a:t>X</a:t>
              </a:r>
              <a:r>
                <a:rPr lang="en-US" sz="2400" baseline="-25000" dirty="0">
                  <a:latin typeface="Calibri"/>
                  <a:cs typeface="Calibri"/>
                </a:rPr>
                <a:t>2</a:t>
              </a:r>
            </a:p>
          </p:txBody>
        </p:sp>
        <p:cxnSp>
          <p:nvCxnSpPr>
            <p:cNvPr id="18" name="AutoShape 7"/>
            <p:cNvCxnSpPr>
              <a:cxnSpLocks noChangeShapeType="1"/>
              <a:stCxn id="17" idx="4"/>
              <a:endCxn id="26" idx="0"/>
            </p:cNvCxnSpPr>
            <p:nvPr/>
          </p:nvCxnSpPr>
          <p:spPr bwMode="auto">
            <a:xfrm>
              <a:off x="5934075" y="1766888"/>
              <a:ext cx="0" cy="5048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4752975" y="2286000"/>
              <a:ext cx="533400" cy="5334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Calibri"/>
                  <a:cs typeface="Calibri"/>
                </a:rPr>
                <a:t>E</a:t>
              </a:r>
              <a:r>
                <a:rPr lang="en-US" sz="2400" baseline="-25000">
                  <a:latin typeface="Calibri"/>
                  <a:cs typeface="Calibri"/>
                </a:rPr>
                <a:t>1</a:t>
              </a:r>
            </a:p>
          </p:txBody>
        </p:sp>
        <p:cxnSp>
          <p:nvCxnSpPr>
            <p:cNvPr id="20" name="AutoShape 9"/>
            <p:cNvCxnSpPr>
              <a:cxnSpLocks noChangeShapeType="1"/>
              <a:stCxn id="21" idx="6"/>
              <a:endCxn id="17" idx="2"/>
            </p:cNvCxnSpPr>
            <p:nvPr/>
          </p:nvCxnSpPr>
          <p:spPr bwMode="auto">
            <a:xfrm>
              <a:off x="5300663" y="1485900"/>
              <a:ext cx="3524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Oval 10"/>
            <p:cNvSpPr>
              <a:spLocks noChangeArrowheads="1"/>
            </p:cNvSpPr>
            <p:nvPr/>
          </p:nvSpPr>
          <p:spPr bwMode="auto">
            <a:xfrm>
              <a:off x="4752975" y="1219200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Calibri"/>
                  <a:cs typeface="Calibri"/>
                </a:rPr>
                <a:t>X</a:t>
              </a:r>
              <a:r>
                <a:rPr lang="en-US" sz="2400" baseline="-25000">
                  <a:latin typeface="Calibri"/>
                  <a:cs typeface="Calibri"/>
                </a:rPr>
                <a:t>1</a:t>
              </a:r>
            </a:p>
          </p:txBody>
        </p:sp>
        <p:cxnSp>
          <p:nvCxnSpPr>
            <p:cNvPr id="22" name="AutoShape 11"/>
            <p:cNvCxnSpPr>
              <a:cxnSpLocks noChangeShapeType="1"/>
              <a:stCxn id="21" idx="4"/>
              <a:endCxn id="19" idx="0"/>
            </p:cNvCxnSpPr>
            <p:nvPr/>
          </p:nvCxnSpPr>
          <p:spPr bwMode="auto">
            <a:xfrm>
              <a:off x="5019675" y="1766888"/>
              <a:ext cx="0" cy="5048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Oval 12"/>
            <p:cNvSpPr>
              <a:spLocks noChangeArrowheads="1"/>
            </p:cNvSpPr>
            <p:nvPr/>
          </p:nvSpPr>
          <p:spPr bwMode="auto">
            <a:xfrm>
              <a:off x="6581775" y="1219200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Calibri"/>
                  <a:cs typeface="Calibri"/>
                </a:rPr>
                <a:t>X</a:t>
              </a:r>
              <a:r>
                <a:rPr lang="en-US" sz="2400" baseline="-25000">
                  <a:latin typeface="Calibri"/>
                  <a:cs typeface="Calibri"/>
                </a:rPr>
                <a:t>3</a:t>
              </a:r>
            </a:p>
          </p:txBody>
        </p:sp>
        <p:cxnSp>
          <p:nvCxnSpPr>
            <p:cNvPr id="24" name="AutoShape 14"/>
            <p:cNvCxnSpPr>
              <a:cxnSpLocks noChangeShapeType="1"/>
              <a:stCxn id="17" idx="6"/>
              <a:endCxn id="23" idx="2"/>
            </p:cNvCxnSpPr>
            <p:nvPr/>
          </p:nvCxnSpPr>
          <p:spPr bwMode="auto">
            <a:xfrm>
              <a:off x="6215063" y="1485900"/>
              <a:ext cx="3524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16"/>
            <p:cNvCxnSpPr>
              <a:cxnSpLocks noChangeShapeType="1"/>
            </p:cNvCxnSpPr>
            <p:nvPr/>
          </p:nvCxnSpPr>
          <p:spPr bwMode="auto">
            <a:xfrm>
              <a:off x="7115175" y="1485900"/>
              <a:ext cx="9620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Oval 17"/>
            <p:cNvSpPr>
              <a:spLocks noChangeArrowheads="1"/>
            </p:cNvSpPr>
            <p:nvPr/>
          </p:nvSpPr>
          <p:spPr bwMode="auto">
            <a:xfrm>
              <a:off x="5667375" y="2286000"/>
              <a:ext cx="533400" cy="5334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Calibri"/>
                  <a:cs typeface="Calibri"/>
                </a:rPr>
                <a:t>E</a:t>
              </a:r>
              <a:r>
                <a:rPr lang="en-US" sz="2400" baseline="-25000"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27" name="Oval 18"/>
            <p:cNvSpPr>
              <a:spLocks noChangeArrowheads="1"/>
            </p:cNvSpPr>
            <p:nvPr/>
          </p:nvSpPr>
          <p:spPr bwMode="auto">
            <a:xfrm>
              <a:off x="6581775" y="2286000"/>
              <a:ext cx="533400" cy="5334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Calibri"/>
                  <a:cs typeface="Calibri"/>
                </a:rPr>
                <a:t>E</a:t>
              </a:r>
              <a:r>
                <a:rPr lang="en-US" sz="2400" baseline="-25000">
                  <a:latin typeface="Calibri"/>
                  <a:cs typeface="Calibri"/>
                </a:rPr>
                <a:t>3</a:t>
              </a:r>
            </a:p>
          </p:txBody>
        </p:sp>
        <p:cxnSp>
          <p:nvCxnSpPr>
            <p:cNvPr id="28" name="AutoShape 21"/>
            <p:cNvCxnSpPr>
              <a:cxnSpLocks noChangeShapeType="1"/>
              <a:stCxn id="23" idx="4"/>
              <a:endCxn id="27" idx="0"/>
            </p:cNvCxnSpPr>
            <p:nvPr/>
          </p:nvCxnSpPr>
          <p:spPr bwMode="auto">
            <a:xfrm>
              <a:off x="6848475" y="1766888"/>
              <a:ext cx="0" cy="5048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829050"/>
            <a:ext cx="4713073" cy="438150"/>
          </a:xfrm>
          <a:prstGeom prst="rect">
            <a:avLst/>
          </a:prstGeom>
        </p:spPr>
      </p:pic>
      <p:pic>
        <p:nvPicPr>
          <p:cNvPr id="29" name="Picture 28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6400800"/>
            <a:ext cx="1736811" cy="3492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287000" y="6367046"/>
            <a:ext cx="1980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/>
                <a:cs typeface="Calibri"/>
              </a:rPr>
              <a:t>[Some </a:t>
            </a:r>
            <a:r>
              <a:rPr lang="en-US" sz="1600" dirty="0" err="1" smtClean="0">
                <a:latin typeface="Calibri"/>
                <a:cs typeface="Calibri"/>
              </a:rPr>
              <a:t>fineprint</a:t>
            </a:r>
            <a:r>
              <a:rPr lang="en-US" sz="1600" dirty="0" smtClean="0">
                <a:latin typeface="Calibri"/>
                <a:cs typeface="Calibri"/>
              </a:rPr>
              <a:t> later]</a:t>
            </a:r>
            <a:endParaRPr lang="en-US"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963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HMMs Recap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Explicit assumption for all   </a:t>
            </a:r>
            <a:r>
              <a:rPr lang="en-US" i="1" dirty="0" smtClean="0">
                <a:latin typeface="Calibri"/>
                <a:cs typeface="Calibri"/>
              </a:rPr>
              <a:t>t</a:t>
            </a:r>
            <a:r>
              <a:rPr lang="en-US" dirty="0" smtClean="0">
                <a:latin typeface="Calibri"/>
                <a:cs typeface="Calibri"/>
              </a:rPr>
              <a:t> :</a:t>
            </a:r>
          </a:p>
          <a:p>
            <a:r>
              <a:rPr lang="en-US" dirty="0" smtClean="0">
                <a:latin typeface="Calibri"/>
                <a:cs typeface="Calibri"/>
              </a:rPr>
              <a:t>Consequence, joint distribution can be written as: </a:t>
            </a: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 smtClean="0">
              <a:latin typeface="Calibri"/>
              <a:cs typeface="Calibri"/>
            </a:endParaRPr>
          </a:p>
          <a:p>
            <a:endParaRPr lang="en-US" sz="1800" dirty="0">
              <a:latin typeface="Calibri"/>
              <a:cs typeface="Calibri"/>
            </a:endParaRPr>
          </a:p>
          <a:p>
            <a:endParaRPr lang="en-US" sz="1000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Implied conditional independencies: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Past variables independent of future variables given the present</a:t>
            </a:r>
          </a:p>
          <a:p>
            <a:pPr marL="457176" lvl="1" indent="0">
              <a:buNone/>
            </a:pPr>
            <a:r>
              <a:rPr lang="en-US" dirty="0" smtClean="0">
                <a:latin typeface="Calibri"/>
                <a:cs typeface="Calibri"/>
              </a:rPr>
              <a:t>i.e., if                     or                      then:</a:t>
            </a:r>
          </a:p>
          <a:p>
            <a:r>
              <a:rPr lang="en-US" dirty="0" smtClean="0">
                <a:latin typeface="Calibri"/>
                <a:cs typeface="Calibri"/>
              </a:rPr>
              <a:t>Additional explicit assumption:                         is the same for all </a:t>
            </a:r>
            <a:r>
              <a:rPr lang="en-US" i="1" dirty="0" smtClean="0">
                <a:latin typeface="Calibri"/>
                <a:cs typeface="Calibri"/>
              </a:rPr>
              <a:t>t</a:t>
            </a:r>
            <a:endParaRPr lang="en-US" i="1" dirty="0">
              <a:latin typeface="Calibri"/>
              <a:cs typeface="Calibri"/>
            </a:endParaRP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524000"/>
            <a:ext cx="4242487" cy="3810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743200"/>
            <a:ext cx="9033208" cy="14478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5410200"/>
            <a:ext cx="2667000" cy="394415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50" y="5505450"/>
            <a:ext cx="1282700" cy="2159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50" y="5480050"/>
            <a:ext cx="1282700" cy="2159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64250"/>
            <a:ext cx="1843012" cy="33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88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Conditional Independence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397001"/>
            <a:ext cx="10896600" cy="472916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HMMs have two important independence properties:</a:t>
            </a:r>
          </a:p>
          <a:p>
            <a:pPr lvl="6">
              <a:lnSpc>
                <a:spcPct val="80000"/>
              </a:lnSpc>
            </a:pPr>
            <a:endParaRPr lang="en-US" sz="12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Markov hidden process: future depends on past via the present</a:t>
            </a:r>
          </a:p>
          <a:p>
            <a:pPr lvl="5">
              <a:lnSpc>
                <a:spcPct val="80000"/>
              </a:lnSpc>
            </a:pPr>
            <a:endParaRPr lang="en-US" sz="12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Current observation independent of all else given current state</a:t>
            </a:r>
          </a:p>
          <a:p>
            <a:pPr lvl="1">
              <a:lnSpc>
                <a:spcPct val="80000"/>
              </a:lnSpc>
            </a:pPr>
            <a:endParaRPr lang="en-US" sz="20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0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0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0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0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0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0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0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12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Quiz: does this mean that evidence variables are guaranteed to be independent?</a:t>
            </a:r>
          </a:p>
          <a:p>
            <a:pPr lvl="6">
              <a:lnSpc>
                <a:spcPct val="80000"/>
              </a:lnSpc>
            </a:pPr>
            <a:endParaRPr lang="en-US" sz="12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[No, they tend to correlated by the hidden state]</a:t>
            </a:r>
          </a:p>
        </p:txBody>
      </p:sp>
      <p:sp>
        <p:nvSpPr>
          <p:cNvPr id="41987" name="Oval 4"/>
          <p:cNvSpPr>
            <a:spLocks noChangeArrowheads="1"/>
          </p:cNvSpPr>
          <p:nvPr/>
        </p:nvSpPr>
        <p:spPr bwMode="auto">
          <a:xfrm>
            <a:off x="7848600" y="320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solidFill>
                  <a:schemeClr val="bg1"/>
                </a:solidFill>
                <a:latin typeface="Calibri"/>
                <a:cs typeface="Calibri"/>
              </a:rPr>
              <a:t>X</a:t>
            </a:r>
            <a:r>
              <a:rPr lang="en-US" sz="2400" baseline="-25000">
                <a:solidFill>
                  <a:schemeClr val="bg1"/>
                </a:solidFill>
                <a:latin typeface="Calibri"/>
                <a:cs typeface="Calibri"/>
              </a:rPr>
              <a:t>5</a:t>
            </a:r>
          </a:p>
        </p:txBody>
      </p:sp>
      <p:cxnSp>
        <p:nvCxnSpPr>
          <p:cNvPr id="41988" name="AutoShape 5"/>
          <p:cNvCxnSpPr>
            <a:cxnSpLocks noChangeShapeType="1"/>
            <a:stCxn id="41987" idx="4"/>
            <a:endCxn id="42003" idx="0"/>
          </p:cNvCxnSpPr>
          <p:nvPr/>
        </p:nvCxnSpPr>
        <p:spPr bwMode="auto">
          <a:xfrm>
            <a:off x="8115300" y="3748088"/>
            <a:ext cx="0" cy="504825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989" name="Oval 6"/>
          <p:cNvSpPr>
            <a:spLocks noChangeArrowheads="1"/>
          </p:cNvSpPr>
          <p:nvPr/>
        </p:nvSpPr>
        <p:spPr bwMode="auto">
          <a:xfrm>
            <a:off x="4495800" y="320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r>
              <a:rPr lang="en-US" sz="2400" baseline="-25000">
                <a:latin typeface="Calibri"/>
                <a:cs typeface="Calibri"/>
              </a:rPr>
              <a:t>2</a:t>
            </a:r>
          </a:p>
        </p:txBody>
      </p:sp>
      <p:cxnSp>
        <p:nvCxnSpPr>
          <p:cNvPr id="41990" name="AutoShape 7"/>
          <p:cNvCxnSpPr>
            <a:cxnSpLocks noChangeShapeType="1"/>
            <a:stCxn id="41989" idx="4"/>
            <a:endCxn id="42000" idx="0"/>
          </p:cNvCxnSpPr>
          <p:nvPr/>
        </p:nvCxnSpPr>
        <p:spPr bwMode="auto">
          <a:xfrm>
            <a:off x="4762500" y="37480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991" name="Oval 8"/>
          <p:cNvSpPr>
            <a:spLocks noChangeArrowheads="1"/>
          </p:cNvSpPr>
          <p:nvPr/>
        </p:nvSpPr>
        <p:spPr bwMode="auto">
          <a:xfrm>
            <a:off x="3581400" y="4267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E</a:t>
            </a:r>
            <a:r>
              <a:rPr lang="en-US" sz="2400" baseline="-25000">
                <a:latin typeface="Calibri"/>
                <a:cs typeface="Calibri"/>
              </a:rPr>
              <a:t>1</a:t>
            </a:r>
          </a:p>
        </p:txBody>
      </p:sp>
      <p:cxnSp>
        <p:nvCxnSpPr>
          <p:cNvPr id="41992" name="AutoShape 9"/>
          <p:cNvCxnSpPr>
            <a:cxnSpLocks noChangeShapeType="1"/>
            <a:stCxn id="41993" idx="6"/>
            <a:endCxn id="41989" idx="2"/>
          </p:cNvCxnSpPr>
          <p:nvPr/>
        </p:nvCxnSpPr>
        <p:spPr bwMode="auto">
          <a:xfrm>
            <a:off x="4129088" y="34671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993" name="Oval 10"/>
          <p:cNvSpPr>
            <a:spLocks noChangeArrowheads="1"/>
          </p:cNvSpPr>
          <p:nvPr/>
        </p:nvSpPr>
        <p:spPr bwMode="auto">
          <a:xfrm>
            <a:off x="3581400" y="320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r>
              <a:rPr lang="en-US" sz="2400" baseline="-25000">
                <a:latin typeface="Calibri"/>
                <a:cs typeface="Calibri"/>
              </a:rPr>
              <a:t>1</a:t>
            </a:r>
          </a:p>
        </p:txBody>
      </p:sp>
      <p:cxnSp>
        <p:nvCxnSpPr>
          <p:cNvPr id="41994" name="AutoShape 11"/>
          <p:cNvCxnSpPr>
            <a:cxnSpLocks noChangeShapeType="1"/>
            <a:stCxn id="41993" idx="4"/>
            <a:endCxn id="41991" idx="0"/>
          </p:cNvCxnSpPr>
          <p:nvPr/>
        </p:nvCxnSpPr>
        <p:spPr bwMode="auto">
          <a:xfrm>
            <a:off x="3848100" y="37480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995" name="Oval 12"/>
          <p:cNvSpPr>
            <a:spLocks noChangeArrowheads="1"/>
          </p:cNvSpPr>
          <p:nvPr/>
        </p:nvSpPr>
        <p:spPr bwMode="auto">
          <a:xfrm>
            <a:off x="5410200" y="320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r>
              <a:rPr lang="en-US" sz="2400" baseline="-25000">
                <a:latin typeface="Calibri"/>
                <a:cs typeface="Calibri"/>
              </a:rPr>
              <a:t>3</a:t>
            </a:r>
          </a:p>
        </p:txBody>
      </p:sp>
      <p:cxnSp>
        <p:nvCxnSpPr>
          <p:cNvPr id="41996" name="AutoShape 13"/>
          <p:cNvCxnSpPr>
            <a:cxnSpLocks noChangeShapeType="1"/>
            <a:stCxn id="41995" idx="6"/>
            <a:endCxn id="41998" idx="2"/>
          </p:cNvCxnSpPr>
          <p:nvPr/>
        </p:nvCxnSpPr>
        <p:spPr bwMode="auto">
          <a:xfrm>
            <a:off x="5957888" y="34671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997" name="AutoShape 14"/>
          <p:cNvCxnSpPr>
            <a:cxnSpLocks noChangeShapeType="1"/>
            <a:stCxn id="41989" idx="6"/>
            <a:endCxn id="41995" idx="2"/>
          </p:cNvCxnSpPr>
          <p:nvPr/>
        </p:nvCxnSpPr>
        <p:spPr bwMode="auto">
          <a:xfrm>
            <a:off x="5043488" y="34671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998" name="Oval 15"/>
          <p:cNvSpPr>
            <a:spLocks noChangeArrowheads="1"/>
          </p:cNvSpPr>
          <p:nvPr/>
        </p:nvSpPr>
        <p:spPr bwMode="auto">
          <a:xfrm>
            <a:off x="6324600" y="320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r>
              <a:rPr lang="en-US" sz="2400" baseline="-25000">
                <a:latin typeface="Calibri"/>
                <a:cs typeface="Calibri"/>
              </a:rPr>
              <a:t>4</a:t>
            </a:r>
          </a:p>
        </p:txBody>
      </p:sp>
      <p:cxnSp>
        <p:nvCxnSpPr>
          <p:cNvPr id="41999" name="AutoShape 16"/>
          <p:cNvCxnSpPr>
            <a:cxnSpLocks noChangeShapeType="1"/>
            <a:stCxn id="41998" idx="6"/>
            <a:endCxn id="41987" idx="2"/>
          </p:cNvCxnSpPr>
          <p:nvPr/>
        </p:nvCxnSpPr>
        <p:spPr bwMode="auto">
          <a:xfrm>
            <a:off x="6872288" y="3467100"/>
            <a:ext cx="962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000" name="Oval 17"/>
          <p:cNvSpPr>
            <a:spLocks noChangeArrowheads="1"/>
          </p:cNvSpPr>
          <p:nvPr/>
        </p:nvSpPr>
        <p:spPr bwMode="auto">
          <a:xfrm>
            <a:off x="4495800" y="4267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E</a:t>
            </a:r>
            <a:r>
              <a:rPr lang="en-US" sz="24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42001" name="Oval 18"/>
          <p:cNvSpPr>
            <a:spLocks noChangeArrowheads="1"/>
          </p:cNvSpPr>
          <p:nvPr/>
        </p:nvSpPr>
        <p:spPr bwMode="auto">
          <a:xfrm>
            <a:off x="5410200" y="4267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E</a:t>
            </a:r>
            <a:r>
              <a:rPr lang="en-US" sz="2400" baseline="-25000">
                <a:latin typeface="Calibri"/>
                <a:cs typeface="Calibri"/>
              </a:rPr>
              <a:t>3</a:t>
            </a:r>
          </a:p>
        </p:txBody>
      </p:sp>
      <p:sp>
        <p:nvSpPr>
          <p:cNvPr id="42002" name="Oval 19"/>
          <p:cNvSpPr>
            <a:spLocks noChangeArrowheads="1"/>
          </p:cNvSpPr>
          <p:nvPr/>
        </p:nvSpPr>
        <p:spPr bwMode="auto">
          <a:xfrm>
            <a:off x="6324600" y="4267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E</a:t>
            </a:r>
            <a:r>
              <a:rPr lang="en-US" sz="2400" baseline="-25000">
                <a:latin typeface="Calibri"/>
                <a:cs typeface="Calibri"/>
              </a:rPr>
              <a:t>4</a:t>
            </a:r>
          </a:p>
        </p:txBody>
      </p:sp>
      <p:sp>
        <p:nvSpPr>
          <p:cNvPr id="42003" name="Oval 20"/>
          <p:cNvSpPr>
            <a:spLocks noChangeArrowheads="1"/>
          </p:cNvSpPr>
          <p:nvPr/>
        </p:nvSpPr>
        <p:spPr bwMode="auto">
          <a:xfrm>
            <a:off x="7848600" y="4267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lang="en-US" sz="2400" baseline="-25000">
                <a:solidFill>
                  <a:schemeClr val="bg1"/>
                </a:solidFill>
                <a:latin typeface="Calibri"/>
                <a:cs typeface="Calibri"/>
              </a:rPr>
              <a:t>5</a:t>
            </a:r>
          </a:p>
        </p:txBody>
      </p:sp>
      <p:cxnSp>
        <p:nvCxnSpPr>
          <p:cNvPr id="42004" name="AutoShape 21"/>
          <p:cNvCxnSpPr>
            <a:cxnSpLocks noChangeShapeType="1"/>
            <a:stCxn id="41995" idx="4"/>
            <a:endCxn id="42001" idx="0"/>
          </p:cNvCxnSpPr>
          <p:nvPr/>
        </p:nvCxnSpPr>
        <p:spPr bwMode="auto">
          <a:xfrm>
            <a:off x="5676900" y="37480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5" name="AutoShape 22"/>
          <p:cNvCxnSpPr>
            <a:cxnSpLocks noChangeShapeType="1"/>
            <a:stCxn id="41998" idx="4"/>
            <a:endCxn id="42002" idx="0"/>
          </p:cNvCxnSpPr>
          <p:nvPr/>
        </p:nvCxnSpPr>
        <p:spPr bwMode="auto">
          <a:xfrm>
            <a:off x="6591300" y="37480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Real HMM Examples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397001"/>
            <a:ext cx="1033780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Speech recognition HMMs: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ea typeface="ＭＳ Ｐゴシック" pitchFamily="34" charset="-128"/>
              </a:rPr>
              <a:t>Observations are acoustic signals (continuous valued)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ea typeface="ＭＳ Ｐゴシック" pitchFamily="34" charset="-128"/>
              </a:rPr>
              <a:t>States are specific positions in specific words (so, tens of thousands)</a:t>
            </a:r>
          </a:p>
          <a:p>
            <a:pPr lvl="1">
              <a:lnSpc>
                <a:spcPct val="90000"/>
              </a:lnSpc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Machine translation HMMs: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ea typeface="ＭＳ Ｐゴシック" pitchFamily="34" charset="-128"/>
              </a:rPr>
              <a:t>Observations are words (tens of thousands)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ea typeface="ＭＳ Ｐゴシック" pitchFamily="34" charset="-128"/>
              </a:rPr>
              <a:t>States are translation options</a:t>
            </a:r>
          </a:p>
          <a:p>
            <a:pPr lvl="1">
              <a:lnSpc>
                <a:spcPct val="90000"/>
              </a:lnSpc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Robot tracking: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ea typeface="ＭＳ Ｐゴシック" pitchFamily="34" charset="-128"/>
              </a:rPr>
              <a:t>Observations are range readings (continuous)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ea typeface="ＭＳ Ｐゴシック" pitchFamily="34" charset="-128"/>
              </a:rPr>
              <a:t>States are positions on a map (continuous)</a:t>
            </a:r>
          </a:p>
          <a:p>
            <a:pPr lvl="1">
              <a:lnSpc>
                <a:spcPct val="90000"/>
              </a:lnSpc>
            </a:pPr>
            <a:endParaRPr lang="en-US" sz="20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Filtering / Monitoring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523999"/>
            <a:ext cx="8458200" cy="4602165"/>
          </a:xfrm>
        </p:spPr>
        <p:txBody>
          <a:bodyPr/>
          <a:lstStyle/>
          <a:p>
            <a:r>
              <a:rPr lang="en-US" sz="2400" dirty="0" smtClean="0">
                <a:ea typeface="ＭＳ Ｐゴシック" pitchFamily="34" charset="-128"/>
              </a:rPr>
              <a:t>Filtering, or monitoring, is the task of tracking the distribution </a:t>
            </a:r>
            <a:r>
              <a:rPr lang="en-US" sz="2400" dirty="0" err="1" smtClean="0">
                <a:ea typeface="ＭＳ Ｐゴシック" pitchFamily="34" charset="-128"/>
              </a:rPr>
              <a:t>B</a:t>
            </a:r>
            <a:r>
              <a:rPr lang="en-US" sz="2400" baseline="-25000" dirty="0" err="1" smtClean="0">
                <a:ea typeface="ＭＳ Ｐゴシック" pitchFamily="34" charset="-128"/>
              </a:rPr>
              <a:t>t</a:t>
            </a:r>
            <a:r>
              <a:rPr lang="en-US" sz="2400" dirty="0" smtClean="0">
                <a:ea typeface="ＭＳ Ｐゴシック" pitchFamily="34" charset="-128"/>
              </a:rPr>
              <a:t>(X) = </a:t>
            </a:r>
            <a:r>
              <a:rPr lang="en-US" sz="2400" dirty="0" err="1" smtClean="0">
                <a:ea typeface="ＭＳ Ｐゴシック" pitchFamily="34" charset="-128"/>
              </a:rPr>
              <a:t>P</a:t>
            </a:r>
            <a:r>
              <a:rPr lang="en-US" sz="2400" baseline="-25000" dirty="0" err="1" smtClean="0">
                <a:ea typeface="ＭＳ Ｐゴシック" pitchFamily="34" charset="-128"/>
              </a:rPr>
              <a:t>t</a:t>
            </a:r>
            <a:r>
              <a:rPr lang="en-US" sz="2400" dirty="0" smtClean="0">
                <a:ea typeface="ＭＳ Ｐゴシック" pitchFamily="34" charset="-128"/>
              </a:rPr>
              <a:t>(</a:t>
            </a:r>
            <a:r>
              <a:rPr lang="en-US" sz="2400" dirty="0" err="1" smtClean="0">
                <a:ea typeface="ＭＳ Ｐゴシック" pitchFamily="34" charset="-128"/>
              </a:rPr>
              <a:t>X</a:t>
            </a:r>
            <a:r>
              <a:rPr lang="en-US" sz="2400" baseline="-25000" dirty="0" err="1" smtClean="0">
                <a:ea typeface="ＭＳ Ｐゴシック" pitchFamily="34" charset="-128"/>
              </a:rPr>
              <a:t>t</a:t>
            </a:r>
            <a:r>
              <a:rPr lang="en-US" sz="2400" dirty="0" smtClean="0">
                <a:ea typeface="ＭＳ Ｐゴシック" pitchFamily="34" charset="-128"/>
              </a:rPr>
              <a:t> | e</a:t>
            </a:r>
            <a:r>
              <a:rPr lang="en-US" sz="2400" baseline="-25000" dirty="0" smtClean="0">
                <a:ea typeface="ＭＳ Ｐゴシック" pitchFamily="34" charset="-128"/>
              </a:rPr>
              <a:t>1</a:t>
            </a:r>
            <a:r>
              <a:rPr lang="en-US" sz="2400" dirty="0" smtClean="0">
                <a:ea typeface="ＭＳ Ｐゴシック" pitchFamily="34" charset="-128"/>
              </a:rPr>
              <a:t>, …, e</a:t>
            </a:r>
            <a:r>
              <a:rPr lang="en-US" sz="2400" baseline="-25000" dirty="0" smtClean="0">
                <a:ea typeface="ＭＳ Ｐゴシック" pitchFamily="34" charset="-128"/>
              </a:rPr>
              <a:t>t</a:t>
            </a:r>
            <a:r>
              <a:rPr lang="en-US" sz="2400" dirty="0" smtClean="0">
                <a:ea typeface="ＭＳ Ｐゴシック" pitchFamily="34" charset="-128"/>
              </a:rPr>
              <a:t>) (the belief state) over time</a:t>
            </a:r>
          </a:p>
          <a:p>
            <a:endParaRPr lang="en-US" sz="2400" dirty="0" smtClean="0">
              <a:ea typeface="ＭＳ Ｐゴシック" pitchFamily="34" charset="-128"/>
            </a:endParaRPr>
          </a:p>
          <a:p>
            <a:r>
              <a:rPr lang="en-US" sz="2400" dirty="0" smtClean="0">
                <a:ea typeface="ＭＳ Ｐゴシック" pitchFamily="34" charset="-128"/>
              </a:rPr>
              <a:t>We start with B</a:t>
            </a:r>
            <a:r>
              <a:rPr lang="en-US" sz="2400" baseline="-25000" dirty="0" smtClean="0">
                <a:ea typeface="ＭＳ Ｐゴシック" pitchFamily="34" charset="-128"/>
              </a:rPr>
              <a:t>1</a:t>
            </a:r>
            <a:r>
              <a:rPr lang="en-US" sz="2400" dirty="0" smtClean="0">
                <a:ea typeface="ＭＳ Ｐゴシック" pitchFamily="34" charset="-128"/>
              </a:rPr>
              <a:t>(X) in an initial setting, usually uniform</a:t>
            </a:r>
          </a:p>
          <a:p>
            <a:endParaRPr lang="en-US" sz="2400" dirty="0" smtClean="0">
              <a:ea typeface="ＭＳ Ｐゴシック" pitchFamily="34" charset="-128"/>
            </a:endParaRPr>
          </a:p>
          <a:p>
            <a:r>
              <a:rPr lang="en-US" sz="2400" dirty="0" smtClean="0">
                <a:ea typeface="ＭＳ Ｐゴシック" pitchFamily="34" charset="-128"/>
              </a:rPr>
              <a:t>As time passes, or we get observations, we update B(X)</a:t>
            </a:r>
          </a:p>
          <a:p>
            <a:endParaRPr lang="en-US" sz="2400" dirty="0" smtClean="0">
              <a:ea typeface="ＭＳ Ｐゴシック" pitchFamily="34" charset="-128"/>
            </a:endParaRPr>
          </a:p>
          <a:p>
            <a:r>
              <a:rPr lang="en-US" sz="2400" dirty="0" smtClean="0">
                <a:ea typeface="ＭＳ Ｐゴシック" pitchFamily="34" charset="-128"/>
              </a:rPr>
              <a:t>The </a:t>
            </a:r>
            <a:r>
              <a:rPr lang="en-US" sz="2400" dirty="0" err="1" smtClean="0">
                <a:ea typeface="ＭＳ Ｐゴシック" pitchFamily="34" charset="-128"/>
              </a:rPr>
              <a:t>Kalman</a:t>
            </a:r>
            <a:r>
              <a:rPr lang="en-US" sz="2400" dirty="0" smtClean="0">
                <a:ea typeface="ＭＳ Ｐゴシック" pitchFamily="34" charset="-128"/>
              </a:rPr>
              <a:t> filter was invented in the 60’</a:t>
            </a:r>
            <a:r>
              <a:rPr lang="en-US" altLang="ja-JP" sz="2400" dirty="0" smtClean="0">
                <a:ea typeface="ＭＳ Ｐゴシック" pitchFamily="34" charset="-128"/>
              </a:rPr>
              <a:t>s and first implemented as a method of trajectory estimation for the Apollo program</a:t>
            </a:r>
          </a:p>
          <a:p>
            <a:pPr lvl="1"/>
            <a:endParaRPr lang="en-US" sz="2000" dirty="0" smtClean="0">
              <a:ea typeface="ＭＳ Ｐゴシック" pitchFamily="34" charset="-128"/>
            </a:endParaRPr>
          </a:p>
          <a:p>
            <a:endParaRPr lang="en-US" sz="24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latin typeface="Calibri"/>
                <a:ea typeface="ＭＳ Ｐゴシック" pitchFamily="34" charset="-128"/>
                <a:cs typeface="Calibri"/>
              </a:rPr>
              <a:t>Example: Robot Localization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5334000"/>
            <a:ext cx="7772400" cy="1271588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t=0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Sensor model: can read in which directions there is a wall, never more than 1 mistake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Motion model: may not execute action with small prob.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2286000" y="21336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2819400" y="21336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09" name="Rectangle 6"/>
          <p:cNvSpPr>
            <a:spLocks noChangeArrowheads="1"/>
          </p:cNvSpPr>
          <p:nvPr/>
        </p:nvSpPr>
        <p:spPr bwMode="auto">
          <a:xfrm>
            <a:off x="3352800" y="21336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10" name="Rectangle 7"/>
          <p:cNvSpPr>
            <a:spLocks noChangeArrowheads="1"/>
          </p:cNvSpPr>
          <p:nvPr/>
        </p:nvSpPr>
        <p:spPr bwMode="auto">
          <a:xfrm>
            <a:off x="3886200" y="21336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11" name="Rectangle 8"/>
          <p:cNvSpPr>
            <a:spLocks noChangeArrowheads="1"/>
          </p:cNvSpPr>
          <p:nvPr/>
        </p:nvSpPr>
        <p:spPr bwMode="auto">
          <a:xfrm>
            <a:off x="4419600" y="21336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12" name="Rectangle 9"/>
          <p:cNvSpPr>
            <a:spLocks noChangeArrowheads="1"/>
          </p:cNvSpPr>
          <p:nvPr/>
        </p:nvSpPr>
        <p:spPr bwMode="auto">
          <a:xfrm>
            <a:off x="4953000" y="21336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13" name="Rectangle 10"/>
          <p:cNvSpPr>
            <a:spLocks noChangeArrowheads="1"/>
          </p:cNvSpPr>
          <p:nvPr/>
        </p:nvSpPr>
        <p:spPr bwMode="auto">
          <a:xfrm>
            <a:off x="5486400" y="21336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14" name="Rectangle 11"/>
          <p:cNvSpPr>
            <a:spLocks noChangeArrowheads="1"/>
          </p:cNvSpPr>
          <p:nvPr/>
        </p:nvSpPr>
        <p:spPr bwMode="auto">
          <a:xfrm>
            <a:off x="6019800" y="21336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15" name="Rectangle 12"/>
          <p:cNvSpPr>
            <a:spLocks noChangeArrowheads="1"/>
          </p:cNvSpPr>
          <p:nvPr/>
        </p:nvSpPr>
        <p:spPr bwMode="auto">
          <a:xfrm>
            <a:off x="2286000" y="26670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16" name="Rectangle 13"/>
          <p:cNvSpPr>
            <a:spLocks noChangeArrowheads="1"/>
          </p:cNvSpPr>
          <p:nvPr/>
        </p:nvSpPr>
        <p:spPr bwMode="auto">
          <a:xfrm>
            <a:off x="4953000" y="26670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17" name="Rectangle 14"/>
          <p:cNvSpPr>
            <a:spLocks noChangeArrowheads="1"/>
          </p:cNvSpPr>
          <p:nvPr/>
        </p:nvSpPr>
        <p:spPr bwMode="auto">
          <a:xfrm>
            <a:off x="6019800" y="26670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18" name="Rectangle 15"/>
          <p:cNvSpPr>
            <a:spLocks noChangeArrowheads="1"/>
          </p:cNvSpPr>
          <p:nvPr/>
        </p:nvSpPr>
        <p:spPr bwMode="auto">
          <a:xfrm>
            <a:off x="2286000" y="32004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19" name="Rectangle 16"/>
          <p:cNvSpPr>
            <a:spLocks noChangeArrowheads="1"/>
          </p:cNvSpPr>
          <p:nvPr/>
        </p:nvSpPr>
        <p:spPr bwMode="auto">
          <a:xfrm>
            <a:off x="4953000" y="32004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20" name="Rectangle 17"/>
          <p:cNvSpPr>
            <a:spLocks noChangeArrowheads="1"/>
          </p:cNvSpPr>
          <p:nvPr/>
        </p:nvSpPr>
        <p:spPr bwMode="auto">
          <a:xfrm>
            <a:off x="6019800" y="32004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21" name="Rectangle 18"/>
          <p:cNvSpPr>
            <a:spLocks noChangeArrowheads="1"/>
          </p:cNvSpPr>
          <p:nvPr/>
        </p:nvSpPr>
        <p:spPr bwMode="auto">
          <a:xfrm>
            <a:off x="2286000" y="37338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22" name="Rectangle 19"/>
          <p:cNvSpPr>
            <a:spLocks noChangeArrowheads="1"/>
          </p:cNvSpPr>
          <p:nvPr/>
        </p:nvSpPr>
        <p:spPr bwMode="auto">
          <a:xfrm>
            <a:off x="2819400" y="37338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23" name="Rectangle 20"/>
          <p:cNvSpPr>
            <a:spLocks noChangeArrowheads="1"/>
          </p:cNvSpPr>
          <p:nvPr/>
        </p:nvSpPr>
        <p:spPr bwMode="auto">
          <a:xfrm>
            <a:off x="3352800" y="37338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24" name="Rectangle 21"/>
          <p:cNvSpPr>
            <a:spLocks noChangeArrowheads="1"/>
          </p:cNvSpPr>
          <p:nvPr/>
        </p:nvSpPr>
        <p:spPr bwMode="auto">
          <a:xfrm>
            <a:off x="3886200" y="37338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25" name="Rectangle 22"/>
          <p:cNvSpPr>
            <a:spLocks noChangeArrowheads="1"/>
          </p:cNvSpPr>
          <p:nvPr/>
        </p:nvSpPr>
        <p:spPr bwMode="auto">
          <a:xfrm>
            <a:off x="4419600" y="37338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26" name="Rectangle 23"/>
          <p:cNvSpPr>
            <a:spLocks noChangeArrowheads="1"/>
          </p:cNvSpPr>
          <p:nvPr/>
        </p:nvSpPr>
        <p:spPr bwMode="auto">
          <a:xfrm>
            <a:off x="4953000" y="37338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27" name="Rectangle 24"/>
          <p:cNvSpPr>
            <a:spLocks noChangeArrowheads="1"/>
          </p:cNvSpPr>
          <p:nvPr/>
        </p:nvSpPr>
        <p:spPr bwMode="auto">
          <a:xfrm>
            <a:off x="5486400" y="37338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28" name="Rectangle 25"/>
          <p:cNvSpPr>
            <a:spLocks noChangeArrowheads="1"/>
          </p:cNvSpPr>
          <p:nvPr/>
        </p:nvSpPr>
        <p:spPr bwMode="auto">
          <a:xfrm>
            <a:off x="6019800" y="3733800"/>
            <a:ext cx="53340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29" name="Rectangle 26"/>
          <p:cNvSpPr>
            <a:spLocks noChangeArrowheads="1"/>
          </p:cNvSpPr>
          <p:nvPr/>
        </p:nvSpPr>
        <p:spPr bwMode="auto">
          <a:xfrm>
            <a:off x="2819400" y="2667000"/>
            <a:ext cx="2133600" cy="1066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30" name="Rectangle 27"/>
          <p:cNvSpPr>
            <a:spLocks noChangeArrowheads="1"/>
          </p:cNvSpPr>
          <p:nvPr/>
        </p:nvSpPr>
        <p:spPr bwMode="auto">
          <a:xfrm>
            <a:off x="2286000" y="2133600"/>
            <a:ext cx="42672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31" name="Rectangle 28"/>
          <p:cNvSpPr>
            <a:spLocks noChangeArrowheads="1"/>
          </p:cNvSpPr>
          <p:nvPr/>
        </p:nvSpPr>
        <p:spPr bwMode="auto">
          <a:xfrm>
            <a:off x="5486400" y="2667000"/>
            <a:ext cx="5334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32" name="Rectangle 29"/>
          <p:cNvSpPr>
            <a:spLocks noChangeArrowheads="1"/>
          </p:cNvSpPr>
          <p:nvPr/>
        </p:nvSpPr>
        <p:spPr bwMode="auto">
          <a:xfrm>
            <a:off x="2286000" y="4724400"/>
            <a:ext cx="42672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33" name="Rectangle 30"/>
          <p:cNvSpPr>
            <a:spLocks noChangeArrowheads="1"/>
          </p:cNvSpPr>
          <p:nvPr/>
        </p:nvSpPr>
        <p:spPr bwMode="auto">
          <a:xfrm>
            <a:off x="4419600" y="49530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de-DE" sz="2000">
                <a:latin typeface="Calibri"/>
                <a:cs typeface="Calibri"/>
              </a:rPr>
              <a:t>1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47134" name="Rectangle 31"/>
          <p:cNvSpPr>
            <a:spLocks noChangeArrowheads="1"/>
          </p:cNvSpPr>
          <p:nvPr/>
        </p:nvSpPr>
        <p:spPr bwMode="auto">
          <a:xfrm>
            <a:off x="2286000" y="49530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de-DE" sz="2000">
                <a:latin typeface="Calibri"/>
                <a:cs typeface="Calibri"/>
              </a:rPr>
              <a:t>0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47135" name="Rectangle 32"/>
          <p:cNvSpPr>
            <a:spLocks noChangeArrowheads="1"/>
          </p:cNvSpPr>
          <p:nvPr/>
        </p:nvSpPr>
        <p:spPr bwMode="auto">
          <a:xfrm>
            <a:off x="762000" y="4953000"/>
            <a:ext cx="137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de-DE" sz="2000">
                <a:latin typeface="Calibri"/>
                <a:cs typeface="Calibri"/>
              </a:rPr>
              <a:t>Prob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47136" name="Oval 33"/>
          <p:cNvSpPr>
            <a:spLocks noChangeArrowheads="1"/>
          </p:cNvSpPr>
          <p:nvPr/>
        </p:nvSpPr>
        <p:spPr bwMode="auto">
          <a:xfrm>
            <a:off x="2895600" y="22098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37" name="Line 34"/>
          <p:cNvSpPr>
            <a:spLocks noChangeShapeType="1"/>
          </p:cNvSpPr>
          <p:nvPr/>
        </p:nvSpPr>
        <p:spPr bwMode="auto">
          <a:xfrm flipV="1">
            <a:off x="3090863" y="18764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38" name="Line 35"/>
          <p:cNvSpPr>
            <a:spLocks noChangeShapeType="1"/>
          </p:cNvSpPr>
          <p:nvPr/>
        </p:nvSpPr>
        <p:spPr bwMode="auto">
          <a:xfrm>
            <a:off x="3086100" y="258603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39" name="Line 36"/>
          <p:cNvSpPr>
            <a:spLocks noChangeShapeType="1"/>
          </p:cNvSpPr>
          <p:nvPr/>
        </p:nvSpPr>
        <p:spPr bwMode="auto">
          <a:xfrm flipH="1">
            <a:off x="2643188" y="2400300"/>
            <a:ext cx="242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40" name="Line 37"/>
          <p:cNvSpPr>
            <a:spLocks noChangeShapeType="1"/>
          </p:cNvSpPr>
          <p:nvPr/>
        </p:nvSpPr>
        <p:spPr bwMode="auto">
          <a:xfrm flipH="1">
            <a:off x="3295650" y="2409825"/>
            <a:ext cx="24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41" name="Text Box 38"/>
          <p:cNvSpPr txBox="1">
            <a:spLocks noChangeArrowheads="1"/>
          </p:cNvSpPr>
          <p:nvPr/>
        </p:nvSpPr>
        <p:spPr bwMode="auto">
          <a:xfrm>
            <a:off x="152400" y="1295400"/>
            <a:ext cx="1676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i="1" dirty="0">
                <a:latin typeface="Calibri"/>
                <a:cs typeface="Calibri"/>
              </a:rPr>
              <a:t>Example from </a:t>
            </a:r>
            <a:r>
              <a:rPr lang="de-DE" sz="1600" i="1" dirty="0">
                <a:latin typeface="Calibri"/>
                <a:cs typeface="Calibri"/>
              </a:rPr>
              <a:t>Michael Pfeiffer</a:t>
            </a:r>
            <a:endParaRPr lang="en-US" sz="1600" i="1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2057400"/>
            <a:ext cx="3536186" cy="2266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latin typeface="Calibri"/>
                <a:ea typeface="ＭＳ Ｐゴシック" pitchFamily="34" charset="-128"/>
                <a:cs typeface="Calibri"/>
              </a:rPr>
              <a:t>Example: Robot Localization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5257800"/>
            <a:ext cx="8534400" cy="1195388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t=1</a:t>
            </a:r>
          </a:p>
          <a:p>
            <a:pPr algn="ctr">
              <a:buFont typeface="Wingdings" pitchFamily="2" charset="2"/>
              <a:buNone/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Lighter grey: was possible to get the reading, but less likely b/c required 1 mistake</a:t>
            </a:r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22860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2819400" y="2133600"/>
            <a:ext cx="53340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57" name="Rectangle 6"/>
          <p:cNvSpPr>
            <a:spLocks noChangeArrowheads="1"/>
          </p:cNvSpPr>
          <p:nvPr/>
        </p:nvSpPr>
        <p:spPr bwMode="auto">
          <a:xfrm>
            <a:off x="3352800" y="2133600"/>
            <a:ext cx="53340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58" name="Rectangle 7"/>
          <p:cNvSpPr>
            <a:spLocks noChangeArrowheads="1"/>
          </p:cNvSpPr>
          <p:nvPr/>
        </p:nvSpPr>
        <p:spPr bwMode="auto">
          <a:xfrm>
            <a:off x="3886200" y="2133600"/>
            <a:ext cx="53340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59" name="Rectangle 8"/>
          <p:cNvSpPr>
            <a:spLocks noChangeArrowheads="1"/>
          </p:cNvSpPr>
          <p:nvPr/>
        </p:nvSpPr>
        <p:spPr bwMode="auto">
          <a:xfrm>
            <a:off x="4419600" y="2133600"/>
            <a:ext cx="53340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60" name="Rectangle 9"/>
          <p:cNvSpPr>
            <a:spLocks noChangeArrowheads="1"/>
          </p:cNvSpPr>
          <p:nvPr/>
        </p:nvSpPr>
        <p:spPr bwMode="auto">
          <a:xfrm>
            <a:off x="4953000" y="21336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61" name="Rectangle 10"/>
          <p:cNvSpPr>
            <a:spLocks noChangeArrowheads="1"/>
          </p:cNvSpPr>
          <p:nvPr/>
        </p:nvSpPr>
        <p:spPr bwMode="auto">
          <a:xfrm>
            <a:off x="5486400" y="2133600"/>
            <a:ext cx="53340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62" name="Rectangle 11"/>
          <p:cNvSpPr>
            <a:spLocks noChangeArrowheads="1"/>
          </p:cNvSpPr>
          <p:nvPr/>
        </p:nvSpPr>
        <p:spPr bwMode="auto">
          <a:xfrm>
            <a:off x="60198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63" name="Rectangle 12"/>
          <p:cNvSpPr>
            <a:spLocks noChangeArrowheads="1"/>
          </p:cNvSpPr>
          <p:nvPr/>
        </p:nvSpPr>
        <p:spPr bwMode="auto">
          <a:xfrm>
            <a:off x="22860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64" name="Rectangle 13"/>
          <p:cNvSpPr>
            <a:spLocks noChangeArrowheads="1"/>
          </p:cNvSpPr>
          <p:nvPr/>
        </p:nvSpPr>
        <p:spPr bwMode="auto">
          <a:xfrm>
            <a:off x="49530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65" name="Rectangle 14"/>
          <p:cNvSpPr>
            <a:spLocks noChangeArrowheads="1"/>
          </p:cNvSpPr>
          <p:nvPr/>
        </p:nvSpPr>
        <p:spPr bwMode="auto">
          <a:xfrm>
            <a:off x="60198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66" name="Rectangle 15"/>
          <p:cNvSpPr>
            <a:spLocks noChangeArrowheads="1"/>
          </p:cNvSpPr>
          <p:nvPr/>
        </p:nvSpPr>
        <p:spPr bwMode="auto">
          <a:xfrm>
            <a:off x="22860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67" name="Rectangle 16"/>
          <p:cNvSpPr>
            <a:spLocks noChangeArrowheads="1"/>
          </p:cNvSpPr>
          <p:nvPr/>
        </p:nvSpPr>
        <p:spPr bwMode="auto">
          <a:xfrm>
            <a:off x="49530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68" name="Rectangle 17"/>
          <p:cNvSpPr>
            <a:spLocks noChangeArrowheads="1"/>
          </p:cNvSpPr>
          <p:nvPr/>
        </p:nvSpPr>
        <p:spPr bwMode="auto">
          <a:xfrm>
            <a:off x="60198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69" name="Rectangle 18"/>
          <p:cNvSpPr>
            <a:spLocks noChangeArrowheads="1"/>
          </p:cNvSpPr>
          <p:nvPr/>
        </p:nvSpPr>
        <p:spPr bwMode="auto">
          <a:xfrm>
            <a:off x="22860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70" name="Rectangle 19"/>
          <p:cNvSpPr>
            <a:spLocks noChangeArrowheads="1"/>
          </p:cNvSpPr>
          <p:nvPr/>
        </p:nvSpPr>
        <p:spPr bwMode="auto">
          <a:xfrm>
            <a:off x="2819400" y="3733800"/>
            <a:ext cx="53340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71" name="Rectangle 20"/>
          <p:cNvSpPr>
            <a:spLocks noChangeArrowheads="1"/>
          </p:cNvSpPr>
          <p:nvPr/>
        </p:nvSpPr>
        <p:spPr bwMode="auto">
          <a:xfrm>
            <a:off x="3352800" y="3733800"/>
            <a:ext cx="53340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72" name="Rectangle 21"/>
          <p:cNvSpPr>
            <a:spLocks noChangeArrowheads="1"/>
          </p:cNvSpPr>
          <p:nvPr/>
        </p:nvSpPr>
        <p:spPr bwMode="auto">
          <a:xfrm>
            <a:off x="3886200" y="3733800"/>
            <a:ext cx="53340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73" name="Rectangle 22"/>
          <p:cNvSpPr>
            <a:spLocks noChangeArrowheads="1"/>
          </p:cNvSpPr>
          <p:nvPr/>
        </p:nvSpPr>
        <p:spPr bwMode="auto">
          <a:xfrm>
            <a:off x="4419600" y="3733800"/>
            <a:ext cx="53340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74" name="Rectangle 23"/>
          <p:cNvSpPr>
            <a:spLocks noChangeArrowheads="1"/>
          </p:cNvSpPr>
          <p:nvPr/>
        </p:nvSpPr>
        <p:spPr bwMode="auto">
          <a:xfrm>
            <a:off x="4953000" y="37338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75" name="Rectangle 24"/>
          <p:cNvSpPr>
            <a:spLocks noChangeArrowheads="1"/>
          </p:cNvSpPr>
          <p:nvPr/>
        </p:nvSpPr>
        <p:spPr bwMode="auto">
          <a:xfrm>
            <a:off x="5486400" y="3733800"/>
            <a:ext cx="53340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76" name="Rectangle 25"/>
          <p:cNvSpPr>
            <a:spLocks noChangeArrowheads="1"/>
          </p:cNvSpPr>
          <p:nvPr/>
        </p:nvSpPr>
        <p:spPr bwMode="auto">
          <a:xfrm>
            <a:off x="60198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77" name="Rectangle 26"/>
          <p:cNvSpPr>
            <a:spLocks noChangeArrowheads="1"/>
          </p:cNvSpPr>
          <p:nvPr/>
        </p:nvSpPr>
        <p:spPr bwMode="auto">
          <a:xfrm>
            <a:off x="2819400" y="2667000"/>
            <a:ext cx="2133600" cy="1066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78" name="Rectangle 27"/>
          <p:cNvSpPr>
            <a:spLocks noChangeArrowheads="1"/>
          </p:cNvSpPr>
          <p:nvPr/>
        </p:nvSpPr>
        <p:spPr bwMode="auto">
          <a:xfrm>
            <a:off x="2286000" y="2133600"/>
            <a:ext cx="42672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79" name="Rectangle 28"/>
          <p:cNvSpPr>
            <a:spLocks noChangeArrowheads="1"/>
          </p:cNvSpPr>
          <p:nvPr/>
        </p:nvSpPr>
        <p:spPr bwMode="auto">
          <a:xfrm>
            <a:off x="5486400" y="2667000"/>
            <a:ext cx="5334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80" name="Line 29"/>
          <p:cNvSpPr>
            <a:spLocks noChangeShapeType="1"/>
          </p:cNvSpPr>
          <p:nvPr/>
        </p:nvSpPr>
        <p:spPr bwMode="auto">
          <a:xfrm>
            <a:off x="3300413" y="2400300"/>
            <a:ext cx="2714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81" name="Oval 30"/>
          <p:cNvSpPr>
            <a:spLocks noChangeArrowheads="1"/>
          </p:cNvSpPr>
          <p:nvPr/>
        </p:nvSpPr>
        <p:spPr bwMode="auto">
          <a:xfrm>
            <a:off x="2895600" y="22098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82" name="Line 31"/>
          <p:cNvSpPr>
            <a:spLocks noChangeShapeType="1"/>
          </p:cNvSpPr>
          <p:nvPr/>
        </p:nvSpPr>
        <p:spPr bwMode="auto">
          <a:xfrm flipV="1">
            <a:off x="3090863" y="1876425"/>
            <a:ext cx="0" cy="3048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83" name="Line 32"/>
          <p:cNvSpPr>
            <a:spLocks noChangeShapeType="1"/>
          </p:cNvSpPr>
          <p:nvPr/>
        </p:nvSpPr>
        <p:spPr bwMode="auto">
          <a:xfrm>
            <a:off x="3086100" y="2586038"/>
            <a:ext cx="0" cy="257175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84" name="Line 33"/>
          <p:cNvSpPr>
            <a:spLocks noChangeShapeType="1"/>
          </p:cNvSpPr>
          <p:nvPr/>
        </p:nvSpPr>
        <p:spPr bwMode="auto">
          <a:xfrm flipH="1">
            <a:off x="2643188" y="2400300"/>
            <a:ext cx="2428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85" name="Rectangle 34"/>
          <p:cNvSpPr>
            <a:spLocks noChangeArrowheads="1"/>
          </p:cNvSpPr>
          <p:nvPr/>
        </p:nvSpPr>
        <p:spPr bwMode="auto">
          <a:xfrm>
            <a:off x="2286000" y="4724400"/>
            <a:ext cx="42672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86" name="Rectangle 35"/>
          <p:cNvSpPr>
            <a:spLocks noChangeArrowheads="1"/>
          </p:cNvSpPr>
          <p:nvPr/>
        </p:nvSpPr>
        <p:spPr bwMode="auto">
          <a:xfrm>
            <a:off x="4419600" y="49530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de-DE" sz="2000">
                <a:latin typeface="Calibri"/>
                <a:cs typeface="Calibri"/>
              </a:rPr>
              <a:t>1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49187" name="Rectangle 36"/>
          <p:cNvSpPr>
            <a:spLocks noChangeArrowheads="1"/>
          </p:cNvSpPr>
          <p:nvPr/>
        </p:nvSpPr>
        <p:spPr bwMode="auto">
          <a:xfrm>
            <a:off x="2286000" y="49530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de-DE" sz="2000">
                <a:latin typeface="Calibri"/>
                <a:cs typeface="Calibri"/>
              </a:rPr>
              <a:t>0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49188" name="Rectangle 37"/>
          <p:cNvSpPr>
            <a:spLocks noChangeArrowheads="1"/>
          </p:cNvSpPr>
          <p:nvPr/>
        </p:nvSpPr>
        <p:spPr bwMode="auto">
          <a:xfrm>
            <a:off x="762000" y="4953000"/>
            <a:ext cx="137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de-DE" sz="2000">
                <a:latin typeface="Calibri"/>
                <a:cs typeface="Calibri"/>
              </a:rPr>
              <a:t>Prob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1199142" name="AutoShape 38"/>
          <p:cNvSpPr>
            <a:spLocks noChangeArrowheads="1"/>
          </p:cNvSpPr>
          <p:nvPr/>
        </p:nvSpPr>
        <p:spPr bwMode="auto">
          <a:xfrm>
            <a:off x="3276600" y="22860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2057400"/>
            <a:ext cx="3536186" cy="2266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91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latin typeface="Calibri"/>
                <a:ea typeface="ＭＳ Ｐゴシック" pitchFamily="34" charset="-128"/>
                <a:cs typeface="Calibri"/>
              </a:rPr>
              <a:t>Example: Robot Localization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5767388"/>
            <a:ext cx="7772400" cy="9144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t=2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22860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2819400" y="21336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05" name="Rectangle 6"/>
          <p:cNvSpPr>
            <a:spLocks noChangeArrowheads="1"/>
          </p:cNvSpPr>
          <p:nvPr/>
        </p:nvSpPr>
        <p:spPr bwMode="auto">
          <a:xfrm>
            <a:off x="3352800" y="2133600"/>
            <a:ext cx="533400" cy="533400"/>
          </a:xfrm>
          <a:prstGeom prst="rect">
            <a:avLst/>
          </a:prstGeom>
          <a:solidFill>
            <a:srgbClr val="5F5F5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06" name="Rectangle 7"/>
          <p:cNvSpPr>
            <a:spLocks noChangeArrowheads="1"/>
          </p:cNvSpPr>
          <p:nvPr/>
        </p:nvSpPr>
        <p:spPr bwMode="auto">
          <a:xfrm>
            <a:off x="3886200" y="2133600"/>
            <a:ext cx="533400" cy="533400"/>
          </a:xfrm>
          <a:prstGeom prst="rect">
            <a:avLst/>
          </a:prstGeom>
          <a:solidFill>
            <a:srgbClr val="5F5F5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07" name="Rectangle 8"/>
          <p:cNvSpPr>
            <a:spLocks noChangeArrowheads="1"/>
          </p:cNvSpPr>
          <p:nvPr/>
        </p:nvSpPr>
        <p:spPr bwMode="auto">
          <a:xfrm>
            <a:off x="4419600" y="2133600"/>
            <a:ext cx="533400" cy="533400"/>
          </a:xfrm>
          <a:prstGeom prst="rect">
            <a:avLst/>
          </a:prstGeom>
          <a:solidFill>
            <a:srgbClr val="5F5F5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08" name="Rectangle 9"/>
          <p:cNvSpPr>
            <a:spLocks noChangeArrowheads="1"/>
          </p:cNvSpPr>
          <p:nvPr/>
        </p:nvSpPr>
        <p:spPr bwMode="auto">
          <a:xfrm>
            <a:off x="4953000" y="21336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09" name="Rectangle 10"/>
          <p:cNvSpPr>
            <a:spLocks noChangeArrowheads="1"/>
          </p:cNvSpPr>
          <p:nvPr/>
        </p:nvSpPr>
        <p:spPr bwMode="auto">
          <a:xfrm>
            <a:off x="5486400" y="21336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10" name="Rectangle 11"/>
          <p:cNvSpPr>
            <a:spLocks noChangeArrowheads="1"/>
          </p:cNvSpPr>
          <p:nvPr/>
        </p:nvSpPr>
        <p:spPr bwMode="auto">
          <a:xfrm>
            <a:off x="60198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11" name="Rectangle 12"/>
          <p:cNvSpPr>
            <a:spLocks noChangeArrowheads="1"/>
          </p:cNvSpPr>
          <p:nvPr/>
        </p:nvSpPr>
        <p:spPr bwMode="auto">
          <a:xfrm>
            <a:off x="22860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12" name="Rectangle 13"/>
          <p:cNvSpPr>
            <a:spLocks noChangeArrowheads="1"/>
          </p:cNvSpPr>
          <p:nvPr/>
        </p:nvSpPr>
        <p:spPr bwMode="auto">
          <a:xfrm>
            <a:off x="49530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13" name="Rectangle 14"/>
          <p:cNvSpPr>
            <a:spLocks noChangeArrowheads="1"/>
          </p:cNvSpPr>
          <p:nvPr/>
        </p:nvSpPr>
        <p:spPr bwMode="auto">
          <a:xfrm>
            <a:off x="60198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14" name="Rectangle 15"/>
          <p:cNvSpPr>
            <a:spLocks noChangeArrowheads="1"/>
          </p:cNvSpPr>
          <p:nvPr/>
        </p:nvSpPr>
        <p:spPr bwMode="auto">
          <a:xfrm>
            <a:off x="22860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15" name="Rectangle 16"/>
          <p:cNvSpPr>
            <a:spLocks noChangeArrowheads="1"/>
          </p:cNvSpPr>
          <p:nvPr/>
        </p:nvSpPr>
        <p:spPr bwMode="auto">
          <a:xfrm>
            <a:off x="49530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16" name="Rectangle 17"/>
          <p:cNvSpPr>
            <a:spLocks noChangeArrowheads="1"/>
          </p:cNvSpPr>
          <p:nvPr/>
        </p:nvSpPr>
        <p:spPr bwMode="auto">
          <a:xfrm>
            <a:off x="60198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17" name="Rectangle 18"/>
          <p:cNvSpPr>
            <a:spLocks noChangeArrowheads="1"/>
          </p:cNvSpPr>
          <p:nvPr/>
        </p:nvSpPr>
        <p:spPr bwMode="auto">
          <a:xfrm>
            <a:off x="22860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18" name="Rectangle 19"/>
          <p:cNvSpPr>
            <a:spLocks noChangeArrowheads="1"/>
          </p:cNvSpPr>
          <p:nvPr/>
        </p:nvSpPr>
        <p:spPr bwMode="auto">
          <a:xfrm>
            <a:off x="2819400" y="37338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19" name="Rectangle 20"/>
          <p:cNvSpPr>
            <a:spLocks noChangeArrowheads="1"/>
          </p:cNvSpPr>
          <p:nvPr/>
        </p:nvSpPr>
        <p:spPr bwMode="auto">
          <a:xfrm>
            <a:off x="3352800" y="3733800"/>
            <a:ext cx="533400" cy="533400"/>
          </a:xfrm>
          <a:prstGeom prst="rect">
            <a:avLst/>
          </a:prstGeom>
          <a:solidFill>
            <a:srgbClr val="5F5F5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20" name="Rectangle 21"/>
          <p:cNvSpPr>
            <a:spLocks noChangeArrowheads="1"/>
          </p:cNvSpPr>
          <p:nvPr/>
        </p:nvSpPr>
        <p:spPr bwMode="auto">
          <a:xfrm>
            <a:off x="3886200" y="3733800"/>
            <a:ext cx="533400" cy="533400"/>
          </a:xfrm>
          <a:prstGeom prst="rect">
            <a:avLst/>
          </a:prstGeom>
          <a:solidFill>
            <a:srgbClr val="5F5F5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21" name="Rectangle 22"/>
          <p:cNvSpPr>
            <a:spLocks noChangeArrowheads="1"/>
          </p:cNvSpPr>
          <p:nvPr/>
        </p:nvSpPr>
        <p:spPr bwMode="auto">
          <a:xfrm>
            <a:off x="4419600" y="3733800"/>
            <a:ext cx="533400" cy="533400"/>
          </a:xfrm>
          <a:prstGeom prst="rect">
            <a:avLst/>
          </a:prstGeom>
          <a:solidFill>
            <a:srgbClr val="5F5F5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22" name="Rectangle 23"/>
          <p:cNvSpPr>
            <a:spLocks noChangeArrowheads="1"/>
          </p:cNvSpPr>
          <p:nvPr/>
        </p:nvSpPr>
        <p:spPr bwMode="auto">
          <a:xfrm>
            <a:off x="4953000" y="37338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23" name="Rectangle 24"/>
          <p:cNvSpPr>
            <a:spLocks noChangeArrowheads="1"/>
          </p:cNvSpPr>
          <p:nvPr/>
        </p:nvSpPr>
        <p:spPr bwMode="auto">
          <a:xfrm>
            <a:off x="5486400" y="37338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24" name="Rectangle 25"/>
          <p:cNvSpPr>
            <a:spLocks noChangeArrowheads="1"/>
          </p:cNvSpPr>
          <p:nvPr/>
        </p:nvSpPr>
        <p:spPr bwMode="auto">
          <a:xfrm>
            <a:off x="60198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25" name="Rectangle 26"/>
          <p:cNvSpPr>
            <a:spLocks noChangeArrowheads="1"/>
          </p:cNvSpPr>
          <p:nvPr/>
        </p:nvSpPr>
        <p:spPr bwMode="auto">
          <a:xfrm>
            <a:off x="2819400" y="2667000"/>
            <a:ext cx="2133600" cy="1066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26" name="Rectangle 27"/>
          <p:cNvSpPr>
            <a:spLocks noChangeArrowheads="1"/>
          </p:cNvSpPr>
          <p:nvPr/>
        </p:nvSpPr>
        <p:spPr bwMode="auto">
          <a:xfrm>
            <a:off x="2286000" y="2133600"/>
            <a:ext cx="42672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27" name="Rectangle 28"/>
          <p:cNvSpPr>
            <a:spLocks noChangeArrowheads="1"/>
          </p:cNvSpPr>
          <p:nvPr/>
        </p:nvSpPr>
        <p:spPr bwMode="auto">
          <a:xfrm>
            <a:off x="5486400" y="2667000"/>
            <a:ext cx="5334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28" name="Line 29"/>
          <p:cNvSpPr>
            <a:spLocks noChangeShapeType="1"/>
          </p:cNvSpPr>
          <p:nvPr/>
        </p:nvSpPr>
        <p:spPr bwMode="auto">
          <a:xfrm>
            <a:off x="3829050" y="2424113"/>
            <a:ext cx="2714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29" name="Rectangle 30"/>
          <p:cNvSpPr>
            <a:spLocks noChangeArrowheads="1"/>
          </p:cNvSpPr>
          <p:nvPr/>
        </p:nvSpPr>
        <p:spPr bwMode="auto">
          <a:xfrm>
            <a:off x="2286000" y="4724400"/>
            <a:ext cx="42672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30" name="Rectangle 31"/>
          <p:cNvSpPr>
            <a:spLocks noChangeArrowheads="1"/>
          </p:cNvSpPr>
          <p:nvPr/>
        </p:nvSpPr>
        <p:spPr bwMode="auto">
          <a:xfrm>
            <a:off x="4419600" y="49530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de-DE" sz="2000">
                <a:latin typeface="Calibri"/>
                <a:cs typeface="Calibri"/>
              </a:rPr>
              <a:t>1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51231" name="Rectangle 32"/>
          <p:cNvSpPr>
            <a:spLocks noChangeArrowheads="1"/>
          </p:cNvSpPr>
          <p:nvPr/>
        </p:nvSpPr>
        <p:spPr bwMode="auto">
          <a:xfrm>
            <a:off x="2286000" y="49530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de-DE" sz="2000">
                <a:latin typeface="Calibri"/>
                <a:cs typeface="Calibri"/>
              </a:rPr>
              <a:t>0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51232" name="Rectangle 33"/>
          <p:cNvSpPr>
            <a:spLocks noChangeArrowheads="1"/>
          </p:cNvSpPr>
          <p:nvPr/>
        </p:nvSpPr>
        <p:spPr bwMode="auto">
          <a:xfrm>
            <a:off x="762000" y="4953000"/>
            <a:ext cx="137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de-DE" sz="2000">
                <a:latin typeface="Calibri"/>
                <a:cs typeface="Calibri"/>
              </a:rPr>
              <a:t>Prob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51233" name="Oval 34"/>
          <p:cNvSpPr>
            <a:spLocks noChangeArrowheads="1"/>
          </p:cNvSpPr>
          <p:nvPr/>
        </p:nvSpPr>
        <p:spPr bwMode="auto">
          <a:xfrm>
            <a:off x="3452813" y="2238375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34" name="Line 35"/>
          <p:cNvSpPr>
            <a:spLocks noChangeShapeType="1"/>
          </p:cNvSpPr>
          <p:nvPr/>
        </p:nvSpPr>
        <p:spPr bwMode="auto">
          <a:xfrm flipV="1">
            <a:off x="3648075" y="1905000"/>
            <a:ext cx="0" cy="3048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35" name="Line 36"/>
          <p:cNvSpPr>
            <a:spLocks noChangeShapeType="1"/>
          </p:cNvSpPr>
          <p:nvPr/>
        </p:nvSpPr>
        <p:spPr bwMode="auto">
          <a:xfrm>
            <a:off x="3643313" y="2614613"/>
            <a:ext cx="0" cy="257175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36" name="Line 37"/>
          <p:cNvSpPr>
            <a:spLocks noChangeShapeType="1"/>
          </p:cNvSpPr>
          <p:nvPr/>
        </p:nvSpPr>
        <p:spPr bwMode="auto">
          <a:xfrm flipH="1">
            <a:off x="3200400" y="2428875"/>
            <a:ext cx="2428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01190" name="AutoShape 38"/>
          <p:cNvSpPr>
            <a:spLocks noChangeArrowheads="1"/>
          </p:cNvSpPr>
          <p:nvPr/>
        </p:nvSpPr>
        <p:spPr bwMode="auto">
          <a:xfrm>
            <a:off x="3833813" y="230505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2057400"/>
            <a:ext cx="3536186" cy="2266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119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Calibri"/>
                <a:ea typeface="ＭＳ Ｐゴシック" pitchFamily="34" charset="-128"/>
                <a:cs typeface="Calibri"/>
              </a:rPr>
              <a:t>Example: Robot Localization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5767388"/>
            <a:ext cx="7772400" cy="9144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t=3</a:t>
            </a: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22860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2819400" y="2133600"/>
            <a:ext cx="5334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53" name="Rectangle 6"/>
          <p:cNvSpPr>
            <a:spLocks noChangeArrowheads="1"/>
          </p:cNvSpPr>
          <p:nvPr/>
        </p:nvSpPr>
        <p:spPr bwMode="auto">
          <a:xfrm>
            <a:off x="3352800" y="21336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54" name="Rectangle 7"/>
          <p:cNvSpPr>
            <a:spLocks noChangeArrowheads="1"/>
          </p:cNvSpPr>
          <p:nvPr/>
        </p:nvSpPr>
        <p:spPr bwMode="auto">
          <a:xfrm>
            <a:off x="3886200" y="2133600"/>
            <a:ext cx="533400" cy="533400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55" name="Rectangle 8"/>
          <p:cNvSpPr>
            <a:spLocks noChangeArrowheads="1"/>
          </p:cNvSpPr>
          <p:nvPr/>
        </p:nvSpPr>
        <p:spPr bwMode="auto">
          <a:xfrm>
            <a:off x="4419600" y="2133600"/>
            <a:ext cx="533400" cy="533400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56" name="Rectangle 9"/>
          <p:cNvSpPr>
            <a:spLocks noChangeArrowheads="1"/>
          </p:cNvSpPr>
          <p:nvPr/>
        </p:nvSpPr>
        <p:spPr bwMode="auto">
          <a:xfrm>
            <a:off x="4953000" y="21336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57" name="Rectangle 10"/>
          <p:cNvSpPr>
            <a:spLocks noChangeArrowheads="1"/>
          </p:cNvSpPr>
          <p:nvPr/>
        </p:nvSpPr>
        <p:spPr bwMode="auto">
          <a:xfrm>
            <a:off x="5486400" y="2133600"/>
            <a:ext cx="5334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58" name="Rectangle 11"/>
          <p:cNvSpPr>
            <a:spLocks noChangeArrowheads="1"/>
          </p:cNvSpPr>
          <p:nvPr/>
        </p:nvSpPr>
        <p:spPr bwMode="auto">
          <a:xfrm>
            <a:off x="60198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59" name="Rectangle 12"/>
          <p:cNvSpPr>
            <a:spLocks noChangeArrowheads="1"/>
          </p:cNvSpPr>
          <p:nvPr/>
        </p:nvSpPr>
        <p:spPr bwMode="auto">
          <a:xfrm>
            <a:off x="22860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60" name="Rectangle 13"/>
          <p:cNvSpPr>
            <a:spLocks noChangeArrowheads="1"/>
          </p:cNvSpPr>
          <p:nvPr/>
        </p:nvSpPr>
        <p:spPr bwMode="auto">
          <a:xfrm>
            <a:off x="49530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61" name="Rectangle 14"/>
          <p:cNvSpPr>
            <a:spLocks noChangeArrowheads="1"/>
          </p:cNvSpPr>
          <p:nvPr/>
        </p:nvSpPr>
        <p:spPr bwMode="auto">
          <a:xfrm>
            <a:off x="60198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62" name="Rectangle 15"/>
          <p:cNvSpPr>
            <a:spLocks noChangeArrowheads="1"/>
          </p:cNvSpPr>
          <p:nvPr/>
        </p:nvSpPr>
        <p:spPr bwMode="auto">
          <a:xfrm>
            <a:off x="22860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63" name="Rectangle 16"/>
          <p:cNvSpPr>
            <a:spLocks noChangeArrowheads="1"/>
          </p:cNvSpPr>
          <p:nvPr/>
        </p:nvSpPr>
        <p:spPr bwMode="auto">
          <a:xfrm>
            <a:off x="49530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64" name="Rectangle 17"/>
          <p:cNvSpPr>
            <a:spLocks noChangeArrowheads="1"/>
          </p:cNvSpPr>
          <p:nvPr/>
        </p:nvSpPr>
        <p:spPr bwMode="auto">
          <a:xfrm>
            <a:off x="60198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65" name="Rectangle 18"/>
          <p:cNvSpPr>
            <a:spLocks noChangeArrowheads="1"/>
          </p:cNvSpPr>
          <p:nvPr/>
        </p:nvSpPr>
        <p:spPr bwMode="auto">
          <a:xfrm>
            <a:off x="22860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66" name="Rectangle 19"/>
          <p:cNvSpPr>
            <a:spLocks noChangeArrowheads="1"/>
          </p:cNvSpPr>
          <p:nvPr/>
        </p:nvSpPr>
        <p:spPr bwMode="auto">
          <a:xfrm>
            <a:off x="2819400" y="3733800"/>
            <a:ext cx="5334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67" name="Rectangle 20"/>
          <p:cNvSpPr>
            <a:spLocks noChangeArrowheads="1"/>
          </p:cNvSpPr>
          <p:nvPr/>
        </p:nvSpPr>
        <p:spPr bwMode="auto">
          <a:xfrm>
            <a:off x="3352800" y="37338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68" name="Rectangle 21"/>
          <p:cNvSpPr>
            <a:spLocks noChangeArrowheads="1"/>
          </p:cNvSpPr>
          <p:nvPr/>
        </p:nvSpPr>
        <p:spPr bwMode="auto">
          <a:xfrm>
            <a:off x="3886200" y="3733800"/>
            <a:ext cx="533400" cy="533400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69" name="Rectangle 22"/>
          <p:cNvSpPr>
            <a:spLocks noChangeArrowheads="1"/>
          </p:cNvSpPr>
          <p:nvPr/>
        </p:nvSpPr>
        <p:spPr bwMode="auto">
          <a:xfrm>
            <a:off x="4419600" y="3733800"/>
            <a:ext cx="533400" cy="533400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70" name="Rectangle 23"/>
          <p:cNvSpPr>
            <a:spLocks noChangeArrowheads="1"/>
          </p:cNvSpPr>
          <p:nvPr/>
        </p:nvSpPr>
        <p:spPr bwMode="auto">
          <a:xfrm>
            <a:off x="4953000" y="37338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71" name="Rectangle 24"/>
          <p:cNvSpPr>
            <a:spLocks noChangeArrowheads="1"/>
          </p:cNvSpPr>
          <p:nvPr/>
        </p:nvSpPr>
        <p:spPr bwMode="auto">
          <a:xfrm>
            <a:off x="5486400" y="3733800"/>
            <a:ext cx="5334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72" name="Rectangle 25"/>
          <p:cNvSpPr>
            <a:spLocks noChangeArrowheads="1"/>
          </p:cNvSpPr>
          <p:nvPr/>
        </p:nvSpPr>
        <p:spPr bwMode="auto">
          <a:xfrm>
            <a:off x="60198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73" name="Rectangle 26"/>
          <p:cNvSpPr>
            <a:spLocks noChangeArrowheads="1"/>
          </p:cNvSpPr>
          <p:nvPr/>
        </p:nvSpPr>
        <p:spPr bwMode="auto">
          <a:xfrm>
            <a:off x="2819400" y="2667000"/>
            <a:ext cx="2133600" cy="1066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74" name="Rectangle 27"/>
          <p:cNvSpPr>
            <a:spLocks noChangeArrowheads="1"/>
          </p:cNvSpPr>
          <p:nvPr/>
        </p:nvSpPr>
        <p:spPr bwMode="auto">
          <a:xfrm>
            <a:off x="2286000" y="2133600"/>
            <a:ext cx="42672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75" name="Rectangle 28"/>
          <p:cNvSpPr>
            <a:spLocks noChangeArrowheads="1"/>
          </p:cNvSpPr>
          <p:nvPr/>
        </p:nvSpPr>
        <p:spPr bwMode="auto">
          <a:xfrm>
            <a:off x="5486400" y="2667000"/>
            <a:ext cx="5334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76" name="Line 29"/>
          <p:cNvSpPr>
            <a:spLocks noChangeShapeType="1"/>
          </p:cNvSpPr>
          <p:nvPr/>
        </p:nvSpPr>
        <p:spPr bwMode="auto">
          <a:xfrm>
            <a:off x="4376738" y="2428875"/>
            <a:ext cx="2714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77" name="Rectangle 30"/>
          <p:cNvSpPr>
            <a:spLocks noChangeArrowheads="1"/>
          </p:cNvSpPr>
          <p:nvPr/>
        </p:nvSpPr>
        <p:spPr bwMode="auto">
          <a:xfrm>
            <a:off x="2286000" y="4724400"/>
            <a:ext cx="42672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78" name="Rectangle 31"/>
          <p:cNvSpPr>
            <a:spLocks noChangeArrowheads="1"/>
          </p:cNvSpPr>
          <p:nvPr/>
        </p:nvSpPr>
        <p:spPr bwMode="auto">
          <a:xfrm>
            <a:off x="4419600" y="49530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de-DE" sz="2000">
                <a:latin typeface="Calibri"/>
                <a:cs typeface="Calibri"/>
              </a:rPr>
              <a:t>1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53279" name="Rectangle 32"/>
          <p:cNvSpPr>
            <a:spLocks noChangeArrowheads="1"/>
          </p:cNvSpPr>
          <p:nvPr/>
        </p:nvSpPr>
        <p:spPr bwMode="auto">
          <a:xfrm>
            <a:off x="2286000" y="49530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de-DE" sz="2000">
                <a:latin typeface="Calibri"/>
                <a:cs typeface="Calibri"/>
              </a:rPr>
              <a:t>0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53280" name="Rectangle 33"/>
          <p:cNvSpPr>
            <a:spLocks noChangeArrowheads="1"/>
          </p:cNvSpPr>
          <p:nvPr/>
        </p:nvSpPr>
        <p:spPr bwMode="auto">
          <a:xfrm>
            <a:off x="762000" y="4953000"/>
            <a:ext cx="137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de-DE" sz="2000">
                <a:latin typeface="Calibri"/>
                <a:cs typeface="Calibri"/>
              </a:rPr>
              <a:t>Prob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53281" name="Oval 34"/>
          <p:cNvSpPr>
            <a:spLocks noChangeArrowheads="1"/>
          </p:cNvSpPr>
          <p:nvPr/>
        </p:nvSpPr>
        <p:spPr bwMode="auto">
          <a:xfrm>
            <a:off x="3986213" y="2238375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82" name="Line 35"/>
          <p:cNvSpPr>
            <a:spLocks noChangeShapeType="1"/>
          </p:cNvSpPr>
          <p:nvPr/>
        </p:nvSpPr>
        <p:spPr bwMode="auto">
          <a:xfrm flipV="1">
            <a:off x="4181475" y="1905000"/>
            <a:ext cx="0" cy="3048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83" name="Line 36"/>
          <p:cNvSpPr>
            <a:spLocks noChangeShapeType="1"/>
          </p:cNvSpPr>
          <p:nvPr/>
        </p:nvSpPr>
        <p:spPr bwMode="auto">
          <a:xfrm>
            <a:off x="4176713" y="2614613"/>
            <a:ext cx="0" cy="257175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84" name="Line 37"/>
          <p:cNvSpPr>
            <a:spLocks noChangeShapeType="1"/>
          </p:cNvSpPr>
          <p:nvPr/>
        </p:nvSpPr>
        <p:spPr bwMode="auto">
          <a:xfrm flipH="1">
            <a:off x="3733800" y="2428875"/>
            <a:ext cx="2428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03238" name="AutoShape 38"/>
          <p:cNvSpPr>
            <a:spLocks noChangeArrowheads="1"/>
          </p:cNvSpPr>
          <p:nvPr/>
        </p:nvSpPr>
        <p:spPr bwMode="auto">
          <a:xfrm>
            <a:off x="4362450" y="2309813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2057400"/>
            <a:ext cx="3536186" cy="2266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32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latin typeface="Calibri"/>
                <a:ea typeface="ＭＳ Ｐゴシック" pitchFamily="34" charset="-128"/>
                <a:cs typeface="Calibri"/>
              </a:rPr>
              <a:t>Example: Robot Localization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5767388"/>
            <a:ext cx="7772400" cy="9144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t=4</a:t>
            </a: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22860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00" name="Rectangle 5"/>
          <p:cNvSpPr>
            <a:spLocks noChangeArrowheads="1"/>
          </p:cNvSpPr>
          <p:nvPr/>
        </p:nvSpPr>
        <p:spPr bwMode="auto">
          <a:xfrm>
            <a:off x="2819400" y="2133600"/>
            <a:ext cx="533400" cy="533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01" name="Rectangle 6"/>
          <p:cNvSpPr>
            <a:spLocks noChangeArrowheads="1"/>
          </p:cNvSpPr>
          <p:nvPr/>
        </p:nvSpPr>
        <p:spPr bwMode="auto">
          <a:xfrm>
            <a:off x="3352800" y="2133600"/>
            <a:ext cx="5334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02" name="Rectangle 7"/>
          <p:cNvSpPr>
            <a:spLocks noChangeArrowheads="1"/>
          </p:cNvSpPr>
          <p:nvPr/>
        </p:nvSpPr>
        <p:spPr bwMode="auto">
          <a:xfrm>
            <a:off x="3886200" y="21336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03" name="Rectangle 8"/>
          <p:cNvSpPr>
            <a:spLocks noChangeArrowheads="1"/>
          </p:cNvSpPr>
          <p:nvPr/>
        </p:nvSpPr>
        <p:spPr bwMode="auto">
          <a:xfrm>
            <a:off x="4419600" y="2133600"/>
            <a:ext cx="533400" cy="533400"/>
          </a:xfrm>
          <a:prstGeom prst="rect">
            <a:avLst/>
          </a:prstGeom>
          <a:solidFill>
            <a:srgbClr val="1C1C1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04" name="Rectangle 9"/>
          <p:cNvSpPr>
            <a:spLocks noChangeArrowheads="1"/>
          </p:cNvSpPr>
          <p:nvPr/>
        </p:nvSpPr>
        <p:spPr bwMode="auto">
          <a:xfrm>
            <a:off x="4953000" y="21336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05" name="Rectangle 10"/>
          <p:cNvSpPr>
            <a:spLocks noChangeArrowheads="1"/>
          </p:cNvSpPr>
          <p:nvPr/>
        </p:nvSpPr>
        <p:spPr bwMode="auto">
          <a:xfrm>
            <a:off x="5486400" y="2133600"/>
            <a:ext cx="5334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06" name="Rectangle 11"/>
          <p:cNvSpPr>
            <a:spLocks noChangeArrowheads="1"/>
          </p:cNvSpPr>
          <p:nvPr/>
        </p:nvSpPr>
        <p:spPr bwMode="auto">
          <a:xfrm>
            <a:off x="60198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07" name="Rectangle 12"/>
          <p:cNvSpPr>
            <a:spLocks noChangeArrowheads="1"/>
          </p:cNvSpPr>
          <p:nvPr/>
        </p:nvSpPr>
        <p:spPr bwMode="auto">
          <a:xfrm>
            <a:off x="22860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08" name="Rectangle 13"/>
          <p:cNvSpPr>
            <a:spLocks noChangeArrowheads="1"/>
          </p:cNvSpPr>
          <p:nvPr/>
        </p:nvSpPr>
        <p:spPr bwMode="auto">
          <a:xfrm>
            <a:off x="49530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09" name="Rectangle 14"/>
          <p:cNvSpPr>
            <a:spLocks noChangeArrowheads="1"/>
          </p:cNvSpPr>
          <p:nvPr/>
        </p:nvSpPr>
        <p:spPr bwMode="auto">
          <a:xfrm>
            <a:off x="60198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10" name="Rectangle 15"/>
          <p:cNvSpPr>
            <a:spLocks noChangeArrowheads="1"/>
          </p:cNvSpPr>
          <p:nvPr/>
        </p:nvSpPr>
        <p:spPr bwMode="auto">
          <a:xfrm>
            <a:off x="22860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11" name="Rectangle 16"/>
          <p:cNvSpPr>
            <a:spLocks noChangeArrowheads="1"/>
          </p:cNvSpPr>
          <p:nvPr/>
        </p:nvSpPr>
        <p:spPr bwMode="auto">
          <a:xfrm>
            <a:off x="49530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12" name="Rectangle 17"/>
          <p:cNvSpPr>
            <a:spLocks noChangeArrowheads="1"/>
          </p:cNvSpPr>
          <p:nvPr/>
        </p:nvSpPr>
        <p:spPr bwMode="auto">
          <a:xfrm>
            <a:off x="60198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13" name="Rectangle 18"/>
          <p:cNvSpPr>
            <a:spLocks noChangeArrowheads="1"/>
          </p:cNvSpPr>
          <p:nvPr/>
        </p:nvSpPr>
        <p:spPr bwMode="auto">
          <a:xfrm>
            <a:off x="22860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14" name="Rectangle 19"/>
          <p:cNvSpPr>
            <a:spLocks noChangeArrowheads="1"/>
          </p:cNvSpPr>
          <p:nvPr/>
        </p:nvSpPr>
        <p:spPr bwMode="auto">
          <a:xfrm>
            <a:off x="2819400" y="3733800"/>
            <a:ext cx="533400" cy="533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15" name="Rectangle 20"/>
          <p:cNvSpPr>
            <a:spLocks noChangeArrowheads="1"/>
          </p:cNvSpPr>
          <p:nvPr/>
        </p:nvSpPr>
        <p:spPr bwMode="auto">
          <a:xfrm>
            <a:off x="3352800" y="3733800"/>
            <a:ext cx="5334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16" name="Rectangle 21"/>
          <p:cNvSpPr>
            <a:spLocks noChangeArrowheads="1"/>
          </p:cNvSpPr>
          <p:nvPr/>
        </p:nvSpPr>
        <p:spPr bwMode="auto">
          <a:xfrm>
            <a:off x="3886200" y="37338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17" name="Rectangle 22"/>
          <p:cNvSpPr>
            <a:spLocks noChangeArrowheads="1"/>
          </p:cNvSpPr>
          <p:nvPr/>
        </p:nvSpPr>
        <p:spPr bwMode="auto">
          <a:xfrm>
            <a:off x="4419600" y="3733800"/>
            <a:ext cx="533400" cy="533400"/>
          </a:xfrm>
          <a:prstGeom prst="rect">
            <a:avLst/>
          </a:prstGeom>
          <a:solidFill>
            <a:srgbClr val="1C1C1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18" name="Rectangle 23"/>
          <p:cNvSpPr>
            <a:spLocks noChangeArrowheads="1"/>
          </p:cNvSpPr>
          <p:nvPr/>
        </p:nvSpPr>
        <p:spPr bwMode="auto">
          <a:xfrm>
            <a:off x="4953000" y="3733800"/>
            <a:ext cx="533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19" name="Rectangle 24"/>
          <p:cNvSpPr>
            <a:spLocks noChangeArrowheads="1"/>
          </p:cNvSpPr>
          <p:nvPr/>
        </p:nvSpPr>
        <p:spPr bwMode="auto">
          <a:xfrm>
            <a:off x="5486400" y="3733800"/>
            <a:ext cx="5334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20" name="Rectangle 25"/>
          <p:cNvSpPr>
            <a:spLocks noChangeArrowheads="1"/>
          </p:cNvSpPr>
          <p:nvPr/>
        </p:nvSpPr>
        <p:spPr bwMode="auto">
          <a:xfrm>
            <a:off x="60198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21" name="Rectangle 26"/>
          <p:cNvSpPr>
            <a:spLocks noChangeArrowheads="1"/>
          </p:cNvSpPr>
          <p:nvPr/>
        </p:nvSpPr>
        <p:spPr bwMode="auto">
          <a:xfrm>
            <a:off x="2819400" y="2667000"/>
            <a:ext cx="2133600" cy="1066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22" name="Rectangle 27"/>
          <p:cNvSpPr>
            <a:spLocks noChangeArrowheads="1"/>
          </p:cNvSpPr>
          <p:nvPr/>
        </p:nvSpPr>
        <p:spPr bwMode="auto">
          <a:xfrm>
            <a:off x="2286000" y="2133600"/>
            <a:ext cx="42672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23" name="Rectangle 28"/>
          <p:cNvSpPr>
            <a:spLocks noChangeArrowheads="1"/>
          </p:cNvSpPr>
          <p:nvPr/>
        </p:nvSpPr>
        <p:spPr bwMode="auto">
          <a:xfrm>
            <a:off x="5486400" y="2667000"/>
            <a:ext cx="5334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24" name="Line 29"/>
          <p:cNvSpPr>
            <a:spLocks noChangeShapeType="1"/>
          </p:cNvSpPr>
          <p:nvPr/>
        </p:nvSpPr>
        <p:spPr bwMode="auto">
          <a:xfrm>
            <a:off x="4886325" y="2400300"/>
            <a:ext cx="2714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25" name="Rectangle 30"/>
          <p:cNvSpPr>
            <a:spLocks noChangeArrowheads="1"/>
          </p:cNvSpPr>
          <p:nvPr/>
        </p:nvSpPr>
        <p:spPr bwMode="auto">
          <a:xfrm>
            <a:off x="2286000" y="4724400"/>
            <a:ext cx="42672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26" name="Rectangle 31"/>
          <p:cNvSpPr>
            <a:spLocks noChangeArrowheads="1"/>
          </p:cNvSpPr>
          <p:nvPr/>
        </p:nvSpPr>
        <p:spPr bwMode="auto">
          <a:xfrm>
            <a:off x="4419600" y="49530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de-DE" sz="2000">
                <a:latin typeface="Calibri"/>
                <a:cs typeface="Calibri"/>
              </a:rPr>
              <a:t>1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55327" name="Rectangle 32"/>
          <p:cNvSpPr>
            <a:spLocks noChangeArrowheads="1"/>
          </p:cNvSpPr>
          <p:nvPr/>
        </p:nvSpPr>
        <p:spPr bwMode="auto">
          <a:xfrm>
            <a:off x="2286000" y="49530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de-DE" sz="2000">
                <a:latin typeface="Calibri"/>
                <a:cs typeface="Calibri"/>
              </a:rPr>
              <a:t>0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55328" name="Rectangle 33"/>
          <p:cNvSpPr>
            <a:spLocks noChangeArrowheads="1"/>
          </p:cNvSpPr>
          <p:nvPr/>
        </p:nvSpPr>
        <p:spPr bwMode="auto">
          <a:xfrm>
            <a:off x="762000" y="4953000"/>
            <a:ext cx="137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de-DE" sz="2000">
                <a:latin typeface="Calibri"/>
                <a:cs typeface="Calibri"/>
              </a:rPr>
              <a:t>Prob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55329" name="Oval 34"/>
          <p:cNvSpPr>
            <a:spLocks noChangeArrowheads="1"/>
          </p:cNvSpPr>
          <p:nvPr/>
        </p:nvSpPr>
        <p:spPr bwMode="auto">
          <a:xfrm>
            <a:off x="4495800" y="22098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30" name="Line 35"/>
          <p:cNvSpPr>
            <a:spLocks noChangeShapeType="1"/>
          </p:cNvSpPr>
          <p:nvPr/>
        </p:nvSpPr>
        <p:spPr bwMode="auto">
          <a:xfrm flipV="1">
            <a:off x="4691063" y="1876425"/>
            <a:ext cx="0" cy="3048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31" name="Line 36"/>
          <p:cNvSpPr>
            <a:spLocks noChangeShapeType="1"/>
          </p:cNvSpPr>
          <p:nvPr/>
        </p:nvSpPr>
        <p:spPr bwMode="auto">
          <a:xfrm>
            <a:off x="4686300" y="2586038"/>
            <a:ext cx="0" cy="257175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32" name="Line 37"/>
          <p:cNvSpPr>
            <a:spLocks noChangeShapeType="1"/>
          </p:cNvSpPr>
          <p:nvPr/>
        </p:nvSpPr>
        <p:spPr bwMode="auto">
          <a:xfrm flipH="1">
            <a:off x="4243388" y="2400300"/>
            <a:ext cx="2428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05286" name="AutoShape 38"/>
          <p:cNvSpPr>
            <a:spLocks noChangeArrowheads="1"/>
          </p:cNvSpPr>
          <p:nvPr/>
        </p:nvSpPr>
        <p:spPr bwMode="auto">
          <a:xfrm>
            <a:off x="4872038" y="2281238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2057400"/>
            <a:ext cx="3536186" cy="2266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528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Probability Recap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304799" y="1600200"/>
            <a:ext cx="11201401" cy="4525963"/>
          </a:xfrm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2800" dirty="0"/>
              <a:t>Conditional probability</a:t>
            </a:r>
          </a:p>
          <a:p>
            <a:pPr lvl="2">
              <a:buFont typeface="Wingdings" charset="0"/>
              <a:buChar char="§"/>
              <a:defRPr/>
            </a:pPr>
            <a:endParaRPr lang="en-US" sz="20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Product rule</a:t>
            </a:r>
          </a:p>
          <a:p>
            <a:pPr lvl="2">
              <a:buFont typeface="Wingdings" charset="0"/>
              <a:buChar char="§"/>
              <a:defRPr/>
            </a:pPr>
            <a:endParaRPr lang="en-US" sz="20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Chain rule </a:t>
            </a:r>
            <a:endParaRPr lang="en-US" sz="2400" dirty="0" smtClean="0"/>
          </a:p>
          <a:p>
            <a:pPr marL="0" indent="0">
              <a:buFont typeface="Wingdings" charset="0"/>
              <a:buNone/>
              <a:defRPr/>
            </a:pPr>
            <a:endParaRPr lang="en-US" sz="1600" dirty="0" smtClean="0"/>
          </a:p>
          <a:p>
            <a:pPr marL="0" indent="0">
              <a:buFont typeface="Wingdings" charset="0"/>
              <a:buNone/>
              <a:defRPr/>
            </a:pPr>
            <a:endParaRPr lang="en-US" sz="1600" dirty="0" smtClean="0"/>
          </a:p>
          <a:p>
            <a:pPr marL="0" indent="0">
              <a:buFont typeface="Wingdings" charset="0"/>
              <a:buNone/>
              <a:defRPr/>
            </a:pPr>
            <a:endParaRPr lang="en-US" sz="1600" dirty="0" smtClean="0"/>
          </a:p>
          <a:p>
            <a:pPr>
              <a:buFont typeface="Wingdings" charset="0"/>
              <a:buChar char="§"/>
              <a:defRPr/>
            </a:pPr>
            <a:r>
              <a:rPr lang="en-US" sz="2800" dirty="0" smtClean="0"/>
              <a:t>X</a:t>
            </a:r>
            <a:r>
              <a:rPr lang="en-US" sz="2800" dirty="0"/>
              <a:t>, Y independent </a:t>
            </a:r>
            <a:r>
              <a:rPr lang="en-US" sz="2800" dirty="0" smtClean="0"/>
              <a:t>if and only if:</a:t>
            </a:r>
            <a:endParaRPr lang="en-US" sz="2800" dirty="0"/>
          </a:p>
          <a:p>
            <a:pPr lvl="4">
              <a:buFont typeface="Wingdings" charset="0"/>
              <a:buChar char="§"/>
              <a:defRPr/>
            </a:pPr>
            <a:endParaRPr lang="en-US" sz="16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X and Y are conditionally independent given Z </a:t>
            </a:r>
            <a:r>
              <a:rPr lang="en-US" sz="2800" dirty="0" smtClean="0"/>
              <a:t>if and only if:</a:t>
            </a:r>
            <a:endParaRPr lang="en-US" dirty="0"/>
          </a:p>
          <a:p>
            <a:pPr>
              <a:buFont typeface="Wingdings" charset="0"/>
              <a:buChar char="§"/>
              <a:defRPr/>
            </a:pPr>
            <a:endParaRPr lang="en-US" dirty="0"/>
          </a:p>
        </p:txBody>
      </p:sp>
      <p:pic>
        <p:nvPicPr>
          <p:cNvPr id="1741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524000"/>
            <a:ext cx="24479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36" y="2570706"/>
            <a:ext cx="310356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67520"/>
            <a:ext cx="37957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325" y="6172200"/>
            <a:ext cx="48418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803900"/>
            <a:ext cx="1401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6737" y="3505200"/>
            <a:ext cx="6646512" cy="9705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120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Calibri"/>
                <a:ea typeface="ＭＳ Ｐゴシック" pitchFamily="34" charset="-128"/>
                <a:cs typeface="Calibri"/>
              </a:rPr>
              <a:t>Example: Robot Localization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5767388"/>
            <a:ext cx="7772400" cy="9144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t=5</a:t>
            </a:r>
          </a:p>
        </p:txBody>
      </p:sp>
      <p:sp>
        <p:nvSpPr>
          <p:cNvPr id="57347" name="Rectangle 4"/>
          <p:cNvSpPr>
            <a:spLocks noChangeArrowheads="1"/>
          </p:cNvSpPr>
          <p:nvPr/>
        </p:nvSpPr>
        <p:spPr bwMode="auto">
          <a:xfrm>
            <a:off x="22860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48" name="Rectangle 5"/>
          <p:cNvSpPr>
            <a:spLocks noChangeArrowheads="1"/>
          </p:cNvSpPr>
          <p:nvPr/>
        </p:nvSpPr>
        <p:spPr bwMode="auto">
          <a:xfrm>
            <a:off x="28194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49" name="Rectangle 6"/>
          <p:cNvSpPr>
            <a:spLocks noChangeArrowheads="1"/>
          </p:cNvSpPr>
          <p:nvPr/>
        </p:nvSpPr>
        <p:spPr bwMode="auto">
          <a:xfrm>
            <a:off x="33528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50" name="Rectangle 7"/>
          <p:cNvSpPr>
            <a:spLocks noChangeArrowheads="1"/>
          </p:cNvSpPr>
          <p:nvPr/>
        </p:nvSpPr>
        <p:spPr bwMode="auto">
          <a:xfrm>
            <a:off x="3886200" y="2133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51" name="Rectangle 8"/>
          <p:cNvSpPr>
            <a:spLocks noChangeArrowheads="1"/>
          </p:cNvSpPr>
          <p:nvPr/>
        </p:nvSpPr>
        <p:spPr bwMode="auto">
          <a:xfrm>
            <a:off x="4419600" y="2133600"/>
            <a:ext cx="5334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52" name="Rectangle 9"/>
          <p:cNvSpPr>
            <a:spLocks noChangeArrowheads="1"/>
          </p:cNvSpPr>
          <p:nvPr/>
        </p:nvSpPr>
        <p:spPr bwMode="auto">
          <a:xfrm>
            <a:off x="4953000" y="2133600"/>
            <a:ext cx="5334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53" name="Rectangle 10"/>
          <p:cNvSpPr>
            <a:spLocks noChangeArrowheads="1"/>
          </p:cNvSpPr>
          <p:nvPr/>
        </p:nvSpPr>
        <p:spPr bwMode="auto">
          <a:xfrm>
            <a:off x="5486400" y="2133600"/>
            <a:ext cx="5334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54" name="Rectangle 11"/>
          <p:cNvSpPr>
            <a:spLocks noChangeArrowheads="1"/>
          </p:cNvSpPr>
          <p:nvPr/>
        </p:nvSpPr>
        <p:spPr bwMode="auto">
          <a:xfrm>
            <a:off x="6019800" y="2133600"/>
            <a:ext cx="533400" cy="533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55" name="Rectangle 12"/>
          <p:cNvSpPr>
            <a:spLocks noChangeArrowheads="1"/>
          </p:cNvSpPr>
          <p:nvPr/>
        </p:nvSpPr>
        <p:spPr bwMode="auto">
          <a:xfrm>
            <a:off x="22860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56" name="Rectangle 13"/>
          <p:cNvSpPr>
            <a:spLocks noChangeArrowheads="1"/>
          </p:cNvSpPr>
          <p:nvPr/>
        </p:nvSpPr>
        <p:spPr bwMode="auto">
          <a:xfrm>
            <a:off x="49530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57" name="Rectangle 14"/>
          <p:cNvSpPr>
            <a:spLocks noChangeArrowheads="1"/>
          </p:cNvSpPr>
          <p:nvPr/>
        </p:nvSpPr>
        <p:spPr bwMode="auto">
          <a:xfrm>
            <a:off x="6019800" y="2667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58" name="Rectangle 15"/>
          <p:cNvSpPr>
            <a:spLocks noChangeArrowheads="1"/>
          </p:cNvSpPr>
          <p:nvPr/>
        </p:nvSpPr>
        <p:spPr bwMode="auto">
          <a:xfrm>
            <a:off x="22860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59" name="Rectangle 16"/>
          <p:cNvSpPr>
            <a:spLocks noChangeArrowheads="1"/>
          </p:cNvSpPr>
          <p:nvPr/>
        </p:nvSpPr>
        <p:spPr bwMode="auto">
          <a:xfrm>
            <a:off x="49530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60" name="Rectangle 17"/>
          <p:cNvSpPr>
            <a:spLocks noChangeArrowheads="1"/>
          </p:cNvSpPr>
          <p:nvPr/>
        </p:nvSpPr>
        <p:spPr bwMode="auto">
          <a:xfrm>
            <a:off x="6019800" y="32004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61" name="Rectangle 18"/>
          <p:cNvSpPr>
            <a:spLocks noChangeArrowheads="1"/>
          </p:cNvSpPr>
          <p:nvPr/>
        </p:nvSpPr>
        <p:spPr bwMode="auto">
          <a:xfrm>
            <a:off x="22860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62" name="Rectangle 19"/>
          <p:cNvSpPr>
            <a:spLocks noChangeArrowheads="1"/>
          </p:cNvSpPr>
          <p:nvPr/>
        </p:nvSpPr>
        <p:spPr bwMode="auto">
          <a:xfrm>
            <a:off x="28194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63" name="Rectangle 20"/>
          <p:cNvSpPr>
            <a:spLocks noChangeArrowheads="1"/>
          </p:cNvSpPr>
          <p:nvPr/>
        </p:nvSpPr>
        <p:spPr bwMode="auto">
          <a:xfrm>
            <a:off x="33528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64" name="Rectangle 21"/>
          <p:cNvSpPr>
            <a:spLocks noChangeArrowheads="1"/>
          </p:cNvSpPr>
          <p:nvPr/>
        </p:nvSpPr>
        <p:spPr bwMode="auto">
          <a:xfrm>
            <a:off x="38862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65" name="Rectangle 22"/>
          <p:cNvSpPr>
            <a:spLocks noChangeArrowheads="1"/>
          </p:cNvSpPr>
          <p:nvPr/>
        </p:nvSpPr>
        <p:spPr bwMode="auto">
          <a:xfrm>
            <a:off x="4419600" y="3733800"/>
            <a:ext cx="533400" cy="533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66" name="Rectangle 23"/>
          <p:cNvSpPr>
            <a:spLocks noChangeArrowheads="1"/>
          </p:cNvSpPr>
          <p:nvPr/>
        </p:nvSpPr>
        <p:spPr bwMode="auto">
          <a:xfrm>
            <a:off x="5486400" y="3733800"/>
            <a:ext cx="533400" cy="533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67" name="Rectangle 24"/>
          <p:cNvSpPr>
            <a:spLocks noChangeArrowheads="1"/>
          </p:cNvSpPr>
          <p:nvPr/>
        </p:nvSpPr>
        <p:spPr bwMode="auto">
          <a:xfrm>
            <a:off x="60198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68" name="Rectangle 25"/>
          <p:cNvSpPr>
            <a:spLocks noChangeArrowheads="1"/>
          </p:cNvSpPr>
          <p:nvPr/>
        </p:nvSpPr>
        <p:spPr bwMode="auto">
          <a:xfrm>
            <a:off x="2819400" y="2667000"/>
            <a:ext cx="2133600" cy="1066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69" name="Rectangle 26"/>
          <p:cNvSpPr>
            <a:spLocks noChangeArrowheads="1"/>
          </p:cNvSpPr>
          <p:nvPr/>
        </p:nvSpPr>
        <p:spPr bwMode="auto">
          <a:xfrm>
            <a:off x="2286000" y="2133600"/>
            <a:ext cx="42672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70" name="Rectangle 27"/>
          <p:cNvSpPr>
            <a:spLocks noChangeArrowheads="1"/>
          </p:cNvSpPr>
          <p:nvPr/>
        </p:nvSpPr>
        <p:spPr bwMode="auto">
          <a:xfrm>
            <a:off x="5486400" y="2667000"/>
            <a:ext cx="5334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71" name="Line 28"/>
          <p:cNvSpPr>
            <a:spLocks noChangeShapeType="1"/>
          </p:cNvSpPr>
          <p:nvPr/>
        </p:nvSpPr>
        <p:spPr bwMode="auto">
          <a:xfrm>
            <a:off x="4886325" y="2400300"/>
            <a:ext cx="2714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72" name="Rectangle 29"/>
          <p:cNvSpPr>
            <a:spLocks noChangeArrowheads="1"/>
          </p:cNvSpPr>
          <p:nvPr/>
        </p:nvSpPr>
        <p:spPr bwMode="auto">
          <a:xfrm>
            <a:off x="2286000" y="4724400"/>
            <a:ext cx="42672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73" name="Rectangle 30"/>
          <p:cNvSpPr>
            <a:spLocks noChangeArrowheads="1"/>
          </p:cNvSpPr>
          <p:nvPr/>
        </p:nvSpPr>
        <p:spPr bwMode="auto">
          <a:xfrm>
            <a:off x="4419600" y="49530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de-DE" sz="2000">
                <a:latin typeface="Calibri"/>
                <a:cs typeface="Calibri"/>
              </a:rPr>
              <a:t>1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57374" name="Rectangle 31"/>
          <p:cNvSpPr>
            <a:spLocks noChangeArrowheads="1"/>
          </p:cNvSpPr>
          <p:nvPr/>
        </p:nvSpPr>
        <p:spPr bwMode="auto">
          <a:xfrm>
            <a:off x="2286000" y="49530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de-DE" sz="2000">
                <a:latin typeface="Calibri"/>
                <a:cs typeface="Calibri"/>
              </a:rPr>
              <a:t>0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57375" name="Rectangle 32"/>
          <p:cNvSpPr>
            <a:spLocks noChangeArrowheads="1"/>
          </p:cNvSpPr>
          <p:nvPr/>
        </p:nvSpPr>
        <p:spPr bwMode="auto">
          <a:xfrm>
            <a:off x="762000" y="4953000"/>
            <a:ext cx="137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de-DE" sz="2000">
                <a:latin typeface="Calibri"/>
                <a:cs typeface="Calibri"/>
              </a:rPr>
              <a:t>Prob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57376" name="Oval 33"/>
          <p:cNvSpPr>
            <a:spLocks noChangeArrowheads="1"/>
          </p:cNvSpPr>
          <p:nvPr/>
        </p:nvSpPr>
        <p:spPr bwMode="auto">
          <a:xfrm>
            <a:off x="5029200" y="22098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77" name="Line 34"/>
          <p:cNvSpPr>
            <a:spLocks noChangeShapeType="1"/>
          </p:cNvSpPr>
          <p:nvPr/>
        </p:nvSpPr>
        <p:spPr bwMode="auto">
          <a:xfrm flipV="1">
            <a:off x="5224463" y="1876425"/>
            <a:ext cx="0" cy="3048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78" name="Line 35"/>
          <p:cNvSpPr>
            <a:spLocks noChangeShapeType="1"/>
          </p:cNvSpPr>
          <p:nvPr/>
        </p:nvSpPr>
        <p:spPr bwMode="auto">
          <a:xfrm>
            <a:off x="5219700" y="2586038"/>
            <a:ext cx="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79" name="Line 36"/>
          <p:cNvSpPr>
            <a:spLocks noChangeShapeType="1"/>
          </p:cNvSpPr>
          <p:nvPr/>
        </p:nvSpPr>
        <p:spPr bwMode="auto">
          <a:xfrm>
            <a:off x="5414963" y="2400300"/>
            <a:ext cx="242887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80" name="Line 37"/>
          <p:cNvSpPr>
            <a:spLocks noChangeShapeType="1"/>
          </p:cNvSpPr>
          <p:nvPr/>
        </p:nvSpPr>
        <p:spPr bwMode="auto">
          <a:xfrm flipH="1">
            <a:off x="4776788" y="2400300"/>
            <a:ext cx="2428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81" name="Rectangle 38"/>
          <p:cNvSpPr>
            <a:spLocks noChangeArrowheads="1"/>
          </p:cNvSpPr>
          <p:nvPr/>
        </p:nvSpPr>
        <p:spPr bwMode="auto">
          <a:xfrm>
            <a:off x="4953000" y="37338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2057400"/>
            <a:ext cx="3536186" cy="2266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8100"/>
            <a:ext cx="12192000" cy="1143000"/>
          </a:xfrm>
        </p:spPr>
        <p:txBody>
          <a:bodyPr/>
          <a:lstStyle/>
          <a:p>
            <a:r>
              <a:rPr lang="en-US" sz="4000" dirty="0" smtClean="0">
                <a:latin typeface="Calibri"/>
                <a:ea typeface="ＭＳ Ｐゴシック" pitchFamily="34" charset="-128"/>
                <a:cs typeface="Calibri"/>
              </a:rPr>
              <a:t>Inference: Base Cases</a:t>
            </a:r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3733800" y="28956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E</a:t>
            </a:r>
            <a:r>
              <a:rPr lang="en-US" sz="2400" baseline="-25000">
                <a:latin typeface="Calibri"/>
                <a:cs typeface="Calibri"/>
              </a:rPr>
              <a:t>1</a:t>
            </a: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3733800" y="1828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r>
              <a:rPr lang="en-US" sz="2400" baseline="-25000">
                <a:latin typeface="Calibri"/>
                <a:cs typeface="Calibri"/>
              </a:rPr>
              <a:t>1</a:t>
            </a:r>
          </a:p>
        </p:txBody>
      </p:sp>
      <p:cxnSp>
        <p:nvCxnSpPr>
          <p:cNvPr id="19" name="AutoShape 6"/>
          <p:cNvCxnSpPr>
            <a:cxnSpLocks noChangeShapeType="1"/>
            <a:stCxn id="18" idx="4"/>
            <a:endCxn id="17" idx="0"/>
          </p:cNvCxnSpPr>
          <p:nvPr/>
        </p:nvCxnSpPr>
        <p:spPr bwMode="auto">
          <a:xfrm>
            <a:off x="4000500" y="23764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20" name="Picture 1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0" y="4419600"/>
            <a:ext cx="15097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Oval 38"/>
          <p:cNvSpPr>
            <a:spLocks noChangeArrowheads="1"/>
          </p:cNvSpPr>
          <p:nvPr/>
        </p:nvSpPr>
        <p:spPr bwMode="auto">
          <a:xfrm>
            <a:off x="10668000" y="2514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r>
              <a:rPr lang="en-US" sz="2400" baseline="-25000">
                <a:latin typeface="Calibri"/>
                <a:cs typeface="Calibri"/>
              </a:rPr>
              <a:t>2</a:t>
            </a:r>
          </a:p>
        </p:txBody>
      </p:sp>
      <p:cxnSp>
        <p:nvCxnSpPr>
          <p:cNvPr id="22" name="AutoShape 39"/>
          <p:cNvCxnSpPr>
            <a:cxnSpLocks noChangeShapeType="1"/>
            <a:stCxn id="23" idx="6"/>
            <a:endCxn id="21" idx="2"/>
          </p:cNvCxnSpPr>
          <p:nvPr/>
        </p:nvCxnSpPr>
        <p:spPr bwMode="auto">
          <a:xfrm>
            <a:off x="10301288" y="27813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Oval 40"/>
          <p:cNvSpPr>
            <a:spLocks noChangeArrowheads="1"/>
          </p:cNvSpPr>
          <p:nvPr/>
        </p:nvSpPr>
        <p:spPr bwMode="auto">
          <a:xfrm>
            <a:off x="9753600" y="2514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r>
              <a:rPr lang="en-US" sz="2400" baseline="-25000">
                <a:latin typeface="Calibri"/>
                <a:cs typeface="Calibri"/>
              </a:rPr>
              <a:t>1</a:t>
            </a:r>
          </a:p>
        </p:txBody>
      </p:sp>
      <p:pic>
        <p:nvPicPr>
          <p:cNvPr id="24" name="Picture 4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675" y="4419600"/>
            <a:ext cx="104616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181600"/>
            <a:ext cx="3027362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4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6088063"/>
            <a:ext cx="1857375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5638800"/>
            <a:ext cx="149701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54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187" y="5143500"/>
            <a:ext cx="2306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55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5748338"/>
            <a:ext cx="22050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676400"/>
            <a:ext cx="2316609" cy="2133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2209799" cy="202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4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Passage of Time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97001"/>
            <a:ext cx="11404600" cy="4729164"/>
          </a:xfrm>
        </p:spPr>
        <p:txBody>
          <a:bodyPr/>
          <a:lstStyle/>
          <a:p>
            <a:r>
              <a:rPr lang="en-US" sz="2400" dirty="0">
                <a:latin typeface="Calibri"/>
                <a:cs typeface="Calibri"/>
              </a:rPr>
              <a:t>Assume we have current belief P(X | evidence to date)</a:t>
            </a: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Then, after one time step passes:</a:t>
            </a: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 smtClean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Basic </a:t>
            </a:r>
            <a:r>
              <a:rPr lang="en-US" sz="2400" dirty="0">
                <a:latin typeface="Calibri"/>
                <a:cs typeface="Calibri"/>
              </a:rPr>
              <a:t>idea: beliefs get </a:t>
            </a:r>
            <a:r>
              <a:rPr lang="ja-JP" altLang="en-US" sz="2400" dirty="0">
                <a:latin typeface="Calibri"/>
                <a:cs typeface="Calibri"/>
              </a:rPr>
              <a:t>“</a:t>
            </a:r>
            <a:r>
              <a:rPr lang="en-US" sz="2400" dirty="0">
                <a:latin typeface="Calibri"/>
                <a:cs typeface="Calibri"/>
              </a:rPr>
              <a:t>pushed</a:t>
            </a:r>
            <a:r>
              <a:rPr lang="ja-JP" altLang="en-US" sz="2400" dirty="0">
                <a:latin typeface="Calibri"/>
                <a:cs typeface="Calibri"/>
              </a:rPr>
              <a:t>”</a:t>
            </a:r>
            <a:r>
              <a:rPr lang="en-US" sz="2400" dirty="0">
                <a:latin typeface="Calibri"/>
                <a:cs typeface="Calibri"/>
              </a:rPr>
              <a:t> through the transitions</a:t>
            </a:r>
          </a:p>
          <a:p>
            <a:pPr lvl="1"/>
            <a:r>
              <a:rPr lang="en-US" sz="2000" dirty="0">
                <a:latin typeface="Calibri"/>
                <a:cs typeface="Calibri"/>
              </a:rPr>
              <a:t>With the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B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notation, we have to be careful about what time step t the belief is about, and what evidence it includes</a:t>
            </a:r>
          </a:p>
          <a:p>
            <a:endParaRPr lang="en-US" dirty="0">
              <a:latin typeface="Calibri"/>
              <a:cs typeface="Calibri"/>
            </a:endParaRPr>
          </a:p>
        </p:txBody>
      </p:sp>
      <p:pic>
        <p:nvPicPr>
          <p:cNvPr id="7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57400"/>
            <a:ext cx="24526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991600" y="1585118"/>
            <a:ext cx="1901825" cy="700088"/>
            <a:chOff x="7848600" y="2362200"/>
            <a:chExt cx="758825" cy="279400"/>
          </a:xfrm>
        </p:grpSpPr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8327858" y="2362200"/>
              <a:ext cx="279567" cy="279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Calibri"/>
                  <a:cs typeface="Calibri"/>
                </a:rPr>
                <a:t>X</a:t>
              </a:r>
              <a:r>
                <a:rPr lang="en-US" sz="2400" baseline="-25000">
                  <a:latin typeface="Calibri"/>
                  <a:cs typeface="Calibri"/>
                </a:rPr>
                <a:t>2</a:t>
              </a:r>
            </a:p>
          </p:txBody>
        </p:sp>
        <p:cxnSp>
          <p:nvCxnSpPr>
            <p:cNvPr id="10" name="AutoShape 14"/>
            <p:cNvCxnSpPr>
              <a:cxnSpLocks noChangeShapeType="1"/>
              <a:stCxn id="11" idx="6"/>
              <a:endCxn id="9" idx="2"/>
            </p:cNvCxnSpPr>
            <p:nvPr/>
          </p:nvCxnSpPr>
          <p:spPr bwMode="auto">
            <a:xfrm>
              <a:off x="8135656" y="2501900"/>
              <a:ext cx="18471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15"/>
            <p:cNvSpPr>
              <a:spLocks noChangeArrowheads="1"/>
            </p:cNvSpPr>
            <p:nvPr/>
          </p:nvSpPr>
          <p:spPr bwMode="auto">
            <a:xfrm>
              <a:off x="7848600" y="2362200"/>
              <a:ext cx="279567" cy="279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Calibri"/>
                  <a:cs typeface="Calibri"/>
                </a:rPr>
                <a:t>X</a:t>
              </a:r>
              <a:r>
                <a:rPr lang="en-US" sz="2400" baseline="-25000">
                  <a:latin typeface="Calibri"/>
                  <a:cs typeface="Calibri"/>
                </a:rPr>
                <a:t>1</a:t>
              </a:r>
            </a:p>
          </p:txBody>
        </p:sp>
      </p:grp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416300"/>
            <a:ext cx="2870200" cy="681353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267201"/>
            <a:ext cx="3962400" cy="650908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050" y="5029200"/>
            <a:ext cx="3460750" cy="660764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7848600" y="4191000"/>
            <a:ext cx="365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>
                <a:latin typeface="Calibri"/>
                <a:cs typeface="Calibri"/>
              </a:rPr>
              <a:t>Or compactly: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876800"/>
            <a:ext cx="3657600" cy="610873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68" y="3422650"/>
            <a:ext cx="2010032" cy="38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1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Observation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19200"/>
            <a:ext cx="11379200" cy="490696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Assume we have current belief P(X | previous evidence):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Then, after evidence comes in:</a:t>
            </a: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Or, compactly: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</p:txBody>
      </p:sp>
      <p:grpSp>
        <p:nvGrpSpPr>
          <p:cNvPr id="8" name="Group 19"/>
          <p:cNvGrpSpPr>
            <a:grpSpLocks/>
          </p:cNvGrpSpPr>
          <p:nvPr/>
        </p:nvGrpSpPr>
        <p:grpSpPr bwMode="auto">
          <a:xfrm>
            <a:off x="9144000" y="1143000"/>
            <a:ext cx="588962" cy="1766890"/>
            <a:chOff x="8173954" y="2209800"/>
            <a:chExt cx="284246" cy="852487"/>
          </a:xfrm>
        </p:grpSpPr>
        <p:sp>
          <p:nvSpPr>
            <p:cNvPr id="9" name="Oval 20"/>
            <p:cNvSpPr>
              <a:spLocks noChangeArrowheads="1"/>
            </p:cNvSpPr>
            <p:nvPr/>
          </p:nvSpPr>
          <p:spPr bwMode="auto">
            <a:xfrm>
              <a:off x="8173954" y="2778125"/>
              <a:ext cx="284246" cy="284162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Calibri"/>
                  <a:cs typeface="Calibri"/>
                </a:rPr>
                <a:t>E</a:t>
              </a:r>
              <a:r>
                <a:rPr lang="en-US" sz="2400" baseline="-25000" dirty="0">
                  <a:latin typeface="Calibri"/>
                  <a:cs typeface="Calibri"/>
                </a:rPr>
                <a:t>1</a:t>
              </a:r>
              <a:endParaRPr lang="en-US" sz="1400" baseline="-25000" dirty="0">
                <a:latin typeface="Calibri"/>
                <a:cs typeface="Calibri"/>
              </a:endParaRPr>
            </a:p>
          </p:txBody>
        </p:sp>
        <p:sp>
          <p:nvSpPr>
            <p:cNvPr id="10" name="Oval 22"/>
            <p:cNvSpPr>
              <a:spLocks noChangeArrowheads="1"/>
            </p:cNvSpPr>
            <p:nvPr/>
          </p:nvSpPr>
          <p:spPr bwMode="auto">
            <a:xfrm>
              <a:off x="8173954" y="2209800"/>
              <a:ext cx="284246" cy="2841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Calibri"/>
                  <a:cs typeface="Calibri"/>
                </a:rPr>
                <a:t>X</a:t>
              </a:r>
              <a:r>
                <a:rPr lang="en-US" sz="2400" baseline="-25000" dirty="0">
                  <a:latin typeface="Calibri"/>
                  <a:cs typeface="Calibri"/>
                </a:rPr>
                <a:t>1</a:t>
              </a:r>
            </a:p>
          </p:txBody>
        </p:sp>
        <p:cxnSp>
          <p:nvCxnSpPr>
            <p:cNvPr id="11" name="AutoShape 23"/>
            <p:cNvCxnSpPr>
              <a:cxnSpLocks noChangeShapeType="1"/>
              <a:stCxn id="10" idx="4"/>
              <a:endCxn id="9" idx="0"/>
            </p:cNvCxnSpPr>
            <p:nvPr/>
          </p:nvCxnSpPr>
          <p:spPr bwMode="auto">
            <a:xfrm>
              <a:off x="8316077" y="2501574"/>
              <a:ext cx="0" cy="26893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219200"/>
            <a:ext cx="2209799" cy="2020506"/>
          </a:xfrm>
          <a:prstGeom prst="rect">
            <a:avLst/>
          </a:prstGeom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28800"/>
            <a:ext cx="3625850" cy="367294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048000"/>
            <a:ext cx="2529703" cy="34925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048000"/>
            <a:ext cx="4464050" cy="347726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581400"/>
            <a:ext cx="3733800" cy="394069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5029200"/>
            <a:ext cx="4153243" cy="34925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343400"/>
            <a:ext cx="4800600" cy="34965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172200"/>
            <a:ext cx="5029200" cy="350293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7772400" y="5410200"/>
            <a:ext cx="4572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Basic </a:t>
            </a:r>
            <a:r>
              <a:rPr lang="en-US" sz="2400" dirty="0">
                <a:latin typeface="Calibri"/>
                <a:cs typeface="Calibri"/>
              </a:rPr>
              <a:t>idea: beliefs “reweighted” by likelihood of evidence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Unlike passage of time, we have to </a:t>
            </a:r>
            <a:r>
              <a:rPr lang="en-US" sz="2400" dirty="0" smtClean="0">
                <a:latin typeface="Calibri"/>
                <a:cs typeface="Calibri"/>
              </a:rPr>
              <a:t>renormalize</a:t>
            </a:r>
          </a:p>
          <a:p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387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9982200" cy="11430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</a:t>
            </a:r>
            <a:r>
              <a:rPr lang="en-US" dirty="0" smtClean="0">
                <a:latin typeface="Calibri"/>
                <a:cs typeface="Calibri"/>
              </a:rPr>
              <a:t>Weather HMM</a:t>
            </a:r>
            <a:endParaRPr lang="en-US" dirty="0">
              <a:latin typeface="Calibri"/>
              <a:cs typeface="Calibri"/>
            </a:endParaRPr>
          </a:p>
        </p:txBody>
      </p:sp>
      <p:cxnSp>
        <p:nvCxnSpPr>
          <p:cNvPr id="11" name="Straight Arrow Connector 10"/>
          <p:cNvCxnSpPr>
            <a:endCxn id="52" idx="2"/>
          </p:cNvCxnSpPr>
          <p:nvPr/>
        </p:nvCxnSpPr>
        <p:spPr>
          <a:xfrm>
            <a:off x="2133600" y="4327525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897914"/>
              </p:ext>
            </p:extLst>
          </p:nvPr>
        </p:nvGraphicFramePr>
        <p:xfrm>
          <a:off x="7543800" y="4251325"/>
          <a:ext cx="22098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70669"/>
                <a:gridCol w="574431"/>
                <a:gridCol w="1064700"/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t+1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P(R</a:t>
                      </a:r>
                      <a:r>
                        <a:rPr lang="en-US" sz="1800" b="0" baseline="-250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t+1</a:t>
                      </a: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|R</a:t>
                      </a:r>
                      <a:r>
                        <a:rPr lang="en-US" sz="1800" b="0" baseline="-250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+r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3657600" y="4716463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53" idx="2"/>
          </p:cNvCxnSpPr>
          <p:nvPr/>
        </p:nvCxnSpPr>
        <p:spPr>
          <a:xfrm flipV="1">
            <a:off x="4419600" y="4327525"/>
            <a:ext cx="533400" cy="7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943600" y="4724401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801442"/>
              </p:ext>
            </p:extLst>
          </p:nvPr>
        </p:nvGraphicFramePr>
        <p:xfrm>
          <a:off x="9906000" y="4251325"/>
          <a:ext cx="22098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70669"/>
                <a:gridCol w="574431"/>
                <a:gridCol w="1064700"/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lang="en-US" sz="1800" b="0" baseline="-2500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</a:t>
                      </a:r>
                      <a:r>
                        <a:rPr lang="en-US" sz="1800" b="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lang="en-US" sz="1800" b="0" baseline="-2500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|R</a:t>
                      </a:r>
                      <a:r>
                        <a:rPr lang="en-US" sz="1800" b="0" baseline="-2500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+u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+r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-u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+u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-u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0.8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" name="Oval 48"/>
          <p:cNvSpPr/>
          <p:nvPr/>
        </p:nvSpPr>
        <p:spPr>
          <a:xfrm>
            <a:off x="2667000" y="5241925"/>
            <a:ext cx="19812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333399"/>
                </a:solidFill>
                <a:latin typeface="Calibri"/>
                <a:cs typeface="Calibri"/>
              </a:rPr>
              <a:t>Umbrella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50" name="Oval 49"/>
          <p:cNvSpPr/>
          <p:nvPr/>
        </p:nvSpPr>
        <p:spPr>
          <a:xfrm>
            <a:off x="4953000" y="5241925"/>
            <a:ext cx="1981200" cy="762000"/>
          </a:xfrm>
          <a:prstGeom prst="ellipse">
            <a:avLst/>
          </a:prstGeom>
          <a:solidFill>
            <a:srgbClr val="BFBFB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333399"/>
                </a:solidFill>
                <a:latin typeface="Calibri"/>
                <a:cs typeface="Calibri"/>
              </a:rPr>
              <a:t>Umbrella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51" name="Oval 50"/>
          <p:cNvSpPr/>
          <p:nvPr/>
        </p:nvSpPr>
        <p:spPr>
          <a:xfrm>
            <a:off x="381000" y="3946525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 smtClean="0">
                <a:solidFill>
                  <a:srgbClr val="333399"/>
                </a:solidFill>
                <a:latin typeface="Calibri"/>
                <a:cs typeface="Calibri"/>
              </a:rPr>
              <a:t>0</a:t>
            </a:r>
            <a:endParaRPr lang="en-US" baseline="-25000" dirty="0">
              <a:solidFill>
                <a:srgbClr val="333399"/>
              </a:solidFill>
              <a:latin typeface="Calibri"/>
              <a:cs typeface="Calibri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2667000" y="3946525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53" name="Oval 52"/>
          <p:cNvSpPr/>
          <p:nvPr/>
        </p:nvSpPr>
        <p:spPr>
          <a:xfrm>
            <a:off x="4953000" y="3946525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 smtClean="0">
                <a:solidFill>
                  <a:srgbClr val="333399"/>
                </a:solidFill>
                <a:latin typeface="Calibri"/>
                <a:cs typeface="Calibri"/>
              </a:rPr>
              <a:t>2</a:t>
            </a:r>
            <a:endParaRPr lang="en-US" baseline="-25000" dirty="0">
              <a:solidFill>
                <a:srgbClr val="333399"/>
              </a:solidFill>
              <a:latin typeface="Calibri"/>
              <a:cs typeface="Calibri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378" y="63500"/>
            <a:ext cx="2621611" cy="890016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6934200" y="432752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62000" y="2895600"/>
            <a:ext cx="1165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B(+r) = 0.5</a:t>
            </a:r>
          </a:p>
          <a:p>
            <a:r>
              <a:rPr lang="en-US" dirty="0" smtClean="0">
                <a:latin typeface="Calibri"/>
                <a:cs typeface="Calibri"/>
              </a:rPr>
              <a:t>B(-r)  = 0.5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5405" y="1828800"/>
            <a:ext cx="1222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B’(+r) = 0.5</a:t>
            </a:r>
          </a:p>
          <a:p>
            <a:r>
              <a:rPr lang="en-US" dirty="0" smtClean="0">
                <a:latin typeface="Calibri"/>
                <a:cs typeface="Calibri"/>
              </a:rPr>
              <a:t>B’(-r)  = 0.5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0" y="2858869"/>
            <a:ext cx="13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B(+r) = 0.818</a:t>
            </a:r>
          </a:p>
          <a:p>
            <a:r>
              <a:rPr lang="en-US" dirty="0" smtClean="0">
                <a:latin typeface="Calibri"/>
                <a:cs typeface="Calibri"/>
              </a:rPr>
              <a:t>B(-r)  = 0.182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65205" y="1828800"/>
            <a:ext cx="145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B’(+r) = 0.627</a:t>
            </a:r>
          </a:p>
          <a:p>
            <a:r>
              <a:rPr lang="en-US" dirty="0" smtClean="0">
                <a:latin typeface="Calibri"/>
                <a:cs typeface="Calibri"/>
              </a:rPr>
              <a:t>B’(-r)  = 0.373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57800" y="2895600"/>
            <a:ext cx="13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B(+r) = 0.883</a:t>
            </a:r>
          </a:p>
          <a:p>
            <a:r>
              <a:rPr lang="en-US" dirty="0" smtClean="0">
                <a:latin typeface="Calibri"/>
                <a:cs typeface="Calibri"/>
              </a:rPr>
              <a:t>B(-r)  = 0.117</a:t>
            </a:r>
            <a:endParaRPr lang="en-US" dirty="0">
              <a:latin typeface="Calibri"/>
              <a:cs typeface="Calibri"/>
            </a:endParaRPr>
          </a:p>
        </p:txBody>
      </p:sp>
      <p:cxnSp>
        <p:nvCxnSpPr>
          <p:cNvPr id="32" name="Straight Arrow Connector 31"/>
          <p:cNvCxnSpPr>
            <a:stCxn id="3" idx="3"/>
            <a:endCxn id="27" idx="1"/>
          </p:cNvCxnSpPr>
          <p:nvPr/>
        </p:nvCxnSpPr>
        <p:spPr>
          <a:xfrm flipV="1">
            <a:off x="1927140" y="2151966"/>
            <a:ext cx="1128265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8" idx="0"/>
          </p:cNvCxnSpPr>
          <p:nvPr/>
        </p:nvCxnSpPr>
        <p:spPr>
          <a:xfrm flipH="1">
            <a:off x="3747564" y="2514600"/>
            <a:ext cx="62436" cy="344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019800" y="2514600"/>
            <a:ext cx="10376" cy="344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3"/>
            <a:endCxn id="29" idx="1"/>
          </p:cNvCxnSpPr>
          <p:nvPr/>
        </p:nvCxnSpPr>
        <p:spPr>
          <a:xfrm flipV="1">
            <a:off x="4447128" y="2151966"/>
            <a:ext cx="818077" cy="1030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80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The Forward Algorithm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219200"/>
            <a:ext cx="8458200" cy="4525963"/>
          </a:xfrm>
        </p:spPr>
        <p:txBody>
          <a:bodyPr/>
          <a:lstStyle/>
          <a:p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We are given evidence at each time and want to know</a:t>
            </a:r>
          </a:p>
          <a:p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We can derive the following updates</a:t>
            </a:r>
          </a:p>
          <a:p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buFont typeface="Wingdings" pitchFamily="2" charset="2"/>
              <a:buNone/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 smtClean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121651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00475"/>
            <a:ext cx="31543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13" y="3260725"/>
            <a:ext cx="3468687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6518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25" y="4632325"/>
            <a:ext cx="578167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6519" name="Picture 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63" y="5470525"/>
            <a:ext cx="5840412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1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38" y="1905000"/>
            <a:ext cx="28225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8" name="AutoShape 11"/>
          <p:cNvSpPr>
            <a:spLocks noChangeArrowheads="1"/>
          </p:cNvSpPr>
          <p:nvPr/>
        </p:nvSpPr>
        <p:spPr bwMode="auto">
          <a:xfrm>
            <a:off x="8305800" y="2819400"/>
            <a:ext cx="3581400" cy="990600"/>
          </a:xfrm>
          <a:prstGeom prst="wedgeRectCallout">
            <a:avLst>
              <a:gd name="adj1" fmla="val -146411"/>
              <a:gd name="adj2" fmla="val 106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>
                <a:latin typeface="Calibri"/>
                <a:cs typeface="Calibri"/>
              </a:rPr>
              <a:t>We can normalize as we go if we want to have P(</a:t>
            </a:r>
            <a:r>
              <a:rPr lang="en-US" dirty="0" err="1">
                <a:latin typeface="Calibri"/>
                <a:cs typeface="Calibri"/>
              </a:rPr>
              <a:t>x|e</a:t>
            </a:r>
            <a:r>
              <a:rPr lang="en-US" dirty="0">
                <a:latin typeface="Calibri"/>
                <a:cs typeface="Calibri"/>
              </a:rPr>
              <a:t>) at each time step, or just once at the end…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Online Belief Updates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/>
                <a:cs typeface="Calibri"/>
              </a:rPr>
              <a:t>Every time step, we start with current P(X | evidence)</a:t>
            </a:r>
          </a:p>
          <a:p>
            <a:r>
              <a:rPr lang="en-US" sz="2400" dirty="0">
                <a:latin typeface="Calibri"/>
                <a:cs typeface="Calibri"/>
              </a:rPr>
              <a:t>We update for time:</a:t>
            </a: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 smtClean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We update for evidence:</a:t>
            </a: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The forward algorithm does both at once (and </a:t>
            </a:r>
            <a:r>
              <a:rPr lang="en-US" sz="2400" dirty="0" err="1">
                <a:latin typeface="Calibri"/>
                <a:cs typeface="Calibri"/>
              </a:rPr>
              <a:t>doesn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t normalize)</a:t>
            </a: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5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40025"/>
            <a:ext cx="66294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945062"/>
            <a:ext cx="51149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8991600" y="2338607"/>
            <a:ext cx="2133600" cy="785593"/>
            <a:chOff x="4800" y="1056"/>
            <a:chExt cx="912" cy="336"/>
          </a:xfrm>
        </p:grpSpPr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5376" y="1056"/>
              <a:ext cx="336" cy="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Calibri"/>
                  <a:cs typeface="Calibri"/>
                </a:rPr>
                <a:t>X</a:t>
              </a:r>
              <a:r>
                <a:rPr lang="en-US" sz="2400" baseline="-25000" dirty="0">
                  <a:latin typeface="Calibri"/>
                  <a:cs typeface="Calibri"/>
                </a:rPr>
                <a:t>2</a:t>
              </a:r>
            </a:p>
          </p:txBody>
        </p:sp>
        <p:cxnSp>
          <p:nvCxnSpPr>
            <p:cNvPr id="9" name="AutoShape 14"/>
            <p:cNvCxnSpPr>
              <a:cxnSpLocks noChangeShapeType="1"/>
              <a:stCxn id="10" idx="6"/>
              <a:endCxn id="8" idx="2"/>
            </p:cNvCxnSpPr>
            <p:nvPr/>
          </p:nvCxnSpPr>
          <p:spPr bwMode="auto">
            <a:xfrm>
              <a:off x="5145" y="1224"/>
              <a:ext cx="22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00" y="1056"/>
              <a:ext cx="336" cy="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Calibri"/>
                  <a:cs typeface="Calibri"/>
                </a:rPr>
                <a:t>X</a:t>
              </a:r>
              <a:r>
                <a:rPr lang="en-US" sz="2400" baseline="-25000" dirty="0">
                  <a:latin typeface="Calibri"/>
                  <a:cs typeface="Calibri"/>
                </a:rPr>
                <a:t>1</a:t>
              </a:r>
            </a:p>
          </p:txBody>
        </p:sp>
      </p:grpSp>
      <p:grpSp>
        <p:nvGrpSpPr>
          <p:cNvPr id="11" name="Group 25"/>
          <p:cNvGrpSpPr>
            <a:grpSpLocks/>
          </p:cNvGrpSpPr>
          <p:nvPr/>
        </p:nvGrpSpPr>
        <p:grpSpPr bwMode="auto">
          <a:xfrm>
            <a:off x="9525000" y="3657600"/>
            <a:ext cx="762000" cy="2285997"/>
            <a:chOff x="5256" y="2199"/>
            <a:chExt cx="336" cy="1008"/>
          </a:xfrm>
        </p:grpSpPr>
        <p:sp>
          <p:nvSpPr>
            <p:cNvPr id="12" name="Oval 18"/>
            <p:cNvSpPr>
              <a:spLocks noChangeArrowheads="1"/>
            </p:cNvSpPr>
            <p:nvPr/>
          </p:nvSpPr>
          <p:spPr bwMode="auto">
            <a:xfrm>
              <a:off x="5256" y="2199"/>
              <a:ext cx="336" cy="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Calibri"/>
                  <a:cs typeface="Calibri"/>
                </a:rPr>
                <a:t>X</a:t>
              </a:r>
              <a:r>
                <a:rPr lang="en-US" sz="2400" baseline="-25000" dirty="0">
                  <a:latin typeface="Calibri"/>
                  <a:cs typeface="Calibri"/>
                </a:rPr>
                <a:t>2</a:t>
              </a:r>
              <a:endParaRPr lang="en-US" sz="1400" baseline="-25000" dirty="0">
                <a:latin typeface="Calibri"/>
                <a:cs typeface="Calibri"/>
              </a:endParaRPr>
            </a:p>
          </p:txBody>
        </p:sp>
        <p:cxnSp>
          <p:nvCxnSpPr>
            <p:cNvPr id="13" name="AutoShape 19"/>
            <p:cNvCxnSpPr>
              <a:cxnSpLocks noChangeShapeType="1"/>
              <a:stCxn id="12" idx="4"/>
              <a:endCxn id="14" idx="0"/>
            </p:cNvCxnSpPr>
            <p:nvPr/>
          </p:nvCxnSpPr>
          <p:spPr bwMode="auto">
            <a:xfrm>
              <a:off x="5424" y="2544"/>
              <a:ext cx="0" cy="3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Oval 24"/>
            <p:cNvSpPr>
              <a:spLocks noChangeArrowheads="1"/>
            </p:cNvSpPr>
            <p:nvPr/>
          </p:nvSpPr>
          <p:spPr bwMode="auto">
            <a:xfrm>
              <a:off x="5256" y="2871"/>
              <a:ext cx="336" cy="336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Calibri"/>
                  <a:cs typeface="Calibri"/>
                </a:rPr>
                <a:t>E</a:t>
              </a:r>
              <a:r>
                <a:rPr lang="en-US" sz="2400" baseline="-25000" dirty="0">
                  <a:latin typeface="Calibri"/>
                  <a:cs typeface="Calibri"/>
                </a:rPr>
                <a:t>2</a:t>
              </a:r>
              <a:endParaRPr lang="en-US" sz="1400" baseline="-250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102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333282"/>
            <a:ext cx="7772399" cy="2524718"/>
          </a:xfrm>
          <a:prstGeom prst="rect">
            <a:avLst/>
          </a:prstGeom>
        </p:spPr>
      </p:pic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Example: Passage of Time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534400" cy="4525963"/>
          </a:xfrm>
        </p:spPr>
        <p:txBody>
          <a:bodyPr/>
          <a:lstStyle/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As time passes, uncertainty 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accumulates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</p:txBody>
      </p:sp>
      <p:graphicFrame>
        <p:nvGraphicFramePr>
          <p:cNvPr id="64515" name="Object 2"/>
          <p:cNvGraphicFramePr>
            <a:graphicFrameLocks noChangeAspect="1"/>
          </p:cNvGraphicFramePr>
          <p:nvPr>
            <p:extLst/>
          </p:nvPr>
        </p:nvGraphicFramePr>
        <p:xfrm>
          <a:off x="1127125" y="2041525"/>
          <a:ext cx="255905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Photo Editor Photo" r:id="rId4" imgW="3878916" imgH="2598645" progId="MSPhotoEd.3">
                  <p:embed/>
                </p:oleObj>
              </mc:Choice>
              <mc:Fallback>
                <p:oleObj name="Photo Editor Photo" r:id="rId4" imgW="3878916" imgH="2598645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65" t="1222" r="1474" b="1222"/>
                      <a:stretch>
                        <a:fillRect/>
                      </a:stretch>
                    </p:blipFill>
                    <p:spPr bwMode="auto">
                      <a:xfrm>
                        <a:off x="1127125" y="2041525"/>
                        <a:ext cx="255905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0373" name="Object 3"/>
          <p:cNvGraphicFramePr>
            <a:graphicFrameLocks noChangeAspect="1"/>
          </p:cNvGraphicFramePr>
          <p:nvPr>
            <p:extLst/>
          </p:nvPr>
        </p:nvGraphicFramePr>
        <p:xfrm>
          <a:off x="4071937" y="2041525"/>
          <a:ext cx="2568575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Photo Editor Photo" r:id="rId6" imgW="3894157" imgH="2644369" progId="MSPhotoEd.3">
                  <p:embed/>
                </p:oleObj>
              </mc:Choice>
              <mc:Fallback>
                <p:oleObj name="Photo Editor Photo" r:id="rId6" imgW="3894157" imgH="264436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19" t="1501" r="2078" b="2400"/>
                      <a:stretch>
                        <a:fillRect/>
                      </a:stretch>
                    </p:blipFill>
                    <p:spPr bwMode="auto">
                      <a:xfrm>
                        <a:off x="4071937" y="2041525"/>
                        <a:ext cx="2568575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0374" name="Object 4"/>
          <p:cNvGraphicFramePr>
            <a:graphicFrameLocks noChangeAspect="1"/>
          </p:cNvGraphicFramePr>
          <p:nvPr>
            <p:extLst/>
          </p:nvPr>
        </p:nvGraphicFramePr>
        <p:xfrm>
          <a:off x="8078787" y="2041525"/>
          <a:ext cx="2589213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Photo Editor Photo" r:id="rId8" imgW="3924640" imgH="2659048" progId="MSPhotoEd.3">
                  <p:embed/>
                </p:oleObj>
              </mc:Choice>
              <mc:Fallback>
                <p:oleObj name="Photo Editor Photo" r:id="rId8" imgW="3924640" imgH="2659048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59" t="1492" r="2426" b="2866"/>
                      <a:stretch>
                        <a:fillRect/>
                      </a:stretch>
                    </p:blipFill>
                    <p:spPr bwMode="auto">
                      <a:xfrm>
                        <a:off x="8078787" y="2041525"/>
                        <a:ext cx="2589213" cy="175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8" name="Text Box 7"/>
          <p:cNvSpPr txBox="1">
            <a:spLocks noChangeArrowheads="1"/>
          </p:cNvSpPr>
          <p:nvPr/>
        </p:nvSpPr>
        <p:spPr bwMode="auto">
          <a:xfrm>
            <a:off x="2057400" y="3717925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latin typeface="Calibri"/>
                <a:cs typeface="Calibri"/>
              </a:rPr>
              <a:t>T = 1</a:t>
            </a:r>
          </a:p>
        </p:txBody>
      </p:sp>
      <p:sp>
        <p:nvSpPr>
          <p:cNvPr id="1210376" name="Text Box 8"/>
          <p:cNvSpPr txBox="1">
            <a:spLocks noChangeArrowheads="1"/>
          </p:cNvSpPr>
          <p:nvPr/>
        </p:nvSpPr>
        <p:spPr bwMode="auto">
          <a:xfrm>
            <a:off x="5029200" y="3717925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latin typeface="Calibri"/>
                <a:cs typeface="Calibri"/>
              </a:rPr>
              <a:t>T = 2</a:t>
            </a:r>
          </a:p>
        </p:txBody>
      </p:sp>
      <p:sp>
        <p:nvSpPr>
          <p:cNvPr id="1210377" name="Text Box 9"/>
          <p:cNvSpPr txBox="1">
            <a:spLocks noChangeArrowheads="1"/>
          </p:cNvSpPr>
          <p:nvPr/>
        </p:nvSpPr>
        <p:spPr bwMode="auto">
          <a:xfrm>
            <a:off x="9072793" y="3717925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T = 5</a:t>
            </a:r>
          </a:p>
        </p:txBody>
      </p:sp>
      <p:sp>
        <p:nvSpPr>
          <p:cNvPr id="64521" name="Text Box 10"/>
          <p:cNvSpPr txBox="1">
            <a:spLocks noChangeArrowheads="1"/>
          </p:cNvSpPr>
          <p:nvPr/>
        </p:nvSpPr>
        <p:spPr bwMode="auto">
          <a:xfrm>
            <a:off x="7391400" y="1447800"/>
            <a:ext cx="525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(Transition model: ghosts usually go clockwise)</a:t>
            </a:r>
          </a:p>
        </p:txBody>
      </p:sp>
    </p:spTree>
    <p:extLst>
      <p:ext uri="{BB962C8B-B14F-4D97-AF65-F5344CB8AC3E}">
        <p14:creationId xmlns:p14="http://schemas.microsoft.com/office/powerpoint/2010/main" val="170360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76" grpId="0"/>
      <p:bldP spid="121037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Example: Observation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397001"/>
            <a:ext cx="10795000" cy="4729164"/>
          </a:xfrm>
        </p:spPr>
        <p:txBody>
          <a:bodyPr/>
          <a:lstStyle/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As we get observations, beliefs get reweighted, uncertainty 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decreases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</p:txBody>
      </p:sp>
      <p:graphicFrame>
        <p:nvGraphicFramePr>
          <p:cNvPr id="65539" name="Object 2"/>
          <p:cNvGraphicFramePr>
            <a:graphicFrameLocks noChangeAspect="1"/>
          </p:cNvGraphicFramePr>
          <p:nvPr>
            <p:extLst/>
          </p:nvPr>
        </p:nvGraphicFramePr>
        <p:xfrm>
          <a:off x="6553200" y="2514600"/>
          <a:ext cx="2505075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Photo Editor Photo" r:id="rId4" imgW="3802710" imgH="2567619" progId="MSPhotoEd.3">
                  <p:embed/>
                </p:oleObj>
              </mc:Choice>
              <mc:Fallback>
                <p:oleObj name="Photo Editor Photo" r:id="rId4" imgW="3802710" imgH="256761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514600"/>
                        <a:ext cx="2505075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554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" t="905" r="2145" b="2351"/>
          <a:stretch>
            <a:fillRect/>
          </a:stretch>
        </p:blipFill>
        <p:spPr bwMode="auto">
          <a:xfrm>
            <a:off x="2994025" y="2517775"/>
            <a:ext cx="2492375" cy="169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Text Box 6"/>
          <p:cNvSpPr txBox="1">
            <a:spLocks noChangeArrowheads="1"/>
          </p:cNvSpPr>
          <p:nvPr/>
        </p:nvSpPr>
        <p:spPr bwMode="auto">
          <a:xfrm>
            <a:off x="3048000" y="4335462"/>
            <a:ext cx="2517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Before observation</a:t>
            </a:r>
          </a:p>
        </p:txBody>
      </p:sp>
      <p:sp>
        <p:nvSpPr>
          <p:cNvPr id="65542" name="Text Box 7"/>
          <p:cNvSpPr txBox="1">
            <a:spLocks noChangeArrowheads="1"/>
          </p:cNvSpPr>
          <p:nvPr/>
        </p:nvSpPr>
        <p:spPr bwMode="auto">
          <a:xfrm>
            <a:off x="6778625" y="4335462"/>
            <a:ext cx="2517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latin typeface="Calibri"/>
                <a:cs typeface="Calibri"/>
              </a:rPr>
              <a:t>After observation</a:t>
            </a:r>
          </a:p>
        </p:txBody>
      </p:sp>
      <p:pic>
        <p:nvPicPr>
          <p:cNvPr id="65543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775" y="5257800"/>
            <a:ext cx="27654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4058769"/>
            <a:ext cx="2436812" cy="25218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03" y="4114800"/>
            <a:ext cx="2561219" cy="252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0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Filtering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76200" y="1219201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800" dirty="0" smtClean="0">
                <a:latin typeface="Calibri"/>
                <a:cs typeface="Calibri"/>
              </a:rPr>
              <a:t/>
            </a:r>
            <a:br>
              <a:rPr lang="en-US" sz="800" dirty="0" smtClean="0">
                <a:latin typeface="Calibri"/>
                <a:cs typeface="Calibri"/>
              </a:rPr>
            </a:br>
            <a:r>
              <a:rPr lang="en-US" sz="2400" b="1" dirty="0" smtClean="0">
                <a:latin typeface="Calibri"/>
                <a:cs typeface="Calibri"/>
              </a:rPr>
              <a:t>Elapse time:</a:t>
            </a:r>
            <a:r>
              <a:rPr lang="en-US" sz="2400" dirty="0" smtClean="0">
                <a:latin typeface="Calibri"/>
                <a:cs typeface="Calibri"/>
              </a:rPr>
              <a:t> compute P( </a:t>
            </a:r>
            <a:r>
              <a:rPr lang="en-US" sz="2400" dirty="0" err="1" smtClean="0">
                <a:latin typeface="Calibri"/>
                <a:cs typeface="Calibri"/>
              </a:rPr>
              <a:t>X</a:t>
            </a:r>
            <a:r>
              <a:rPr lang="en-US" sz="2400" baseline="-25000" dirty="0" err="1" smtClean="0">
                <a:latin typeface="Calibri"/>
                <a:cs typeface="Calibri"/>
              </a:rPr>
              <a:t>t</a:t>
            </a:r>
            <a:r>
              <a:rPr lang="en-US" sz="2400" baseline="-25000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| e</a:t>
            </a:r>
            <a:r>
              <a:rPr lang="en-US" sz="2400" baseline="-25000" dirty="0" smtClean="0">
                <a:latin typeface="Calibri"/>
                <a:cs typeface="Calibri"/>
              </a:rPr>
              <a:t>1:t-1 </a:t>
            </a:r>
            <a:r>
              <a:rPr lang="en-US" sz="2400" dirty="0" smtClean="0">
                <a:latin typeface="Calibri"/>
                <a:cs typeface="Calibri"/>
              </a:rPr>
              <a:t>)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/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/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/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b="1" dirty="0" smtClean="0">
                <a:latin typeface="Calibri"/>
                <a:cs typeface="Calibri"/>
              </a:rPr>
              <a:t>Observe: </a:t>
            </a:r>
            <a:r>
              <a:rPr lang="en-US" sz="2400" dirty="0" smtClean="0">
                <a:latin typeface="Calibri"/>
                <a:cs typeface="Calibri"/>
              </a:rPr>
              <a:t>compute P( </a:t>
            </a:r>
            <a:r>
              <a:rPr lang="en-US" sz="2400" dirty="0" err="1" smtClean="0">
                <a:latin typeface="Calibri"/>
                <a:cs typeface="Calibri"/>
              </a:rPr>
              <a:t>X</a:t>
            </a:r>
            <a:r>
              <a:rPr lang="en-US" sz="2400" baseline="-25000" dirty="0" err="1" smtClean="0">
                <a:latin typeface="Calibri"/>
                <a:cs typeface="Calibri"/>
              </a:rPr>
              <a:t>t</a:t>
            </a:r>
            <a:r>
              <a:rPr lang="en-US" sz="2400" baseline="-25000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| e</a:t>
            </a:r>
            <a:r>
              <a:rPr lang="en-US" sz="2400" baseline="-25000" dirty="0" smtClean="0">
                <a:latin typeface="Calibri"/>
                <a:cs typeface="Calibri"/>
              </a:rPr>
              <a:t>1:t </a:t>
            </a:r>
            <a:r>
              <a:rPr lang="en-US" sz="2400" dirty="0" smtClean="0">
                <a:latin typeface="Calibri"/>
                <a:cs typeface="Calibri"/>
              </a:rPr>
              <a:t>)</a:t>
            </a:r>
          </a:p>
          <a:p>
            <a:pPr lvl="1"/>
            <a:endParaRPr lang="en-US" sz="2400" dirty="0" smtClean="0">
              <a:latin typeface="Calibri"/>
              <a:cs typeface="Calibri"/>
            </a:endParaRPr>
          </a:p>
        </p:txBody>
      </p:sp>
      <p:sp>
        <p:nvSpPr>
          <p:cNvPr id="8196" name="Oval 6"/>
          <p:cNvSpPr>
            <a:spLocks noChangeArrowheads="1"/>
          </p:cNvSpPr>
          <p:nvPr/>
        </p:nvSpPr>
        <p:spPr bwMode="auto">
          <a:xfrm>
            <a:off x="3009900" y="4572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i="1" dirty="0">
                <a:latin typeface="Calibri"/>
                <a:cs typeface="Calibri"/>
              </a:rPr>
              <a:t>X</a:t>
            </a:r>
            <a:r>
              <a:rPr lang="en-US" baseline="-25000" dirty="0">
                <a:latin typeface="Calibri"/>
                <a:cs typeface="Calibri"/>
              </a:rPr>
              <a:t>2</a:t>
            </a:r>
          </a:p>
        </p:txBody>
      </p:sp>
      <p:cxnSp>
        <p:nvCxnSpPr>
          <p:cNvPr id="8197" name="AutoShape 7"/>
          <p:cNvCxnSpPr>
            <a:cxnSpLocks noChangeShapeType="1"/>
            <a:stCxn id="8196" idx="4"/>
            <a:endCxn id="8202" idx="0"/>
          </p:cNvCxnSpPr>
          <p:nvPr/>
        </p:nvCxnSpPr>
        <p:spPr bwMode="auto">
          <a:xfrm rot="5400000">
            <a:off x="3124201" y="5257802"/>
            <a:ext cx="304800" cy="317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</p:cxnSp>
      <p:sp>
        <p:nvSpPr>
          <p:cNvPr id="8198" name="Oval 8"/>
          <p:cNvSpPr>
            <a:spLocks noChangeArrowheads="1"/>
          </p:cNvSpPr>
          <p:nvPr/>
        </p:nvSpPr>
        <p:spPr bwMode="auto">
          <a:xfrm>
            <a:off x="1524000" y="5410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i="1" dirty="0">
                <a:latin typeface="Calibri"/>
                <a:cs typeface="Calibri"/>
              </a:rPr>
              <a:t>E</a:t>
            </a:r>
            <a:r>
              <a:rPr lang="en-US" baseline="-25000" dirty="0">
                <a:latin typeface="Calibri"/>
                <a:cs typeface="Calibri"/>
              </a:rPr>
              <a:t>1</a:t>
            </a:r>
          </a:p>
        </p:txBody>
      </p:sp>
      <p:cxnSp>
        <p:nvCxnSpPr>
          <p:cNvPr id="8199" name="AutoShape 9"/>
          <p:cNvCxnSpPr>
            <a:cxnSpLocks noChangeShapeType="1"/>
            <a:stCxn id="8200" idx="6"/>
            <a:endCxn id="8196" idx="2"/>
          </p:cNvCxnSpPr>
          <p:nvPr/>
        </p:nvCxnSpPr>
        <p:spPr bwMode="auto">
          <a:xfrm>
            <a:off x="2057401" y="4838701"/>
            <a:ext cx="952500" cy="158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</p:cxnSp>
      <p:sp>
        <p:nvSpPr>
          <p:cNvPr id="8200" name="Oval 10"/>
          <p:cNvSpPr>
            <a:spLocks noChangeArrowheads="1"/>
          </p:cNvSpPr>
          <p:nvPr/>
        </p:nvSpPr>
        <p:spPr bwMode="auto">
          <a:xfrm>
            <a:off x="1524000" y="4572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i="1" dirty="0">
                <a:latin typeface="Calibri"/>
                <a:cs typeface="Calibri"/>
              </a:rPr>
              <a:t>X</a:t>
            </a:r>
            <a:r>
              <a:rPr lang="en-US" baseline="-25000" dirty="0">
                <a:latin typeface="Calibri"/>
                <a:cs typeface="Calibri"/>
              </a:rPr>
              <a:t>1</a:t>
            </a:r>
          </a:p>
        </p:txBody>
      </p:sp>
      <p:cxnSp>
        <p:nvCxnSpPr>
          <p:cNvPr id="8201" name="AutoShape 11"/>
          <p:cNvCxnSpPr>
            <a:cxnSpLocks noChangeShapeType="1"/>
            <a:stCxn id="8200" idx="4"/>
            <a:endCxn id="8198" idx="0"/>
          </p:cNvCxnSpPr>
          <p:nvPr/>
        </p:nvCxnSpPr>
        <p:spPr bwMode="auto">
          <a:xfrm rot="5400000">
            <a:off x="1638301" y="5257802"/>
            <a:ext cx="304800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8202" name="Oval 17"/>
          <p:cNvSpPr>
            <a:spLocks noChangeArrowheads="1"/>
          </p:cNvSpPr>
          <p:nvPr/>
        </p:nvSpPr>
        <p:spPr bwMode="auto">
          <a:xfrm>
            <a:off x="3009900" y="5410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i="1" dirty="0">
                <a:latin typeface="Calibri"/>
                <a:cs typeface="Calibri"/>
              </a:rPr>
              <a:t>E</a:t>
            </a:r>
            <a:r>
              <a:rPr lang="en-US" baseline="-25000" dirty="0">
                <a:latin typeface="Calibri"/>
                <a:cs typeface="Calibri"/>
              </a:rPr>
              <a:t>2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411480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52" name="TextBox 25"/>
          <p:cNvSpPr txBox="1">
            <a:spLocks noChangeArrowheads="1"/>
          </p:cNvSpPr>
          <p:nvPr/>
        </p:nvSpPr>
        <p:spPr bwMode="auto">
          <a:xfrm>
            <a:off x="7599127" y="4648201"/>
            <a:ext cx="1109595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>
                <a:latin typeface="Calibri"/>
                <a:cs typeface="Calibri"/>
              </a:rPr>
              <a:t>&lt;0.5, 0.5&gt;</a:t>
            </a:r>
          </a:p>
        </p:txBody>
      </p:sp>
      <p:sp>
        <p:nvSpPr>
          <p:cNvPr id="8205" name="TextBox 26"/>
          <p:cNvSpPr txBox="1">
            <a:spLocks noChangeArrowheads="1"/>
          </p:cNvSpPr>
          <p:nvPr/>
        </p:nvSpPr>
        <p:spPr bwMode="auto">
          <a:xfrm>
            <a:off x="6712616" y="4267201"/>
            <a:ext cx="2433354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b="1">
                <a:latin typeface="Calibri"/>
                <a:cs typeface="Calibri"/>
              </a:rPr>
              <a:t>Belief: &lt;P(rain), P(sun)&gt;</a:t>
            </a:r>
          </a:p>
        </p:txBody>
      </p:sp>
      <p:pic>
        <p:nvPicPr>
          <p:cNvPr id="10254" name="Picture 28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03717" y="4724400"/>
            <a:ext cx="6858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5" name="Picture 51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74917" y="5207000"/>
            <a:ext cx="2514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6" name="Picture 53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74917" y="5715000"/>
            <a:ext cx="2514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7" name="TextBox 32"/>
          <p:cNvSpPr txBox="1">
            <a:spLocks noChangeArrowheads="1"/>
          </p:cNvSpPr>
          <p:nvPr/>
        </p:nvSpPr>
        <p:spPr bwMode="auto">
          <a:xfrm>
            <a:off x="7482901" y="5105401"/>
            <a:ext cx="1343633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>
                <a:latin typeface="Calibri"/>
                <a:cs typeface="Calibri"/>
              </a:rPr>
              <a:t>&lt;0.82, 0.18&gt;</a:t>
            </a:r>
          </a:p>
        </p:txBody>
      </p:sp>
      <p:sp>
        <p:nvSpPr>
          <p:cNvPr id="10258" name="TextBox 33"/>
          <p:cNvSpPr txBox="1">
            <a:spLocks noChangeArrowheads="1"/>
          </p:cNvSpPr>
          <p:nvPr/>
        </p:nvSpPr>
        <p:spPr bwMode="auto">
          <a:xfrm>
            <a:off x="7482901" y="5638801"/>
            <a:ext cx="1343633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>
                <a:latin typeface="Calibri"/>
                <a:cs typeface="Calibri"/>
              </a:rPr>
              <a:t>&lt;0.63, 0.37&gt;</a:t>
            </a:r>
          </a:p>
        </p:txBody>
      </p:sp>
      <p:sp>
        <p:nvSpPr>
          <p:cNvPr id="10259" name="TextBox 34"/>
          <p:cNvSpPr txBox="1">
            <a:spLocks noChangeArrowheads="1"/>
          </p:cNvSpPr>
          <p:nvPr/>
        </p:nvSpPr>
        <p:spPr bwMode="auto">
          <a:xfrm>
            <a:off x="7482901" y="6107114"/>
            <a:ext cx="1343633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>
                <a:latin typeface="Calibri"/>
                <a:cs typeface="Calibri"/>
              </a:rPr>
              <a:t>&lt;0.88, 0.12&gt;</a:t>
            </a:r>
          </a:p>
        </p:txBody>
      </p:sp>
      <p:sp>
        <p:nvSpPr>
          <p:cNvPr id="10260" name="TextBox 38"/>
          <p:cNvSpPr txBox="1">
            <a:spLocks noChangeArrowheads="1"/>
          </p:cNvSpPr>
          <p:nvPr/>
        </p:nvSpPr>
        <p:spPr bwMode="auto">
          <a:xfrm>
            <a:off x="9100869" y="4648201"/>
            <a:ext cx="121399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i="1">
                <a:latin typeface="Calibri"/>
                <a:cs typeface="Calibri"/>
              </a:rPr>
              <a:t>Prior on X</a:t>
            </a:r>
            <a:r>
              <a:rPr lang="en-US" i="1" baseline="-25000">
                <a:latin typeface="Calibri"/>
                <a:cs typeface="Calibri"/>
              </a:rPr>
              <a:t>1</a:t>
            </a:r>
          </a:p>
        </p:txBody>
      </p:sp>
      <p:sp>
        <p:nvSpPr>
          <p:cNvPr id="10261" name="TextBox 39"/>
          <p:cNvSpPr txBox="1">
            <a:spLocks noChangeArrowheads="1"/>
          </p:cNvSpPr>
          <p:nvPr/>
        </p:nvSpPr>
        <p:spPr bwMode="auto">
          <a:xfrm>
            <a:off x="9100867" y="5105401"/>
            <a:ext cx="1003183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i="1">
                <a:latin typeface="Calibri"/>
                <a:cs typeface="Calibri"/>
              </a:rPr>
              <a:t>Observe</a:t>
            </a:r>
          </a:p>
        </p:txBody>
      </p:sp>
      <p:sp>
        <p:nvSpPr>
          <p:cNvPr id="10262" name="TextBox 40"/>
          <p:cNvSpPr txBox="1">
            <a:spLocks noChangeArrowheads="1"/>
          </p:cNvSpPr>
          <p:nvPr/>
        </p:nvSpPr>
        <p:spPr bwMode="auto">
          <a:xfrm>
            <a:off x="9100867" y="5638801"/>
            <a:ext cx="1317872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i="1">
                <a:latin typeface="Calibri"/>
                <a:cs typeface="Calibri"/>
              </a:rPr>
              <a:t>Elapse time</a:t>
            </a:r>
          </a:p>
        </p:txBody>
      </p:sp>
      <p:sp>
        <p:nvSpPr>
          <p:cNvPr id="10263" name="TextBox 41"/>
          <p:cNvSpPr txBox="1">
            <a:spLocks noChangeArrowheads="1"/>
          </p:cNvSpPr>
          <p:nvPr/>
        </p:nvSpPr>
        <p:spPr bwMode="auto">
          <a:xfrm>
            <a:off x="9100867" y="6107114"/>
            <a:ext cx="1003183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i="1">
                <a:latin typeface="Calibri"/>
                <a:cs typeface="Calibri"/>
              </a:rPr>
              <a:t>Observe</a:t>
            </a:r>
          </a:p>
        </p:txBody>
      </p:sp>
      <p:pic>
        <p:nvPicPr>
          <p:cNvPr id="27" name="Picture 26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38317" y="6172200"/>
            <a:ext cx="32512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7" name="Picture 49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88977" y="1920876"/>
            <a:ext cx="71596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8" name="Picture 50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65214" y="3429002"/>
            <a:ext cx="5949951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19" name="TextBox 14"/>
          <p:cNvSpPr txBox="1">
            <a:spLocks noChangeArrowheads="1"/>
          </p:cNvSpPr>
          <p:nvPr/>
        </p:nvSpPr>
        <p:spPr bwMode="auto">
          <a:xfrm>
            <a:off x="7696200" y="6488113"/>
            <a:ext cx="44958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  <a:t>emo: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  <a:t>hostbusters Exact Filtering (L15D2)]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14" cstate="print"/>
          <a:srcRect l="690" t="1317" r="1482" b="2063"/>
          <a:stretch>
            <a:fillRect/>
          </a:stretch>
        </p:blipFill>
        <p:spPr bwMode="auto">
          <a:xfrm>
            <a:off x="8480809" y="1477109"/>
            <a:ext cx="3205424" cy="2150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555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  <p:bldP spid="10257" grpId="0"/>
      <p:bldP spid="10258" grpId="0"/>
      <p:bldP spid="10259" grpId="0"/>
      <p:bldP spid="10260" grpId="0"/>
      <p:bldP spid="10261" grpId="0"/>
      <p:bldP spid="10262" grpId="0"/>
      <p:bldP spid="102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Markov Models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19200"/>
            <a:ext cx="5954245" cy="539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8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Filtering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219201"/>
            <a:ext cx="6666805" cy="53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39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Particle Filtering</a:t>
            </a:r>
          </a:p>
        </p:txBody>
      </p:sp>
      <p:grpSp>
        <p:nvGrpSpPr>
          <p:cNvPr id="72706" name="Group 4"/>
          <p:cNvGrpSpPr>
            <a:grpSpLocks/>
          </p:cNvGrpSpPr>
          <p:nvPr/>
        </p:nvGrpSpPr>
        <p:grpSpPr bwMode="auto">
          <a:xfrm>
            <a:off x="8458200" y="1401762"/>
            <a:ext cx="2057400" cy="2057400"/>
            <a:chOff x="3984" y="1056"/>
            <a:chExt cx="1296" cy="1296"/>
          </a:xfrm>
        </p:grpSpPr>
        <p:sp>
          <p:nvSpPr>
            <p:cNvPr id="72730" name="Rectangle 5"/>
            <p:cNvSpPr>
              <a:spLocks noChangeArrowheads="1"/>
            </p:cNvSpPr>
            <p:nvPr/>
          </p:nvSpPr>
          <p:spPr bwMode="auto">
            <a:xfrm>
              <a:off x="3984" y="1056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72731" name="Rectangle 6"/>
            <p:cNvSpPr>
              <a:spLocks noChangeArrowheads="1"/>
            </p:cNvSpPr>
            <p:nvPr/>
          </p:nvSpPr>
          <p:spPr bwMode="auto">
            <a:xfrm>
              <a:off x="4416" y="1056"/>
              <a:ext cx="432" cy="432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0.1</a:t>
              </a:r>
            </a:p>
          </p:txBody>
        </p:sp>
        <p:sp>
          <p:nvSpPr>
            <p:cNvPr id="72732" name="Rectangle 7"/>
            <p:cNvSpPr>
              <a:spLocks noChangeArrowheads="1"/>
            </p:cNvSpPr>
            <p:nvPr/>
          </p:nvSpPr>
          <p:spPr bwMode="auto">
            <a:xfrm>
              <a:off x="3984" y="1488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72733" name="Rectangle 8"/>
            <p:cNvSpPr>
              <a:spLocks noChangeArrowheads="1"/>
            </p:cNvSpPr>
            <p:nvPr/>
          </p:nvSpPr>
          <p:spPr bwMode="auto">
            <a:xfrm>
              <a:off x="4416" y="1488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72734" name="Rectangle 9"/>
            <p:cNvSpPr>
              <a:spLocks noChangeArrowheads="1"/>
            </p:cNvSpPr>
            <p:nvPr/>
          </p:nvSpPr>
          <p:spPr bwMode="auto">
            <a:xfrm>
              <a:off x="4848" y="1056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72735" name="Rectangle 10"/>
            <p:cNvSpPr>
              <a:spLocks noChangeArrowheads="1"/>
            </p:cNvSpPr>
            <p:nvPr/>
          </p:nvSpPr>
          <p:spPr bwMode="auto">
            <a:xfrm>
              <a:off x="4848" y="1488"/>
              <a:ext cx="432" cy="4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72736" name="Rectangle 11"/>
            <p:cNvSpPr>
              <a:spLocks noChangeArrowheads="1"/>
            </p:cNvSpPr>
            <p:nvPr/>
          </p:nvSpPr>
          <p:spPr bwMode="auto">
            <a:xfrm>
              <a:off x="3984" y="1920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72737" name="Rectangle 12"/>
            <p:cNvSpPr>
              <a:spLocks noChangeArrowheads="1"/>
            </p:cNvSpPr>
            <p:nvPr/>
          </p:nvSpPr>
          <p:spPr bwMode="auto">
            <a:xfrm>
              <a:off x="4416" y="1920"/>
              <a:ext cx="432" cy="4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72738" name="Rectangle 13"/>
            <p:cNvSpPr>
              <a:spLocks noChangeArrowheads="1"/>
            </p:cNvSpPr>
            <p:nvPr/>
          </p:nvSpPr>
          <p:spPr bwMode="auto">
            <a:xfrm>
              <a:off x="4848" y="1920"/>
              <a:ext cx="432" cy="43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0.5</a:t>
              </a:r>
            </a:p>
          </p:txBody>
        </p:sp>
      </p:grpSp>
      <p:grpSp>
        <p:nvGrpSpPr>
          <p:cNvPr id="72707" name="Group 37"/>
          <p:cNvGrpSpPr>
            <a:grpSpLocks/>
          </p:cNvGrpSpPr>
          <p:nvPr/>
        </p:nvGrpSpPr>
        <p:grpSpPr bwMode="auto">
          <a:xfrm>
            <a:off x="8458200" y="4297362"/>
            <a:ext cx="2057400" cy="2057400"/>
            <a:chOff x="6324600" y="4419600"/>
            <a:chExt cx="2057400" cy="2057400"/>
          </a:xfrm>
        </p:grpSpPr>
        <p:grpSp>
          <p:nvGrpSpPr>
            <p:cNvPr id="72710" name="Group 14"/>
            <p:cNvGrpSpPr>
              <a:grpSpLocks/>
            </p:cNvGrpSpPr>
            <p:nvPr/>
          </p:nvGrpSpPr>
          <p:grpSpPr bwMode="auto">
            <a:xfrm>
              <a:off x="6324600" y="4419600"/>
              <a:ext cx="2057400" cy="2057400"/>
              <a:chOff x="3984" y="1056"/>
              <a:chExt cx="1296" cy="1296"/>
            </a:xfrm>
          </p:grpSpPr>
          <p:sp>
            <p:nvSpPr>
              <p:cNvPr id="72721" name="Rectangle 15"/>
              <p:cNvSpPr>
                <a:spLocks noChangeArrowheads="1"/>
              </p:cNvSpPr>
              <p:nvPr/>
            </p:nvSpPr>
            <p:spPr bwMode="auto">
              <a:xfrm>
                <a:off x="3984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2" name="Rectangle 16"/>
              <p:cNvSpPr>
                <a:spLocks noChangeArrowheads="1"/>
              </p:cNvSpPr>
              <p:nvPr/>
            </p:nvSpPr>
            <p:spPr bwMode="auto">
              <a:xfrm>
                <a:off x="4416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3" name="Rectangle 17"/>
              <p:cNvSpPr>
                <a:spLocks noChangeArrowheads="1"/>
              </p:cNvSpPr>
              <p:nvPr/>
            </p:nvSpPr>
            <p:spPr bwMode="auto">
              <a:xfrm>
                <a:off x="3984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4" name="Rectangle 18"/>
              <p:cNvSpPr>
                <a:spLocks noChangeArrowheads="1"/>
              </p:cNvSpPr>
              <p:nvPr/>
            </p:nvSpPr>
            <p:spPr bwMode="auto">
              <a:xfrm>
                <a:off x="4416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5" name="Rectangle 19"/>
              <p:cNvSpPr>
                <a:spLocks noChangeArrowheads="1"/>
              </p:cNvSpPr>
              <p:nvPr/>
            </p:nvSpPr>
            <p:spPr bwMode="auto">
              <a:xfrm>
                <a:off x="4848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6" name="Rectangle 20"/>
              <p:cNvSpPr>
                <a:spLocks noChangeArrowheads="1"/>
              </p:cNvSpPr>
              <p:nvPr/>
            </p:nvSpPr>
            <p:spPr bwMode="auto">
              <a:xfrm>
                <a:off x="4848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7" name="Rectangle 21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8" name="Rectangle 22"/>
              <p:cNvSpPr>
                <a:spLocks noChangeArrowheads="1"/>
              </p:cNvSpPr>
              <p:nvPr/>
            </p:nvSpPr>
            <p:spPr bwMode="auto">
              <a:xfrm>
                <a:off x="4416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9" name="Rectangle 23"/>
              <p:cNvSpPr>
                <a:spLocks noChangeArrowheads="1"/>
              </p:cNvSpPr>
              <p:nvPr/>
            </p:nvSpPr>
            <p:spPr bwMode="auto">
              <a:xfrm>
                <a:off x="4848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2711" name="Oval 24"/>
            <p:cNvSpPr>
              <a:spLocks noChangeArrowheads="1"/>
            </p:cNvSpPr>
            <p:nvPr/>
          </p:nvSpPr>
          <p:spPr bwMode="auto">
            <a:xfrm>
              <a:off x="8077200" y="5334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2" name="Oval 25"/>
            <p:cNvSpPr>
              <a:spLocks noChangeArrowheads="1"/>
            </p:cNvSpPr>
            <p:nvPr/>
          </p:nvSpPr>
          <p:spPr bwMode="auto">
            <a:xfrm>
              <a:off x="7848600" y="5867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3" name="Oval 26"/>
            <p:cNvSpPr>
              <a:spLocks noChangeArrowheads="1"/>
            </p:cNvSpPr>
            <p:nvPr/>
          </p:nvSpPr>
          <p:spPr bwMode="auto">
            <a:xfrm>
              <a:off x="8001000" y="6019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4" name="Oval 27"/>
            <p:cNvSpPr>
              <a:spLocks noChangeArrowheads="1"/>
            </p:cNvSpPr>
            <p:nvPr/>
          </p:nvSpPr>
          <p:spPr bwMode="auto">
            <a:xfrm>
              <a:off x="7848600" y="61722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5" name="Oval 28"/>
            <p:cNvSpPr>
              <a:spLocks noChangeArrowheads="1"/>
            </p:cNvSpPr>
            <p:nvPr/>
          </p:nvSpPr>
          <p:spPr bwMode="auto">
            <a:xfrm>
              <a:off x="8153400" y="61722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6" name="Oval 29"/>
            <p:cNvSpPr>
              <a:spLocks noChangeArrowheads="1"/>
            </p:cNvSpPr>
            <p:nvPr/>
          </p:nvSpPr>
          <p:spPr bwMode="auto">
            <a:xfrm>
              <a:off x="8153400" y="5867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7" name="Oval 30"/>
            <p:cNvSpPr>
              <a:spLocks noChangeArrowheads="1"/>
            </p:cNvSpPr>
            <p:nvPr/>
          </p:nvSpPr>
          <p:spPr bwMode="auto">
            <a:xfrm>
              <a:off x="7391400" y="6096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8" name="Oval 31"/>
            <p:cNvSpPr>
              <a:spLocks noChangeArrowheads="1"/>
            </p:cNvSpPr>
            <p:nvPr/>
          </p:nvSpPr>
          <p:spPr bwMode="auto">
            <a:xfrm>
              <a:off x="7848600" y="5334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9" name="Oval 32"/>
            <p:cNvSpPr>
              <a:spLocks noChangeArrowheads="1"/>
            </p:cNvSpPr>
            <p:nvPr/>
          </p:nvSpPr>
          <p:spPr bwMode="auto">
            <a:xfrm>
              <a:off x="7162800" y="6096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0" name="Oval 33"/>
            <p:cNvSpPr>
              <a:spLocks noChangeArrowheads="1"/>
            </p:cNvSpPr>
            <p:nvPr/>
          </p:nvSpPr>
          <p:spPr bwMode="auto">
            <a:xfrm>
              <a:off x="7239000" y="46482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Isosceles Triangle 36"/>
          <p:cNvSpPr/>
          <p:nvPr/>
        </p:nvSpPr>
        <p:spPr>
          <a:xfrm flipV="1">
            <a:off x="9067800" y="3687762"/>
            <a:ext cx="838200" cy="381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609600" y="1371600"/>
            <a:ext cx="68580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4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Filtering: approximate solution</a:t>
            </a:r>
          </a:p>
          <a:p>
            <a:pPr marL="2171700" lvl="4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1200" kern="0" dirty="0">
              <a:solidFill>
                <a:schemeClr val="accent2"/>
              </a:solidFill>
              <a:latin typeface="Calibri"/>
              <a:ea typeface="+mn-ea"/>
              <a:cs typeface="Calibri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4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Sometimes |X| is too big to use exact inference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latin typeface="Calibri"/>
                <a:ea typeface="+mn-ea"/>
                <a:cs typeface="Calibri"/>
              </a:rPr>
              <a:t>|X| may be too big to even store B(X)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latin typeface="Calibri"/>
                <a:ea typeface="+mn-ea"/>
                <a:cs typeface="Calibri"/>
              </a:rPr>
              <a:t>E.g. X is continuous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endParaRPr lang="en-US" sz="1100" kern="0" dirty="0">
              <a:latin typeface="Calibri"/>
              <a:ea typeface="+mn-ea"/>
              <a:cs typeface="Calibri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4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Solution: approximate inference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latin typeface="Calibri"/>
                <a:ea typeface="+mn-ea"/>
                <a:cs typeface="Calibri"/>
              </a:rPr>
              <a:t>Track samples of X, not all values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latin typeface="Calibri"/>
                <a:ea typeface="+mn-ea"/>
                <a:cs typeface="Calibri"/>
              </a:rPr>
              <a:t>Samples are called particles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latin typeface="Calibri"/>
                <a:ea typeface="+mn-ea"/>
                <a:cs typeface="Calibri"/>
              </a:rPr>
              <a:t>Time per step is linear in the number of samples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latin typeface="Calibri"/>
                <a:ea typeface="+mn-ea"/>
                <a:cs typeface="Calibri"/>
              </a:rPr>
              <a:t>But: number needed may be large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latin typeface="Calibri"/>
                <a:ea typeface="+mn-ea"/>
                <a:cs typeface="Calibri"/>
              </a:rPr>
              <a:t>In memory: list of particles, not states</a:t>
            </a:r>
          </a:p>
          <a:p>
            <a:pPr marL="1143000" lvl="2" indent="-228600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1200" kern="0" dirty="0">
              <a:latin typeface="Calibri"/>
              <a:ea typeface="+mn-ea"/>
              <a:cs typeface="Calibri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4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This is how robot localization works in practice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1200" kern="0" dirty="0">
              <a:solidFill>
                <a:schemeClr val="accent2"/>
              </a:solidFill>
              <a:latin typeface="Calibri"/>
              <a:ea typeface="+mn-ea"/>
              <a:cs typeface="Calibri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4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Particle is just new name for sample</a:t>
            </a:r>
          </a:p>
        </p:txBody>
      </p:sp>
    </p:spTree>
    <p:extLst>
      <p:ext uri="{BB962C8B-B14F-4D97-AF65-F5344CB8AC3E}">
        <p14:creationId xmlns:p14="http://schemas.microsoft.com/office/powerpoint/2010/main" val="164914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Representation: Particles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19760" cy="4525963"/>
          </a:xfrm>
        </p:spPr>
        <p:txBody>
          <a:bodyPr/>
          <a:lstStyle/>
          <a:p>
            <a:r>
              <a:rPr lang="en-US" sz="2400" dirty="0" smtClean="0">
                <a:ea typeface="ＭＳ Ｐゴシック" pitchFamily="34" charset="-128"/>
              </a:rPr>
              <a:t>Our representation of P(X) is now a list of N particles (samples)</a:t>
            </a: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Generally, N &lt;&lt; |X|</a:t>
            </a: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Storing map from X to counts would defeat the point</a:t>
            </a:r>
          </a:p>
          <a:p>
            <a:endParaRPr lang="en-US" sz="2400" dirty="0" smtClean="0">
              <a:ea typeface="ＭＳ Ｐゴシック" pitchFamily="34" charset="-128"/>
            </a:endParaRPr>
          </a:p>
          <a:p>
            <a:r>
              <a:rPr lang="en-US" sz="2400" dirty="0" smtClean="0">
                <a:ea typeface="ＭＳ Ｐゴシック" pitchFamily="34" charset="-128"/>
              </a:rPr>
              <a:t>P(x) approximated by number of particles with value x</a:t>
            </a: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So, many x may have P(x) = 0! </a:t>
            </a: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More particles, more accuracy</a:t>
            </a:r>
          </a:p>
          <a:p>
            <a:pPr lvl="1"/>
            <a:endParaRPr lang="en-US" sz="2000" dirty="0" smtClean="0">
              <a:ea typeface="ＭＳ Ｐゴシック" pitchFamily="34" charset="-128"/>
            </a:endParaRPr>
          </a:p>
          <a:p>
            <a:r>
              <a:rPr lang="en-US" sz="2400" dirty="0" smtClean="0">
                <a:ea typeface="ＭＳ Ｐゴシック" pitchFamily="34" charset="-128"/>
              </a:rPr>
              <a:t>For now, all particles have a weight of 1</a:t>
            </a:r>
          </a:p>
          <a:p>
            <a:pPr lvl="1"/>
            <a:endParaRPr lang="en-US" sz="2000" dirty="0" smtClean="0">
              <a:ea typeface="ＭＳ Ｐゴシック" pitchFamily="34" charset="-128"/>
            </a:endParaRPr>
          </a:p>
        </p:txBody>
      </p:sp>
      <p:grpSp>
        <p:nvGrpSpPr>
          <p:cNvPr id="73732" name="Group 26"/>
          <p:cNvGrpSpPr>
            <a:grpSpLocks/>
          </p:cNvGrpSpPr>
          <p:nvPr/>
        </p:nvGrpSpPr>
        <p:grpSpPr bwMode="auto">
          <a:xfrm rot="-5400000">
            <a:off x="9558337" y="1752600"/>
            <a:ext cx="1566863" cy="1566863"/>
            <a:chOff x="6324600" y="4419600"/>
            <a:chExt cx="2057400" cy="2057400"/>
          </a:xfrm>
        </p:grpSpPr>
        <p:grpSp>
          <p:nvGrpSpPr>
            <p:cNvPr id="73734" name="Group 49"/>
            <p:cNvGrpSpPr>
              <a:grpSpLocks/>
            </p:cNvGrpSpPr>
            <p:nvPr/>
          </p:nvGrpSpPr>
          <p:grpSpPr bwMode="auto">
            <a:xfrm>
              <a:off x="6324600" y="4419600"/>
              <a:ext cx="2057400" cy="2057400"/>
              <a:chOff x="3984" y="1056"/>
              <a:chExt cx="1296" cy="1296"/>
            </a:xfrm>
          </p:grpSpPr>
          <p:sp>
            <p:nvSpPr>
              <p:cNvPr id="73745" name="Rectangle 60"/>
              <p:cNvSpPr>
                <a:spLocks noChangeArrowheads="1"/>
              </p:cNvSpPr>
              <p:nvPr/>
            </p:nvSpPr>
            <p:spPr bwMode="auto">
              <a:xfrm>
                <a:off x="3984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46" name="Rectangle 61"/>
              <p:cNvSpPr>
                <a:spLocks noChangeArrowheads="1"/>
              </p:cNvSpPr>
              <p:nvPr/>
            </p:nvSpPr>
            <p:spPr bwMode="auto">
              <a:xfrm>
                <a:off x="4416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47" name="Rectangle 62"/>
              <p:cNvSpPr>
                <a:spLocks noChangeArrowheads="1"/>
              </p:cNvSpPr>
              <p:nvPr/>
            </p:nvSpPr>
            <p:spPr bwMode="auto">
              <a:xfrm>
                <a:off x="3984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48" name="Rectangle 63"/>
              <p:cNvSpPr>
                <a:spLocks noChangeArrowheads="1"/>
              </p:cNvSpPr>
              <p:nvPr/>
            </p:nvSpPr>
            <p:spPr bwMode="auto">
              <a:xfrm>
                <a:off x="4416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49" name="Rectangle 64"/>
              <p:cNvSpPr>
                <a:spLocks noChangeArrowheads="1"/>
              </p:cNvSpPr>
              <p:nvPr/>
            </p:nvSpPr>
            <p:spPr bwMode="auto">
              <a:xfrm>
                <a:off x="4848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50" name="Rectangle 65"/>
              <p:cNvSpPr>
                <a:spLocks noChangeArrowheads="1"/>
              </p:cNvSpPr>
              <p:nvPr/>
            </p:nvSpPr>
            <p:spPr bwMode="auto">
              <a:xfrm>
                <a:off x="4848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51" name="Rectangle 66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52" name="Rectangle 67"/>
              <p:cNvSpPr>
                <a:spLocks noChangeArrowheads="1"/>
              </p:cNvSpPr>
              <p:nvPr/>
            </p:nvSpPr>
            <p:spPr bwMode="auto">
              <a:xfrm>
                <a:off x="4416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53" name="Rectangle 68"/>
              <p:cNvSpPr>
                <a:spLocks noChangeArrowheads="1"/>
              </p:cNvSpPr>
              <p:nvPr/>
            </p:nvSpPr>
            <p:spPr bwMode="auto">
              <a:xfrm>
                <a:off x="4848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735" name="Oval 50"/>
            <p:cNvSpPr>
              <a:spLocks noChangeArrowheads="1"/>
            </p:cNvSpPr>
            <p:nvPr/>
          </p:nvSpPr>
          <p:spPr bwMode="auto">
            <a:xfrm>
              <a:off x="8077200" y="5334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6" name="Oval 51"/>
            <p:cNvSpPr>
              <a:spLocks noChangeArrowheads="1"/>
            </p:cNvSpPr>
            <p:nvPr/>
          </p:nvSpPr>
          <p:spPr bwMode="auto">
            <a:xfrm>
              <a:off x="7848600" y="5867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7" name="Oval 52"/>
            <p:cNvSpPr>
              <a:spLocks noChangeArrowheads="1"/>
            </p:cNvSpPr>
            <p:nvPr/>
          </p:nvSpPr>
          <p:spPr bwMode="auto">
            <a:xfrm>
              <a:off x="8001000" y="6019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8" name="Oval 53"/>
            <p:cNvSpPr>
              <a:spLocks noChangeArrowheads="1"/>
            </p:cNvSpPr>
            <p:nvPr/>
          </p:nvSpPr>
          <p:spPr bwMode="auto">
            <a:xfrm>
              <a:off x="7848600" y="61722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" name="Oval 54"/>
            <p:cNvSpPr>
              <a:spLocks noChangeArrowheads="1"/>
            </p:cNvSpPr>
            <p:nvPr/>
          </p:nvSpPr>
          <p:spPr bwMode="auto">
            <a:xfrm>
              <a:off x="8153400" y="61722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0" name="Oval 55"/>
            <p:cNvSpPr>
              <a:spLocks noChangeArrowheads="1"/>
            </p:cNvSpPr>
            <p:nvPr/>
          </p:nvSpPr>
          <p:spPr bwMode="auto">
            <a:xfrm>
              <a:off x="8153400" y="5867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1" name="Oval 56"/>
            <p:cNvSpPr>
              <a:spLocks noChangeArrowheads="1"/>
            </p:cNvSpPr>
            <p:nvPr/>
          </p:nvSpPr>
          <p:spPr bwMode="auto">
            <a:xfrm>
              <a:off x="7391400" y="6096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2" name="Oval 57"/>
            <p:cNvSpPr>
              <a:spLocks noChangeArrowheads="1"/>
            </p:cNvSpPr>
            <p:nvPr/>
          </p:nvSpPr>
          <p:spPr bwMode="auto">
            <a:xfrm>
              <a:off x="7848600" y="5334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3" name="Oval 58"/>
            <p:cNvSpPr>
              <a:spLocks noChangeArrowheads="1"/>
            </p:cNvSpPr>
            <p:nvPr/>
          </p:nvSpPr>
          <p:spPr bwMode="auto">
            <a:xfrm>
              <a:off x="7162800" y="6096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4" name="Oval 59"/>
            <p:cNvSpPr>
              <a:spLocks noChangeArrowheads="1"/>
            </p:cNvSpPr>
            <p:nvPr/>
          </p:nvSpPr>
          <p:spPr bwMode="auto">
            <a:xfrm>
              <a:off x="7239000" y="46482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733" name="TextBox 69"/>
          <p:cNvSpPr txBox="1">
            <a:spLocks noChangeArrowheads="1"/>
          </p:cNvSpPr>
          <p:nvPr/>
        </p:nvSpPr>
        <p:spPr bwMode="auto">
          <a:xfrm>
            <a:off x="9939337" y="3810000"/>
            <a:ext cx="8382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latin typeface="Calibri"/>
                <a:cs typeface="Calibri"/>
              </a:rPr>
              <a:t>Particles: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(3,3)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(2,3)</a:t>
            </a:r>
          </a:p>
          <a:p>
            <a:pPr eaLnBrk="1" hangingPunct="1"/>
            <a:r>
              <a:rPr lang="en-US" sz="1200">
                <a:solidFill>
                  <a:srgbClr val="00B050"/>
                </a:solidFill>
                <a:latin typeface="Calibri"/>
                <a:cs typeface="Calibri"/>
              </a:rPr>
              <a:t>    (3,3)   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(3,2)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(3,3)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(3,2)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(1,2)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(3,3)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(3,3)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(2,3)</a:t>
            </a:r>
          </a:p>
        </p:txBody>
      </p:sp>
    </p:spTree>
    <p:extLst>
      <p:ext uri="{BB962C8B-B14F-4D97-AF65-F5344CB8AC3E}">
        <p14:creationId xmlns:p14="http://schemas.microsoft.com/office/powerpoint/2010/main" val="183262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Particle Filtering: Elapse Time</a:t>
            </a:r>
          </a:p>
        </p:txBody>
      </p:sp>
      <p:sp>
        <p:nvSpPr>
          <p:cNvPr id="73734" name="Rectangle 3"/>
          <p:cNvSpPr txBox="1">
            <a:spLocks noChangeArrowheads="1"/>
          </p:cNvSpPr>
          <p:nvPr/>
        </p:nvSpPr>
        <p:spPr bwMode="auto">
          <a:xfrm>
            <a:off x="304800" y="1524000"/>
            <a:ext cx="6629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charset="0"/>
              <a:buChar char="§"/>
              <a:defRPr/>
            </a:pPr>
            <a:r>
              <a:rPr lang="en-US" dirty="0" smtClean="0">
                <a:solidFill>
                  <a:schemeClr val="accent2"/>
                </a:solidFill>
                <a:latin typeface="Calibri"/>
                <a:cs typeface="Calibri"/>
              </a:rPr>
              <a:t>Each particle is moved by sampling its next position from the transition model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charset="0"/>
              <a:buChar char="§"/>
              <a:defRPr/>
            </a:pPr>
            <a:endParaRPr lang="en-US" sz="2000" dirty="0" smtClean="0">
              <a:latin typeface="Calibri"/>
              <a:cs typeface="Calibri"/>
            </a:endParaRPr>
          </a:p>
          <a:p>
            <a:pPr lvl="5" defTabSz="4572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charset="0"/>
              <a:buChar char="§"/>
              <a:defRPr/>
            </a:pPr>
            <a:endParaRPr lang="en-US" sz="2000" dirty="0" smtClean="0">
              <a:latin typeface="Calibri"/>
              <a:cs typeface="Calibri"/>
            </a:endParaRPr>
          </a:p>
          <a:p>
            <a:pPr lvl="5" defTabSz="4572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charset="0"/>
              <a:buChar char="§"/>
              <a:defRPr/>
            </a:pPr>
            <a:endParaRPr lang="en-US" sz="2000" dirty="0" smtClean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charset="0"/>
              <a:buChar char="§"/>
              <a:defRPr/>
            </a:pPr>
            <a:r>
              <a:rPr lang="en-US" sz="2000" dirty="0" smtClean="0">
                <a:latin typeface="Calibri"/>
                <a:cs typeface="Calibri"/>
              </a:rPr>
              <a:t>This is like prior sampling – samples’</a:t>
            </a:r>
            <a:r>
              <a:rPr lang="en-US" altLang="ja-JP" sz="2000" dirty="0" smtClean="0">
                <a:latin typeface="Calibri"/>
                <a:cs typeface="Calibri"/>
              </a:rPr>
              <a:t> frequencies reflect the transition probabilities</a:t>
            </a:r>
          </a:p>
          <a:p>
            <a:pPr lvl="6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charset="0"/>
              <a:buChar char="§"/>
              <a:defRPr/>
            </a:pPr>
            <a:endParaRPr lang="en-US" altLang="ja-JP" sz="600" dirty="0" smtClean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charset="0"/>
              <a:buChar char="§"/>
              <a:defRPr/>
            </a:pPr>
            <a:r>
              <a:rPr lang="en-US" sz="2000" dirty="0" smtClean="0">
                <a:latin typeface="Calibri"/>
                <a:cs typeface="Calibri"/>
              </a:rPr>
              <a:t>Here, most samples move clockwise, but some move in another direction or stay in place</a:t>
            </a:r>
          </a:p>
          <a:p>
            <a:pPr lvl="5" defTabSz="4572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charset="0"/>
              <a:buChar char="§"/>
              <a:defRPr/>
            </a:pPr>
            <a:endParaRPr lang="en-US" sz="1400" dirty="0" smtClean="0">
              <a:latin typeface="Calibri"/>
              <a:cs typeface="Calibri"/>
            </a:endParaRPr>
          </a:p>
          <a:p>
            <a:pPr lvl="5" defTabSz="4572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charset="0"/>
              <a:buChar char="§"/>
              <a:defRPr/>
            </a:pPr>
            <a:endParaRPr lang="en-US" sz="1400" dirty="0" smtClean="0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charset="0"/>
              <a:buChar char="§"/>
              <a:defRPr/>
            </a:pPr>
            <a:r>
              <a:rPr lang="en-US" dirty="0" smtClean="0">
                <a:solidFill>
                  <a:schemeClr val="accent2"/>
                </a:solidFill>
                <a:latin typeface="Calibri"/>
                <a:cs typeface="Calibri"/>
              </a:rPr>
              <a:t>This captures the passage of time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charset="0"/>
              <a:buChar char="§"/>
              <a:defRPr/>
            </a:pPr>
            <a:r>
              <a:rPr lang="en-US" sz="2000" dirty="0" smtClean="0">
                <a:latin typeface="Calibri"/>
                <a:cs typeface="Calibri"/>
              </a:rPr>
              <a:t>If enough samples, close to exact values before and after (consistent)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charset="0"/>
              <a:buChar char="§"/>
              <a:defRPr/>
            </a:pPr>
            <a:endParaRPr lang="en-US" dirty="0" smtClean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pic>
        <p:nvPicPr>
          <p:cNvPr id="74755" name="Picture 6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838" y="2586038"/>
            <a:ext cx="27781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4756" name="Group 49"/>
          <p:cNvGrpSpPr>
            <a:grpSpLocks/>
          </p:cNvGrpSpPr>
          <p:nvPr/>
        </p:nvGrpSpPr>
        <p:grpSpPr bwMode="auto">
          <a:xfrm rot="-5400000">
            <a:off x="9101137" y="1828800"/>
            <a:ext cx="1566863" cy="1566863"/>
            <a:chOff x="6324600" y="4419600"/>
            <a:chExt cx="2057400" cy="2057400"/>
          </a:xfrm>
        </p:grpSpPr>
        <p:grpSp>
          <p:nvGrpSpPr>
            <p:cNvPr id="74782" name="Group 72"/>
            <p:cNvGrpSpPr>
              <a:grpSpLocks/>
            </p:cNvGrpSpPr>
            <p:nvPr/>
          </p:nvGrpSpPr>
          <p:grpSpPr bwMode="auto">
            <a:xfrm>
              <a:off x="6324600" y="4419600"/>
              <a:ext cx="2057400" cy="2057400"/>
              <a:chOff x="3984" y="1056"/>
              <a:chExt cx="1296" cy="1296"/>
            </a:xfrm>
          </p:grpSpPr>
          <p:sp>
            <p:nvSpPr>
              <p:cNvPr id="74793" name="Rectangle 84"/>
              <p:cNvSpPr>
                <a:spLocks noChangeArrowheads="1"/>
              </p:cNvSpPr>
              <p:nvPr/>
            </p:nvSpPr>
            <p:spPr bwMode="auto">
              <a:xfrm>
                <a:off x="3984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94" name="Rectangle 85"/>
              <p:cNvSpPr>
                <a:spLocks noChangeArrowheads="1"/>
              </p:cNvSpPr>
              <p:nvPr/>
            </p:nvSpPr>
            <p:spPr bwMode="auto">
              <a:xfrm>
                <a:off x="4416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95" name="Rectangle 86"/>
              <p:cNvSpPr>
                <a:spLocks noChangeArrowheads="1"/>
              </p:cNvSpPr>
              <p:nvPr/>
            </p:nvSpPr>
            <p:spPr bwMode="auto">
              <a:xfrm>
                <a:off x="3984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96" name="Rectangle 87"/>
              <p:cNvSpPr>
                <a:spLocks noChangeArrowheads="1"/>
              </p:cNvSpPr>
              <p:nvPr/>
            </p:nvSpPr>
            <p:spPr bwMode="auto">
              <a:xfrm>
                <a:off x="4416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97" name="Rectangle 88"/>
              <p:cNvSpPr>
                <a:spLocks noChangeArrowheads="1"/>
              </p:cNvSpPr>
              <p:nvPr/>
            </p:nvSpPr>
            <p:spPr bwMode="auto">
              <a:xfrm>
                <a:off x="4848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98" name="Rectangle 89"/>
              <p:cNvSpPr>
                <a:spLocks noChangeArrowheads="1"/>
              </p:cNvSpPr>
              <p:nvPr/>
            </p:nvSpPr>
            <p:spPr bwMode="auto">
              <a:xfrm>
                <a:off x="4848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99" name="Rectangle 90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800" name="Rectangle 91"/>
              <p:cNvSpPr>
                <a:spLocks noChangeArrowheads="1"/>
              </p:cNvSpPr>
              <p:nvPr/>
            </p:nvSpPr>
            <p:spPr bwMode="auto">
              <a:xfrm>
                <a:off x="4416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801" name="Rectangle 92"/>
              <p:cNvSpPr>
                <a:spLocks noChangeArrowheads="1"/>
              </p:cNvSpPr>
              <p:nvPr/>
            </p:nvSpPr>
            <p:spPr bwMode="auto">
              <a:xfrm>
                <a:off x="4848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783" name="Oval 73"/>
            <p:cNvSpPr>
              <a:spLocks noChangeArrowheads="1"/>
            </p:cNvSpPr>
            <p:nvPr/>
          </p:nvSpPr>
          <p:spPr bwMode="auto">
            <a:xfrm>
              <a:off x="8077200" y="5334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4" name="Oval 74"/>
            <p:cNvSpPr>
              <a:spLocks noChangeArrowheads="1"/>
            </p:cNvSpPr>
            <p:nvPr/>
          </p:nvSpPr>
          <p:spPr bwMode="auto">
            <a:xfrm>
              <a:off x="7848600" y="5867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5" name="Oval 75"/>
            <p:cNvSpPr>
              <a:spLocks noChangeArrowheads="1"/>
            </p:cNvSpPr>
            <p:nvPr/>
          </p:nvSpPr>
          <p:spPr bwMode="auto">
            <a:xfrm>
              <a:off x="8001000" y="6019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6" name="Oval 76"/>
            <p:cNvSpPr>
              <a:spLocks noChangeArrowheads="1"/>
            </p:cNvSpPr>
            <p:nvPr/>
          </p:nvSpPr>
          <p:spPr bwMode="auto">
            <a:xfrm>
              <a:off x="7848600" y="61722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7" name="Oval 77"/>
            <p:cNvSpPr>
              <a:spLocks noChangeArrowheads="1"/>
            </p:cNvSpPr>
            <p:nvPr/>
          </p:nvSpPr>
          <p:spPr bwMode="auto">
            <a:xfrm>
              <a:off x="8153400" y="61722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8" name="Oval 78"/>
            <p:cNvSpPr>
              <a:spLocks noChangeArrowheads="1"/>
            </p:cNvSpPr>
            <p:nvPr/>
          </p:nvSpPr>
          <p:spPr bwMode="auto">
            <a:xfrm>
              <a:off x="8153400" y="5867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9" name="Oval 79"/>
            <p:cNvSpPr>
              <a:spLocks noChangeArrowheads="1"/>
            </p:cNvSpPr>
            <p:nvPr/>
          </p:nvSpPr>
          <p:spPr bwMode="auto">
            <a:xfrm>
              <a:off x="7391400" y="6096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90" name="Oval 80"/>
            <p:cNvSpPr>
              <a:spLocks noChangeArrowheads="1"/>
            </p:cNvSpPr>
            <p:nvPr/>
          </p:nvSpPr>
          <p:spPr bwMode="auto">
            <a:xfrm>
              <a:off x="7848600" y="5334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91" name="Oval 81"/>
            <p:cNvSpPr>
              <a:spLocks noChangeArrowheads="1"/>
            </p:cNvSpPr>
            <p:nvPr/>
          </p:nvSpPr>
          <p:spPr bwMode="auto">
            <a:xfrm>
              <a:off x="7162800" y="6096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92" name="Oval 83"/>
            <p:cNvSpPr>
              <a:spLocks noChangeArrowheads="1"/>
            </p:cNvSpPr>
            <p:nvPr/>
          </p:nvSpPr>
          <p:spPr bwMode="auto">
            <a:xfrm>
              <a:off x="7239000" y="46482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" name="Isosceles Triangle 50"/>
          <p:cNvSpPr/>
          <p:nvPr/>
        </p:nvSpPr>
        <p:spPr bwMode="auto">
          <a:xfrm flipV="1">
            <a:off x="9558337" y="3962400"/>
            <a:ext cx="639763" cy="2889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grpSp>
        <p:nvGrpSpPr>
          <p:cNvPr id="74758" name="Group 2"/>
          <p:cNvGrpSpPr>
            <a:grpSpLocks/>
          </p:cNvGrpSpPr>
          <p:nvPr/>
        </p:nvGrpSpPr>
        <p:grpSpPr bwMode="auto">
          <a:xfrm>
            <a:off x="9101137" y="4648200"/>
            <a:ext cx="1566863" cy="1566863"/>
            <a:chOff x="6700158" y="2188371"/>
            <a:chExt cx="1567543" cy="1566862"/>
          </a:xfrm>
        </p:grpSpPr>
        <p:grpSp>
          <p:nvGrpSpPr>
            <p:cNvPr id="74762" name="Group 51"/>
            <p:cNvGrpSpPr>
              <a:grpSpLocks/>
            </p:cNvGrpSpPr>
            <p:nvPr/>
          </p:nvGrpSpPr>
          <p:grpSpPr bwMode="auto">
            <a:xfrm rot="-5400000">
              <a:off x="6700499" y="2188030"/>
              <a:ext cx="1566862" cy="1567543"/>
              <a:chOff x="3984" y="1056"/>
              <a:chExt cx="1296" cy="1296"/>
            </a:xfrm>
          </p:grpSpPr>
          <p:sp>
            <p:nvSpPr>
              <p:cNvPr id="74773" name="Rectangle 63"/>
              <p:cNvSpPr>
                <a:spLocks noChangeArrowheads="1"/>
              </p:cNvSpPr>
              <p:nvPr/>
            </p:nvSpPr>
            <p:spPr bwMode="auto">
              <a:xfrm>
                <a:off x="3984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4" name="Rectangle 64"/>
              <p:cNvSpPr>
                <a:spLocks noChangeArrowheads="1"/>
              </p:cNvSpPr>
              <p:nvPr/>
            </p:nvSpPr>
            <p:spPr bwMode="auto">
              <a:xfrm>
                <a:off x="4416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5" name="Rectangle 65"/>
              <p:cNvSpPr>
                <a:spLocks noChangeArrowheads="1"/>
              </p:cNvSpPr>
              <p:nvPr/>
            </p:nvSpPr>
            <p:spPr bwMode="auto">
              <a:xfrm>
                <a:off x="3984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6" name="Rectangle 66"/>
              <p:cNvSpPr>
                <a:spLocks noChangeArrowheads="1"/>
              </p:cNvSpPr>
              <p:nvPr/>
            </p:nvSpPr>
            <p:spPr bwMode="auto">
              <a:xfrm>
                <a:off x="4416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7" name="Rectangle 67"/>
              <p:cNvSpPr>
                <a:spLocks noChangeArrowheads="1"/>
              </p:cNvSpPr>
              <p:nvPr/>
            </p:nvSpPr>
            <p:spPr bwMode="auto">
              <a:xfrm>
                <a:off x="4848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8" name="Rectangle 68"/>
              <p:cNvSpPr>
                <a:spLocks noChangeArrowheads="1"/>
              </p:cNvSpPr>
              <p:nvPr/>
            </p:nvSpPr>
            <p:spPr bwMode="auto">
              <a:xfrm>
                <a:off x="4848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9" name="Rectangle 69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80" name="Rectangle 70"/>
              <p:cNvSpPr>
                <a:spLocks noChangeArrowheads="1"/>
              </p:cNvSpPr>
              <p:nvPr/>
            </p:nvSpPr>
            <p:spPr bwMode="auto">
              <a:xfrm>
                <a:off x="4416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81" name="Rectangle 71"/>
              <p:cNvSpPr>
                <a:spLocks noChangeArrowheads="1"/>
              </p:cNvSpPr>
              <p:nvPr/>
            </p:nvSpPr>
            <p:spPr bwMode="auto">
              <a:xfrm>
                <a:off x="4848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763" name="Oval 52"/>
            <p:cNvSpPr>
              <a:spLocks noChangeArrowheads="1"/>
            </p:cNvSpPr>
            <p:nvPr/>
          </p:nvSpPr>
          <p:spPr bwMode="auto">
            <a:xfrm rot="-5400000">
              <a:off x="7861326" y="2942760"/>
              <a:ext cx="116064" cy="116114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4" name="Oval 53"/>
            <p:cNvSpPr>
              <a:spLocks noChangeArrowheads="1"/>
            </p:cNvSpPr>
            <p:nvPr/>
          </p:nvSpPr>
          <p:spPr bwMode="auto">
            <a:xfrm rot="-5400000">
              <a:off x="8035498" y="2826696"/>
              <a:ext cx="116064" cy="11611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5" name="Oval 54"/>
            <p:cNvSpPr>
              <a:spLocks noChangeArrowheads="1"/>
            </p:cNvSpPr>
            <p:nvPr/>
          </p:nvSpPr>
          <p:spPr bwMode="auto">
            <a:xfrm rot="-5400000">
              <a:off x="8035498" y="3058824"/>
              <a:ext cx="116064" cy="11611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6" name="Oval 55"/>
            <p:cNvSpPr>
              <a:spLocks noChangeArrowheads="1"/>
            </p:cNvSpPr>
            <p:nvPr/>
          </p:nvSpPr>
          <p:spPr bwMode="auto">
            <a:xfrm rot="-5400000">
              <a:off x="7977441" y="2304409"/>
              <a:ext cx="116064" cy="11611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7" name="Oval 56"/>
            <p:cNvSpPr>
              <a:spLocks noChangeArrowheads="1"/>
            </p:cNvSpPr>
            <p:nvPr/>
          </p:nvSpPr>
          <p:spPr bwMode="auto">
            <a:xfrm rot="-5400000">
              <a:off x="7454926" y="2942760"/>
              <a:ext cx="116064" cy="11611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8" name="Oval 57"/>
            <p:cNvSpPr>
              <a:spLocks noChangeArrowheads="1"/>
            </p:cNvSpPr>
            <p:nvPr/>
          </p:nvSpPr>
          <p:spPr bwMode="auto">
            <a:xfrm rot="-5400000">
              <a:off x="7977441" y="3465047"/>
              <a:ext cx="116064" cy="11611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9" name="Oval 58"/>
            <p:cNvSpPr>
              <a:spLocks noChangeArrowheads="1"/>
            </p:cNvSpPr>
            <p:nvPr/>
          </p:nvSpPr>
          <p:spPr bwMode="auto">
            <a:xfrm rot="-5400000">
              <a:off x="6932412" y="2420472"/>
              <a:ext cx="116064" cy="11611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0" name="Oval 59"/>
            <p:cNvSpPr>
              <a:spLocks noChangeArrowheads="1"/>
            </p:cNvSpPr>
            <p:nvPr/>
          </p:nvSpPr>
          <p:spPr bwMode="auto">
            <a:xfrm rot="-5400000">
              <a:off x="7977441" y="2478504"/>
              <a:ext cx="116064" cy="11611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1" name="Oval 60"/>
            <p:cNvSpPr>
              <a:spLocks noChangeArrowheads="1"/>
            </p:cNvSpPr>
            <p:nvPr/>
          </p:nvSpPr>
          <p:spPr bwMode="auto">
            <a:xfrm rot="-5400000">
              <a:off x="7454926" y="2478504"/>
              <a:ext cx="116064" cy="11611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2" name="Oval 61"/>
            <p:cNvSpPr>
              <a:spLocks noChangeArrowheads="1"/>
            </p:cNvSpPr>
            <p:nvPr/>
          </p:nvSpPr>
          <p:spPr bwMode="auto">
            <a:xfrm rot="-5400000">
              <a:off x="7454926" y="2304409"/>
              <a:ext cx="116064" cy="11611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3" name="Shape 67"/>
          <p:cNvCxnSpPr>
            <a:stCxn id="74787" idx="3"/>
          </p:cNvCxnSpPr>
          <p:nvPr/>
        </p:nvCxnSpPr>
        <p:spPr bwMode="auto">
          <a:xfrm flipH="1">
            <a:off x="10320337" y="1985963"/>
            <a:ext cx="215900" cy="3424237"/>
          </a:xfrm>
          <a:prstGeom prst="curvedConnector4">
            <a:avLst>
              <a:gd name="adj1" fmla="val -106216"/>
              <a:gd name="adj2" fmla="val 62118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760" name="TextBox 96"/>
          <p:cNvSpPr txBox="1">
            <a:spLocks noChangeArrowheads="1"/>
          </p:cNvSpPr>
          <p:nvPr/>
        </p:nvSpPr>
        <p:spPr bwMode="auto">
          <a:xfrm>
            <a:off x="7653337" y="1676400"/>
            <a:ext cx="9017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latin typeface="Calibri"/>
                <a:cs typeface="Calibri"/>
              </a:rPr>
              <a:t>Particles: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(3,3)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(2,3)</a:t>
            </a:r>
          </a:p>
          <a:p>
            <a:pPr eaLnBrk="1" hangingPunct="1"/>
            <a:r>
              <a:rPr lang="en-US" sz="1200">
                <a:solidFill>
                  <a:srgbClr val="00B050"/>
                </a:solidFill>
                <a:latin typeface="Calibri"/>
                <a:cs typeface="Calibri"/>
              </a:rPr>
              <a:t>    (3,3)   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(3,2)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(3,3)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(3,2)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(1,2)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(3,3)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(3,3)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(2,3)</a:t>
            </a:r>
          </a:p>
        </p:txBody>
      </p:sp>
      <p:sp>
        <p:nvSpPr>
          <p:cNvPr id="74761" name="TextBox 100"/>
          <p:cNvSpPr txBox="1">
            <a:spLocks noChangeArrowheads="1"/>
          </p:cNvSpPr>
          <p:nvPr/>
        </p:nvSpPr>
        <p:spPr bwMode="auto">
          <a:xfrm>
            <a:off x="7653337" y="4267200"/>
            <a:ext cx="9779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latin typeface="Calibri"/>
                <a:cs typeface="Calibri"/>
              </a:rPr>
              <a:t>Particles: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(3,2)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(2,3)</a:t>
            </a:r>
          </a:p>
          <a:p>
            <a:pPr eaLnBrk="1" hangingPunct="1"/>
            <a:r>
              <a:rPr lang="en-US" sz="1200">
                <a:solidFill>
                  <a:srgbClr val="00B050"/>
                </a:solidFill>
                <a:latin typeface="Calibri"/>
                <a:cs typeface="Calibri"/>
              </a:rPr>
              <a:t>    (3,2)   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(3,1)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(3,3)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(3,2)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(1,3)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(2,3)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(3,2)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(2,2)</a:t>
            </a:r>
          </a:p>
        </p:txBody>
      </p:sp>
    </p:spTree>
    <p:extLst>
      <p:ext uri="{BB962C8B-B14F-4D97-AF65-F5344CB8AC3E}">
        <p14:creationId xmlns:p14="http://schemas.microsoft.com/office/powerpoint/2010/main" val="167930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3"/>
          <p:cNvSpPr txBox="1">
            <a:spLocks noChangeArrowheads="1"/>
          </p:cNvSpPr>
          <p:nvPr/>
        </p:nvSpPr>
        <p:spPr bwMode="auto">
          <a:xfrm>
            <a:off x="304800" y="1600200"/>
            <a:ext cx="6096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Slightly trickier</a:t>
            </a:r>
            <a:r>
              <a:rPr lang="en-US" dirty="0" smtClean="0">
                <a:solidFill>
                  <a:schemeClr val="accent2"/>
                </a:solidFill>
                <a:latin typeface="Calibri"/>
                <a:cs typeface="Calibri"/>
              </a:rPr>
              <a:t>:</a:t>
            </a:r>
          </a:p>
          <a:p>
            <a:pPr lvl="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800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Calibri"/>
                <a:cs typeface="Calibri"/>
              </a:rPr>
              <a:t>Don’</a:t>
            </a:r>
            <a:r>
              <a:rPr lang="en-US" altLang="ja-JP" sz="2000" dirty="0" smtClean="0">
                <a:latin typeface="Calibri"/>
                <a:cs typeface="Calibri"/>
              </a:rPr>
              <a:t>t </a:t>
            </a:r>
            <a:r>
              <a:rPr lang="en-US" altLang="ja-JP" sz="2000" dirty="0">
                <a:latin typeface="Calibri"/>
                <a:cs typeface="Calibri"/>
              </a:rPr>
              <a:t>sample observation, fix </a:t>
            </a:r>
            <a:r>
              <a:rPr lang="en-US" altLang="ja-JP" sz="2000" dirty="0" smtClean="0">
                <a:latin typeface="Calibri"/>
                <a:cs typeface="Calibri"/>
              </a:rPr>
              <a:t>it</a:t>
            </a:r>
          </a:p>
          <a:p>
            <a:pPr lvl="3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altLang="ja-JP" sz="6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 dirty="0">
                <a:latin typeface="Calibri"/>
                <a:cs typeface="Calibri"/>
              </a:rPr>
              <a:t>Similar to likelihood weighting, </a:t>
            </a:r>
            <a:r>
              <a:rPr lang="en-US" sz="2000" dirty="0" err="1">
                <a:latin typeface="Calibri"/>
                <a:cs typeface="Calibri"/>
              </a:rPr>
              <a:t>downweight</a:t>
            </a:r>
            <a:r>
              <a:rPr lang="en-US" sz="2000" dirty="0">
                <a:latin typeface="Calibri"/>
                <a:cs typeface="Calibri"/>
              </a:rPr>
              <a:t> samples based on the evidence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sz="20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 dirty="0">
                <a:latin typeface="Calibri"/>
                <a:cs typeface="Calibri"/>
              </a:rPr>
              <a:t>As before, the probabilities </a:t>
            </a:r>
            <a:r>
              <a:rPr lang="en-US" sz="2000" dirty="0" smtClean="0">
                <a:latin typeface="Calibri"/>
                <a:cs typeface="Calibri"/>
              </a:rPr>
              <a:t>don’</a:t>
            </a:r>
            <a:r>
              <a:rPr lang="en-US" altLang="ja-JP" sz="2000" dirty="0" smtClean="0">
                <a:latin typeface="Calibri"/>
                <a:cs typeface="Calibri"/>
              </a:rPr>
              <a:t>t </a:t>
            </a:r>
            <a:r>
              <a:rPr lang="en-US" altLang="ja-JP" sz="2000" dirty="0">
                <a:latin typeface="Calibri"/>
                <a:cs typeface="Calibri"/>
              </a:rPr>
              <a:t>sum to one, since </a:t>
            </a:r>
            <a:r>
              <a:rPr lang="en-US" altLang="ja-JP" sz="2000" dirty="0" smtClean="0">
                <a:latin typeface="Calibri"/>
                <a:cs typeface="Calibri"/>
              </a:rPr>
              <a:t>all have </a:t>
            </a:r>
            <a:r>
              <a:rPr lang="en-US" altLang="ja-JP" sz="2000" dirty="0">
                <a:latin typeface="Calibri"/>
                <a:cs typeface="Calibri"/>
              </a:rPr>
              <a:t>been </a:t>
            </a:r>
            <a:r>
              <a:rPr lang="en-US" altLang="ja-JP" sz="2000" dirty="0" err="1">
                <a:latin typeface="Calibri"/>
                <a:cs typeface="Calibri"/>
              </a:rPr>
              <a:t>downweighted</a:t>
            </a:r>
            <a:r>
              <a:rPr lang="en-US" altLang="ja-JP" sz="2000" dirty="0">
                <a:latin typeface="Calibri"/>
                <a:cs typeface="Calibri"/>
              </a:rPr>
              <a:t> (in fact they </a:t>
            </a:r>
            <a:r>
              <a:rPr lang="en-US" altLang="ja-JP" sz="2000" dirty="0" smtClean="0">
                <a:latin typeface="Calibri"/>
                <a:cs typeface="Calibri"/>
              </a:rPr>
              <a:t>now sum </a:t>
            </a:r>
            <a:r>
              <a:rPr lang="en-US" altLang="ja-JP" sz="2000" dirty="0">
                <a:latin typeface="Calibri"/>
                <a:cs typeface="Calibri"/>
              </a:rPr>
              <a:t>to </a:t>
            </a:r>
            <a:r>
              <a:rPr lang="en-US" altLang="ja-JP" sz="2000" dirty="0" smtClean="0">
                <a:latin typeface="Calibri"/>
                <a:cs typeface="Calibri"/>
              </a:rPr>
              <a:t>(N times) an </a:t>
            </a:r>
            <a:r>
              <a:rPr lang="en-US" altLang="ja-JP" sz="2000" dirty="0">
                <a:latin typeface="Calibri"/>
                <a:cs typeface="Calibri"/>
              </a:rPr>
              <a:t>approximation of </a:t>
            </a:r>
            <a:r>
              <a:rPr lang="en-US" altLang="ja-JP" sz="2000" dirty="0" smtClean="0">
                <a:latin typeface="Calibri"/>
                <a:cs typeface="Calibri"/>
              </a:rPr>
              <a:t>P(e</a:t>
            </a:r>
            <a:r>
              <a:rPr lang="en-US" altLang="ja-JP" sz="2000" dirty="0">
                <a:latin typeface="Calibri"/>
                <a:cs typeface="Calibri"/>
              </a:rPr>
              <a:t>))</a:t>
            </a: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75778" name="Picture 2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63" y="3581400"/>
            <a:ext cx="18224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79" name="Picture 5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71950"/>
            <a:ext cx="27654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Particle Filtering: Observe</a:t>
            </a:r>
          </a:p>
        </p:txBody>
      </p:sp>
      <p:grpSp>
        <p:nvGrpSpPr>
          <p:cNvPr id="75781" name="Group 2"/>
          <p:cNvGrpSpPr>
            <a:grpSpLocks/>
          </p:cNvGrpSpPr>
          <p:nvPr/>
        </p:nvGrpSpPr>
        <p:grpSpPr bwMode="auto">
          <a:xfrm>
            <a:off x="8870950" y="1752600"/>
            <a:ext cx="1566863" cy="1566863"/>
            <a:chOff x="7792358" y="2670971"/>
            <a:chExt cx="1567543" cy="1566862"/>
          </a:xfrm>
        </p:grpSpPr>
        <p:grpSp>
          <p:nvGrpSpPr>
            <p:cNvPr id="75810" name="Group 53"/>
            <p:cNvGrpSpPr>
              <a:grpSpLocks/>
            </p:cNvGrpSpPr>
            <p:nvPr/>
          </p:nvGrpSpPr>
          <p:grpSpPr bwMode="auto">
            <a:xfrm rot="-5400000">
              <a:off x="7792699" y="2670630"/>
              <a:ext cx="1566862" cy="1567543"/>
              <a:chOff x="3984" y="1056"/>
              <a:chExt cx="1296" cy="1296"/>
            </a:xfrm>
          </p:grpSpPr>
          <p:sp>
            <p:nvSpPr>
              <p:cNvPr id="75821" name="Rectangle 65"/>
              <p:cNvSpPr>
                <a:spLocks noChangeArrowheads="1"/>
              </p:cNvSpPr>
              <p:nvPr/>
            </p:nvSpPr>
            <p:spPr bwMode="auto">
              <a:xfrm>
                <a:off x="3984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2" name="Rectangle 66"/>
              <p:cNvSpPr>
                <a:spLocks noChangeArrowheads="1"/>
              </p:cNvSpPr>
              <p:nvPr/>
            </p:nvSpPr>
            <p:spPr bwMode="auto">
              <a:xfrm>
                <a:off x="4416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3" name="Rectangle 67"/>
              <p:cNvSpPr>
                <a:spLocks noChangeArrowheads="1"/>
              </p:cNvSpPr>
              <p:nvPr/>
            </p:nvSpPr>
            <p:spPr bwMode="auto">
              <a:xfrm>
                <a:off x="3984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4" name="Rectangle 68"/>
              <p:cNvSpPr>
                <a:spLocks noChangeArrowheads="1"/>
              </p:cNvSpPr>
              <p:nvPr/>
            </p:nvSpPr>
            <p:spPr bwMode="auto">
              <a:xfrm>
                <a:off x="4416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5" name="Rectangle 69"/>
              <p:cNvSpPr>
                <a:spLocks noChangeArrowheads="1"/>
              </p:cNvSpPr>
              <p:nvPr/>
            </p:nvSpPr>
            <p:spPr bwMode="auto">
              <a:xfrm>
                <a:off x="4848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6" name="Rectangle 70"/>
              <p:cNvSpPr>
                <a:spLocks noChangeArrowheads="1"/>
              </p:cNvSpPr>
              <p:nvPr/>
            </p:nvSpPr>
            <p:spPr bwMode="auto">
              <a:xfrm>
                <a:off x="4848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7" name="Rectangle 71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8" name="Rectangle 72"/>
              <p:cNvSpPr>
                <a:spLocks noChangeArrowheads="1"/>
              </p:cNvSpPr>
              <p:nvPr/>
            </p:nvSpPr>
            <p:spPr bwMode="auto">
              <a:xfrm>
                <a:off x="4416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9" name="Rectangle 73"/>
              <p:cNvSpPr>
                <a:spLocks noChangeArrowheads="1"/>
              </p:cNvSpPr>
              <p:nvPr/>
            </p:nvSpPr>
            <p:spPr bwMode="auto">
              <a:xfrm>
                <a:off x="4848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5811" name="Oval 54"/>
            <p:cNvSpPr>
              <a:spLocks noChangeArrowheads="1"/>
            </p:cNvSpPr>
            <p:nvPr/>
          </p:nvSpPr>
          <p:spPr bwMode="auto">
            <a:xfrm rot="-5400000">
              <a:off x="8953526" y="3425360"/>
              <a:ext cx="116064" cy="116114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12" name="Oval 55"/>
            <p:cNvSpPr>
              <a:spLocks noChangeArrowheads="1"/>
            </p:cNvSpPr>
            <p:nvPr/>
          </p:nvSpPr>
          <p:spPr bwMode="auto">
            <a:xfrm rot="-5400000">
              <a:off x="9127698" y="3309296"/>
              <a:ext cx="116064" cy="11611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13" name="Oval 56"/>
            <p:cNvSpPr>
              <a:spLocks noChangeArrowheads="1"/>
            </p:cNvSpPr>
            <p:nvPr/>
          </p:nvSpPr>
          <p:spPr bwMode="auto">
            <a:xfrm rot="-5400000">
              <a:off x="9127698" y="3541424"/>
              <a:ext cx="116064" cy="11611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14" name="Oval 57"/>
            <p:cNvSpPr>
              <a:spLocks noChangeArrowheads="1"/>
            </p:cNvSpPr>
            <p:nvPr/>
          </p:nvSpPr>
          <p:spPr bwMode="auto">
            <a:xfrm rot="-5400000">
              <a:off x="9069641" y="2787009"/>
              <a:ext cx="116064" cy="11611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15" name="Oval 58"/>
            <p:cNvSpPr>
              <a:spLocks noChangeArrowheads="1"/>
            </p:cNvSpPr>
            <p:nvPr/>
          </p:nvSpPr>
          <p:spPr bwMode="auto">
            <a:xfrm rot="-5400000">
              <a:off x="8547126" y="3425360"/>
              <a:ext cx="116064" cy="11611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16" name="Oval 59"/>
            <p:cNvSpPr>
              <a:spLocks noChangeArrowheads="1"/>
            </p:cNvSpPr>
            <p:nvPr/>
          </p:nvSpPr>
          <p:spPr bwMode="auto">
            <a:xfrm rot="-5400000">
              <a:off x="9069641" y="3947647"/>
              <a:ext cx="116064" cy="11611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17" name="Oval 60"/>
            <p:cNvSpPr>
              <a:spLocks noChangeArrowheads="1"/>
            </p:cNvSpPr>
            <p:nvPr/>
          </p:nvSpPr>
          <p:spPr bwMode="auto">
            <a:xfrm rot="-5400000">
              <a:off x="8024612" y="2903072"/>
              <a:ext cx="116064" cy="11611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18" name="Oval 61"/>
            <p:cNvSpPr>
              <a:spLocks noChangeArrowheads="1"/>
            </p:cNvSpPr>
            <p:nvPr/>
          </p:nvSpPr>
          <p:spPr bwMode="auto">
            <a:xfrm rot="-5400000">
              <a:off x="9069641" y="2961104"/>
              <a:ext cx="116064" cy="11611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19" name="Oval 62"/>
            <p:cNvSpPr>
              <a:spLocks noChangeArrowheads="1"/>
            </p:cNvSpPr>
            <p:nvPr/>
          </p:nvSpPr>
          <p:spPr bwMode="auto">
            <a:xfrm rot="-5400000">
              <a:off x="8547126" y="2961104"/>
              <a:ext cx="116064" cy="11611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20" name="Oval 63"/>
            <p:cNvSpPr>
              <a:spLocks noChangeArrowheads="1"/>
            </p:cNvSpPr>
            <p:nvPr/>
          </p:nvSpPr>
          <p:spPr bwMode="auto">
            <a:xfrm rot="-5400000">
              <a:off x="8547126" y="2787009"/>
              <a:ext cx="116064" cy="11611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5782" name="Group 96"/>
          <p:cNvGrpSpPr>
            <a:grpSpLocks/>
          </p:cNvGrpSpPr>
          <p:nvPr/>
        </p:nvGrpSpPr>
        <p:grpSpPr bwMode="auto">
          <a:xfrm rot="-5400000">
            <a:off x="7837220" y="3657332"/>
            <a:ext cx="3635911" cy="1568450"/>
            <a:chOff x="6400800" y="4267200"/>
            <a:chExt cx="4773747" cy="2057400"/>
          </a:xfrm>
        </p:grpSpPr>
        <p:sp>
          <p:nvSpPr>
            <p:cNvPr id="98" name="Isosceles Triangle 97"/>
            <p:cNvSpPr/>
            <p:nvPr/>
          </p:nvSpPr>
          <p:spPr>
            <a:xfrm rot="5400000" flipV="1">
              <a:off x="8810634" y="5095816"/>
              <a:ext cx="839203" cy="3814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grpSp>
          <p:nvGrpSpPr>
            <p:cNvPr id="75786" name="Group 98"/>
            <p:cNvGrpSpPr>
              <a:grpSpLocks/>
            </p:cNvGrpSpPr>
            <p:nvPr/>
          </p:nvGrpSpPr>
          <p:grpSpPr bwMode="auto">
            <a:xfrm>
              <a:off x="6400800" y="4267200"/>
              <a:ext cx="2057400" cy="2057400"/>
              <a:chOff x="3984" y="1056"/>
              <a:chExt cx="1296" cy="1296"/>
            </a:xfrm>
          </p:grpSpPr>
          <p:sp>
            <p:nvSpPr>
              <p:cNvPr id="75801" name="Rectangle 113"/>
              <p:cNvSpPr>
                <a:spLocks noChangeArrowheads="1"/>
              </p:cNvSpPr>
              <p:nvPr/>
            </p:nvSpPr>
            <p:spPr bwMode="auto">
              <a:xfrm>
                <a:off x="3984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02" name="Rectangle 114"/>
              <p:cNvSpPr>
                <a:spLocks noChangeArrowheads="1"/>
              </p:cNvSpPr>
              <p:nvPr/>
            </p:nvSpPr>
            <p:spPr bwMode="auto">
              <a:xfrm>
                <a:off x="4416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03" name="Rectangle 115"/>
              <p:cNvSpPr>
                <a:spLocks noChangeArrowheads="1"/>
              </p:cNvSpPr>
              <p:nvPr/>
            </p:nvSpPr>
            <p:spPr bwMode="auto">
              <a:xfrm>
                <a:off x="3984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04" name="Rectangle 116"/>
              <p:cNvSpPr>
                <a:spLocks noChangeArrowheads="1"/>
              </p:cNvSpPr>
              <p:nvPr/>
            </p:nvSpPr>
            <p:spPr bwMode="auto">
              <a:xfrm>
                <a:off x="4416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05" name="Rectangle 117"/>
              <p:cNvSpPr>
                <a:spLocks noChangeArrowheads="1"/>
              </p:cNvSpPr>
              <p:nvPr/>
            </p:nvSpPr>
            <p:spPr bwMode="auto">
              <a:xfrm>
                <a:off x="4848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06" name="Rectangle 118"/>
              <p:cNvSpPr>
                <a:spLocks noChangeArrowheads="1"/>
              </p:cNvSpPr>
              <p:nvPr/>
            </p:nvSpPr>
            <p:spPr bwMode="auto">
              <a:xfrm>
                <a:off x="4848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07" name="Rectangle 119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08" name="Rectangle 120"/>
              <p:cNvSpPr>
                <a:spLocks noChangeArrowheads="1"/>
              </p:cNvSpPr>
              <p:nvPr/>
            </p:nvSpPr>
            <p:spPr bwMode="auto">
              <a:xfrm>
                <a:off x="4416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09" name="Rectangle 121"/>
              <p:cNvSpPr>
                <a:spLocks noChangeArrowheads="1"/>
              </p:cNvSpPr>
              <p:nvPr/>
            </p:nvSpPr>
            <p:spPr bwMode="auto">
              <a:xfrm>
                <a:off x="4848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5787" name="Group 99"/>
            <p:cNvGrpSpPr>
              <a:grpSpLocks/>
            </p:cNvGrpSpPr>
            <p:nvPr/>
          </p:nvGrpSpPr>
          <p:grpSpPr bwMode="auto">
            <a:xfrm>
              <a:off x="6634168" y="5300668"/>
              <a:ext cx="1671638" cy="871538"/>
              <a:chOff x="4227" y="3291"/>
              <a:chExt cx="1053" cy="549"/>
            </a:xfrm>
          </p:grpSpPr>
          <p:sp>
            <p:nvSpPr>
              <p:cNvPr id="75793" name="Oval 105"/>
              <p:cNvSpPr>
                <a:spLocks noChangeArrowheads="1"/>
              </p:cNvSpPr>
              <p:nvPr/>
            </p:nvSpPr>
            <p:spPr bwMode="auto">
              <a:xfrm>
                <a:off x="4656" y="3600"/>
                <a:ext cx="96" cy="96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4" name="Oval 106"/>
              <p:cNvSpPr>
                <a:spLocks noChangeArrowheads="1"/>
              </p:cNvSpPr>
              <p:nvPr/>
            </p:nvSpPr>
            <p:spPr bwMode="auto">
              <a:xfrm>
                <a:off x="4560" y="3744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5" name="Oval 107"/>
              <p:cNvSpPr>
                <a:spLocks noChangeArrowheads="1"/>
              </p:cNvSpPr>
              <p:nvPr/>
            </p:nvSpPr>
            <p:spPr bwMode="auto">
              <a:xfrm>
                <a:off x="5211" y="3723"/>
                <a:ext cx="69" cy="6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endParaRPr lang="en-US"/>
              </a:p>
            </p:txBody>
          </p:sp>
          <p:sp>
            <p:nvSpPr>
              <p:cNvPr id="75796" name="Oval 108"/>
              <p:cNvSpPr>
                <a:spLocks noChangeArrowheads="1"/>
              </p:cNvSpPr>
              <p:nvPr/>
            </p:nvSpPr>
            <p:spPr bwMode="auto">
              <a:xfrm>
                <a:off x="4683" y="3291"/>
                <a:ext cx="69" cy="6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7" name="Oval 109"/>
              <p:cNvSpPr>
                <a:spLocks noChangeArrowheads="1"/>
              </p:cNvSpPr>
              <p:nvPr/>
            </p:nvSpPr>
            <p:spPr bwMode="auto">
              <a:xfrm flipH="1" flipV="1">
                <a:off x="4227" y="3699"/>
                <a:ext cx="69" cy="6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8" name="Oval 110"/>
              <p:cNvSpPr>
                <a:spLocks noChangeArrowheads="1"/>
              </p:cNvSpPr>
              <p:nvPr/>
            </p:nvSpPr>
            <p:spPr bwMode="auto">
              <a:xfrm>
                <a:off x="5067" y="3723"/>
                <a:ext cx="69" cy="6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9" name="Oval 111"/>
              <p:cNvSpPr>
                <a:spLocks noChangeArrowheads="1"/>
              </p:cNvSpPr>
              <p:nvPr/>
            </p:nvSpPr>
            <p:spPr bwMode="auto">
              <a:xfrm>
                <a:off x="5088" y="3312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00" name="Oval 112"/>
              <p:cNvSpPr>
                <a:spLocks noChangeArrowheads="1"/>
              </p:cNvSpPr>
              <p:nvPr/>
            </p:nvSpPr>
            <p:spPr bwMode="auto">
              <a:xfrm>
                <a:off x="5232" y="3312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5788" name="Rectangle 100"/>
            <p:cNvSpPr>
              <a:spLocks noChangeArrowheads="1"/>
            </p:cNvSpPr>
            <p:nvPr/>
          </p:nvSpPr>
          <p:spPr bwMode="auto">
            <a:xfrm>
              <a:off x="7086600" y="5638800"/>
              <a:ext cx="685800" cy="685800"/>
            </a:xfrm>
            <a:prstGeom prst="rect">
              <a:avLst/>
            </a:prstGeom>
            <a:noFill/>
            <a:ln w="635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5789" name="Group 101"/>
            <p:cNvGrpSpPr>
              <a:grpSpLocks/>
            </p:cNvGrpSpPr>
            <p:nvPr/>
          </p:nvGrpSpPr>
          <p:grpSpPr bwMode="auto">
            <a:xfrm>
              <a:off x="7467690" y="4605391"/>
              <a:ext cx="3706857" cy="1262077"/>
              <a:chOff x="4752" y="2901"/>
              <a:chExt cx="2335" cy="795"/>
            </a:xfrm>
          </p:grpSpPr>
          <p:sp>
            <p:nvSpPr>
              <p:cNvPr id="75791" name="Oval 103"/>
              <p:cNvSpPr>
                <a:spLocks noChangeArrowheads="1"/>
              </p:cNvSpPr>
              <p:nvPr/>
            </p:nvSpPr>
            <p:spPr bwMode="auto">
              <a:xfrm>
                <a:off x="5157" y="2901"/>
                <a:ext cx="27" cy="2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endParaRPr lang="en-US"/>
              </a:p>
            </p:txBody>
          </p:sp>
          <p:cxnSp>
            <p:nvCxnSpPr>
              <p:cNvPr id="75792" name="AutoShape 47"/>
              <p:cNvCxnSpPr>
                <a:cxnSpLocks noChangeShapeType="1"/>
                <a:stCxn id="75811" idx="2"/>
                <a:endCxn id="75793" idx="6"/>
              </p:cNvCxnSpPr>
              <p:nvPr/>
            </p:nvCxnSpPr>
            <p:spPr bwMode="auto">
              <a:xfrm flipH="1">
                <a:off x="4752" y="3695"/>
                <a:ext cx="2335" cy="1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5790" name="Oval 102"/>
            <p:cNvSpPr>
              <a:spLocks noChangeArrowheads="1"/>
            </p:cNvSpPr>
            <p:nvPr/>
          </p:nvSpPr>
          <p:spPr bwMode="auto">
            <a:xfrm>
              <a:off x="7469976" y="5943603"/>
              <a:ext cx="152448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783" name="TextBox 128"/>
          <p:cNvSpPr txBox="1">
            <a:spLocks noChangeArrowheads="1"/>
          </p:cNvSpPr>
          <p:nvPr/>
        </p:nvSpPr>
        <p:spPr bwMode="auto">
          <a:xfrm>
            <a:off x="7118350" y="4343400"/>
            <a:ext cx="12192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latin typeface="Calibri"/>
                <a:cs typeface="Calibri"/>
              </a:rPr>
              <a:t>Particles: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(3,2)  w=.9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(2,3)  w=.2</a:t>
            </a:r>
          </a:p>
          <a:p>
            <a:pPr eaLnBrk="1" hangingPunct="1"/>
            <a:r>
              <a:rPr lang="en-US" sz="1200">
                <a:solidFill>
                  <a:srgbClr val="00B050"/>
                </a:solidFill>
                <a:latin typeface="Calibri"/>
                <a:cs typeface="Calibri"/>
              </a:rPr>
              <a:t>    (3,2)  w=.9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(3,1)  w=.4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(3,3)  w=.4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(3,2)  w=.9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(1,3)  w=.1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(2,3)  w=.2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(3,2)  w=.9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(2,2)  w=.4</a:t>
            </a:r>
          </a:p>
        </p:txBody>
      </p:sp>
      <p:sp>
        <p:nvSpPr>
          <p:cNvPr id="75784" name="TextBox 129"/>
          <p:cNvSpPr txBox="1">
            <a:spLocks noChangeArrowheads="1"/>
          </p:cNvSpPr>
          <p:nvPr/>
        </p:nvSpPr>
        <p:spPr bwMode="auto">
          <a:xfrm>
            <a:off x="7118350" y="1447800"/>
            <a:ext cx="13716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 dirty="0">
                <a:latin typeface="Calibri"/>
                <a:cs typeface="Calibri"/>
              </a:rPr>
              <a:t>Particles: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(3,2)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(2,3)</a:t>
            </a:r>
          </a:p>
          <a:p>
            <a:pPr eaLnBrk="1" hangingPunct="1"/>
            <a:r>
              <a:rPr lang="en-US" sz="1200" dirty="0">
                <a:solidFill>
                  <a:srgbClr val="00B050"/>
                </a:solidFill>
                <a:latin typeface="Calibri"/>
                <a:cs typeface="Calibri"/>
              </a:rPr>
              <a:t>    (3,2)   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(3,1)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(3,3)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(3,2)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(1,3)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(2,3)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(3,2)</a:t>
            </a:r>
          </a:p>
          <a:p>
            <a:pPr eaLnBrk="1" hangingPunct="1"/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(2,2)</a:t>
            </a:r>
          </a:p>
        </p:txBody>
      </p:sp>
    </p:spTree>
    <p:extLst>
      <p:ext uri="{BB962C8B-B14F-4D97-AF65-F5344CB8AC3E}">
        <p14:creationId xmlns:p14="http://schemas.microsoft.com/office/powerpoint/2010/main" val="183302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1" name="Group 1"/>
          <p:cNvGrpSpPr>
            <a:grpSpLocks/>
          </p:cNvGrpSpPr>
          <p:nvPr/>
        </p:nvGrpSpPr>
        <p:grpSpPr bwMode="auto">
          <a:xfrm>
            <a:off x="9178925" y="1812925"/>
            <a:ext cx="1568450" cy="1566863"/>
            <a:chOff x="6388048" y="3217069"/>
            <a:chExt cx="1567707" cy="1566862"/>
          </a:xfrm>
        </p:grpSpPr>
        <p:grpSp>
          <p:nvGrpSpPr>
            <p:cNvPr id="76831" name="Group 48"/>
            <p:cNvGrpSpPr>
              <a:grpSpLocks/>
            </p:cNvGrpSpPr>
            <p:nvPr/>
          </p:nvGrpSpPr>
          <p:grpSpPr bwMode="auto">
            <a:xfrm rot="-5400000">
              <a:off x="6388471" y="3216646"/>
              <a:ext cx="1566862" cy="1567707"/>
              <a:chOff x="3984" y="1056"/>
              <a:chExt cx="1296" cy="1296"/>
            </a:xfrm>
          </p:grpSpPr>
          <p:sp>
            <p:nvSpPr>
              <p:cNvPr id="76842" name="Rectangle 63"/>
              <p:cNvSpPr>
                <a:spLocks noChangeArrowheads="1"/>
              </p:cNvSpPr>
              <p:nvPr/>
            </p:nvSpPr>
            <p:spPr bwMode="auto">
              <a:xfrm>
                <a:off x="3984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43" name="Rectangle 64"/>
              <p:cNvSpPr>
                <a:spLocks noChangeArrowheads="1"/>
              </p:cNvSpPr>
              <p:nvPr/>
            </p:nvSpPr>
            <p:spPr bwMode="auto">
              <a:xfrm>
                <a:off x="4416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44" name="Rectangle 65"/>
              <p:cNvSpPr>
                <a:spLocks noChangeArrowheads="1"/>
              </p:cNvSpPr>
              <p:nvPr/>
            </p:nvSpPr>
            <p:spPr bwMode="auto">
              <a:xfrm>
                <a:off x="3984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45" name="Rectangle 66"/>
              <p:cNvSpPr>
                <a:spLocks noChangeArrowheads="1"/>
              </p:cNvSpPr>
              <p:nvPr/>
            </p:nvSpPr>
            <p:spPr bwMode="auto">
              <a:xfrm>
                <a:off x="4416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46" name="Rectangle 67"/>
              <p:cNvSpPr>
                <a:spLocks noChangeArrowheads="1"/>
              </p:cNvSpPr>
              <p:nvPr/>
            </p:nvSpPr>
            <p:spPr bwMode="auto">
              <a:xfrm>
                <a:off x="4848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47" name="Rectangle 68"/>
              <p:cNvSpPr>
                <a:spLocks noChangeArrowheads="1"/>
              </p:cNvSpPr>
              <p:nvPr/>
            </p:nvSpPr>
            <p:spPr bwMode="auto">
              <a:xfrm>
                <a:off x="4848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48" name="Rectangle 69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49" name="Rectangle 70"/>
              <p:cNvSpPr>
                <a:spLocks noChangeArrowheads="1"/>
              </p:cNvSpPr>
              <p:nvPr/>
            </p:nvSpPr>
            <p:spPr bwMode="auto">
              <a:xfrm>
                <a:off x="4416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50" name="Rectangle 71"/>
              <p:cNvSpPr>
                <a:spLocks noChangeArrowheads="1"/>
              </p:cNvSpPr>
              <p:nvPr/>
            </p:nvSpPr>
            <p:spPr bwMode="auto">
              <a:xfrm>
                <a:off x="4848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6832" name="Group 49"/>
            <p:cNvGrpSpPr>
              <a:grpSpLocks/>
            </p:cNvGrpSpPr>
            <p:nvPr/>
          </p:nvGrpSpPr>
          <p:grpSpPr bwMode="auto">
            <a:xfrm rot="-5400000">
              <a:off x="6871047" y="3637616"/>
              <a:ext cx="1273076" cy="664098"/>
              <a:chOff x="4227" y="3291"/>
              <a:chExt cx="1053" cy="549"/>
            </a:xfrm>
          </p:grpSpPr>
          <p:sp>
            <p:nvSpPr>
              <p:cNvPr id="76834" name="Oval 55"/>
              <p:cNvSpPr>
                <a:spLocks noChangeArrowheads="1"/>
              </p:cNvSpPr>
              <p:nvPr/>
            </p:nvSpPr>
            <p:spPr bwMode="auto">
              <a:xfrm>
                <a:off x="4656" y="3600"/>
                <a:ext cx="96" cy="96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35" name="Oval 56"/>
              <p:cNvSpPr>
                <a:spLocks noChangeArrowheads="1"/>
              </p:cNvSpPr>
              <p:nvPr/>
            </p:nvSpPr>
            <p:spPr bwMode="auto">
              <a:xfrm>
                <a:off x="4560" y="3744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36" name="Oval 57"/>
              <p:cNvSpPr>
                <a:spLocks noChangeArrowheads="1"/>
              </p:cNvSpPr>
              <p:nvPr/>
            </p:nvSpPr>
            <p:spPr bwMode="auto">
              <a:xfrm>
                <a:off x="5211" y="3723"/>
                <a:ext cx="69" cy="6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endParaRPr lang="en-US"/>
              </a:p>
            </p:txBody>
          </p:sp>
          <p:sp>
            <p:nvSpPr>
              <p:cNvPr id="76837" name="Oval 58"/>
              <p:cNvSpPr>
                <a:spLocks noChangeArrowheads="1"/>
              </p:cNvSpPr>
              <p:nvPr/>
            </p:nvSpPr>
            <p:spPr bwMode="auto">
              <a:xfrm>
                <a:off x="4683" y="3291"/>
                <a:ext cx="69" cy="6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38" name="Oval 59"/>
              <p:cNvSpPr>
                <a:spLocks noChangeArrowheads="1"/>
              </p:cNvSpPr>
              <p:nvPr/>
            </p:nvSpPr>
            <p:spPr bwMode="auto">
              <a:xfrm flipH="1" flipV="1">
                <a:off x="4227" y="3699"/>
                <a:ext cx="69" cy="6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39" name="Oval 60"/>
              <p:cNvSpPr>
                <a:spLocks noChangeArrowheads="1"/>
              </p:cNvSpPr>
              <p:nvPr/>
            </p:nvSpPr>
            <p:spPr bwMode="auto">
              <a:xfrm>
                <a:off x="5067" y="3723"/>
                <a:ext cx="69" cy="6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40" name="Oval 61"/>
              <p:cNvSpPr>
                <a:spLocks noChangeArrowheads="1"/>
              </p:cNvSpPr>
              <p:nvPr/>
            </p:nvSpPr>
            <p:spPr bwMode="auto">
              <a:xfrm>
                <a:off x="5088" y="3312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41" name="Oval 62"/>
              <p:cNvSpPr>
                <a:spLocks noChangeArrowheads="1"/>
              </p:cNvSpPr>
              <p:nvPr/>
            </p:nvSpPr>
            <p:spPr bwMode="auto">
              <a:xfrm>
                <a:off x="5232" y="3312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6833" name="Oval 52"/>
            <p:cNvSpPr>
              <a:spLocks noChangeArrowheads="1"/>
            </p:cNvSpPr>
            <p:nvPr/>
          </p:nvSpPr>
          <p:spPr bwMode="auto">
            <a:xfrm rot="-5400000">
              <a:off x="7665455" y="3853561"/>
              <a:ext cx="116100" cy="11612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Particle Filtering: Resample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6629400" cy="4678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Rather than tracking weighted samples, we resample</a:t>
            </a:r>
          </a:p>
          <a:p>
            <a:pPr>
              <a:lnSpc>
                <a:spcPct val="90000"/>
              </a:lnSpc>
            </a:pPr>
            <a:endParaRPr lang="en-US" sz="24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N times, we choose from our weighted sample distribution (i.e. draw with replacement)</a:t>
            </a:r>
          </a:p>
          <a:p>
            <a:pPr>
              <a:lnSpc>
                <a:spcPct val="90000"/>
              </a:lnSpc>
            </a:pPr>
            <a:endParaRPr lang="en-US" sz="24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This is equivalent to renormalizing the distribution</a:t>
            </a:r>
          </a:p>
          <a:p>
            <a:pPr>
              <a:lnSpc>
                <a:spcPct val="90000"/>
              </a:lnSpc>
            </a:pPr>
            <a:endParaRPr lang="en-US" sz="24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Now the update is complete for this time step, continue with the next one</a:t>
            </a:r>
          </a:p>
        </p:txBody>
      </p:sp>
      <p:sp>
        <p:nvSpPr>
          <p:cNvPr id="48" name="Isosceles Triangle 47"/>
          <p:cNvSpPr/>
          <p:nvPr/>
        </p:nvSpPr>
        <p:spPr bwMode="auto">
          <a:xfrm flipV="1">
            <a:off x="9636125" y="3794125"/>
            <a:ext cx="639763" cy="2905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76805" name="Oval 53"/>
          <p:cNvSpPr>
            <a:spLocks noChangeArrowheads="1"/>
          </p:cNvSpPr>
          <p:nvPr/>
        </p:nvSpPr>
        <p:spPr bwMode="auto">
          <a:xfrm rot="-5400000">
            <a:off x="9407525" y="2041525"/>
            <a:ext cx="33338" cy="333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endParaRPr lang="en-US"/>
          </a:p>
        </p:txBody>
      </p:sp>
      <p:grpSp>
        <p:nvGrpSpPr>
          <p:cNvPr id="76806" name="Group 2"/>
          <p:cNvGrpSpPr>
            <a:grpSpLocks/>
          </p:cNvGrpSpPr>
          <p:nvPr/>
        </p:nvGrpSpPr>
        <p:grpSpPr bwMode="auto">
          <a:xfrm>
            <a:off x="9178925" y="4556125"/>
            <a:ext cx="1566863" cy="1566863"/>
            <a:chOff x="4563129" y="4131470"/>
            <a:chExt cx="1567003" cy="1566862"/>
          </a:xfrm>
        </p:grpSpPr>
        <p:grpSp>
          <p:nvGrpSpPr>
            <p:cNvPr id="76811" name="Group 74"/>
            <p:cNvGrpSpPr>
              <a:grpSpLocks/>
            </p:cNvGrpSpPr>
            <p:nvPr/>
          </p:nvGrpSpPr>
          <p:grpSpPr bwMode="auto">
            <a:xfrm rot="-5400000">
              <a:off x="4563200" y="4131399"/>
              <a:ext cx="1566862" cy="1567003"/>
              <a:chOff x="3984" y="1056"/>
              <a:chExt cx="1296" cy="1296"/>
            </a:xfrm>
          </p:grpSpPr>
          <p:sp>
            <p:nvSpPr>
              <p:cNvPr id="76822" name="Rectangle 86"/>
              <p:cNvSpPr>
                <a:spLocks noChangeArrowheads="1"/>
              </p:cNvSpPr>
              <p:nvPr/>
            </p:nvSpPr>
            <p:spPr bwMode="auto">
              <a:xfrm>
                <a:off x="3984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23" name="Rectangle 87"/>
              <p:cNvSpPr>
                <a:spLocks noChangeArrowheads="1"/>
              </p:cNvSpPr>
              <p:nvPr/>
            </p:nvSpPr>
            <p:spPr bwMode="auto">
              <a:xfrm>
                <a:off x="4416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24" name="Rectangle 88"/>
              <p:cNvSpPr>
                <a:spLocks noChangeArrowheads="1"/>
              </p:cNvSpPr>
              <p:nvPr/>
            </p:nvSpPr>
            <p:spPr bwMode="auto">
              <a:xfrm>
                <a:off x="3984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25" name="Rectangle 89"/>
              <p:cNvSpPr>
                <a:spLocks noChangeArrowheads="1"/>
              </p:cNvSpPr>
              <p:nvPr/>
            </p:nvSpPr>
            <p:spPr bwMode="auto">
              <a:xfrm>
                <a:off x="4416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26" name="Rectangle 90"/>
              <p:cNvSpPr>
                <a:spLocks noChangeArrowheads="1"/>
              </p:cNvSpPr>
              <p:nvPr/>
            </p:nvSpPr>
            <p:spPr bwMode="auto">
              <a:xfrm>
                <a:off x="4848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27" name="Rectangle 91"/>
              <p:cNvSpPr>
                <a:spLocks noChangeArrowheads="1"/>
              </p:cNvSpPr>
              <p:nvPr/>
            </p:nvSpPr>
            <p:spPr bwMode="auto">
              <a:xfrm>
                <a:off x="4848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28" name="Rectangle 92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29" name="Rectangle 93"/>
              <p:cNvSpPr>
                <a:spLocks noChangeArrowheads="1"/>
              </p:cNvSpPr>
              <p:nvPr/>
            </p:nvSpPr>
            <p:spPr bwMode="auto">
              <a:xfrm>
                <a:off x="4416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30" name="Rectangle 94"/>
              <p:cNvSpPr>
                <a:spLocks noChangeArrowheads="1"/>
              </p:cNvSpPr>
              <p:nvPr/>
            </p:nvSpPr>
            <p:spPr bwMode="auto">
              <a:xfrm>
                <a:off x="4848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6812" name="Oval 75"/>
            <p:cNvSpPr>
              <a:spLocks noChangeArrowheads="1"/>
            </p:cNvSpPr>
            <p:nvPr/>
          </p:nvSpPr>
          <p:spPr bwMode="auto">
            <a:xfrm rot="-5400000">
              <a:off x="5723878" y="5001943"/>
              <a:ext cx="116064" cy="11607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3" name="Oval 76"/>
            <p:cNvSpPr>
              <a:spLocks noChangeArrowheads="1"/>
            </p:cNvSpPr>
            <p:nvPr/>
          </p:nvSpPr>
          <p:spPr bwMode="auto">
            <a:xfrm rot="-5400000">
              <a:off x="5956026" y="4769815"/>
              <a:ext cx="116064" cy="11607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4" name="Oval 77"/>
            <p:cNvSpPr>
              <a:spLocks noChangeArrowheads="1"/>
            </p:cNvSpPr>
            <p:nvPr/>
          </p:nvSpPr>
          <p:spPr bwMode="auto">
            <a:xfrm rot="-5400000">
              <a:off x="5839952" y="4885879"/>
              <a:ext cx="116064" cy="11607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5" name="Oval 78"/>
            <p:cNvSpPr>
              <a:spLocks noChangeArrowheads="1"/>
            </p:cNvSpPr>
            <p:nvPr/>
          </p:nvSpPr>
          <p:spPr bwMode="auto">
            <a:xfrm rot="-5400000">
              <a:off x="5317618" y="4943911"/>
              <a:ext cx="116064" cy="11607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6" name="Oval 79"/>
            <p:cNvSpPr>
              <a:spLocks noChangeArrowheads="1"/>
            </p:cNvSpPr>
            <p:nvPr/>
          </p:nvSpPr>
          <p:spPr bwMode="auto">
            <a:xfrm rot="-5400000">
              <a:off x="5839952" y="4363592"/>
              <a:ext cx="116064" cy="11607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7" name="Oval 80"/>
            <p:cNvSpPr>
              <a:spLocks noChangeArrowheads="1"/>
            </p:cNvSpPr>
            <p:nvPr/>
          </p:nvSpPr>
          <p:spPr bwMode="auto">
            <a:xfrm rot="-5400000">
              <a:off x="5723878" y="4769815"/>
              <a:ext cx="116064" cy="116074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8" name="Oval 81"/>
            <p:cNvSpPr>
              <a:spLocks noChangeArrowheads="1"/>
            </p:cNvSpPr>
            <p:nvPr/>
          </p:nvSpPr>
          <p:spPr bwMode="auto">
            <a:xfrm rot="-5400000">
              <a:off x="5839952" y="5292103"/>
              <a:ext cx="116064" cy="11607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9" name="Oval 82"/>
            <p:cNvSpPr>
              <a:spLocks noChangeArrowheads="1"/>
            </p:cNvSpPr>
            <p:nvPr/>
          </p:nvSpPr>
          <p:spPr bwMode="auto">
            <a:xfrm rot="-5400000">
              <a:off x="5956026" y="5001943"/>
              <a:ext cx="116064" cy="116074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0" name="Oval 83"/>
            <p:cNvSpPr>
              <a:spLocks noChangeArrowheads="1"/>
            </p:cNvSpPr>
            <p:nvPr/>
          </p:nvSpPr>
          <p:spPr bwMode="auto">
            <a:xfrm rot="-5400000">
              <a:off x="5839952" y="5466199"/>
              <a:ext cx="116064" cy="11607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1" name="Oval 84"/>
            <p:cNvSpPr>
              <a:spLocks noChangeArrowheads="1"/>
            </p:cNvSpPr>
            <p:nvPr/>
          </p:nvSpPr>
          <p:spPr bwMode="auto">
            <a:xfrm rot="-5400000">
              <a:off x="5317618" y="4363592"/>
              <a:ext cx="116064" cy="11607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6807" name="TextBox 98"/>
          <p:cNvSpPr txBox="1">
            <a:spLocks noChangeArrowheads="1"/>
          </p:cNvSpPr>
          <p:nvPr/>
        </p:nvSpPr>
        <p:spPr bwMode="auto">
          <a:xfrm>
            <a:off x="6934200" y="1600200"/>
            <a:ext cx="13716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latin typeface="Calibri"/>
                <a:cs typeface="Calibri"/>
              </a:rPr>
              <a:t>Particles: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(3,2)  w=.9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(2,3)  w=.2</a:t>
            </a:r>
          </a:p>
          <a:p>
            <a:pPr eaLnBrk="1" hangingPunct="1"/>
            <a:r>
              <a:rPr lang="en-US" sz="1200">
                <a:solidFill>
                  <a:srgbClr val="00B050"/>
                </a:solidFill>
                <a:latin typeface="Calibri"/>
                <a:cs typeface="Calibri"/>
              </a:rPr>
              <a:t>    (3,2)  w=.9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(3,1)  w=.4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(3,3)  w=.4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(3,2)  w=.9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(1,3)  w=.1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(2,3)  w=.2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(3,2)  w=.9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(2,2)  w=.4</a:t>
            </a:r>
          </a:p>
        </p:txBody>
      </p:sp>
      <p:sp>
        <p:nvSpPr>
          <p:cNvPr id="76808" name="TextBox 99"/>
          <p:cNvSpPr txBox="1">
            <a:spLocks noChangeArrowheads="1"/>
          </p:cNvSpPr>
          <p:nvPr/>
        </p:nvSpPr>
        <p:spPr bwMode="auto">
          <a:xfrm>
            <a:off x="6934200" y="4419600"/>
            <a:ext cx="13716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200">
                <a:latin typeface="Calibri"/>
                <a:cs typeface="Calibri"/>
              </a:rPr>
              <a:t>(New) Particles: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(3,2)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(2,2)</a:t>
            </a:r>
          </a:p>
          <a:p>
            <a:pPr eaLnBrk="1" hangingPunct="1"/>
            <a:r>
              <a:rPr lang="en-US" sz="1200">
                <a:solidFill>
                  <a:srgbClr val="00B050"/>
                </a:solidFill>
                <a:latin typeface="Calibri"/>
                <a:cs typeface="Calibri"/>
              </a:rPr>
              <a:t>    (3,2)   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(2,3)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(3,3)</a:t>
            </a:r>
          </a:p>
          <a:p>
            <a:pPr eaLnBrk="1" hangingPunct="1"/>
            <a:r>
              <a:rPr lang="en-US" sz="1200">
                <a:solidFill>
                  <a:srgbClr val="00B050"/>
                </a:solidFill>
                <a:latin typeface="Calibri"/>
                <a:cs typeface="Calibri"/>
              </a:rPr>
              <a:t>    (3,2)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(1,3)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(2,3)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(3,2)</a:t>
            </a:r>
          </a:p>
          <a:p>
            <a:pPr eaLnBrk="1" hangingPunct="1"/>
            <a:r>
              <a:rPr lang="en-US" sz="1200">
                <a:solidFill>
                  <a:srgbClr val="C00000"/>
                </a:solidFill>
                <a:latin typeface="Calibri"/>
                <a:cs typeface="Calibri"/>
              </a:rPr>
              <a:t>    (3,2)</a:t>
            </a:r>
          </a:p>
        </p:txBody>
      </p:sp>
      <p:cxnSp>
        <p:nvCxnSpPr>
          <p:cNvPr id="76809" name="AutoShape 47"/>
          <p:cNvCxnSpPr>
            <a:cxnSpLocks noChangeShapeType="1"/>
            <a:stCxn id="76834" idx="3"/>
            <a:endCxn id="76817" idx="5"/>
          </p:cNvCxnSpPr>
          <p:nvPr/>
        </p:nvCxnSpPr>
        <p:spPr bwMode="auto">
          <a:xfrm flipH="1">
            <a:off x="10439400" y="2667000"/>
            <a:ext cx="0" cy="2544763"/>
          </a:xfrm>
          <a:prstGeom prst="curvedConnector3">
            <a:avLst>
              <a:gd name="adj1" fmla="val -4300788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0" name="AutoShape 47"/>
          <p:cNvCxnSpPr>
            <a:cxnSpLocks noChangeShapeType="1"/>
            <a:stCxn id="76834" idx="3"/>
            <a:endCxn id="76819" idx="5"/>
          </p:cNvCxnSpPr>
          <p:nvPr/>
        </p:nvCxnSpPr>
        <p:spPr bwMode="auto">
          <a:xfrm>
            <a:off x="10439400" y="2667000"/>
            <a:ext cx="231775" cy="2776538"/>
          </a:xfrm>
          <a:prstGeom prst="curvedConnector3">
            <a:avLst>
              <a:gd name="adj1" fmla="val 20605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6641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/>
                <a:cs typeface="Calibri"/>
              </a:rPr>
              <a:t>Recap: Particle Filtering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11734800" cy="4525963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Particles: track samples of states rather than an explicit distribution</a:t>
            </a:r>
          </a:p>
          <a:p>
            <a:pPr lvl="1"/>
            <a:endParaRPr lang="en-US" dirty="0" smtClean="0">
              <a:latin typeface="Calibri"/>
              <a:cs typeface="Calibri"/>
            </a:endParaRPr>
          </a:p>
        </p:txBody>
      </p:sp>
      <p:sp>
        <p:nvSpPr>
          <p:cNvPr id="9221" name="TextBox 24"/>
          <p:cNvSpPr txBox="1">
            <a:spLocks noChangeArrowheads="1"/>
          </p:cNvSpPr>
          <p:nvPr/>
        </p:nvSpPr>
        <p:spPr bwMode="auto">
          <a:xfrm>
            <a:off x="1524000" y="4191001"/>
            <a:ext cx="1371600" cy="212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 sz="1200" dirty="0">
                <a:latin typeface="Calibri"/>
                <a:cs typeface="Calibri"/>
              </a:rPr>
              <a:t>Particles:</a:t>
            </a:r>
          </a:p>
          <a:p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(3,3)</a:t>
            </a:r>
          </a:p>
          <a:p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(2,3)</a:t>
            </a:r>
          </a:p>
          <a:p>
            <a:r>
              <a:rPr lang="en-US" sz="1200" dirty="0">
                <a:solidFill>
                  <a:srgbClr val="00B050"/>
                </a:solidFill>
                <a:latin typeface="Calibri"/>
                <a:cs typeface="Calibri"/>
              </a:rPr>
              <a:t>    (3,3)   </a:t>
            </a:r>
          </a:p>
          <a:p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(3,2)</a:t>
            </a:r>
          </a:p>
          <a:p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(3,3)</a:t>
            </a:r>
          </a:p>
          <a:p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(3,2)</a:t>
            </a:r>
          </a:p>
          <a:p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(1,2)</a:t>
            </a:r>
          </a:p>
          <a:p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(3,3)</a:t>
            </a:r>
          </a:p>
          <a:p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(3,3)</a:t>
            </a:r>
          </a:p>
          <a:p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(2,3)</a:t>
            </a:r>
          </a:p>
        </p:txBody>
      </p:sp>
      <p:grpSp>
        <p:nvGrpSpPr>
          <p:cNvPr id="9278" name="Group 37"/>
          <p:cNvGrpSpPr>
            <a:grpSpLocks/>
          </p:cNvGrpSpPr>
          <p:nvPr/>
        </p:nvGrpSpPr>
        <p:grpSpPr bwMode="auto">
          <a:xfrm rot="16200000">
            <a:off x="1448141" y="2471399"/>
            <a:ext cx="1566863" cy="1567543"/>
            <a:chOff x="6324600" y="4419600"/>
            <a:chExt cx="2057400" cy="2057400"/>
          </a:xfrm>
        </p:grpSpPr>
        <p:grpSp>
          <p:nvGrpSpPr>
            <p:cNvPr id="9301" name="Group 14"/>
            <p:cNvGrpSpPr>
              <a:grpSpLocks/>
            </p:cNvGrpSpPr>
            <p:nvPr/>
          </p:nvGrpSpPr>
          <p:grpSpPr bwMode="auto">
            <a:xfrm>
              <a:off x="6324600" y="4419600"/>
              <a:ext cx="2057400" cy="2057400"/>
              <a:chOff x="3984" y="1056"/>
              <a:chExt cx="1296" cy="1296"/>
            </a:xfrm>
          </p:grpSpPr>
          <p:sp>
            <p:nvSpPr>
              <p:cNvPr id="9312" name="Rectangle 15"/>
              <p:cNvSpPr>
                <a:spLocks noChangeArrowheads="1"/>
              </p:cNvSpPr>
              <p:nvPr/>
            </p:nvSpPr>
            <p:spPr bwMode="auto">
              <a:xfrm>
                <a:off x="3984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9313" name="Rectangle 16"/>
              <p:cNvSpPr>
                <a:spLocks noChangeArrowheads="1"/>
              </p:cNvSpPr>
              <p:nvPr/>
            </p:nvSpPr>
            <p:spPr bwMode="auto">
              <a:xfrm>
                <a:off x="4416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9314" name="Rectangle 17"/>
              <p:cNvSpPr>
                <a:spLocks noChangeArrowheads="1"/>
              </p:cNvSpPr>
              <p:nvPr/>
            </p:nvSpPr>
            <p:spPr bwMode="auto">
              <a:xfrm>
                <a:off x="3984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9315" name="Rectangle 18"/>
              <p:cNvSpPr>
                <a:spLocks noChangeArrowheads="1"/>
              </p:cNvSpPr>
              <p:nvPr/>
            </p:nvSpPr>
            <p:spPr bwMode="auto">
              <a:xfrm>
                <a:off x="4416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9316" name="Rectangle 19"/>
              <p:cNvSpPr>
                <a:spLocks noChangeArrowheads="1"/>
              </p:cNvSpPr>
              <p:nvPr/>
            </p:nvSpPr>
            <p:spPr bwMode="auto">
              <a:xfrm>
                <a:off x="4848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9317" name="Rectangle 20"/>
              <p:cNvSpPr>
                <a:spLocks noChangeArrowheads="1"/>
              </p:cNvSpPr>
              <p:nvPr/>
            </p:nvSpPr>
            <p:spPr bwMode="auto">
              <a:xfrm>
                <a:off x="4848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9318" name="Rectangle 21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9319" name="Rectangle 22"/>
              <p:cNvSpPr>
                <a:spLocks noChangeArrowheads="1"/>
              </p:cNvSpPr>
              <p:nvPr/>
            </p:nvSpPr>
            <p:spPr bwMode="auto">
              <a:xfrm>
                <a:off x="4416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9320" name="Rectangle 23"/>
              <p:cNvSpPr>
                <a:spLocks noChangeArrowheads="1"/>
              </p:cNvSpPr>
              <p:nvPr/>
            </p:nvSpPr>
            <p:spPr bwMode="auto">
              <a:xfrm>
                <a:off x="4848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9302" name="Oval 24"/>
            <p:cNvSpPr>
              <a:spLocks noChangeArrowheads="1"/>
            </p:cNvSpPr>
            <p:nvPr/>
          </p:nvSpPr>
          <p:spPr bwMode="auto">
            <a:xfrm>
              <a:off x="8077200" y="5334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9303" name="Oval 25"/>
            <p:cNvSpPr>
              <a:spLocks noChangeArrowheads="1"/>
            </p:cNvSpPr>
            <p:nvPr/>
          </p:nvSpPr>
          <p:spPr bwMode="auto">
            <a:xfrm>
              <a:off x="7848600" y="5867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9304" name="Oval 26"/>
            <p:cNvSpPr>
              <a:spLocks noChangeArrowheads="1"/>
            </p:cNvSpPr>
            <p:nvPr/>
          </p:nvSpPr>
          <p:spPr bwMode="auto">
            <a:xfrm>
              <a:off x="8001000" y="6019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9305" name="Oval 27"/>
            <p:cNvSpPr>
              <a:spLocks noChangeArrowheads="1"/>
            </p:cNvSpPr>
            <p:nvPr/>
          </p:nvSpPr>
          <p:spPr bwMode="auto">
            <a:xfrm>
              <a:off x="7848600" y="61722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9306" name="Oval 28"/>
            <p:cNvSpPr>
              <a:spLocks noChangeArrowheads="1"/>
            </p:cNvSpPr>
            <p:nvPr/>
          </p:nvSpPr>
          <p:spPr bwMode="auto">
            <a:xfrm>
              <a:off x="8153400" y="61722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9307" name="Oval 29"/>
            <p:cNvSpPr>
              <a:spLocks noChangeArrowheads="1"/>
            </p:cNvSpPr>
            <p:nvPr/>
          </p:nvSpPr>
          <p:spPr bwMode="auto">
            <a:xfrm>
              <a:off x="8153400" y="5867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9308" name="Oval 30"/>
            <p:cNvSpPr>
              <a:spLocks noChangeArrowheads="1"/>
            </p:cNvSpPr>
            <p:nvPr/>
          </p:nvSpPr>
          <p:spPr bwMode="auto">
            <a:xfrm>
              <a:off x="7391400" y="6096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9309" name="Oval 31"/>
            <p:cNvSpPr>
              <a:spLocks noChangeArrowheads="1"/>
            </p:cNvSpPr>
            <p:nvPr/>
          </p:nvSpPr>
          <p:spPr bwMode="auto">
            <a:xfrm>
              <a:off x="7848600" y="5334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9310" name="Oval 32"/>
            <p:cNvSpPr>
              <a:spLocks noChangeArrowheads="1"/>
            </p:cNvSpPr>
            <p:nvPr/>
          </p:nvSpPr>
          <p:spPr bwMode="auto">
            <a:xfrm>
              <a:off x="7162800" y="6096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9311" name="Oval 33"/>
            <p:cNvSpPr>
              <a:spLocks noChangeArrowheads="1"/>
            </p:cNvSpPr>
            <p:nvPr/>
          </p:nvSpPr>
          <p:spPr bwMode="auto">
            <a:xfrm>
              <a:off x="7239000" y="46482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975429" y="2471739"/>
            <a:ext cx="2587171" cy="1566863"/>
            <a:chOff x="2442028" y="2471739"/>
            <a:chExt cx="2587171" cy="1566862"/>
          </a:xfrm>
        </p:grpSpPr>
        <p:sp>
          <p:nvSpPr>
            <p:cNvPr id="47" name="Isosceles Triangle 46"/>
            <p:cNvSpPr/>
            <p:nvPr/>
          </p:nvSpPr>
          <p:spPr bwMode="auto">
            <a:xfrm rot="16200000" flipV="1">
              <a:off x="2643982" y="3110707"/>
              <a:ext cx="639762" cy="28892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9280" name="Group 4"/>
            <p:cNvGrpSpPr>
              <a:grpSpLocks/>
            </p:cNvGrpSpPr>
            <p:nvPr/>
          </p:nvGrpSpPr>
          <p:grpSpPr bwMode="auto">
            <a:xfrm rot="16200000">
              <a:off x="3461997" y="2471398"/>
              <a:ext cx="1566862" cy="1567543"/>
              <a:chOff x="3984" y="1056"/>
              <a:chExt cx="1296" cy="1296"/>
            </a:xfrm>
          </p:grpSpPr>
          <p:sp>
            <p:nvSpPr>
              <p:cNvPr id="9292" name="Rectangle 5"/>
              <p:cNvSpPr>
                <a:spLocks noChangeArrowheads="1"/>
              </p:cNvSpPr>
              <p:nvPr/>
            </p:nvSpPr>
            <p:spPr bwMode="auto">
              <a:xfrm>
                <a:off x="3984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9293" name="Rectangle 6"/>
              <p:cNvSpPr>
                <a:spLocks noChangeArrowheads="1"/>
              </p:cNvSpPr>
              <p:nvPr/>
            </p:nvSpPr>
            <p:spPr bwMode="auto">
              <a:xfrm>
                <a:off x="4416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9294" name="Rectangle 7"/>
              <p:cNvSpPr>
                <a:spLocks noChangeArrowheads="1"/>
              </p:cNvSpPr>
              <p:nvPr/>
            </p:nvSpPr>
            <p:spPr bwMode="auto">
              <a:xfrm>
                <a:off x="3984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9295" name="Rectangle 8"/>
              <p:cNvSpPr>
                <a:spLocks noChangeArrowheads="1"/>
              </p:cNvSpPr>
              <p:nvPr/>
            </p:nvSpPr>
            <p:spPr bwMode="auto">
              <a:xfrm>
                <a:off x="4416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9296" name="Rectangle 9"/>
              <p:cNvSpPr>
                <a:spLocks noChangeArrowheads="1"/>
              </p:cNvSpPr>
              <p:nvPr/>
            </p:nvSpPr>
            <p:spPr bwMode="auto">
              <a:xfrm>
                <a:off x="4848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9297" name="Rectangle 10"/>
              <p:cNvSpPr>
                <a:spLocks noChangeArrowheads="1"/>
              </p:cNvSpPr>
              <p:nvPr/>
            </p:nvSpPr>
            <p:spPr bwMode="auto">
              <a:xfrm>
                <a:off x="4848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9298" name="Rectangle 11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9299" name="Rectangle 12"/>
              <p:cNvSpPr>
                <a:spLocks noChangeArrowheads="1"/>
              </p:cNvSpPr>
              <p:nvPr/>
            </p:nvSpPr>
            <p:spPr bwMode="auto">
              <a:xfrm>
                <a:off x="4416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9300" name="Rectangle 13"/>
              <p:cNvSpPr>
                <a:spLocks noChangeArrowheads="1"/>
              </p:cNvSpPr>
              <p:nvPr/>
            </p:nvSpPr>
            <p:spPr bwMode="auto">
              <a:xfrm>
                <a:off x="4848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9281" name="Oval 14"/>
            <p:cNvSpPr>
              <a:spLocks noChangeArrowheads="1"/>
            </p:cNvSpPr>
            <p:nvPr/>
          </p:nvSpPr>
          <p:spPr bwMode="auto">
            <a:xfrm rot="16200000">
              <a:off x="4622824" y="3226128"/>
              <a:ext cx="116064" cy="116114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9282" name="Oval 15"/>
            <p:cNvSpPr>
              <a:spLocks noChangeArrowheads="1"/>
            </p:cNvSpPr>
            <p:nvPr/>
          </p:nvSpPr>
          <p:spPr bwMode="auto">
            <a:xfrm rot="16200000">
              <a:off x="4796996" y="3110064"/>
              <a:ext cx="116064" cy="11611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9283" name="Oval 16"/>
            <p:cNvSpPr>
              <a:spLocks noChangeArrowheads="1"/>
            </p:cNvSpPr>
            <p:nvPr/>
          </p:nvSpPr>
          <p:spPr bwMode="auto">
            <a:xfrm rot="16200000">
              <a:off x="4796996" y="3342192"/>
              <a:ext cx="116064" cy="11611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9284" name="Oval 17"/>
            <p:cNvSpPr>
              <a:spLocks noChangeArrowheads="1"/>
            </p:cNvSpPr>
            <p:nvPr/>
          </p:nvSpPr>
          <p:spPr bwMode="auto">
            <a:xfrm rot="16200000">
              <a:off x="4738939" y="2587777"/>
              <a:ext cx="116064" cy="11611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9285" name="Oval 18"/>
            <p:cNvSpPr>
              <a:spLocks noChangeArrowheads="1"/>
            </p:cNvSpPr>
            <p:nvPr/>
          </p:nvSpPr>
          <p:spPr bwMode="auto">
            <a:xfrm rot="16200000">
              <a:off x="4216424" y="3226128"/>
              <a:ext cx="116064" cy="11611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9286" name="Oval 19"/>
            <p:cNvSpPr>
              <a:spLocks noChangeArrowheads="1"/>
            </p:cNvSpPr>
            <p:nvPr/>
          </p:nvSpPr>
          <p:spPr bwMode="auto">
            <a:xfrm rot="16200000">
              <a:off x="4738939" y="3748415"/>
              <a:ext cx="116064" cy="11611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9287" name="Oval 20"/>
            <p:cNvSpPr>
              <a:spLocks noChangeArrowheads="1"/>
            </p:cNvSpPr>
            <p:nvPr/>
          </p:nvSpPr>
          <p:spPr bwMode="auto">
            <a:xfrm rot="16200000">
              <a:off x="3693910" y="2703840"/>
              <a:ext cx="116064" cy="11611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9288" name="Oval 21"/>
            <p:cNvSpPr>
              <a:spLocks noChangeArrowheads="1"/>
            </p:cNvSpPr>
            <p:nvPr/>
          </p:nvSpPr>
          <p:spPr bwMode="auto">
            <a:xfrm rot="16200000">
              <a:off x="4738939" y="2761872"/>
              <a:ext cx="116064" cy="11611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9289" name="Oval 22"/>
            <p:cNvSpPr>
              <a:spLocks noChangeArrowheads="1"/>
            </p:cNvSpPr>
            <p:nvPr/>
          </p:nvSpPr>
          <p:spPr bwMode="auto">
            <a:xfrm rot="16200000">
              <a:off x="4216424" y="2761872"/>
              <a:ext cx="116064" cy="11611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9290" name="Oval 23"/>
            <p:cNvSpPr>
              <a:spLocks noChangeArrowheads="1"/>
            </p:cNvSpPr>
            <p:nvPr/>
          </p:nvSpPr>
          <p:spPr bwMode="auto">
            <a:xfrm rot="16200000">
              <a:off x="4216424" y="2587777"/>
              <a:ext cx="116064" cy="11611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cxnSp>
          <p:nvCxnSpPr>
            <p:cNvPr id="68" name="Shape 67"/>
            <p:cNvCxnSpPr>
              <a:stCxn id="9306" idx="4"/>
              <a:endCxn id="9281" idx="6"/>
            </p:cNvCxnSpPr>
            <p:nvPr/>
          </p:nvCxnSpPr>
          <p:spPr bwMode="auto">
            <a:xfrm>
              <a:off x="2442028" y="2587802"/>
              <a:ext cx="2238828" cy="638351"/>
            </a:xfrm>
            <a:prstGeom prst="curvedConnector2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72"/>
          <p:cNvGrpSpPr>
            <a:grpSpLocks/>
          </p:cNvGrpSpPr>
          <p:nvPr/>
        </p:nvGrpSpPr>
        <p:grpSpPr bwMode="auto">
          <a:xfrm rot="-5400000">
            <a:off x="5967395" y="1852592"/>
            <a:ext cx="1566863" cy="2805163"/>
            <a:chOff x="6400800" y="2643215"/>
            <a:chExt cx="2057400" cy="3681385"/>
          </a:xfrm>
        </p:grpSpPr>
        <p:sp>
          <p:nvSpPr>
            <p:cNvPr id="74" name="Isosceles Triangle 73"/>
            <p:cNvSpPr/>
            <p:nvPr/>
          </p:nvSpPr>
          <p:spPr>
            <a:xfrm flipV="1">
              <a:off x="7009474" y="3443291"/>
              <a:ext cx="840052" cy="38125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9254" name="Group 25"/>
            <p:cNvGrpSpPr>
              <a:grpSpLocks/>
            </p:cNvGrpSpPr>
            <p:nvPr/>
          </p:nvGrpSpPr>
          <p:grpSpPr bwMode="auto">
            <a:xfrm>
              <a:off x="6400800" y="4267200"/>
              <a:ext cx="2057400" cy="2057400"/>
              <a:chOff x="3984" y="1056"/>
              <a:chExt cx="1296" cy="1296"/>
            </a:xfrm>
          </p:grpSpPr>
          <p:sp>
            <p:nvSpPr>
              <p:cNvPr id="9269" name="Rectangle 26"/>
              <p:cNvSpPr>
                <a:spLocks noChangeArrowheads="1"/>
              </p:cNvSpPr>
              <p:nvPr/>
            </p:nvSpPr>
            <p:spPr bwMode="auto">
              <a:xfrm>
                <a:off x="3984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9270" name="Rectangle 27"/>
              <p:cNvSpPr>
                <a:spLocks noChangeArrowheads="1"/>
              </p:cNvSpPr>
              <p:nvPr/>
            </p:nvSpPr>
            <p:spPr bwMode="auto">
              <a:xfrm>
                <a:off x="4416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9271" name="Rectangle 28"/>
              <p:cNvSpPr>
                <a:spLocks noChangeArrowheads="1"/>
              </p:cNvSpPr>
              <p:nvPr/>
            </p:nvSpPr>
            <p:spPr bwMode="auto">
              <a:xfrm>
                <a:off x="3984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9272" name="Rectangle 29"/>
              <p:cNvSpPr>
                <a:spLocks noChangeArrowheads="1"/>
              </p:cNvSpPr>
              <p:nvPr/>
            </p:nvSpPr>
            <p:spPr bwMode="auto">
              <a:xfrm>
                <a:off x="4416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9273" name="Rectangle 30"/>
              <p:cNvSpPr>
                <a:spLocks noChangeArrowheads="1"/>
              </p:cNvSpPr>
              <p:nvPr/>
            </p:nvSpPr>
            <p:spPr bwMode="auto">
              <a:xfrm>
                <a:off x="4848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9274" name="Rectangle 31"/>
              <p:cNvSpPr>
                <a:spLocks noChangeArrowheads="1"/>
              </p:cNvSpPr>
              <p:nvPr/>
            </p:nvSpPr>
            <p:spPr bwMode="auto">
              <a:xfrm>
                <a:off x="4848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9275" name="Rectangle 32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9276" name="Rectangle 33"/>
              <p:cNvSpPr>
                <a:spLocks noChangeArrowheads="1"/>
              </p:cNvSpPr>
              <p:nvPr/>
            </p:nvSpPr>
            <p:spPr bwMode="auto">
              <a:xfrm>
                <a:off x="4416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9277" name="Rectangle 34"/>
              <p:cNvSpPr>
                <a:spLocks noChangeArrowheads="1"/>
              </p:cNvSpPr>
              <p:nvPr/>
            </p:nvSpPr>
            <p:spPr bwMode="auto">
              <a:xfrm>
                <a:off x="4848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grpSp>
          <p:nvGrpSpPr>
            <p:cNvPr id="9255" name="Group 35"/>
            <p:cNvGrpSpPr>
              <a:grpSpLocks/>
            </p:cNvGrpSpPr>
            <p:nvPr/>
          </p:nvGrpSpPr>
          <p:grpSpPr bwMode="auto">
            <a:xfrm>
              <a:off x="6634168" y="5300668"/>
              <a:ext cx="1671638" cy="871538"/>
              <a:chOff x="4227" y="3291"/>
              <a:chExt cx="1053" cy="549"/>
            </a:xfrm>
          </p:grpSpPr>
          <p:sp>
            <p:nvSpPr>
              <p:cNvPr id="9261" name="Oval 36"/>
              <p:cNvSpPr>
                <a:spLocks noChangeArrowheads="1"/>
              </p:cNvSpPr>
              <p:nvPr/>
            </p:nvSpPr>
            <p:spPr bwMode="auto">
              <a:xfrm>
                <a:off x="4656" y="3600"/>
                <a:ext cx="96" cy="96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9262" name="Oval 37"/>
              <p:cNvSpPr>
                <a:spLocks noChangeArrowheads="1"/>
              </p:cNvSpPr>
              <p:nvPr/>
            </p:nvSpPr>
            <p:spPr bwMode="auto">
              <a:xfrm>
                <a:off x="4560" y="3744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9263" name="Oval 38"/>
              <p:cNvSpPr>
                <a:spLocks noChangeArrowheads="1"/>
              </p:cNvSpPr>
              <p:nvPr/>
            </p:nvSpPr>
            <p:spPr bwMode="auto">
              <a:xfrm>
                <a:off x="5211" y="3723"/>
                <a:ext cx="69" cy="6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9264" name="Oval 39"/>
              <p:cNvSpPr>
                <a:spLocks noChangeArrowheads="1"/>
              </p:cNvSpPr>
              <p:nvPr/>
            </p:nvSpPr>
            <p:spPr bwMode="auto">
              <a:xfrm>
                <a:off x="4683" y="3291"/>
                <a:ext cx="69" cy="6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9265" name="Oval 40"/>
              <p:cNvSpPr>
                <a:spLocks noChangeArrowheads="1"/>
              </p:cNvSpPr>
              <p:nvPr/>
            </p:nvSpPr>
            <p:spPr bwMode="auto">
              <a:xfrm flipH="1" flipV="1">
                <a:off x="4227" y="3699"/>
                <a:ext cx="69" cy="6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9266" name="Oval 41"/>
              <p:cNvSpPr>
                <a:spLocks noChangeArrowheads="1"/>
              </p:cNvSpPr>
              <p:nvPr/>
            </p:nvSpPr>
            <p:spPr bwMode="auto">
              <a:xfrm>
                <a:off x="5067" y="3723"/>
                <a:ext cx="69" cy="6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9267" name="Oval 42"/>
              <p:cNvSpPr>
                <a:spLocks noChangeArrowheads="1"/>
              </p:cNvSpPr>
              <p:nvPr/>
            </p:nvSpPr>
            <p:spPr bwMode="auto">
              <a:xfrm>
                <a:off x="5088" y="3312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9268" name="Oval 43"/>
              <p:cNvSpPr>
                <a:spLocks noChangeArrowheads="1"/>
              </p:cNvSpPr>
              <p:nvPr/>
            </p:nvSpPr>
            <p:spPr bwMode="auto">
              <a:xfrm>
                <a:off x="5232" y="3312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9256" name="Rectangle 44"/>
            <p:cNvSpPr>
              <a:spLocks noChangeArrowheads="1"/>
            </p:cNvSpPr>
            <p:nvPr/>
          </p:nvSpPr>
          <p:spPr bwMode="auto">
            <a:xfrm>
              <a:off x="7086600" y="5638800"/>
              <a:ext cx="685800" cy="685800"/>
            </a:xfrm>
            <a:prstGeom prst="rect">
              <a:avLst/>
            </a:prstGeom>
            <a:noFill/>
            <a:ln w="635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9257" name="Group 45"/>
            <p:cNvGrpSpPr>
              <a:grpSpLocks/>
            </p:cNvGrpSpPr>
            <p:nvPr/>
          </p:nvGrpSpPr>
          <p:grpSpPr bwMode="auto">
            <a:xfrm>
              <a:off x="7374038" y="2643215"/>
              <a:ext cx="779473" cy="3148047"/>
              <a:chOff x="4693" y="1665"/>
              <a:chExt cx="491" cy="1983"/>
            </a:xfrm>
          </p:grpSpPr>
          <p:sp>
            <p:nvSpPr>
              <p:cNvPr id="9259" name="Oval 46"/>
              <p:cNvSpPr>
                <a:spLocks noChangeArrowheads="1"/>
              </p:cNvSpPr>
              <p:nvPr/>
            </p:nvSpPr>
            <p:spPr bwMode="auto">
              <a:xfrm>
                <a:off x="5157" y="2901"/>
                <a:ext cx="27" cy="2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endParaRPr lang="en-US">
                  <a:latin typeface="Calibri"/>
                  <a:cs typeface="Calibri"/>
                </a:endParaRPr>
              </a:p>
            </p:txBody>
          </p:sp>
          <p:cxnSp>
            <p:nvCxnSpPr>
              <p:cNvPr id="9260" name="AutoShape 47"/>
              <p:cNvCxnSpPr>
                <a:cxnSpLocks noChangeShapeType="1"/>
                <a:stCxn id="9281" idx="4"/>
                <a:endCxn id="9261" idx="0"/>
              </p:cNvCxnSpPr>
              <p:nvPr/>
            </p:nvCxnSpPr>
            <p:spPr bwMode="auto">
              <a:xfrm rot="5400000">
                <a:off x="3707" y="2651"/>
                <a:ext cx="1983" cy="11"/>
              </a:xfrm>
              <a:prstGeom prst="curvedConnector3">
                <a:avLst>
                  <a:gd name="adj1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</p:spPr>
          </p:cxnSp>
        </p:grpSp>
        <p:sp>
          <p:nvSpPr>
            <p:cNvPr id="9258" name="Oval 50"/>
            <p:cNvSpPr>
              <a:spLocks noChangeArrowheads="1"/>
            </p:cNvSpPr>
            <p:nvPr/>
          </p:nvSpPr>
          <p:spPr bwMode="auto">
            <a:xfrm>
              <a:off x="7469976" y="5943603"/>
              <a:ext cx="152448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grpSp>
        <p:nvGrpSpPr>
          <p:cNvPr id="10" name="Group 161"/>
          <p:cNvGrpSpPr>
            <a:grpSpLocks/>
          </p:cNvGrpSpPr>
          <p:nvPr/>
        </p:nvGrpSpPr>
        <p:grpSpPr bwMode="auto">
          <a:xfrm rot="-5400000">
            <a:off x="8859045" y="2161381"/>
            <a:ext cx="1566863" cy="2187577"/>
            <a:chOff x="6400800" y="3452416"/>
            <a:chExt cx="2057400" cy="2872184"/>
          </a:xfrm>
        </p:grpSpPr>
        <p:grpSp>
          <p:nvGrpSpPr>
            <p:cNvPr id="9232" name="Group 24"/>
            <p:cNvGrpSpPr>
              <a:grpSpLocks/>
            </p:cNvGrpSpPr>
            <p:nvPr/>
          </p:nvGrpSpPr>
          <p:grpSpPr bwMode="auto">
            <a:xfrm>
              <a:off x="6400800" y="4267200"/>
              <a:ext cx="2057400" cy="2057400"/>
              <a:chOff x="3984" y="1056"/>
              <a:chExt cx="1296" cy="1296"/>
            </a:xfrm>
          </p:grpSpPr>
          <p:sp>
            <p:nvSpPr>
              <p:cNvPr id="9244" name="Rectangle 25"/>
              <p:cNvSpPr>
                <a:spLocks noChangeArrowheads="1"/>
              </p:cNvSpPr>
              <p:nvPr/>
            </p:nvSpPr>
            <p:spPr bwMode="auto">
              <a:xfrm>
                <a:off x="3984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9245" name="Rectangle 26"/>
              <p:cNvSpPr>
                <a:spLocks noChangeArrowheads="1"/>
              </p:cNvSpPr>
              <p:nvPr/>
            </p:nvSpPr>
            <p:spPr bwMode="auto">
              <a:xfrm>
                <a:off x="4416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9246" name="Rectangle 27"/>
              <p:cNvSpPr>
                <a:spLocks noChangeArrowheads="1"/>
              </p:cNvSpPr>
              <p:nvPr/>
            </p:nvSpPr>
            <p:spPr bwMode="auto">
              <a:xfrm>
                <a:off x="3984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9247" name="Rectangle 28"/>
              <p:cNvSpPr>
                <a:spLocks noChangeArrowheads="1"/>
              </p:cNvSpPr>
              <p:nvPr/>
            </p:nvSpPr>
            <p:spPr bwMode="auto">
              <a:xfrm>
                <a:off x="4416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9248" name="Rectangle 29"/>
              <p:cNvSpPr>
                <a:spLocks noChangeArrowheads="1"/>
              </p:cNvSpPr>
              <p:nvPr/>
            </p:nvSpPr>
            <p:spPr bwMode="auto">
              <a:xfrm>
                <a:off x="4848" y="1056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9249" name="Rectangle 30"/>
              <p:cNvSpPr>
                <a:spLocks noChangeArrowheads="1"/>
              </p:cNvSpPr>
              <p:nvPr/>
            </p:nvSpPr>
            <p:spPr bwMode="auto">
              <a:xfrm>
                <a:off x="4848" y="1488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9250" name="Rectangle 31"/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9251" name="Rectangle 32"/>
              <p:cNvSpPr>
                <a:spLocks noChangeArrowheads="1"/>
              </p:cNvSpPr>
              <p:nvPr/>
            </p:nvSpPr>
            <p:spPr bwMode="auto">
              <a:xfrm>
                <a:off x="4416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9252" name="Rectangle 33"/>
              <p:cNvSpPr>
                <a:spLocks noChangeArrowheads="1"/>
              </p:cNvSpPr>
              <p:nvPr/>
            </p:nvSpPr>
            <p:spPr bwMode="auto">
              <a:xfrm>
                <a:off x="4848" y="1920"/>
                <a:ext cx="43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9233" name="Oval 34"/>
            <p:cNvSpPr>
              <a:spLocks noChangeArrowheads="1"/>
            </p:cNvSpPr>
            <p:nvPr/>
          </p:nvSpPr>
          <p:spPr bwMode="auto">
            <a:xfrm>
              <a:off x="7162800" y="57912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9234" name="Oval 35"/>
            <p:cNvSpPr>
              <a:spLocks noChangeArrowheads="1"/>
            </p:cNvSpPr>
            <p:nvPr/>
          </p:nvSpPr>
          <p:spPr bwMode="auto">
            <a:xfrm>
              <a:off x="7467600" y="6096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9235" name="Oval 36"/>
            <p:cNvSpPr>
              <a:spLocks noChangeArrowheads="1"/>
            </p:cNvSpPr>
            <p:nvPr/>
          </p:nvSpPr>
          <p:spPr bwMode="auto">
            <a:xfrm>
              <a:off x="7315200" y="5943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9236" name="Oval 37"/>
            <p:cNvSpPr>
              <a:spLocks noChangeArrowheads="1"/>
            </p:cNvSpPr>
            <p:nvPr/>
          </p:nvSpPr>
          <p:spPr bwMode="auto">
            <a:xfrm>
              <a:off x="7239000" y="5257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9237" name="Oval 38"/>
            <p:cNvSpPr>
              <a:spLocks noChangeArrowheads="1"/>
            </p:cNvSpPr>
            <p:nvPr/>
          </p:nvSpPr>
          <p:spPr bwMode="auto">
            <a:xfrm>
              <a:off x="8001000" y="5943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9238" name="Oval 39"/>
            <p:cNvSpPr>
              <a:spLocks noChangeArrowheads="1"/>
            </p:cNvSpPr>
            <p:nvPr/>
          </p:nvSpPr>
          <p:spPr bwMode="auto">
            <a:xfrm>
              <a:off x="7467600" y="57912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9239" name="Oval 40"/>
            <p:cNvSpPr>
              <a:spLocks noChangeArrowheads="1"/>
            </p:cNvSpPr>
            <p:nvPr/>
          </p:nvSpPr>
          <p:spPr bwMode="auto">
            <a:xfrm>
              <a:off x="6781800" y="5943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9240" name="Oval 41"/>
            <p:cNvSpPr>
              <a:spLocks noChangeArrowheads="1"/>
            </p:cNvSpPr>
            <p:nvPr/>
          </p:nvSpPr>
          <p:spPr bwMode="auto">
            <a:xfrm>
              <a:off x="7162800" y="60960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9241" name="Oval 42"/>
            <p:cNvSpPr>
              <a:spLocks noChangeArrowheads="1"/>
            </p:cNvSpPr>
            <p:nvPr/>
          </p:nvSpPr>
          <p:spPr bwMode="auto">
            <a:xfrm>
              <a:off x="6553200" y="5943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9242" name="Oval 43"/>
            <p:cNvSpPr>
              <a:spLocks noChangeArrowheads="1"/>
            </p:cNvSpPr>
            <p:nvPr/>
          </p:nvSpPr>
          <p:spPr bwMode="auto">
            <a:xfrm>
              <a:off x="8001000" y="5257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1" name="Isosceles Triangle 160"/>
            <p:cNvSpPr/>
            <p:nvPr/>
          </p:nvSpPr>
          <p:spPr>
            <a:xfrm flipV="1">
              <a:off x="7009474" y="3452416"/>
              <a:ext cx="840052" cy="38143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9225" name="TextBox 163"/>
          <p:cNvSpPr txBox="1">
            <a:spLocks noChangeArrowheads="1"/>
          </p:cNvSpPr>
          <p:nvPr/>
        </p:nvSpPr>
        <p:spPr bwMode="auto">
          <a:xfrm>
            <a:off x="2667000" y="1905001"/>
            <a:ext cx="16002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/>
            <a:r>
              <a:rPr lang="en-US" dirty="0">
                <a:latin typeface="Calibri"/>
                <a:cs typeface="Calibri"/>
              </a:rPr>
              <a:t>Elapse</a:t>
            </a:r>
          </a:p>
        </p:txBody>
      </p:sp>
      <p:sp>
        <p:nvSpPr>
          <p:cNvPr id="9226" name="TextBox 164"/>
          <p:cNvSpPr txBox="1">
            <a:spLocks noChangeArrowheads="1"/>
          </p:cNvSpPr>
          <p:nvPr/>
        </p:nvSpPr>
        <p:spPr bwMode="auto">
          <a:xfrm>
            <a:off x="5257800" y="1905001"/>
            <a:ext cx="16002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/>
            <a:r>
              <a:rPr lang="en-US" dirty="0">
                <a:latin typeface="Calibri"/>
                <a:cs typeface="Calibri"/>
              </a:rPr>
              <a:t>Weight</a:t>
            </a:r>
          </a:p>
        </p:txBody>
      </p:sp>
      <p:sp>
        <p:nvSpPr>
          <p:cNvPr id="9227" name="TextBox 165"/>
          <p:cNvSpPr txBox="1">
            <a:spLocks noChangeArrowheads="1"/>
          </p:cNvSpPr>
          <p:nvPr/>
        </p:nvSpPr>
        <p:spPr bwMode="auto">
          <a:xfrm>
            <a:off x="7848600" y="1905001"/>
            <a:ext cx="16002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/>
            <a:r>
              <a:rPr lang="en-US" dirty="0">
                <a:latin typeface="Calibri"/>
                <a:cs typeface="Calibri"/>
              </a:rPr>
              <a:t>Resample</a:t>
            </a:r>
          </a:p>
        </p:txBody>
      </p:sp>
      <p:sp>
        <p:nvSpPr>
          <p:cNvPr id="173" name="TextBox 24"/>
          <p:cNvSpPr txBox="1">
            <a:spLocks noChangeArrowheads="1"/>
          </p:cNvSpPr>
          <p:nvPr/>
        </p:nvSpPr>
        <p:spPr bwMode="auto">
          <a:xfrm>
            <a:off x="4191000" y="4191001"/>
            <a:ext cx="1371600" cy="212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 sz="1200" dirty="0">
                <a:latin typeface="Calibri"/>
                <a:cs typeface="Calibri"/>
              </a:rPr>
              <a:t>Particles:</a:t>
            </a:r>
          </a:p>
          <a:p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(3,2)</a:t>
            </a:r>
          </a:p>
          <a:p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(2,3)</a:t>
            </a:r>
          </a:p>
          <a:p>
            <a:r>
              <a:rPr lang="en-US" sz="1200" dirty="0">
                <a:solidFill>
                  <a:srgbClr val="00B050"/>
                </a:solidFill>
                <a:latin typeface="Calibri"/>
                <a:cs typeface="Calibri"/>
              </a:rPr>
              <a:t>    (3,2)   </a:t>
            </a:r>
          </a:p>
          <a:p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(3,1)</a:t>
            </a:r>
          </a:p>
          <a:p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(3,3)</a:t>
            </a:r>
          </a:p>
          <a:p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(3,2)</a:t>
            </a:r>
          </a:p>
          <a:p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(1,3)</a:t>
            </a:r>
          </a:p>
          <a:p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(2,3)</a:t>
            </a:r>
          </a:p>
          <a:p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(3,2)</a:t>
            </a:r>
          </a:p>
          <a:p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(2,2)</a:t>
            </a:r>
          </a:p>
        </p:txBody>
      </p:sp>
      <p:sp>
        <p:nvSpPr>
          <p:cNvPr id="174" name="TextBox 24"/>
          <p:cNvSpPr txBox="1">
            <a:spLocks noChangeArrowheads="1"/>
          </p:cNvSpPr>
          <p:nvPr/>
        </p:nvSpPr>
        <p:spPr bwMode="auto">
          <a:xfrm>
            <a:off x="6781800" y="4191001"/>
            <a:ext cx="1371600" cy="212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 sz="1200" dirty="0" smtClean="0">
                <a:latin typeface="Calibri"/>
                <a:cs typeface="Calibri"/>
              </a:rPr>
              <a:t>     Particles</a:t>
            </a:r>
            <a:r>
              <a:rPr lang="en-US" sz="1200" dirty="0">
                <a:latin typeface="Calibri"/>
                <a:cs typeface="Calibri"/>
              </a:rPr>
              <a:t>:</a:t>
            </a:r>
          </a:p>
          <a:p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(3,2)  w=.9</a:t>
            </a:r>
          </a:p>
          <a:p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(2,3)  w=.2</a:t>
            </a:r>
          </a:p>
          <a:p>
            <a:r>
              <a:rPr lang="en-US" sz="1200" dirty="0">
                <a:solidFill>
                  <a:srgbClr val="00B050"/>
                </a:solidFill>
                <a:latin typeface="Calibri"/>
                <a:cs typeface="Calibri"/>
              </a:rPr>
              <a:t>    (3,2)  w=.9</a:t>
            </a:r>
          </a:p>
          <a:p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(3,1)  w=.4</a:t>
            </a:r>
          </a:p>
          <a:p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(3,3)  w=.4</a:t>
            </a:r>
          </a:p>
          <a:p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(3,2)  w=.9</a:t>
            </a:r>
          </a:p>
          <a:p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(1,3)  w=.1</a:t>
            </a:r>
          </a:p>
          <a:p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(2,3)  w=.2</a:t>
            </a:r>
          </a:p>
          <a:p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(3,2)  w=.9</a:t>
            </a:r>
          </a:p>
          <a:p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(2,2)  w=.4</a:t>
            </a:r>
          </a:p>
        </p:txBody>
      </p:sp>
      <p:sp>
        <p:nvSpPr>
          <p:cNvPr id="175" name="TextBox 24"/>
          <p:cNvSpPr txBox="1">
            <a:spLocks noChangeArrowheads="1"/>
          </p:cNvSpPr>
          <p:nvPr/>
        </p:nvSpPr>
        <p:spPr bwMode="auto">
          <a:xfrm>
            <a:off x="9372600" y="4191001"/>
            <a:ext cx="1371600" cy="212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r>
              <a:rPr lang="en-US" sz="1200" dirty="0">
                <a:latin typeface="Calibri"/>
                <a:cs typeface="Calibri"/>
              </a:rPr>
              <a:t>(New) Particles:</a:t>
            </a:r>
          </a:p>
          <a:p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(3,2)</a:t>
            </a:r>
          </a:p>
          <a:p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(2,2)</a:t>
            </a:r>
          </a:p>
          <a:p>
            <a:r>
              <a:rPr lang="en-US" sz="1200" dirty="0">
                <a:solidFill>
                  <a:srgbClr val="00B050"/>
                </a:solidFill>
                <a:latin typeface="Calibri"/>
                <a:cs typeface="Calibri"/>
              </a:rPr>
              <a:t>    (3,2)   </a:t>
            </a:r>
          </a:p>
          <a:p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(2,3)</a:t>
            </a:r>
          </a:p>
          <a:p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(3,3)</a:t>
            </a:r>
          </a:p>
          <a:p>
            <a:r>
              <a:rPr lang="en-US" sz="1200" dirty="0">
                <a:solidFill>
                  <a:srgbClr val="00B050"/>
                </a:solidFill>
                <a:latin typeface="Calibri"/>
                <a:cs typeface="Calibri"/>
              </a:rPr>
              <a:t>    (3,2)</a:t>
            </a:r>
          </a:p>
          <a:p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(1,3)</a:t>
            </a:r>
          </a:p>
          <a:p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(2,3)</a:t>
            </a:r>
          </a:p>
          <a:p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(3,2)</a:t>
            </a:r>
          </a:p>
          <a:p>
            <a:r>
              <a:rPr lang="en-US" sz="1200" dirty="0">
                <a:solidFill>
                  <a:srgbClr val="C00000"/>
                </a:solidFill>
                <a:latin typeface="Calibri"/>
                <a:cs typeface="Calibri"/>
              </a:rPr>
              <a:t>    (3,2)</a:t>
            </a:r>
          </a:p>
        </p:txBody>
      </p:sp>
      <p:sp>
        <p:nvSpPr>
          <p:cNvPr id="9231" name="TextBox 14"/>
          <p:cNvSpPr txBox="1">
            <a:spLocks noChangeArrowheads="1"/>
          </p:cNvSpPr>
          <p:nvPr/>
        </p:nvSpPr>
        <p:spPr bwMode="auto">
          <a:xfrm>
            <a:off x="7467600" y="6553200"/>
            <a:ext cx="4724400" cy="33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r"/>
            <a:r>
              <a:rPr lang="en-US" sz="1600" dirty="0" smtClean="0">
                <a:solidFill>
                  <a:srgbClr val="FF0000"/>
                </a:solidFill>
                <a:latin typeface="Calibri"/>
                <a:cs typeface="Calibri"/>
              </a:rPr>
              <a:t>[Demos: </a:t>
            </a:r>
            <a:r>
              <a:rPr lang="en-US" sz="1600" dirty="0" err="1" smtClean="0">
                <a:solidFill>
                  <a:srgbClr val="FF0000"/>
                </a:solidFill>
                <a:latin typeface="Calibri"/>
                <a:cs typeface="Calibri"/>
              </a:rPr>
              <a:t>ghostbusters</a:t>
            </a:r>
            <a:r>
              <a:rPr lang="en-US" sz="1600" dirty="0" smtClean="0">
                <a:solidFill>
                  <a:srgbClr val="FF0000"/>
                </a:solidFill>
                <a:latin typeface="Calibri"/>
                <a:cs typeface="Calibri"/>
              </a:rPr>
              <a:t> particle filtering (L15D3,4,5)]</a:t>
            </a:r>
            <a:endParaRPr lang="en-US" sz="16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699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26" grpId="0"/>
      <p:bldP spid="9227" grpId="0"/>
      <p:bldP spid="173" grpId="0"/>
      <p:bldP spid="174" grpId="0"/>
      <p:bldP spid="17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Demos!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2" y="1676402"/>
            <a:ext cx="2568575" cy="174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971800" y="4038601"/>
          <a:ext cx="2990851" cy="221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Videoclip" r:id="rId4" imgW="5047619" imgH="3990476" progId="Package">
                  <p:embed/>
                </p:oleObj>
              </mc:Choice>
              <mc:Fallback>
                <p:oleObj name="Videoclip" r:id="rId4" imgW="5047619" imgH="3990476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6444"/>
                      <a:stretch>
                        <a:fillRect/>
                      </a:stretch>
                    </p:blipFill>
                    <p:spPr bwMode="auto">
                      <a:xfrm>
                        <a:off x="2971800" y="4038601"/>
                        <a:ext cx="2990851" cy="221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26757" y="1752600"/>
            <a:ext cx="280764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4" descr="GHOSTBUSTER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34400" y="4140327"/>
            <a:ext cx="2819400" cy="22414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4932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Robot Localization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1"/>
            <a:ext cx="6934200" cy="4525963"/>
          </a:xfrm>
        </p:spPr>
        <p:txBody>
          <a:bodyPr/>
          <a:lstStyle/>
          <a:p>
            <a:r>
              <a:rPr lang="en-US" sz="2400" dirty="0" smtClean="0">
                <a:ea typeface="ＭＳ Ｐゴシック" pitchFamily="34" charset="-128"/>
              </a:rPr>
              <a:t>In robot localization:</a:t>
            </a: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We know the map, but not the robot’</a:t>
            </a:r>
            <a:r>
              <a:rPr lang="en-US" altLang="ja-JP" sz="2000" dirty="0" smtClean="0">
                <a:ea typeface="ＭＳ Ｐゴシック" pitchFamily="34" charset="-128"/>
              </a:rPr>
              <a:t>s position</a:t>
            </a: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Observations may be vectors of range finder readings</a:t>
            </a: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State space and readings are typically continuous (works basically like a very fine grid) and so we cannot store B(X)</a:t>
            </a: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Particle filtering is a main technique</a:t>
            </a:r>
          </a:p>
          <a:p>
            <a:endParaRPr lang="en-US" sz="24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sz="2000" dirty="0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graphicFrame>
        <p:nvGraphicFramePr>
          <p:cNvPr id="4" name="Object 2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1676400" y="3886201"/>
          <a:ext cx="3524251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Videoclip" r:id="rId3" imgW="5047619" imgH="3990476" progId="Package">
                  <p:embed/>
                </p:oleObj>
              </mc:Choice>
              <mc:Fallback>
                <p:oleObj name="Videoclip" r:id="rId3" imgW="5047619" imgH="3990476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6444"/>
                      <a:stretch>
                        <a:fillRect/>
                      </a:stretch>
                    </p:blipFill>
                    <p:spPr bwMode="auto">
                      <a:xfrm>
                        <a:off x="1676400" y="3886201"/>
                        <a:ext cx="3524251" cy="26066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9612" y="1981200"/>
            <a:ext cx="5570653" cy="4133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256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Robot Localization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1"/>
            <a:ext cx="6934200" cy="4525963"/>
          </a:xfrm>
        </p:spPr>
        <p:txBody>
          <a:bodyPr/>
          <a:lstStyle/>
          <a:p>
            <a:r>
              <a:rPr lang="en-US" sz="2400" dirty="0" smtClean="0">
                <a:ea typeface="ＭＳ Ｐゴシック" pitchFamily="34" charset="-128"/>
              </a:rPr>
              <a:t>In robot localization:</a:t>
            </a: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We know the map, but not the robot’</a:t>
            </a:r>
            <a:r>
              <a:rPr lang="en-US" altLang="ja-JP" sz="2000" dirty="0" smtClean="0">
                <a:ea typeface="ＭＳ Ｐゴシック" pitchFamily="34" charset="-128"/>
              </a:rPr>
              <a:t>s position</a:t>
            </a: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Observations may be vectors of range finder readings</a:t>
            </a: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State space and readings are typically continuous (works basically like a very fine grid) and so we cannot store B(X)</a:t>
            </a: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Particle filtering is a main technique</a:t>
            </a:r>
          </a:p>
          <a:p>
            <a:endParaRPr lang="en-US" sz="24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sz="2000" dirty="0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graphicFrame>
        <p:nvGraphicFramePr>
          <p:cNvPr id="4" name="Object 2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1676400" y="3886201"/>
          <a:ext cx="3524251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Videoclip" r:id="rId3" imgW="5047619" imgH="3990476" progId="Package">
                  <p:embed/>
                </p:oleObj>
              </mc:Choice>
              <mc:Fallback>
                <p:oleObj name="Videoclip" r:id="rId3" imgW="5047619" imgH="3990476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6444"/>
                      <a:stretch>
                        <a:fillRect/>
                      </a:stretch>
                    </p:blipFill>
                    <p:spPr bwMode="auto">
                      <a:xfrm>
                        <a:off x="1676400" y="3886201"/>
                        <a:ext cx="3524251" cy="26066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9612" y="1981200"/>
            <a:ext cx="5570653" cy="4133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942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Hidden Markov Models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Markov chains not so useful for most agents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Need observations to update your beliefs</a:t>
            </a:r>
          </a:p>
          <a:p>
            <a:pPr lvl="1">
              <a:lnSpc>
                <a:spcPct val="90000"/>
              </a:lnSpc>
            </a:pPr>
            <a:endParaRPr lang="en-US" sz="20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Hidden Markov models (HMMs)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Underlying Markov chain over states X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You observe outputs (effects) at each time step</a:t>
            </a:r>
          </a:p>
        </p:txBody>
      </p:sp>
      <p:sp>
        <p:nvSpPr>
          <p:cNvPr id="36867" name="Oval 4"/>
          <p:cNvSpPr>
            <a:spLocks noChangeArrowheads="1"/>
          </p:cNvSpPr>
          <p:nvPr/>
        </p:nvSpPr>
        <p:spPr bwMode="auto">
          <a:xfrm>
            <a:off x="5943600" y="4267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solidFill>
                  <a:schemeClr val="bg1"/>
                </a:solidFill>
                <a:latin typeface="Calibri"/>
                <a:cs typeface="Calibri"/>
              </a:rPr>
              <a:t>X</a:t>
            </a:r>
            <a:r>
              <a:rPr lang="en-US" sz="2400" baseline="-25000">
                <a:solidFill>
                  <a:schemeClr val="bg1"/>
                </a:solidFill>
                <a:latin typeface="Calibri"/>
                <a:cs typeface="Calibri"/>
              </a:rPr>
              <a:t>5</a:t>
            </a:r>
          </a:p>
        </p:txBody>
      </p:sp>
      <p:cxnSp>
        <p:nvCxnSpPr>
          <p:cNvPr id="36868" name="AutoShape 5"/>
          <p:cNvCxnSpPr>
            <a:cxnSpLocks noChangeShapeType="1"/>
            <a:stCxn id="36867" idx="4"/>
            <a:endCxn id="36883" idx="0"/>
          </p:cNvCxnSpPr>
          <p:nvPr/>
        </p:nvCxnSpPr>
        <p:spPr bwMode="auto">
          <a:xfrm>
            <a:off x="6210300" y="4814888"/>
            <a:ext cx="0" cy="504825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869" name="Oval 6"/>
          <p:cNvSpPr>
            <a:spLocks noChangeArrowheads="1"/>
          </p:cNvSpPr>
          <p:nvPr/>
        </p:nvSpPr>
        <p:spPr bwMode="auto">
          <a:xfrm>
            <a:off x="2590800" y="4267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r>
              <a:rPr lang="en-US" sz="2400" baseline="-25000">
                <a:latin typeface="Calibri"/>
                <a:cs typeface="Calibri"/>
              </a:rPr>
              <a:t>2</a:t>
            </a:r>
          </a:p>
        </p:txBody>
      </p:sp>
      <p:cxnSp>
        <p:nvCxnSpPr>
          <p:cNvPr id="36870" name="AutoShape 7"/>
          <p:cNvCxnSpPr>
            <a:cxnSpLocks noChangeShapeType="1"/>
            <a:stCxn id="36869" idx="4"/>
            <a:endCxn id="36880" idx="0"/>
          </p:cNvCxnSpPr>
          <p:nvPr/>
        </p:nvCxnSpPr>
        <p:spPr bwMode="auto">
          <a:xfrm>
            <a:off x="2857500" y="48148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871" name="Oval 8"/>
          <p:cNvSpPr>
            <a:spLocks noChangeArrowheads="1"/>
          </p:cNvSpPr>
          <p:nvPr/>
        </p:nvSpPr>
        <p:spPr bwMode="auto">
          <a:xfrm>
            <a:off x="1676400" y="53340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E</a:t>
            </a:r>
            <a:r>
              <a:rPr lang="en-US" sz="2400" baseline="-25000">
                <a:latin typeface="Calibri"/>
                <a:cs typeface="Calibri"/>
              </a:rPr>
              <a:t>1</a:t>
            </a:r>
          </a:p>
        </p:txBody>
      </p:sp>
      <p:cxnSp>
        <p:nvCxnSpPr>
          <p:cNvPr id="36872" name="AutoShape 9"/>
          <p:cNvCxnSpPr>
            <a:cxnSpLocks noChangeShapeType="1"/>
            <a:stCxn id="36873" idx="6"/>
            <a:endCxn id="36869" idx="2"/>
          </p:cNvCxnSpPr>
          <p:nvPr/>
        </p:nvCxnSpPr>
        <p:spPr bwMode="auto">
          <a:xfrm>
            <a:off x="2224088" y="45339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873" name="Oval 10"/>
          <p:cNvSpPr>
            <a:spLocks noChangeArrowheads="1"/>
          </p:cNvSpPr>
          <p:nvPr/>
        </p:nvSpPr>
        <p:spPr bwMode="auto">
          <a:xfrm>
            <a:off x="1676400" y="4267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r>
              <a:rPr lang="en-US" sz="2400" baseline="-25000">
                <a:latin typeface="Calibri"/>
                <a:cs typeface="Calibri"/>
              </a:rPr>
              <a:t>1</a:t>
            </a:r>
          </a:p>
        </p:txBody>
      </p:sp>
      <p:cxnSp>
        <p:nvCxnSpPr>
          <p:cNvPr id="36874" name="AutoShape 11"/>
          <p:cNvCxnSpPr>
            <a:cxnSpLocks noChangeShapeType="1"/>
            <a:stCxn id="36873" idx="4"/>
            <a:endCxn id="36871" idx="0"/>
          </p:cNvCxnSpPr>
          <p:nvPr/>
        </p:nvCxnSpPr>
        <p:spPr bwMode="auto">
          <a:xfrm>
            <a:off x="1943100" y="48148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875" name="Oval 12"/>
          <p:cNvSpPr>
            <a:spLocks noChangeArrowheads="1"/>
          </p:cNvSpPr>
          <p:nvPr/>
        </p:nvSpPr>
        <p:spPr bwMode="auto">
          <a:xfrm>
            <a:off x="3505200" y="4267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r>
              <a:rPr lang="en-US" sz="2400" baseline="-25000">
                <a:latin typeface="Calibri"/>
                <a:cs typeface="Calibri"/>
              </a:rPr>
              <a:t>3</a:t>
            </a:r>
          </a:p>
        </p:txBody>
      </p:sp>
      <p:cxnSp>
        <p:nvCxnSpPr>
          <p:cNvPr id="36876" name="AutoShape 13"/>
          <p:cNvCxnSpPr>
            <a:cxnSpLocks noChangeShapeType="1"/>
            <a:stCxn id="36875" idx="6"/>
            <a:endCxn id="36878" idx="2"/>
          </p:cNvCxnSpPr>
          <p:nvPr/>
        </p:nvCxnSpPr>
        <p:spPr bwMode="auto">
          <a:xfrm>
            <a:off x="4052888" y="45339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877" name="AutoShape 14"/>
          <p:cNvCxnSpPr>
            <a:cxnSpLocks noChangeShapeType="1"/>
            <a:stCxn id="36869" idx="6"/>
            <a:endCxn id="36875" idx="2"/>
          </p:cNvCxnSpPr>
          <p:nvPr/>
        </p:nvCxnSpPr>
        <p:spPr bwMode="auto">
          <a:xfrm>
            <a:off x="3138488" y="45339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878" name="Oval 15"/>
          <p:cNvSpPr>
            <a:spLocks noChangeArrowheads="1"/>
          </p:cNvSpPr>
          <p:nvPr/>
        </p:nvSpPr>
        <p:spPr bwMode="auto">
          <a:xfrm>
            <a:off x="4419600" y="4267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r>
              <a:rPr lang="en-US" sz="2400" baseline="-25000">
                <a:latin typeface="Calibri"/>
                <a:cs typeface="Calibri"/>
              </a:rPr>
              <a:t>4</a:t>
            </a:r>
          </a:p>
        </p:txBody>
      </p:sp>
      <p:cxnSp>
        <p:nvCxnSpPr>
          <p:cNvPr id="36879" name="AutoShape 16"/>
          <p:cNvCxnSpPr>
            <a:cxnSpLocks noChangeShapeType="1"/>
            <a:stCxn id="36878" idx="6"/>
            <a:endCxn id="36867" idx="2"/>
          </p:cNvCxnSpPr>
          <p:nvPr/>
        </p:nvCxnSpPr>
        <p:spPr bwMode="auto">
          <a:xfrm>
            <a:off x="4967288" y="4533900"/>
            <a:ext cx="962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880" name="Oval 17"/>
          <p:cNvSpPr>
            <a:spLocks noChangeArrowheads="1"/>
          </p:cNvSpPr>
          <p:nvPr/>
        </p:nvSpPr>
        <p:spPr bwMode="auto">
          <a:xfrm>
            <a:off x="2590800" y="53340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Calibri"/>
                <a:cs typeface="Calibri"/>
              </a:rPr>
              <a:t>E</a:t>
            </a:r>
            <a:r>
              <a:rPr lang="en-US" sz="2400" baseline="-25000" dirty="0">
                <a:latin typeface="Calibri"/>
                <a:cs typeface="Calibri"/>
              </a:rPr>
              <a:t>2</a:t>
            </a:r>
          </a:p>
        </p:txBody>
      </p:sp>
      <p:sp>
        <p:nvSpPr>
          <p:cNvPr id="36881" name="Oval 18"/>
          <p:cNvSpPr>
            <a:spLocks noChangeArrowheads="1"/>
          </p:cNvSpPr>
          <p:nvPr/>
        </p:nvSpPr>
        <p:spPr bwMode="auto">
          <a:xfrm>
            <a:off x="3505200" y="53340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E</a:t>
            </a:r>
            <a:r>
              <a:rPr lang="en-US" sz="2400" baseline="-25000">
                <a:latin typeface="Calibri"/>
                <a:cs typeface="Calibri"/>
              </a:rPr>
              <a:t>3</a:t>
            </a:r>
          </a:p>
        </p:txBody>
      </p:sp>
      <p:sp>
        <p:nvSpPr>
          <p:cNvPr id="36882" name="Oval 19"/>
          <p:cNvSpPr>
            <a:spLocks noChangeArrowheads="1"/>
          </p:cNvSpPr>
          <p:nvPr/>
        </p:nvSpPr>
        <p:spPr bwMode="auto">
          <a:xfrm>
            <a:off x="4419600" y="53340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E</a:t>
            </a:r>
            <a:r>
              <a:rPr lang="en-US" sz="2400" baseline="-25000">
                <a:latin typeface="Calibri"/>
                <a:cs typeface="Calibri"/>
              </a:rPr>
              <a:t>4</a:t>
            </a:r>
          </a:p>
        </p:txBody>
      </p:sp>
      <p:sp>
        <p:nvSpPr>
          <p:cNvPr id="36883" name="Oval 20"/>
          <p:cNvSpPr>
            <a:spLocks noChangeArrowheads="1"/>
          </p:cNvSpPr>
          <p:nvPr/>
        </p:nvSpPr>
        <p:spPr bwMode="auto">
          <a:xfrm>
            <a:off x="5943600" y="5334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lang="en-US" sz="2400" baseline="-25000">
                <a:solidFill>
                  <a:schemeClr val="bg1"/>
                </a:solidFill>
                <a:latin typeface="Calibri"/>
                <a:cs typeface="Calibri"/>
              </a:rPr>
              <a:t>5</a:t>
            </a:r>
          </a:p>
        </p:txBody>
      </p:sp>
      <p:cxnSp>
        <p:nvCxnSpPr>
          <p:cNvPr id="36884" name="AutoShape 21"/>
          <p:cNvCxnSpPr>
            <a:cxnSpLocks noChangeShapeType="1"/>
            <a:stCxn id="36875" idx="4"/>
            <a:endCxn id="36881" idx="0"/>
          </p:cNvCxnSpPr>
          <p:nvPr/>
        </p:nvCxnSpPr>
        <p:spPr bwMode="auto">
          <a:xfrm>
            <a:off x="3771900" y="48148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885" name="AutoShape 22"/>
          <p:cNvCxnSpPr>
            <a:cxnSpLocks noChangeShapeType="1"/>
            <a:stCxn id="36878" idx="4"/>
            <a:endCxn id="36882" idx="0"/>
          </p:cNvCxnSpPr>
          <p:nvPr/>
        </p:nvCxnSpPr>
        <p:spPr bwMode="auto">
          <a:xfrm>
            <a:off x="4686300" y="48148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524000"/>
            <a:ext cx="5107669" cy="4630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</a:t>
            </a:r>
            <a:r>
              <a:rPr lang="en-US" dirty="0" smtClean="0">
                <a:latin typeface="Calibri"/>
                <a:cs typeface="Calibri"/>
              </a:rPr>
              <a:t>Weather HMM</a:t>
            </a:r>
            <a:endParaRPr lang="en-US" dirty="0">
              <a:latin typeface="Calibri"/>
              <a:cs typeface="Calibri"/>
            </a:endParaRPr>
          </a:p>
        </p:txBody>
      </p:sp>
      <p:cxnSp>
        <p:nvCxnSpPr>
          <p:cNvPr id="11" name="Straight Arrow Connector 10"/>
          <p:cNvCxnSpPr>
            <a:endCxn id="52" idx="2"/>
          </p:cNvCxnSpPr>
          <p:nvPr/>
        </p:nvCxnSpPr>
        <p:spPr>
          <a:xfrm>
            <a:off x="3124200" y="2057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145659"/>
              </p:ext>
            </p:extLst>
          </p:nvPr>
        </p:nvGraphicFramePr>
        <p:xfrm>
          <a:off x="7467600" y="4572000"/>
          <a:ext cx="22098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70669"/>
                <a:gridCol w="574431"/>
                <a:gridCol w="1064700"/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t+1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P(R</a:t>
                      </a:r>
                      <a:r>
                        <a:rPr lang="en-US" sz="1800" b="0" baseline="-250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t+1</a:t>
                      </a: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|R</a:t>
                      </a:r>
                      <a:r>
                        <a:rPr lang="en-US" sz="1800" b="0" baseline="-250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+r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Oval 24"/>
          <p:cNvSpPr/>
          <p:nvPr/>
        </p:nvSpPr>
        <p:spPr>
          <a:xfrm>
            <a:off x="1371600" y="2941638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333399"/>
                </a:solidFill>
                <a:latin typeface="Calibri"/>
                <a:cs typeface="Calibri"/>
              </a:rPr>
              <a:t>Umbrella</a:t>
            </a:r>
            <a:r>
              <a:rPr lang="en-US" baseline="-25000" dirty="0" smtClean="0">
                <a:solidFill>
                  <a:srgbClr val="333399"/>
                </a:solidFill>
                <a:latin typeface="Calibri"/>
                <a:cs typeface="Calibri"/>
              </a:rPr>
              <a:t>t-1</a:t>
            </a:r>
            <a:endParaRPr lang="en-US" baseline="-25000" dirty="0">
              <a:solidFill>
                <a:srgbClr val="333399"/>
              </a:solidFill>
              <a:latin typeface="Calibri"/>
              <a:cs typeface="Calibri"/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2362200" y="2438400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8200" y="2446338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53" idx="2"/>
          </p:cNvCxnSpPr>
          <p:nvPr/>
        </p:nvCxnSpPr>
        <p:spPr>
          <a:xfrm flipV="1">
            <a:off x="5410200" y="2057400"/>
            <a:ext cx="533400" cy="7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934200" y="2454276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919275"/>
              </p:ext>
            </p:extLst>
          </p:nvPr>
        </p:nvGraphicFramePr>
        <p:xfrm>
          <a:off x="9829800" y="4572000"/>
          <a:ext cx="22098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70669"/>
                <a:gridCol w="574431"/>
                <a:gridCol w="1064700"/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lang="en-US" sz="1800" b="0" baseline="-2500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</a:t>
                      </a:r>
                      <a:r>
                        <a:rPr lang="en-US" sz="1800" b="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lang="en-US" sz="1800" b="0" baseline="-2500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|R</a:t>
                      </a:r>
                      <a:r>
                        <a:rPr lang="en-US" sz="1800" b="0" baseline="-2500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+u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+r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-u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+u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-u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0.8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" name="Oval 48"/>
          <p:cNvSpPr/>
          <p:nvPr/>
        </p:nvSpPr>
        <p:spPr>
          <a:xfrm>
            <a:off x="3657600" y="2971800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err="1" smtClean="0">
                <a:solidFill>
                  <a:srgbClr val="333399"/>
                </a:solidFill>
                <a:latin typeface="Calibri"/>
                <a:cs typeface="Calibri"/>
              </a:rPr>
              <a:t>Umbrella</a:t>
            </a:r>
            <a:r>
              <a:rPr lang="en-US" baseline="-25000" dirty="0" err="1" smtClean="0">
                <a:solidFill>
                  <a:srgbClr val="333399"/>
                </a:solidFill>
                <a:latin typeface="Calibri"/>
                <a:cs typeface="Calibri"/>
              </a:rPr>
              <a:t>t</a:t>
            </a:r>
            <a:endParaRPr lang="en-US" baseline="-25000" dirty="0">
              <a:solidFill>
                <a:srgbClr val="333399"/>
              </a:solidFill>
              <a:latin typeface="Calibri"/>
              <a:cs typeface="Calibri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5943600" y="2971800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333399"/>
                </a:solidFill>
                <a:latin typeface="Calibri"/>
                <a:cs typeface="Calibri"/>
              </a:rPr>
              <a:t>Umbrella</a:t>
            </a:r>
            <a:r>
              <a:rPr lang="en-US" baseline="-25000" dirty="0" smtClean="0">
                <a:solidFill>
                  <a:srgbClr val="333399"/>
                </a:solidFill>
                <a:latin typeface="Calibri"/>
                <a:cs typeface="Calibri"/>
              </a:rPr>
              <a:t>t+1</a:t>
            </a:r>
            <a:endParaRPr lang="en-US" baseline="-25000" dirty="0">
              <a:solidFill>
                <a:srgbClr val="333399"/>
              </a:solidFill>
              <a:latin typeface="Calibri"/>
              <a:cs typeface="Calibri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371600" y="1676400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 smtClean="0">
                <a:solidFill>
                  <a:srgbClr val="333399"/>
                </a:solidFill>
                <a:latin typeface="Calibri"/>
                <a:cs typeface="Calibri"/>
              </a:rPr>
              <a:t>t-1</a:t>
            </a:r>
            <a:endParaRPr lang="en-US" baseline="-25000" dirty="0">
              <a:solidFill>
                <a:srgbClr val="333399"/>
              </a:solidFill>
              <a:latin typeface="Calibri"/>
              <a:cs typeface="Calibri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3657600" y="1676400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err="1" smtClean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 err="1" smtClean="0">
                <a:solidFill>
                  <a:srgbClr val="333399"/>
                </a:solidFill>
                <a:latin typeface="Calibri"/>
                <a:cs typeface="Calibri"/>
              </a:rPr>
              <a:t>t</a:t>
            </a:r>
            <a:endParaRPr lang="en-US" baseline="-25000" dirty="0">
              <a:solidFill>
                <a:srgbClr val="333399"/>
              </a:solidFill>
              <a:latin typeface="Calibri"/>
              <a:cs typeface="Calibri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5943600" y="1676400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 smtClean="0">
                <a:solidFill>
                  <a:srgbClr val="333399"/>
                </a:solidFill>
                <a:latin typeface="Calibri"/>
                <a:cs typeface="Calibri"/>
              </a:rPr>
              <a:t>t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+</a:t>
            </a:r>
            <a:r>
              <a:rPr lang="en-US" baseline="-25000" dirty="0" smtClean="0">
                <a:solidFill>
                  <a:srgbClr val="333399"/>
                </a:solidFill>
                <a:latin typeface="Calibri"/>
                <a:cs typeface="Calibri"/>
              </a:rPr>
              <a:t>1</a:t>
            </a:r>
            <a:endParaRPr lang="en-US" baseline="-25000" dirty="0">
              <a:solidFill>
                <a:srgbClr val="333399"/>
              </a:solidFill>
              <a:latin typeface="Calibri"/>
              <a:cs typeface="Calibri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990600" y="2057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924800" y="2057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4572000"/>
            <a:ext cx="8229600" cy="16303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ea typeface="ＭＳ Ｐゴシック" pitchFamily="34" charset="-128"/>
              </a:rPr>
              <a:t>An HMM is defined by: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ea typeface="ＭＳ Ｐゴシック" pitchFamily="34" charset="-128"/>
              </a:rPr>
              <a:t>Initial distribution: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ea typeface="ＭＳ Ｐゴシック" pitchFamily="34" charset="-128"/>
              </a:rPr>
              <a:t>Transitions: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ea typeface="ＭＳ Ｐゴシック" pitchFamily="34" charset="-128"/>
              </a:rPr>
              <a:t>Emissions:</a:t>
            </a:r>
          </a:p>
        </p:txBody>
      </p:sp>
      <p:pic>
        <p:nvPicPr>
          <p:cNvPr id="62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979" y="5135562"/>
            <a:ext cx="896021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693" y="5549526"/>
            <a:ext cx="1905907" cy="348035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849" y="5967412"/>
            <a:ext cx="1479551" cy="334092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295400"/>
            <a:ext cx="1600200" cy="29221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514600"/>
            <a:ext cx="1250951" cy="28247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178" y="1600200"/>
            <a:ext cx="2621611" cy="89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9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1301"/>
            <a:ext cx="12192000" cy="1143000"/>
          </a:xfrm>
        </p:spPr>
        <p:txBody>
          <a:bodyPr/>
          <a:lstStyle/>
          <a:p>
            <a:r>
              <a:rPr lang="en-US" dirty="0" smtClean="0">
                <a:latin typeface="Calibri"/>
                <a:ea typeface="ＭＳ Ｐゴシック" pitchFamily="34" charset="-128"/>
                <a:cs typeface="Calibri"/>
              </a:rPr>
              <a:t>Example: Ghostbusters HMM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/>
          <a:lstStyle/>
          <a:p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P(X</a:t>
            </a:r>
            <a:r>
              <a:rPr lang="en-US" sz="2000" baseline="-25000" dirty="0" smtClean="0">
                <a:latin typeface="Calibri"/>
                <a:ea typeface="ＭＳ Ｐゴシック" pitchFamily="34" charset="-128"/>
                <a:cs typeface="Calibri"/>
              </a:rPr>
              <a:t>1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) = uniform</a:t>
            </a:r>
          </a:p>
          <a:p>
            <a:endParaRPr lang="en-US" sz="2000" dirty="0" smtClean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P(X|X</a:t>
            </a:r>
            <a:r>
              <a:rPr lang="ja-JP" altLang="en-US" sz="2000" dirty="0" smtClean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000" dirty="0" smtClean="0">
                <a:latin typeface="Calibri"/>
                <a:ea typeface="ＭＳ Ｐゴシック" pitchFamily="34" charset="-128"/>
                <a:cs typeface="Calibri"/>
              </a:rPr>
              <a:t>) = usually move clockwise, but sometimes move in a random direction or stay in place</a:t>
            </a:r>
          </a:p>
          <a:p>
            <a:endParaRPr lang="en-US" altLang="ja-JP" sz="2000" dirty="0" smtClean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P(</a:t>
            </a:r>
            <a:r>
              <a:rPr lang="en-US" sz="2000" dirty="0" err="1" smtClean="0">
                <a:latin typeface="Calibri"/>
                <a:ea typeface="ＭＳ Ｐゴシック" pitchFamily="34" charset="-128"/>
                <a:cs typeface="Calibri"/>
              </a:rPr>
              <a:t>R</a:t>
            </a:r>
            <a:r>
              <a:rPr lang="en-US" sz="2000" baseline="-25000" dirty="0" err="1" smtClean="0">
                <a:latin typeface="Calibri"/>
                <a:ea typeface="ＭＳ Ｐゴシック" pitchFamily="34" charset="-128"/>
                <a:cs typeface="Calibri"/>
              </a:rPr>
              <a:t>ij</a:t>
            </a:r>
            <a:r>
              <a:rPr lang="en-US" sz="2000" dirty="0" err="1" smtClean="0">
                <a:latin typeface="Calibri"/>
                <a:ea typeface="ＭＳ Ｐゴシック" pitchFamily="34" charset="-128"/>
                <a:cs typeface="Calibri"/>
              </a:rPr>
              <a:t>|X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) = same sensor model as before:</a:t>
            </a:r>
            <a:b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</a:b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red means close, green means far away.</a:t>
            </a:r>
          </a:p>
        </p:txBody>
      </p:sp>
      <p:grpSp>
        <p:nvGrpSpPr>
          <p:cNvPr id="39939" name="Group 37"/>
          <p:cNvGrpSpPr>
            <a:grpSpLocks/>
          </p:cNvGrpSpPr>
          <p:nvPr/>
        </p:nvGrpSpPr>
        <p:grpSpPr bwMode="auto">
          <a:xfrm>
            <a:off x="9732962" y="1524000"/>
            <a:ext cx="1447800" cy="1524000"/>
            <a:chOff x="3984" y="1056"/>
            <a:chExt cx="1296" cy="1296"/>
          </a:xfrm>
        </p:grpSpPr>
        <p:sp>
          <p:nvSpPr>
            <p:cNvPr id="39973" name="Rectangle 38"/>
            <p:cNvSpPr>
              <a:spLocks noChangeArrowheads="1"/>
            </p:cNvSpPr>
            <p:nvPr/>
          </p:nvSpPr>
          <p:spPr bwMode="auto">
            <a:xfrm>
              <a:off x="3984" y="1056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1/9</a:t>
              </a:r>
            </a:p>
          </p:txBody>
        </p:sp>
        <p:sp>
          <p:nvSpPr>
            <p:cNvPr id="39974" name="Rectangle 39"/>
            <p:cNvSpPr>
              <a:spLocks noChangeArrowheads="1"/>
            </p:cNvSpPr>
            <p:nvPr/>
          </p:nvSpPr>
          <p:spPr bwMode="auto">
            <a:xfrm>
              <a:off x="4416" y="1056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1/9</a:t>
              </a:r>
            </a:p>
          </p:txBody>
        </p:sp>
        <p:sp>
          <p:nvSpPr>
            <p:cNvPr id="39975" name="Rectangle 40"/>
            <p:cNvSpPr>
              <a:spLocks noChangeArrowheads="1"/>
            </p:cNvSpPr>
            <p:nvPr/>
          </p:nvSpPr>
          <p:spPr bwMode="auto">
            <a:xfrm>
              <a:off x="3984" y="1488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1/9</a:t>
              </a:r>
            </a:p>
          </p:txBody>
        </p:sp>
        <p:sp>
          <p:nvSpPr>
            <p:cNvPr id="39976" name="Rectangle 41"/>
            <p:cNvSpPr>
              <a:spLocks noChangeArrowheads="1"/>
            </p:cNvSpPr>
            <p:nvPr/>
          </p:nvSpPr>
          <p:spPr bwMode="auto">
            <a:xfrm>
              <a:off x="4416" y="1488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1/9</a:t>
              </a:r>
            </a:p>
          </p:txBody>
        </p:sp>
        <p:sp>
          <p:nvSpPr>
            <p:cNvPr id="39977" name="Rectangle 42"/>
            <p:cNvSpPr>
              <a:spLocks noChangeArrowheads="1"/>
            </p:cNvSpPr>
            <p:nvPr/>
          </p:nvSpPr>
          <p:spPr bwMode="auto">
            <a:xfrm>
              <a:off x="4848" y="1056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1/9</a:t>
              </a:r>
            </a:p>
          </p:txBody>
        </p:sp>
        <p:sp>
          <p:nvSpPr>
            <p:cNvPr id="39978" name="Rectangle 43"/>
            <p:cNvSpPr>
              <a:spLocks noChangeArrowheads="1"/>
            </p:cNvSpPr>
            <p:nvPr/>
          </p:nvSpPr>
          <p:spPr bwMode="auto">
            <a:xfrm>
              <a:off x="4848" y="1488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1/9</a:t>
              </a:r>
            </a:p>
          </p:txBody>
        </p:sp>
        <p:sp>
          <p:nvSpPr>
            <p:cNvPr id="39979" name="Rectangle 44"/>
            <p:cNvSpPr>
              <a:spLocks noChangeArrowheads="1"/>
            </p:cNvSpPr>
            <p:nvPr/>
          </p:nvSpPr>
          <p:spPr bwMode="auto">
            <a:xfrm>
              <a:off x="3984" y="1920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1/9</a:t>
              </a:r>
            </a:p>
          </p:txBody>
        </p:sp>
        <p:sp>
          <p:nvSpPr>
            <p:cNvPr id="39980" name="Rectangle 45"/>
            <p:cNvSpPr>
              <a:spLocks noChangeArrowheads="1"/>
            </p:cNvSpPr>
            <p:nvPr/>
          </p:nvSpPr>
          <p:spPr bwMode="auto">
            <a:xfrm>
              <a:off x="4416" y="1920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1/9</a:t>
              </a:r>
            </a:p>
          </p:txBody>
        </p:sp>
        <p:sp>
          <p:nvSpPr>
            <p:cNvPr id="39981" name="Rectangle 46"/>
            <p:cNvSpPr>
              <a:spLocks noChangeArrowheads="1"/>
            </p:cNvSpPr>
            <p:nvPr/>
          </p:nvSpPr>
          <p:spPr bwMode="auto">
            <a:xfrm>
              <a:off x="4848" y="1920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1/9</a:t>
              </a:r>
            </a:p>
          </p:txBody>
        </p:sp>
      </p:grpSp>
      <p:sp>
        <p:nvSpPr>
          <p:cNvPr id="39940" name="Rectangle 48"/>
          <p:cNvSpPr>
            <a:spLocks noChangeArrowheads="1"/>
          </p:cNvSpPr>
          <p:nvPr/>
        </p:nvSpPr>
        <p:spPr bwMode="auto">
          <a:xfrm>
            <a:off x="10113962" y="3124200"/>
            <a:ext cx="6417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alibri"/>
                <a:cs typeface="Calibri"/>
              </a:rPr>
              <a:t>P(X</a:t>
            </a:r>
            <a:r>
              <a:rPr lang="en-US" baseline="-25000">
                <a:solidFill>
                  <a:schemeClr val="accent2"/>
                </a:solidFill>
                <a:latin typeface="Calibri"/>
                <a:cs typeface="Calibri"/>
              </a:rPr>
              <a:t>1</a:t>
            </a:r>
            <a:r>
              <a:rPr lang="en-US">
                <a:solidFill>
                  <a:schemeClr val="accent2"/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39941" name="Rectangle 49"/>
          <p:cNvSpPr>
            <a:spLocks noChangeArrowheads="1"/>
          </p:cNvSpPr>
          <p:nvPr/>
        </p:nvSpPr>
        <p:spPr bwMode="auto">
          <a:xfrm>
            <a:off x="9656762" y="5486400"/>
            <a:ext cx="15417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alibri"/>
                <a:cs typeface="Calibri"/>
              </a:rPr>
              <a:t>P(X|X</a:t>
            </a:r>
            <a:r>
              <a:rPr lang="ja-JP" altLang="en-US">
                <a:solidFill>
                  <a:schemeClr val="accent2"/>
                </a:solidFill>
                <a:latin typeface="Calibri"/>
                <a:cs typeface="Calibri"/>
              </a:rPr>
              <a:t>’</a:t>
            </a:r>
            <a:r>
              <a:rPr lang="en-US" altLang="ja-JP">
                <a:solidFill>
                  <a:schemeClr val="accent2"/>
                </a:solidFill>
                <a:latin typeface="Calibri"/>
                <a:cs typeface="Calibri"/>
              </a:rPr>
              <a:t>=&lt;1,2&gt;)</a:t>
            </a:r>
            <a:endParaRPr lang="en-US">
              <a:solidFill>
                <a:schemeClr val="accent2"/>
              </a:solidFill>
              <a:latin typeface="Calibri"/>
              <a:cs typeface="Calibri"/>
            </a:endParaRPr>
          </a:p>
        </p:txBody>
      </p:sp>
      <p:grpSp>
        <p:nvGrpSpPr>
          <p:cNvPr id="39942" name="Group 50"/>
          <p:cNvGrpSpPr>
            <a:grpSpLocks/>
          </p:cNvGrpSpPr>
          <p:nvPr/>
        </p:nvGrpSpPr>
        <p:grpSpPr bwMode="auto">
          <a:xfrm>
            <a:off x="9732962" y="3810000"/>
            <a:ext cx="1447800" cy="1524000"/>
            <a:chOff x="3984" y="1056"/>
            <a:chExt cx="1296" cy="1296"/>
          </a:xfrm>
        </p:grpSpPr>
        <p:sp>
          <p:nvSpPr>
            <p:cNvPr id="39964" name="Rectangle 51"/>
            <p:cNvSpPr>
              <a:spLocks noChangeArrowheads="1"/>
            </p:cNvSpPr>
            <p:nvPr/>
          </p:nvSpPr>
          <p:spPr bwMode="auto">
            <a:xfrm>
              <a:off x="3984" y="1056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1/6</a:t>
              </a:r>
            </a:p>
          </p:txBody>
        </p:sp>
        <p:sp>
          <p:nvSpPr>
            <p:cNvPr id="39965" name="Rectangle 52"/>
            <p:cNvSpPr>
              <a:spLocks noChangeArrowheads="1"/>
            </p:cNvSpPr>
            <p:nvPr/>
          </p:nvSpPr>
          <p:spPr bwMode="auto">
            <a:xfrm>
              <a:off x="4416" y="1056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1/6</a:t>
              </a:r>
            </a:p>
          </p:txBody>
        </p:sp>
        <p:sp>
          <p:nvSpPr>
            <p:cNvPr id="39966" name="Rectangle 53"/>
            <p:cNvSpPr>
              <a:spLocks noChangeArrowheads="1"/>
            </p:cNvSpPr>
            <p:nvPr/>
          </p:nvSpPr>
          <p:spPr bwMode="auto">
            <a:xfrm>
              <a:off x="3984" y="1488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39967" name="Rectangle 54"/>
            <p:cNvSpPr>
              <a:spLocks noChangeArrowheads="1"/>
            </p:cNvSpPr>
            <p:nvPr/>
          </p:nvSpPr>
          <p:spPr bwMode="auto">
            <a:xfrm>
              <a:off x="4416" y="1488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1/6</a:t>
              </a:r>
            </a:p>
          </p:txBody>
        </p:sp>
        <p:sp>
          <p:nvSpPr>
            <p:cNvPr id="39968" name="Rectangle 55"/>
            <p:cNvSpPr>
              <a:spLocks noChangeArrowheads="1"/>
            </p:cNvSpPr>
            <p:nvPr/>
          </p:nvSpPr>
          <p:spPr bwMode="auto">
            <a:xfrm>
              <a:off x="4848" y="1056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1/2</a:t>
              </a:r>
            </a:p>
          </p:txBody>
        </p:sp>
        <p:sp>
          <p:nvSpPr>
            <p:cNvPr id="39969" name="Rectangle 56"/>
            <p:cNvSpPr>
              <a:spLocks noChangeArrowheads="1"/>
            </p:cNvSpPr>
            <p:nvPr/>
          </p:nvSpPr>
          <p:spPr bwMode="auto">
            <a:xfrm>
              <a:off x="4848" y="1488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39970" name="Rectangle 57"/>
            <p:cNvSpPr>
              <a:spLocks noChangeArrowheads="1"/>
            </p:cNvSpPr>
            <p:nvPr/>
          </p:nvSpPr>
          <p:spPr bwMode="auto">
            <a:xfrm>
              <a:off x="3984" y="1920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39971" name="Rectangle 58"/>
            <p:cNvSpPr>
              <a:spLocks noChangeArrowheads="1"/>
            </p:cNvSpPr>
            <p:nvPr/>
          </p:nvSpPr>
          <p:spPr bwMode="auto">
            <a:xfrm>
              <a:off x="4416" y="1920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39972" name="Rectangle 59"/>
            <p:cNvSpPr>
              <a:spLocks noChangeArrowheads="1"/>
            </p:cNvSpPr>
            <p:nvPr/>
          </p:nvSpPr>
          <p:spPr bwMode="auto">
            <a:xfrm>
              <a:off x="4848" y="1920"/>
              <a:ext cx="43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0</a:t>
              </a:r>
            </a:p>
          </p:txBody>
        </p:sp>
      </p:grpSp>
      <p:sp>
        <p:nvSpPr>
          <p:cNvPr id="39943" name="Oval 60"/>
          <p:cNvSpPr>
            <a:spLocks noChangeArrowheads="1"/>
          </p:cNvSpPr>
          <p:nvPr/>
        </p:nvSpPr>
        <p:spPr bwMode="auto">
          <a:xfrm>
            <a:off x="5334000" y="5486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solidFill>
                  <a:schemeClr val="bg1"/>
                </a:solidFill>
                <a:latin typeface="Calibri"/>
                <a:cs typeface="Calibri"/>
              </a:rPr>
              <a:t>X</a:t>
            </a:r>
            <a:r>
              <a:rPr lang="en-US" sz="2400" baseline="-25000">
                <a:solidFill>
                  <a:schemeClr val="bg1"/>
                </a:solidFill>
                <a:latin typeface="Calibri"/>
                <a:cs typeface="Calibri"/>
              </a:rPr>
              <a:t>5</a:t>
            </a:r>
          </a:p>
        </p:txBody>
      </p:sp>
      <p:sp>
        <p:nvSpPr>
          <p:cNvPr id="39945" name="Oval 62"/>
          <p:cNvSpPr>
            <a:spLocks noChangeArrowheads="1"/>
          </p:cNvSpPr>
          <p:nvPr/>
        </p:nvSpPr>
        <p:spPr bwMode="auto">
          <a:xfrm>
            <a:off x="1943100" y="4876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r>
              <a:rPr lang="en-US" sz="2400" baseline="-25000">
                <a:latin typeface="Calibri"/>
                <a:cs typeface="Calibri"/>
              </a:rPr>
              <a:t>2</a:t>
            </a:r>
          </a:p>
        </p:txBody>
      </p:sp>
      <p:cxnSp>
        <p:nvCxnSpPr>
          <p:cNvPr id="39946" name="AutoShape 63"/>
          <p:cNvCxnSpPr>
            <a:cxnSpLocks noChangeShapeType="1"/>
            <a:stCxn id="39945" idx="4"/>
            <a:endCxn id="39956" idx="0"/>
          </p:cNvCxnSpPr>
          <p:nvPr/>
        </p:nvCxnSpPr>
        <p:spPr bwMode="auto">
          <a:xfrm>
            <a:off x="2209800" y="54244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947" name="Oval 64"/>
          <p:cNvSpPr>
            <a:spLocks noChangeArrowheads="1"/>
          </p:cNvSpPr>
          <p:nvPr/>
        </p:nvSpPr>
        <p:spPr bwMode="auto">
          <a:xfrm>
            <a:off x="1028700" y="59436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Calibri"/>
                <a:cs typeface="Calibri"/>
              </a:rPr>
              <a:t>R</a:t>
            </a:r>
            <a:r>
              <a:rPr lang="en-US" sz="2400" baseline="-25000">
                <a:latin typeface="Calibri"/>
                <a:cs typeface="Calibri"/>
              </a:rPr>
              <a:t>i,j</a:t>
            </a:r>
          </a:p>
        </p:txBody>
      </p:sp>
      <p:cxnSp>
        <p:nvCxnSpPr>
          <p:cNvPr id="39948" name="AutoShape 65"/>
          <p:cNvCxnSpPr>
            <a:cxnSpLocks noChangeShapeType="1"/>
            <a:stCxn id="39949" idx="6"/>
            <a:endCxn id="39945" idx="2"/>
          </p:cNvCxnSpPr>
          <p:nvPr/>
        </p:nvCxnSpPr>
        <p:spPr bwMode="auto">
          <a:xfrm>
            <a:off x="1576388" y="51435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949" name="Oval 66"/>
          <p:cNvSpPr>
            <a:spLocks noChangeArrowheads="1"/>
          </p:cNvSpPr>
          <p:nvPr/>
        </p:nvSpPr>
        <p:spPr bwMode="auto">
          <a:xfrm>
            <a:off x="1028700" y="4876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r>
              <a:rPr lang="en-US" sz="2400" baseline="-25000">
                <a:latin typeface="Calibri"/>
                <a:cs typeface="Calibri"/>
              </a:rPr>
              <a:t>1</a:t>
            </a:r>
          </a:p>
        </p:txBody>
      </p:sp>
      <p:cxnSp>
        <p:nvCxnSpPr>
          <p:cNvPr id="39950" name="AutoShape 67"/>
          <p:cNvCxnSpPr>
            <a:cxnSpLocks noChangeShapeType="1"/>
            <a:stCxn id="39949" idx="4"/>
            <a:endCxn id="39947" idx="0"/>
          </p:cNvCxnSpPr>
          <p:nvPr/>
        </p:nvCxnSpPr>
        <p:spPr bwMode="auto">
          <a:xfrm>
            <a:off x="1295400" y="54244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951" name="Oval 68"/>
          <p:cNvSpPr>
            <a:spLocks noChangeArrowheads="1"/>
          </p:cNvSpPr>
          <p:nvPr/>
        </p:nvSpPr>
        <p:spPr bwMode="auto">
          <a:xfrm>
            <a:off x="2857500" y="4876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r>
              <a:rPr lang="en-US" sz="2400" baseline="-25000">
                <a:latin typeface="Calibri"/>
                <a:cs typeface="Calibri"/>
              </a:rPr>
              <a:t>3</a:t>
            </a:r>
          </a:p>
        </p:txBody>
      </p:sp>
      <p:cxnSp>
        <p:nvCxnSpPr>
          <p:cNvPr id="39952" name="AutoShape 69"/>
          <p:cNvCxnSpPr>
            <a:cxnSpLocks noChangeShapeType="1"/>
            <a:stCxn id="39951" idx="6"/>
            <a:endCxn id="39954" idx="2"/>
          </p:cNvCxnSpPr>
          <p:nvPr/>
        </p:nvCxnSpPr>
        <p:spPr bwMode="auto">
          <a:xfrm>
            <a:off x="3405188" y="51435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AutoShape 70"/>
          <p:cNvCxnSpPr>
            <a:cxnSpLocks noChangeShapeType="1"/>
            <a:stCxn id="39945" idx="6"/>
            <a:endCxn id="39951" idx="2"/>
          </p:cNvCxnSpPr>
          <p:nvPr/>
        </p:nvCxnSpPr>
        <p:spPr bwMode="auto">
          <a:xfrm>
            <a:off x="2490788" y="51435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954" name="Oval 71"/>
          <p:cNvSpPr>
            <a:spLocks noChangeArrowheads="1"/>
          </p:cNvSpPr>
          <p:nvPr/>
        </p:nvSpPr>
        <p:spPr bwMode="auto">
          <a:xfrm>
            <a:off x="3771900" y="4876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r>
              <a:rPr lang="en-US" sz="2400" baseline="-25000">
                <a:latin typeface="Calibri"/>
                <a:cs typeface="Calibri"/>
              </a:rPr>
              <a:t>4</a:t>
            </a:r>
          </a:p>
        </p:txBody>
      </p:sp>
      <p:cxnSp>
        <p:nvCxnSpPr>
          <p:cNvPr id="39955" name="AutoShape 72"/>
          <p:cNvCxnSpPr>
            <a:cxnSpLocks noChangeShapeType="1"/>
            <a:stCxn id="39954" idx="6"/>
          </p:cNvCxnSpPr>
          <p:nvPr/>
        </p:nvCxnSpPr>
        <p:spPr bwMode="auto">
          <a:xfrm>
            <a:off x="4319588" y="5143500"/>
            <a:ext cx="962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956" name="Oval 73"/>
          <p:cNvSpPr>
            <a:spLocks noChangeArrowheads="1"/>
          </p:cNvSpPr>
          <p:nvPr/>
        </p:nvSpPr>
        <p:spPr bwMode="auto">
          <a:xfrm>
            <a:off x="1943100" y="59436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Calibri"/>
                <a:cs typeface="Calibri"/>
              </a:rPr>
              <a:t>R</a:t>
            </a:r>
            <a:r>
              <a:rPr lang="en-US" sz="2400" baseline="-25000">
                <a:latin typeface="Calibri"/>
                <a:cs typeface="Calibri"/>
              </a:rPr>
              <a:t>i,j</a:t>
            </a:r>
          </a:p>
        </p:txBody>
      </p:sp>
      <p:sp>
        <p:nvSpPr>
          <p:cNvPr id="39957" name="Oval 74"/>
          <p:cNvSpPr>
            <a:spLocks noChangeArrowheads="1"/>
          </p:cNvSpPr>
          <p:nvPr/>
        </p:nvSpPr>
        <p:spPr bwMode="auto">
          <a:xfrm>
            <a:off x="2857500" y="59436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Calibri"/>
                <a:cs typeface="Calibri"/>
              </a:rPr>
              <a:t>R</a:t>
            </a:r>
            <a:r>
              <a:rPr lang="en-US" sz="2400" baseline="-25000">
                <a:latin typeface="Calibri"/>
                <a:cs typeface="Calibri"/>
              </a:rPr>
              <a:t>i,j</a:t>
            </a:r>
          </a:p>
        </p:txBody>
      </p:sp>
      <p:sp>
        <p:nvSpPr>
          <p:cNvPr id="39958" name="Oval 75"/>
          <p:cNvSpPr>
            <a:spLocks noChangeArrowheads="1"/>
          </p:cNvSpPr>
          <p:nvPr/>
        </p:nvSpPr>
        <p:spPr bwMode="auto">
          <a:xfrm>
            <a:off x="3771900" y="59436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Calibri"/>
                <a:cs typeface="Calibri"/>
              </a:rPr>
              <a:t>R</a:t>
            </a:r>
            <a:r>
              <a:rPr lang="en-US" sz="2400" baseline="-25000">
                <a:latin typeface="Calibri"/>
                <a:cs typeface="Calibri"/>
              </a:rPr>
              <a:t>i,j</a:t>
            </a:r>
          </a:p>
        </p:txBody>
      </p:sp>
      <p:cxnSp>
        <p:nvCxnSpPr>
          <p:cNvPr id="39960" name="AutoShape 77"/>
          <p:cNvCxnSpPr>
            <a:cxnSpLocks noChangeShapeType="1"/>
            <a:stCxn id="39951" idx="4"/>
            <a:endCxn id="39957" idx="0"/>
          </p:cNvCxnSpPr>
          <p:nvPr/>
        </p:nvCxnSpPr>
        <p:spPr bwMode="auto">
          <a:xfrm>
            <a:off x="3124200" y="54244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61" name="AutoShape 78"/>
          <p:cNvCxnSpPr>
            <a:cxnSpLocks noChangeShapeType="1"/>
            <a:stCxn id="39954" idx="4"/>
            <a:endCxn id="39958" idx="0"/>
          </p:cNvCxnSpPr>
          <p:nvPr/>
        </p:nvCxnSpPr>
        <p:spPr bwMode="auto">
          <a:xfrm>
            <a:off x="4038600" y="54244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962" name="Line 81"/>
          <p:cNvSpPr>
            <a:spLocks noChangeShapeType="1"/>
          </p:cNvSpPr>
          <p:nvPr/>
        </p:nvSpPr>
        <p:spPr bwMode="auto">
          <a:xfrm>
            <a:off x="10494962" y="4114800"/>
            <a:ext cx="3048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9963" name="Oval 79"/>
          <p:cNvSpPr>
            <a:spLocks noChangeArrowheads="1"/>
          </p:cNvSpPr>
          <p:nvPr/>
        </p:nvSpPr>
        <p:spPr bwMode="auto">
          <a:xfrm>
            <a:off x="10418762" y="40386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95400"/>
            <a:ext cx="2378144" cy="21902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733800"/>
            <a:ext cx="2057400" cy="188116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553200" y="6507901"/>
            <a:ext cx="5637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  <a:t>[Demo: Ghostbusters – Circular Dynamics – HMM (L14D2)]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247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/>
      <p:bldP spid="39943" grpId="0" animBg="1"/>
      <p:bldP spid="39945" grpId="0" animBg="1"/>
      <p:bldP spid="39947" grpId="0" animBg="1"/>
      <p:bldP spid="39949" grpId="0" animBg="1"/>
      <p:bldP spid="39951" grpId="0" animBg="1"/>
      <p:bldP spid="39954" grpId="0" animBg="1"/>
      <p:bldP spid="39956" grpId="0" animBg="1"/>
      <p:bldP spid="39957" grpId="0" animBg="1"/>
      <p:bldP spid="39958" grpId="0" animBg="1"/>
      <p:bldP spid="39962" grpId="0" animBg="1"/>
      <p:bldP spid="399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ea typeface="ＭＳ Ｐゴシック" pitchFamily="34" charset="-128"/>
                <a:cs typeface="Calibri"/>
              </a:rPr>
              <a:t>Joint Distribution of an HMM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819400"/>
            <a:ext cx="11353800" cy="36576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Joint distribution:</a:t>
            </a:r>
          </a:p>
          <a:p>
            <a:pPr lvl="1">
              <a:lnSpc>
                <a:spcPct val="9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105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11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More generally:</a:t>
            </a:r>
          </a:p>
          <a:p>
            <a:pPr lvl="1">
              <a:lnSpc>
                <a:spcPct val="90000"/>
              </a:lnSpc>
            </a:pPr>
            <a:endParaRPr lang="en-US" sz="20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Questions to be resolved: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Does this indeed define a joint distribution?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Can every joint distribution be factored this way, or are we making some assumptions about the joint distribution by using this factorization?</a:t>
            </a:r>
          </a:p>
        </p:txBody>
      </p:sp>
      <p:sp>
        <p:nvSpPr>
          <p:cNvPr id="22531" name="Oval 4"/>
          <p:cNvSpPr>
            <a:spLocks noChangeArrowheads="1"/>
          </p:cNvSpPr>
          <p:nvPr/>
        </p:nvSpPr>
        <p:spPr bwMode="auto">
          <a:xfrm>
            <a:off x="8010076" y="3505200"/>
            <a:ext cx="542842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aseline="-25000">
              <a:latin typeface="Calibri"/>
              <a:cs typeface="Calibri"/>
            </a:endParaRPr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8153400" y="1143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solidFill>
                  <a:schemeClr val="bg1"/>
                </a:solidFill>
                <a:latin typeface="Calibri"/>
                <a:cs typeface="Calibri"/>
              </a:rPr>
              <a:t>X</a:t>
            </a:r>
            <a:r>
              <a:rPr lang="en-US" sz="2400" baseline="-25000">
                <a:solidFill>
                  <a:schemeClr val="bg1"/>
                </a:solidFill>
                <a:latin typeface="Calibri"/>
                <a:cs typeface="Calibri"/>
              </a:rPr>
              <a:t>5</a:t>
            </a:r>
          </a:p>
        </p:txBody>
      </p:sp>
      <p:cxnSp>
        <p:nvCxnSpPr>
          <p:cNvPr id="17" name="AutoShape 5"/>
          <p:cNvCxnSpPr>
            <a:cxnSpLocks noChangeShapeType="1"/>
            <a:stCxn id="16" idx="4"/>
            <a:endCxn id="32" idx="0"/>
          </p:cNvCxnSpPr>
          <p:nvPr/>
        </p:nvCxnSpPr>
        <p:spPr bwMode="auto">
          <a:xfrm>
            <a:off x="8420100" y="1690688"/>
            <a:ext cx="0" cy="504825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4800600" y="1143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r>
              <a:rPr lang="en-US" sz="2400" baseline="-25000">
                <a:latin typeface="Calibri"/>
                <a:cs typeface="Calibri"/>
              </a:rPr>
              <a:t>2</a:t>
            </a:r>
          </a:p>
        </p:txBody>
      </p:sp>
      <p:cxnSp>
        <p:nvCxnSpPr>
          <p:cNvPr id="19" name="AutoShape 7"/>
          <p:cNvCxnSpPr>
            <a:cxnSpLocks noChangeShapeType="1"/>
            <a:stCxn id="18" idx="4"/>
            <a:endCxn id="29" idx="0"/>
          </p:cNvCxnSpPr>
          <p:nvPr/>
        </p:nvCxnSpPr>
        <p:spPr bwMode="auto">
          <a:xfrm>
            <a:off x="5067300" y="16906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3886200" y="22098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E</a:t>
            </a:r>
            <a:r>
              <a:rPr lang="en-US" sz="2400" baseline="-25000">
                <a:latin typeface="Calibri"/>
                <a:cs typeface="Calibri"/>
              </a:rPr>
              <a:t>1</a:t>
            </a:r>
          </a:p>
        </p:txBody>
      </p:sp>
      <p:cxnSp>
        <p:nvCxnSpPr>
          <p:cNvPr id="21" name="AutoShape 9"/>
          <p:cNvCxnSpPr>
            <a:cxnSpLocks noChangeShapeType="1"/>
            <a:stCxn id="22" idx="6"/>
            <a:endCxn id="18" idx="2"/>
          </p:cNvCxnSpPr>
          <p:nvPr/>
        </p:nvCxnSpPr>
        <p:spPr bwMode="auto">
          <a:xfrm>
            <a:off x="4433888" y="14097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" name="Oval 10"/>
          <p:cNvSpPr>
            <a:spLocks noChangeArrowheads="1"/>
          </p:cNvSpPr>
          <p:nvPr/>
        </p:nvSpPr>
        <p:spPr bwMode="auto">
          <a:xfrm>
            <a:off x="3886200" y="1143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r>
              <a:rPr lang="en-US" sz="2400" baseline="-25000">
                <a:latin typeface="Calibri"/>
                <a:cs typeface="Calibri"/>
              </a:rPr>
              <a:t>1</a:t>
            </a:r>
          </a:p>
        </p:txBody>
      </p:sp>
      <p:cxnSp>
        <p:nvCxnSpPr>
          <p:cNvPr id="23" name="AutoShape 11"/>
          <p:cNvCxnSpPr>
            <a:cxnSpLocks noChangeShapeType="1"/>
            <a:stCxn id="22" idx="4"/>
            <a:endCxn id="20" idx="0"/>
          </p:cNvCxnSpPr>
          <p:nvPr/>
        </p:nvCxnSpPr>
        <p:spPr bwMode="auto">
          <a:xfrm>
            <a:off x="4152900" y="16906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" name="Oval 12"/>
          <p:cNvSpPr>
            <a:spLocks noChangeArrowheads="1"/>
          </p:cNvSpPr>
          <p:nvPr/>
        </p:nvSpPr>
        <p:spPr bwMode="auto">
          <a:xfrm>
            <a:off x="5715000" y="1143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r>
              <a:rPr lang="en-US" sz="2400" baseline="-25000">
                <a:latin typeface="Calibri"/>
                <a:cs typeface="Calibri"/>
              </a:rPr>
              <a:t>3</a:t>
            </a:r>
          </a:p>
        </p:txBody>
      </p:sp>
      <p:cxnSp>
        <p:nvCxnSpPr>
          <p:cNvPr id="26" name="AutoShape 14"/>
          <p:cNvCxnSpPr>
            <a:cxnSpLocks noChangeShapeType="1"/>
            <a:stCxn id="18" idx="6"/>
            <a:endCxn id="24" idx="2"/>
          </p:cNvCxnSpPr>
          <p:nvPr/>
        </p:nvCxnSpPr>
        <p:spPr bwMode="auto">
          <a:xfrm>
            <a:off x="5348288" y="14097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16"/>
          <p:cNvCxnSpPr>
            <a:cxnSpLocks noChangeShapeType="1"/>
          </p:cNvCxnSpPr>
          <p:nvPr/>
        </p:nvCxnSpPr>
        <p:spPr bwMode="auto">
          <a:xfrm>
            <a:off x="6248400" y="1409700"/>
            <a:ext cx="962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" name="Oval 17"/>
          <p:cNvSpPr>
            <a:spLocks noChangeArrowheads="1"/>
          </p:cNvSpPr>
          <p:nvPr/>
        </p:nvSpPr>
        <p:spPr bwMode="auto">
          <a:xfrm>
            <a:off x="4800600" y="22098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E</a:t>
            </a:r>
            <a:r>
              <a:rPr lang="en-US" sz="24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30" name="Oval 18"/>
          <p:cNvSpPr>
            <a:spLocks noChangeArrowheads="1"/>
          </p:cNvSpPr>
          <p:nvPr/>
        </p:nvSpPr>
        <p:spPr bwMode="auto">
          <a:xfrm>
            <a:off x="5715000" y="22098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E</a:t>
            </a:r>
            <a:r>
              <a:rPr lang="en-US" sz="2400" baseline="-25000">
                <a:latin typeface="Calibri"/>
                <a:cs typeface="Calibri"/>
              </a:rPr>
              <a:t>3</a:t>
            </a:r>
          </a:p>
        </p:txBody>
      </p:sp>
      <p:sp>
        <p:nvSpPr>
          <p:cNvPr id="32" name="Oval 20"/>
          <p:cNvSpPr>
            <a:spLocks noChangeArrowheads="1"/>
          </p:cNvSpPr>
          <p:nvPr/>
        </p:nvSpPr>
        <p:spPr bwMode="auto">
          <a:xfrm>
            <a:off x="8153400" y="2209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lang="en-US" sz="2400" baseline="-25000">
                <a:solidFill>
                  <a:schemeClr val="bg1"/>
                </a:solidFill>
                <a:latin typeface="Calibri"/>
                <a:cs typeface="Calibri"/>
              </a:rPr>
              <a:t>5</a:t>
            </a:r>
          </a:p>
        </p:txBody>
      </p:sp>
      <p:cxnSp>
        <p:nvCxnSpPr>
          <p:cNvPr id="33" name="AutoShape 21"/>
          <p:cNvCxnSpPr>
            <a:cxnSpLocks noChangeShapeType="1"/>
            <a:stCxn id="24" idx="4"/>
            <a:endCxn id="30" idx="0"/>
          </p:cNvCxnSpPr>
          <p:nvPr/>
        </p:nvCxnSpPr>
        <p:spPr bwMode="auto">
          <a:xfrm>
            <a:off x="5981700" y="16906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429000"/>
            <a:ext cx="11125200" cy="310901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298594"/>
            <a:ext cx="9296400" cy="92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5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133600"/>
            <a:ext cx="117348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From the chain rule, </a:t>
            </a:r>
            <a:r>
              <a:rPr lang="en-US" sz="2400" i="1" dirty="0" smtClean="0">
                <a:latin typeface="Calibri"/>
                <a:ea typeface="ＭＳ Ｐゴシック" pitchFamily="34" charset="-128"/>
                <a:cs typeface="Calibri"/>
              </a:rPr>
              <a:t>every</a:t>
            </a: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 joint distribution over                                           can be written as: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endParaRPr lang="en-US" sz="2400" i="1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i="1" dirty="0" smtClean="0">
                <a:latin typeface="Calibri"/>
                <a:ea typeface="ＭＳ Ｐゴシック" pitchFamily="34" charset="-128"/>
                <a:cs typeface="Calibri"/>
              </a:rPr>
              <a:t>Assuming</a:t>
            </a: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 that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	</a:t>
            </a:r>
          </a:p>
          <a:p>
            <a:pPr>
              <a:lnSpc>
                <a:spcPct val="90000"/>
              </a:lnSpc>
            </a:pPr>
            <a:endParaRPr lang="en-US" sz="9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 </a:t>
            </a: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gives us the expression posited on the previous slide: </a:t>
            </a:r>
          </a:p>
          <a:p>
            <a:pPr lvl="1">
              <a:lnSpc>
                <a:spcPct val="9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1050" dirty="0" smtClean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22531" name="Oval 4"/>
          <p:cNvSpPr>
            <a:spLocks noChangeArrowheads="1"/>
          </p:cNvSpPr>
          <p:nvPr/>
        </p:nvSpPr>
        <p:spPr bwMode="auto">
          <a:xfrm>
            <a:off x="8010076" y="3505200"/>
            <a:ext cx="542842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aseline="-25000">
              <a:latin typeface="Calibri"/>
              <a:cs typeface="Calibri"/>
            </a:endParaRPr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254361"/>
            <a:ext cx="2781300" cy="260239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71800"/>
            <a:ext cx="10591800" cy="816133"/>
          </a:xfrm>
          <a:prstGeom prst="rect">
            <a:avLst/>
          </a:prstGeom>
        </p:spPr>
      </p:pic>
      <p:pic>
        <p:nvPicPr>
          <p:cNvPr id="35" name="Picture 34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66099"/>
            <a:ext cx="11125200" cy="310901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8763000" y="0"/>
            <a:ext cx="3324225" cy="1600200"/>
            <a:chOff x="4752975" y="1219200"/>
            <a:chExt cx="3324225" cy="1600200"/>
          </a:xfrm>
        </p:grpSpPr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667375" y="1219200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Calibri"/>
                  <a:cs typeface="Calibri"/>
                </a:rPr>
                <a:t>X</a:t>
              </a:r>
              <a:r>
                <a:rPr lang="en-US" sz="2400" baseline="-25000" dirty="0">
                  <a:latin typeface="Calibri"/>
                  <a:cs typeface="Calibri"/>
                </a:rPr>
                <a:t>2</a:t>
              </a:r>
            </a:p>
          </p:txBody>
        </p:sp>
        <p:cxnSp>
          <p:nvCxnSpPr>
            <p:cNvPr id="38" name="AutoShape 7"/>
            <p:cNvCxnSpPr>
              <a:cxnSpLocks noChangeShapeType="1"/>
              <a:stCxn id="37" idx="4"/>
              <a:endCxn id="46" idx="0"/>
            </p:cNvCxnSpPr>
            <p:nvPr/>
          </p:nvCxnSpPr>
          <p:spPr bwMode="auto">
            <a:xfrm>
              <a:off x="5934075" y="1766888"/>
              <a:ext cx="0" cy="5048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Oval 8"/>
            <p:cNvSpPr>
              <a:spLocks noChangeArrowheads="1"/>
            </p:cNvSpPr>
            <p:nvPr/>
          </p:nvSpPr>
          <p:spPr bwMode="auto">
            <a:xfrm>
              <a:off x="4752975" y="2286000"/>
              <a:ext cx="533400" cy="5334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Calibri"/>
                  <a:cs typeface="Calibri"/>
                </a:rPr>
                <a:t>E</a:t>
              </a:r>
              <a:r>
                <a:rPr lang="en-US" sz="2400" baseline="-25000">
                  <a:latin typeface="Calibri"/>
                  <a:cs typeface="Calibri"/>
                </a:rPr>
                <a:t>1</a:t>
              </a:r>
            </a:p>
          </p:txBody>
        </p:sp>
        <p:cxnSp>
          <p:nvCxnSpPr>
            <p:cNvPr id="40" name="AutoShape 9"/>
            <p:cNvCxnSpPr>
              <a:cxnSpLocks noChangeShapeType="1"/>
              <a:stCxn id="41" idx="6"/>
              <a:endCxn id="37" idx="2"/>
            </p:cNvCxnSpPr>
            <p:nvPr/>
          </p:nvCxnSpPr>
          <p:spPr bwMode="auto">
            <a:xfrm>
              <a:off x="5300663" y="1485900"/>
              <a:ext cx="3524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Oval 10"/>
            <p:cNvSpPr>
              <a:spLocks noChangeArrowheads="1"/>
            </p:cNvSpPr>
            <p:nvPr/>
          </p:nvSpPr>
          <p:spPr bwMode="auto">
            <a:xfrm>
              <a:off x="4752975" y="1219200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Calibri"/>
                  <a:cs typeface="Calibri"/>
                </a:rPr>
                <a:t>X</a:t>
              </a:r>
              <a:r>
                <a:rPr lang="en-US" sz="2400" baseline="-25000">
                  <a:latin typeface="Calibri"/>
                  <a:cs typeface="Calibri"/>
                </a:rPr>
                <a:t>1</a:t>
              </a:r>
            </a:p>
          </p:txBody>
        </p:sp>
        <p:cxnSp>
          <p:nvCxnSpPr>
            <p:cNvPr id="42" name="AutoShape 11"/>
            <p:cNvCxnSpPr>
              <a:cxnSpLocks noChangeShapeType="1"/>
              <a:stCxn id="41" idx="4"/>
              <a:endCxn id="39" idx="0"/>
            </p:cNvCxnSpPr>
            <p:nvPr/>
          </p:nvCxnSpPr>
          <p:spPr bwMode="auto">
            <a:xfrm>
              <a:off x="5019675" y="1766888"/>
              <a:ext cx="0" cy="5048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Oval 12"/>
            <p:cNvSpPr>
              <a:spLocks noChangeArrowheads="1"/>
            </p:cNvSpPr>
            <p:nvPr/>
          </p:nvSpPr>
          <p:spPr bwMode="auto">
            <a:xfrm>
              <a:off x="6581775" y="1219200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Calibri"/>
                  <a:cs typeface="Calibri"/>
                </a:rPr>
                <a:t>X</a:t>
              </a:r>
              <a:r>
                <a:rPr lang="en-US" sz="2400" baseline="-25000">
                  <a:latin typeface="Calibri"/>
                  <a:cs typeface="Calibri"/>
                </a:rPr>
                <a:t>3</a:t>
              </a:r>
            </a:p>
          </p:txBody>
        </p:sp>
        <p:cxnSp>
          <p:nvCxnSpPr>
            <p:cNvPr id="44" name="AutoShape 14"/>
            <p:cNvCxnSpPr>
              <a:cxnSpLocks noChangeShapeType="1"/>
              <a:stCxn id="37" idx="6"/>
              <a:endCxn id="43" idx="2"/>
            </p:cNvCxnSpPr>
            <p:nvPr/>
          </p:nvCxnSpPr>
          <p:spPr bwMode="auto">
            <a:xfrm>
              <a:off x="6215063" y="1485900"/>
              <a:ext cx="3524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16"/>
            <p:cNvCxnSpPr>
              <a:cxnSpLocks noChangeShapeType="1"/>
            </p:cNvCxnSpPr>
            <p:nvPr/>
          </p:nvCxnSpPr>
          <p:spPr bwMode="auto">
            <a:xfrm>
              <a:off x="7115175" y="1485900"/>
              <a:ext cx="9620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Oval 17"/>
            <p:cNvSpPr>
              <a:spLocks noChangeArrowheads="1"/>
            </p:cNvSpPr>
            <p:nvPr/>
          </p:nvSpPr>
          <p:spPr bwMode="auto">
            <a:xfrm>
              <a:off x="5667375" y="2286000"/>
              <a:ext cx="533400" cy="5334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Calibri"/>
                  <a:cs typeface="Calibri"/>
                </a:rPr>
                <a:t>E</a:t>
              </a:r>
              <a:r>
                <a:rPr lang="en-US" sz="2400" baseline="-25000"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47" name="Oval 18"/>
            <p:cNvSpPr>
              <a:spLocks noChangeArrowheads="1"/>
            </p:cNvSpPr>
            <p:nvPr/>
          </p:nvSpPr>
          <p:spPr bwMode="auto">
            <a:xfrm>
              <a:off x="6581775" y="2286000"/>
              <a:ext cx="533400" cy="5334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Calibri"/>
                  <a:cs typeface="Calibri"/>
                </a:rPr>
                <a:t>E</a:t>
              </a:r>
              <a:r>
                <a:rPr lang="en-US" sz="2400" baseline="-25000">
                  <a:latin typeface="Calibri"/>
                  <a:cs typeface="Calibri"/>
                </a:rPr>
                <a:t>3</a:t>
              </a:r>
            </a:p>
          </p:txBody>
        </p:sp>
        <p:cxnSp>
          <p:nvCxnSpPr>
            <p:cNvPr id="48" name="AutoShape 21"/>
            <p:cNvCxnSpPr>
              <a:cxnSpLocks noChangeShapeType="1"/>
              <a:stCxn id="43" idx="4"/>
              <a:endCxn id="47" idx="0"/>
            </p:cNvCxnSpPr>
            <p:nvPr/>
          </p:nvCxnSpPr>
          <p:spPr bwMode="auto">
            <a:xfrm>
              <a:off x="6848475" y="1766888"/>
              <a:ext cx="0" cy="5048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5400"/>
            <a:ext cx="9525000" cy="1143000"/>
          </a:xfrm>
        </p:spPr>
        <p:txBody>
          <a:bodyPr/>
          <a:lstStyle/>
          <a:p>
            <a:r>
              <a:rPr lang="en-US" dirty="0" smtClean="0">
                <a:latin typeface="Calibri"/>
                <a:ea typeface="ＭＳ Ｐゴシック" pitchFamily="34" charset="-128"/>
                <a:cs typeface="Calibri"/>
              </a:rPr>
              <a:t>Chain Rule and HMMs</a:t>
            </a:r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2121"/>
            <a:ext cx="12192000" cy="31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6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5400"/>
            <a:ext cx="9525000" cy="1143000"/>
          </a:xfrm>
        </p:spPr>
        <p:txBody>
          <a:bodyPr/>
          <a:lstStyle/>
          <a:p>
            <a:r>
              <a:rPr lang="en-US" dirty="0" smtClean="0">
                <a:latin typeface="Calibri"/>
                <a:ea typeface="ＭＳ Ｐゴシック" pitchFamily="34" charset="-128"/>
                <a:cs typeface="Calibri"/>
              </a:rPr>
              <a:t>Chain Rule and HMMs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1158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From the chain rule, </a:t>
            </a:r>
            <a:r>
              <a:rPr lang="en-US" sz="2400" i="1" dirty="0" smtClean="0">
                <a:latin typeface="Calibri"/>
                <a:ea typeface="ＭＳ Ｐゴシック" pitchFamily="34" charset="-128"/>
                <a:cs typeface="Calibri"/>
              </a:rPr>
              <a:t>every</a:t>
            </a: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 joint distribution over                                         can be written as: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endParaRPr lang="en-US" sz="11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i="1" dirty="0" smtClean="0">
                <a:latin typeface="Calibri"/>
                <a:ea typeface="ＭＳ Ｐゴシック" pitchFamily="34" charset="-128"/>
                <a:cs typeface="Calibri"/>
              </a:rPr>
              <a:t>Assuming</a:t>
            </a: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 that for all </a:t>
            </a:r>
            <a:r>
              <a:rPr lang="en-US" sz="2400" i="1" dirty="0" smtClean="0">
                <a:latin typeface="Calibri"/>
                <a:ea typeface="ＭＳ Ｐゴシック" pitchFamily="34" charset="-128"/>
                <a:cs typeface="Calibri"/>
              </a:rPr>
              <a:t>t</a:t>
            </a: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: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State independent of all past states and all past evidence given the previous state, i.e.: </a:t>
            </a:r>
          </a:p>
          <a:p>
            <a:pPr>
              <a:lnSpc>
                <a:spcPct val="9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0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Evidence is independent of all past states and all past evidence given the current state, i.e.: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   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 </a:t>
            </a: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     gives us the expression posited on the earlier slide: </a:t>
            </a:r>
          </a:p>
          <a:p>
            <a:pPr lvl="1">
              <a:lnSpc>
                <a:spcPct val="9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1050" dirty="0" smtClean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527300" cy="271388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07240"/>
            <a:ext cx="11201400" cy="76456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962400"/>
            <a:ext cx="6618073" cy="37441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8763000" y="0"/>
            <a:ext cx="3324225" cy="1600200"/>
            <a:chOff x="4752975" y="1219200"/>
            <a:chExt cx="3324225" cy="1600200"/>
          </a:xfrm>
        </p:grpSpPr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5667375" y="1219200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Calibri"/>
                  <a:cs typeface="Calibri"/>
                </a:rPr>
                <a:t>X</a:t>
              </a:r>
              <a:r>
                <a:rPr lang="en-US" sz="2400" baseline="-25000" dirty="0">
                  <a:latin typeface="Calibri"/>
                  <a:cs typeface="Calibri"/>
                </a:rPr>
                <a:t>2</a:t>
              </a:r>
            </a:p>
          </p:txBody>
        </p:sp>
        <p:cxnSp>
          <p:nvCxnSpPr>
            <p:cNvPr id="22" name="AutoShape 7"/>
            <p:cNvCxnSpPr>
              <a:cxnSpLocks noChangeShapeType="1"/>
              <a:stCxn id="21" idx="4"/>
              <a:endCxn id="30" idx="0"/>
            </p:cNvCxnSpPr>
            <p:nvPr/>
          </p:nvCxnSpPr>
          <p:spPr bwMode="auto">
            <a:xfrm>
              <a:off x="5934075" y="1766888"/>
              <a:ext cx="0" cy="5048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Oval 8"/>
            <p:cNvSpPr>
              <a:spLocks noChangeArrowheads="1"/>
            </p:cNvSpPr>
            <p:nvPr/>
          </p:nvSpPr>
          <p:spPr bwMode="auto">
            <a:xfrm>
              <a:off x="4752975" y="2286000"/>
              <a:ext cx="533400" cy="5334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Calibri"/>
                  <a:cs typeface="Calibri"/>
                </a:rPr>
                <a:t>E</a:t>
              </a:r>
              <a:r>
                <a:rPr lang="en-US" sz="2400" baseline="-25000">
                  <a:latin typeface="Calibri"/>
                  <a:cs typeface="Calibri"/>
                </a:rPr>
                <a:t>1</a:t>
              </a:r>
            </a:p>
          </p:txBody>
        </p:sp>
        <p:cxnSp>
          <p:nvCxnSpPr>
            <p:cNvPr id="24" name="AutoShape 9"/>
            <p:cNvCxnSpPr>
              <a:cxnSpLocks noChangeShapeType="1"/>
              <a:stCxn id="25" idx="6"/>
              <a:endCxn id="21" idx="2"/>
            </p:cNvCxnSpPr>
            <p:nvPr/>
          </p:nvCxnSpPr>
          <p:spPr bwMode="auto">
            <a:xfrm>
              <a:off x="5300663" y="1485900"/>
              <a:ext cx="3524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4752975" y="1219200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Calibri"/>
                  <a:cs typeface="Calibri"/>
                </a:rPr>
                <a:t>X</a:t>
              </a:r>
              <a:r>
                <a:rPr lang="en-US" sz="2400" baseline="-25000">
                  <a:latin typeface="Calibri"/>
                  <a:cs typeface="Calibri"/>
                </a:rPr>
                <a:t>1</a:t>
              </a:r>
            </a:p>
          </p:txBody>
        </p:sp>
        <p:cxnSp>
          <p:nvCxnSpPr>
            <p:cNvPr id="26" name="AutoShape 11"/>
            <p:cNvCxnSpPr>
              <a:cxnSpLocks noChangeShapeType="1"/>
              <a:stCxn id="25" idx="4"/>
              <a:endCxn id="23" idx="0"/>
            </p:cNvCxnSpPr>
            <p:nvPr/>
          </p:nvCxnSpPr>
          <p:spPr bwMode="auto">
            <a:xfrm>
              <a:off x="5019675" y="1766888"/>
              <a:ext cx="0" cy="5048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Oval 12"/>
            <p:cNvSpPr>
              <a:spLocks noChangeArrowheads="1"/>
            </p:cNvSpPr>
            <p:nvPr/>
          </p:nvSpPr>
          <p:spPr bwMode="auto">
            <a:xfrm>
              <a:off x="6581775" y="1219200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Calibri"/>
                  <a:cs typeface="Calibri"/>
                </a:rPr>
                <a:t>X</a:t>
              </a:r>
              <a:r>
                <a:rPr lang="en-US" sz="2400" baseline="-25000">
                  <a:latin typeface="Calibri"/>
                  <a:cs typeface="Calibri"/>
                </a:rPr>
                <a:t>3</a:t>
              </a:r>
            </a:p>
          </p:txBody>
        </p:sp>
        <p:cxnSp>
          <p:nvCxnSpPr>
            <p:cNvPr id="28" name="AutoShape 14"/>
            <p:cNvCxnSpPr>
              <a:cxnSpLocks noChangeShapeType="1"/>
              <a:stCxn id="21" idx="6"/>
              <a:endCxn id="27" idx="2"/>
            </p:cNvCxnSpPr>
            <p:nvPr/>
          </p:nvCxnSpPr>
          <p:spPr bwMode="auto">
            <a:xfrm>
              <a:off x="6215063" y="1485900"/>
              <a:ext cx="3524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16"/>
            <p:cNvCxnSpPr>
              <a:cxnSpLocks noChangeShapeType="1"/>
            </p:cNvCxnSpPr>
            <p:nvPr/>
          </p:nvCxnSpPr>
          <p:spPr bwMode="auto">
            <a:xfrm>
              <a:off x="7115175" y="1485900"/>
              <a:ext cx="9620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Oval 17"/>
            <p:cNvSpPr>
              <a:spLocks noChangeArrowheads="1"/>
            </p:cNvSpPr>
            <p:nvPr/>
          </p:nvSpPr>
          <p:spPr bwMode="auto">
            <a:xfrm>
              <a:off x="5667375" y="2286000"/>
              <a:ext cx="533400" cy="5334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Calibri"/>
                  <a:cs typeface="Calibri"/>
                </a:rPr>
                <a:t>E</a:t>
              </a:r>
              <a:r>
                <a:rPr lang="en-US" sz="2400" baseline="-25000"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31" name="Oval 18"/>
            <p:cNvSpPr>
              <a:spLocks noChangeArrowheads="1"/>
            </p:cNvSpPr>
            <p:nvPr/>
          </p:nvSpPr>
          <p:spPr bwMode="auto">
            <a:xfrm>
              <a:off x="6581775" y="2286000"/>
              <a:ext cx="533400" cy="5334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Calibri"/>
                  <a:cs typeface="Calibri"/>
                </a:rPr>
                <a:t>E</a:t>
              </a:r>
              <a:r>
                <a:rPr lang="en-US" sz="2400" baseline="-25000">
                  <a:latin typeface="Calibri"/>
                  <a:cs typeface="Calibri"/>
                </a:rPr>
                <a:t>3</a:t>
              </a:r>
            </a:p>
          </p:txBody>
        </p:sp>
        <p:cxnSp>
          <p:nvCxnSpPr>
            <p:cNvPr id="32" name="AutoShape 21"/>
            <p:cNvCxnSpPr>
              <a:cxnSpLocks noChangeShapeType="1"/>
              <a:stCxn id="27" idx="4"/>
              <a:endCxn id="31" idx="0"/>
            </p:cNvCxnSpPr>
            <p:nvPr/>
          </p:nvCxnSpPr>
          <p:spPr bwMode="auto">
            <a:xfrm>
              <a:off x="6848475" y="1766888"/>
              <a:ext cx="0" cy="5048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469" y="4972050"/>
            <a:ext cx="6945531" cy="361950"/>
          </a:xfrm>
          <a:prstGeom prst="rect">
            <a:avLst/>
          </a:prstGeom>
        </p:spPr>
      </p:pic>
      <p:pic>
        <p:nvPicPr>
          <p:cNvPr id="35" name="Picture 34" descr="latex-image-1.pd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929244"/>
            <a:ext cx="9296400" cy="92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8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  <p:tag name="FIRSTPABBEEL@W80480ZJATPT3PP7" val="410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2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MAGNIFICATION" val="1351"/>
  <p:tag name="ORIGWIDTH" val="61"/>
  <p:tag name="PICTUREFILESIZE" val="405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 | e_1) = P(x_1, e_1) / P(e_1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MAGNIFICATION" val="886"/>
  <p:tag name="ORIGWIDTH" val="269"/>
  <p:tag name="PICTUREFILESIZE" val="1177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P(x_1) P(e_1 | x_1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MAGNIFICATION" val="886"/>
  <p:tag name="ORIGWIDTH" val="165"/>
  <p:tag name="PICTUREFILESIZE" val="81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 \propto_{X_1} P(x_1, e_1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MAGNIFICATION" val="886"/>
  <p:tag name="ORIGWIDTH" val="133"/>
  <p:tag name="PICTUREFILESIZE" val="727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2) = \sum_{x_1} P(x_1, x_2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MAGNIFICATION" val="886"/>
  <p:tag name="ORIGWIDTH" val="205"/>
  <p:tag name="PICTUREFILESIZE" val="1269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sum_{x_1} P(x_1) P(x_2 | x_1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MAGNIFICATION" val="886"/>
  <p:tag name="ORIGWIDTH" val="196"/>
  <p:tag name="PICTUREFILESIZE" val="1277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[&#10;\textcolor{BrickRed}{B(X_t) = P(X_{t}|e_{1:t}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87"/>
  <p:tag name="PICTUREFILESIZE" val="1420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def\argmax{\mathop{\rm arg\,max}}&#10;\begin{document}&#10;\[&#10;= \sum_{x_{t-1}} P(x_{t-1}, x_t, e_{1:t}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10"/>
  <p:tag name="PICTUREFILESIZE" val="1196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P(x_t | e_{1:t}) \propto_X \textcolor{BrickRed}{P(x_t, e_{1:t}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MAGNIFICATION" val="1183"/>
  <p:tag name="ORIGWIDTH" val="231"/>
  <p:tag name="PICTUREFILESIZE" val="1965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= \sum_{x_{t-1}} \textcolor{BrickRed}{P(x_{t-1}, e_{1:t-1})} P(x_t | x_{t-1}) P(e_t | x_t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63"/>
  <p:tag name="BOXHEIGHT" val="414"/>
  <p:tag name="BOXFONT" val="10"/>
  <p:tag name="BOXWRAP" val="False"/>
  <p:tag name="WORKAROUNDTRANSPARENCYBUG" val="False"/>
  <p:tag name="ALLOWFONTSUBSTITUTION" val="False"/>
  <p:tag name="BITMAPFORMAT" val="png16m"/>
  <p:tag name="ORIGWIDTH" val="385"/>
  <p:tag name="PICTUREFILESIZE" val="3587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x, y)}{P(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1314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= P(e_t | x_t) \sum_{x_{t-1}} P(x_t | x_{t-1})  \textcolor{BrickRed}{P(x_{t-1}, e_{1:t-1}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63"/>
  <p:tag name="BOXHEIGHT" val="414"/>
  <p:tag name="BOXFONT" val="10"/>
  <p:tag name="BOXWRAP" val="False"/>
  <p:tag name="WORKAROUNDTRANSPARENCYBUG" val="False"/>
  <p:tag name="ALLOWFONTSUBSTITUTION" val="False"/>
  <p:tag name="BITMAPFORMAT" val="png16m"/>
  <p:tag name="ORIGWIDTH" val="389"/>
  <p:tag name="PICTUREFILESIZE" val="3605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B_t(X) = P(X_t | e_{1:t}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MAGNIFICATION" val="1182"/>
  <p:tag name="ORIGWIDTH" val="188"/>
  <p:tag name="PICTUREFILESIZE" val="1413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[&#10;\textcolor{OliveGreen}{P(x_{t}|e_{1:t-1})} = \sum_{x_{t-1}}  \textcolor{BrickRed}{P(x_{t-1}|e_{1:t-1})} \cdot P(x_{t}| x_{t-1}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43"/>
  <p:tag name="PICTUREFILESIZE" val="4022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[&#10;\textcolor{BrickRed}{P(x_{t}|e_{1:t})} \propto_X \textcolor{OliveGreen}{P(x_{t}|e_{1:t-1})}\cdot P(e_{t}| x_{t}) 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343"/>
  <p:tag name="PICTUREFILESIZE" val="2834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BrickRed}{B(X)} \propto \textcolor{Orange}{P(e| X)} \textcolor{OliveGreen}{B'(X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211"/>
  <p:tag name="PICTUREFILESIZE" val="1995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P(X_1)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7"/>
  <p:tag name="PICTUREFILESIZE" val="1104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usenames]{color}&#10;\begin{document}&#10;$\textcolor{BrickRed}{P(X_1\ | \ E_1 = \textit{umbrella})}$&#10;\end{document}&#10;"/>
  <p:tag name="FILENAME" val="TP_tmp"/>
  <p:tag name="FORMAT" val="bmp256"/>
  <p:tag name="RES" val="1200"/>
  <p:tag name="BLEND" val="0"/>
  <p:tag name="TRANSPARENT" val="0"/>
  <p:tag name="TBUG" val="0"/>
  <p:tag name="ALLOWFS" val="0"/>
  <p:tag name="ORIGWIDTH" val="99"/>
  <p:tag name="PICTUREFILESIZE" val="30339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usenames]{color}&#10;\begin{document}&#10;$\textcolor{OliveGreen}{P(X_2 \ | \ E_1 = \textit{umbrella})}$&#10;\end{document}&#10;"/>
  <p:tag name="FILENAME" val="TP_tmp"/>
  <p:tag name="FORMAT" val="bmp256"/>
  <p:tag name="RES" val="1200"/>
  <p:tag name="BLEND" val="0"/>
  <p:tag name="TRANSPARENT" val="0"/>
  <p:tag name="TBUG" val="0"/>
  <p:tag name="ALLOWFS" val="0"/>
  <p:tag name="ORIGWIDTH" val="99"/>
  <p:tag name="PICTUREFILESIZE" val="30339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usenames]{color}&#10;\begin{document}&#10;$\textcolor{BrickRed}{P(X_2\ | \ E_1 = \textit{umb}, E_2 = \textit{umb})}$&#10;\end{document}&#10;"/>
  <p:tag name="FILENAME" val="TP_tmp"/>
  <p:tag name="FORMAT" val="bmp256"/>
  <p:tag name="RES" val="1200"/>
  <p:tag name="BLEND" val="0"/>
  <p:tag name="TRANSPARENT" val="0"/>
  <p:tag name="TBUG" val="0"/>
  <p:tag name="ALLOWFS" val="0"/>
  <p:tag name="ORIGWIDTH" val="128"/>
  <p:tag name="PICTUREFILESIZE" val="39196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usenames]{color}&#10;\begin{document}&#10;$$ \textcolor{OliveGreen}{P(x_t | e_{1:t-1} )} = \sum_{x_{t-1}} \textcolor{BrickRed}{P( x_{t-1} | e_{1:t-1} )} \cdot \textcolor{black}{P( x_t | x_{t-1} )}$$&#10;\end{document}&#10;"/>
  <p:tag name="FILENAME" val="TP_tmp"/>
  <p:tag name="FORMAT" val="bmp256"/>
  <p:tag name="RES" val="1200"/>
  <p:tag name="BLEND" val="0"/>
  <p:tag name="TRANSPARENT" val="0"/>
  <p:tag name="TBUG" val="0"/>
  <p:tag name="ALLOWFS" val="0"/>
  <p:tag name="ORIGWIDTH" val="200"/>
  <p:tag name="PICTUREFILESIZE" val="127876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, y) = P(x | y) 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1045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usenames]{color}&#10;\begin{document}&#10;$$\textcolor{BrickRed}{P(x_t | e_{1:t} )} \propto \textcolor{OliveGreen}{P(x_t | e_{1:t-1})} \cdot \textcolor{black}{P(e_t | x_t )} $$&#10;\end{document}&#10;"/>
  <p:tag name="FILENAME" val="TP_tmp"/>
  <p:tag name="FORMAT" val="bmp256"/>
  <p:tag name="RES" val="1200"/>
  <p:tag name="BLEND" val="0"/>
  <p:tag name="TRANSPARENT" val="0"/>
  <p:tag name="TBUG" val="0"/>
  <p:tag name="ALLOWFS" val="0"/>
  <p:tag name="ORIGWIDTH" val="150"/>
  <p:tag name="PICTUREFILESIZE" val="45857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BrickRed}{x'} = \mbox{sample}(\textcolor{BrickRed}{P(X'|x)}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212"/>
  <p:tag name="PICTUREFILESIZE" val="1829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BrickRed}{w(x)} = \textcolor{BrickRed}{P(e| x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139"/>
  <p:tag name="PICTUREFILESIZE" val="1103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BrickRed}{B(X)} \propto \textcolor{BrickRed}{P(e| X) B'(X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211"/>
  <p:tag name="PICTUREFILESIZE" val="185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4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begin{eqnarray*}&#10;P(X_1, X_2, \ldots X_n) &amp; = &amp; P(X_1) P(X_2 | X_1) P(X_3|X_1,X_2) \ldots \\&#10;&amp; = &amp; \prod_{i=1}^n P(X_i | X_1, \ldots, X_{i-1})&#10;\end{eqnarray*}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1"/>
  <p:tag name="PICTUREFILESIZE" val="4129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6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 | e_1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MAGNIFICATION" val="1350"/>
  <p:tag name="ORIGWIDTH" val="88"/>
  <p:tag name="PICTUREFILESIZE" val="4833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73542</TotalTime>
  <Words>2397</Words>
  <Application>Microsoft Macintosh PowerPoint</Application>
  <PresentationFormat>Widescreen</PresentationFormat>
  <Paragraphs>647</Paragraphs>
  <Slides>39</Slides>
  <Notes>17</Notes>
  <HiddenSlides>3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Calibri</vt:lpstr>
      <vt:lpstr>ＭＳ Ｐゴシック</vt:lpstr>
      <vt:lpstr>Symbol</vt:lpstr>
      <vt:lpstr>Wingdings</vt:lpstr>
      <vt:lpstr>Arial</vt:lpstr>
      <vt:lpstr>dan-berkeley-nlp-v1</vt:lpstr>
      <vt:lpstr>Videoclip</vt:lpstr>
      <vt:lpstr>Photo Editor Photo</vt:lpstr>
      <vt:lpstr>CSE 317: Artificial Intelligence </vt:lpstr>
      <vt:lpstr>Probability Recap</vt:lpstr>
      <vt:lpstr>Hidden Markov Models</vt:lpstr>
      <vt:lpstr>Hidden Markov Models</vt:lpstr>
      <vt:lpstr>Example: Weather HMM</vt:lpstr>
      <vt:lpstr>Example: Ghostbusters HMM</vt:lpstr>
      <vt:lpstr>Joint Distribution of an HMM</vt:lpstr>
      <vt:lpstr>Chain Rule and HMMs</vt:lpstr>
      <vt:lpstr>Chain Rule and HMMs</vt:lpstr>
      <vt:lpstr>Implied Conditional Independencies</vt:lpstr>
      <vt:lpstr>HMMs Recap</vt:lpstr>
      <vt:lpstr>Conditional Independence</vt:lpstr>
      <vt:lpstr>Real HMM Examples</vt:lpstr>
      <vt:lpstr>Filtering / Monitoring</vt:lpstr>
      <vt:lpstr>Example: Robot Localization</vt:lpstr>
      <vt:lpstr>Example: Robot Localization</vt:lpstr>
      <vt:lpstr>Example: Robot Localization</vt:lpstr>
      <vt:lpstr>Example: Robot Localization</vt:lpstr>
      <vt:lpstr>Example: Robot Localization</vt:lpstr>
      <vt:lpstr>Example: Robot Localization</vt:lpstr>
      <vt:lpstr>Inference: Base Cases</vt:lpstr>
      <vt:lpstr>Passage of Time</vt:lpstr>
      <vt:lpstr>Observation</vt:lpstr>
      <vt:lpstr>Example: Weather HMM</vt:lpstr>
      <vt:lpstr>The Forward Algorithm</vt:lpstr>
      <vt:lpstr>Online Belief Updates</vt:lpstr>
      <vt:lpstr>Example: Passage of Time</vt:lpstr>
      <vt:lpstr>Example: Observation</vt:lpstr>
      <vt:lpstr>Filtering</vt:lpstr>
      <vt:lpstr>Particle Filtering</vt:lpstr>
      <vt:lpstr>Particle Filtering</vt:lpstr>
      <vt:lpstr>Representation: Particles</vt:lpstr>
      <vt:lpstr>Particle Filtering: Elapse Time</vt:lpstr>
      <vt:lpstr>Particle Filtering: Observe</vt:lpstr>
      <vt:lpstr>Particle Filtering: Resample</vt:lpstr>
      <vt:lpstr>Recap: Particle Filtering</vt:lpstr>
      <vt:lpstr>More Demos!</vt:lpstr>
      <vt:lpstr>Robot Localization</vt:lpstr>
      <vt:lpstr>Robot Localization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Microsoft Office User</cp:lastModifiedBy>
  <cp:revision>4106</cp:revision>
  <cp:lastPrinted>2013-10-31T08:16:55Z</cp:lastPrinted>
  <dcterms:created xsi:type="dcterms:W3CDTF">2004-08-27T04:16:05Z</dcterms:created>
  <dcterms:modified xsi:type="dcterms:W3CDTF">2020-11-15T02:41:22Z</dcterms:modified>
</cp:coreProperties>
</file>