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381" r:id="rId3"/>
    <p:sldId id="462" r:id="rId4"/>
    <p:sldId id="463" r:id="rId5"/>
    <p:sldId id="464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3" r:id="rId51"/>
    <p:sldId id="484" r:id="rId52"/>
    <p:sldId id="461" r:id="rId53"/>
    <p:sldId id="460" r:id="rId54"/>
    <p:sldId id="48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5" autoAdjust="0"/>
    <p:restoredTop sz="95055" autoAdjust="0"/>
  </p:normalViewPr>
  <p:slideViewPr>
    <p:cSldViewPr>
      <p:cViewPr varScale="1">
        <p:scale>
          <a:sx n="94" d="100"/>
          <a:sy n="94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DCCA1-002B-4F71-B1A4-7F0A8AED8B57}" type="datetimeFigureOut">
              <a:rPr lang="es-CO" smtClean="0"/>
              <a:t>27/09/2019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8B4D-4DF2-4F78-A49A-BC9453DF63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Rectángulo"/>
          <p:cNvSpPr/>
          <p:nvPr/>
        </p:nvSpPr>
        <p:spPr>
          <a:xfrm>
            <a:off x="0" y="6590108"/>
            <a:ext cx="9144000" cy="267891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50" y="1484784"/>
            <a:ext cx="8229600" cy="52239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7250" y="762000"/>
            <a:ext cx="8229600" cy="6858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85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1484784"/>
            <a:ext cx="35719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57250" y="753294"/>
            <a:ext cx="8229600" cy="73149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38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CO" noProof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6" name="5 Marcador de número de diapositiva" descr="&lt;No.&gt;"/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0" y="6590108"/>
            <a:ext cx="9144000" cy="267891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sz="4000" dirty="0"/>
              <a:t>Introducción a </a:t>
            </a:r>
            <a:r>
              <a:rPr lang="es-CO" sz="4000" dirty="0" err="1"/>
              <a:t>Python</a:t>
            </a:r>
            <a:endParaRPr lang="es-C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800" dirty="0"/>
              <a:t>Modelado, Optimización y Simulación</a:t>
            </a:r>
          </a:p>
          <a:p>
            <a:endParaRPr lang="es-CO" sz="1600" dirty="0"/>
          </a:p>
          <a:p>
            <a:r>
              <a:rPr lang="es-CO" sz="1600" dirty="0"/>
              <a:t>Profesor</a:t>
            </a:r>
          </a:p>
          <a:p>
            <a:r>
              <a:rPr lang="es-CO" sz="1600" dirty="0"/>
              <a:t>Germán Montoya</a:t>
            </a:r>
          </a:p>
          <a:p>
            <a:endParaRPr lang="es-CO" sz="1600" dirty="0"/>
          </a:p>
          <a:p>
            <a:r>
              <a:rPr lang="es-CO" sz="1600" dirty="0"/>
              <a:t>Oficina ML648</a:t>
            </a:r>
          </a:p>
          <a:p>
            <a:endParaRPr lang="es-CO" sz="1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671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lvl="1" indent="0">
              <a:lnSpc>
                <a:spcPct val="90000"/>
              </a:lnSpc>
              <a:buNone/>
            </a:pPr>
            <a:r>
              <a:rPr lang="pt-BR" sz="3100" dirty="0"/>
              <a:t>lista=[5,7,2,4,5,8]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#Creamos una lista con la lista [1,2,3] repetida 10 veces.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res12=[1,2,3]*10</a:t>
            </a:r>
          </a:p>
          <a:p>
            <a:pPr>
              <a:lnSpc>
                <a:spcPct val="90000"/>
              </a:lnSpc>
              <a:buNone/>
            </a:pPr>
            <a:endParaRPr lang="es-CO" sz="2600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#Construir una lista que tenga un 1 rodeado de dos listas, cada una con 20 ceros.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res13=([0]*20)+[1]+([0]*20)</a:t>
            </a:r>
          </a:p>
          <a:p>
            <a:pPr>
              <a:lnSpc>
                <a:spcPct val="90000"/>
              </a:lnSpc>
              <a:buNone/>
            </a:pPr>
            <a:endParaRPr lang="es-CO" sz="2600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#Calculamos el promedio de la lista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res14=sum(lista)/</a:t>
            </a:r>
            <a:r>
              <a:rPr lang="es-CO" sz="2600" dirty="0" err="1"/>
              <a:t>len</a:t>
            </a:r>
            <a:r>
              <a:rPr lang="es-CO" sz="2600" dirty="0"/>
              <a:t>(lista)</a:t>
            </a:r>
          </a:p>
          <a:p>
            <a:pPr>
              <a:lnSpc>
                <a:spcPct val="90000"/>
              </a:lnSpc>
              <a:buNone/>
            </a:pPr>
            <a:endParaRPr lang="es-CO" sz="2600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#Organizamos la lista de menor a mayor.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res15=</a:t>
            </a:r>
            <a:r>
              <a:rPr lang="es-CO" sz="2600" dirty="0" err="1"/>
              <a:t>sorted</a:t>
            </a:r>
            <a:r>
              <a:rPr lang="es-CO" sz="2600" dirty="0"/>
              <a:t>(lista)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86628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#Elevar a una potencia.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res16=2**5=32</a:t>
            </a:r>
          </a:p>
          <a:p>
            <a:pPr>
              <a:lnSpc>
                <a:spcPct val="90000"/>
              </a:lnSpc>
              <a:buNone/>
            </a:pPr>
            <a:endParaRPr lang="es-CO" sz="2600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#División entera.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res17=5//2=2</a:t>
            </a:r>
          </a:p>
          <a:p>
            <a:pPr>
              <a:lnSpc>
                <a:spcPct val="90000"/>
              </a:lnSpc>
              <a:buNone/>
            </a:pPr>
            <a:endParaRPr lang="es-CO" sz="2600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#Operador modulo.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res18=5%2=1</a:t>
            </a:r>
            <a:endParaRPr lang="es-ES" sz="2600" dirty="0"/>
          </a:p>
          <a:p>
            <a:pPr>
              <a:lnSpc>
                <a:spcPct val="90000"/>
              </a:lnSpc>
              <a:buNone/>
            </a:pP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88207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numpy</a:t>
            </a:r>
            <a:r>
              <a:rPr lang="es-CO" dirty="0"/>
              <a:t> as </a:t>
            </a:r>
            <a:r>
              <a:rPr lang="es-CO" dirty="0" err="1"/>
              <a:t>np</a:t>
            </a:r>
            <a:endParaRPr lang="es-CO" dirty="0"/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#Creamos un arreglo a partir de una lista.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data = [0,2,4,6]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res2 = </a:t>
            </a:r>
            <a:r>
              <a:rPr lang="es-CO" dirty="0" err="1"/>
              <a:t>np.array</a:t>
            </a:r>
            <a:r>
              <a:rPr lang="es-CO" dirty="0"/>
              <a:t>(data)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#Obtenemos la forma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res3=res2.shape=(4)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#Obtenemos las filas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res4=res2.ndim=1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73090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#Obtenemos el número de elementos del arreglo. Multiplico filas*columnas.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res5=res2.size=4</a:t>
            </a:r>
          </a:p>
          <a:p>
            <a:pPr marL="0" indent="0">
              <a:lnSpc>
                <a:spcPct val="90000"/>
              </a:lnSpc>
              <a:buNone/>
            </a:pPr>
            <a:endParaRPr lang="es-CO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#Obtenemos el número de bytes que ocupa 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res6=res2.nbytes=32</a:t>
            </a:r>
          </a:p>
          <a:p>
            <a:pPr marL="0" indent="0">
              <a:lnSpc>
                <a:spcPct val="90000"/>
              </a:lnSpc>
              <a:buNone/>
            </a:pPr>
            <a:endParaRPr lang="es-CO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#Obtenemos el tipo de datos de cada elemento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res7=res2.dtype=int64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77589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#Creamos un arreglo de 2 filas y 4 columnas a partir de listas.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data = [[0, 2, 4, 6], [1, 'a', 5, 7]]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res8 = </a:t>
            </a:r>
            <a:r>
              <a:rPr lang="es-CO" dirty="0" err="1"/>
              <a:t>np.array</a:t>
            </a:r>
            <a:r>
              <a:rPr lang="es-CO" dirty="0"/>
              <a:t>(data)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#Creamos un arreglo de 2 filas y 4 columnas a partir de </a:t>
            </a:r>
            <a:r>
              <a:rPr lang="es-CO" i="1" dirty="0" err="1"/>
              <a:t>tuplas</a:t>
            </a:r>
            <a:r>
              <a:rPr lang="es-CO" i="1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data = [(0, 2, 4, 6), (1, 'a', 5, 7)]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res9 = </a:t>
            </a:r>
            <a:r>
              <a:rPr lang="es-CO" dirty="0" err="1"/>
              <a:t>np.array</a:t>
            </a:r>
            <a:r>
              <a:rPr lang="es-CO" dirty="0"/>
              <a:t>(data)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#Creamos un arreglo con filas de distinto tamaño a partir de listas y </a:t>
            </a:r>
            <a:r>
              <a:rPr lang="es-CO" i="1" dirty="0" err="1"/>
              <a:t>tuplas</a:t>
            </a:r>
            <a:r>
              <a:rPr lang="es-CO" i="1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data = [[0, 2, 4, 6], (1, 'a', 5, 7, 9)]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res10 = </a:t>
            </a:r>
            <a:r>
              <a:rPr lang="es-CO" dirty="0" err="1"/>
              <a:t>np.array</a:t>
            </a:r>
            <a:r>
              <a:rPr lang="es-CO" dirty="0"/>
              <a:t>(data)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13728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#Accedemos al ultimo elemento de la 2da fila.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res11=res10[1][4]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#Creamos un arreglo a partir de un </a:t>
            </a:r>
            <a:r>
              <a:rPr lang="es-CO" i="1" dirty="0" err="1"/>
              <a:t>range</a:t>
            </a:r>
            <a:r>
              <a:rPr lang="es-CO" i="1" dirty="0"/>
              <a:t> con limite inferior, limite superior e incremento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res12 = </a:t>
            </a:r>
            <a:r>
              <a:rPr lang="es-CO" i="1" dirty="0" err="1"/>
              <a:t>np.arange</a:t>
            </a:r>
            <a:r>
              <a:rPr lang="es-CO" i="1" dirty="0"/>
              <a:t>(2, 10, 3)=[2,5,8]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#Creamos un arreglo a partir de un </a:t>
            </a:r>
            <a:r>
              <a:rPr lang="es-CO" i="1" dirty="0" err="1"/>
              <a:t>range</a:t>
            </a:r>
            <a:r>
              <a:rPr lang="es-CO" i="1" dirty="0"/>
              <a:t> con limite inferior, limite superior y número de elementos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res13 = </a:t>
            </a:r>
            <a:r>
              <a:rPr lang="es-CO" dirty="0" err="1"/>
              <a:t>np.linspace</a:t>
            </a:r>
            <a:r>
              <a:rPr lang="es-CO" dirty="0"/>
              <a:t>(2, 10, 4)=[2,4.666,7.333,10]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#Creamos una matriz de ceros de 3x3.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res14=</a:t>
            </a:r>
            <a:r>
              <a:rPr lang="es-CO" dirty="0" err="1"/>
              <a:t>np.zeros</a:t>
            </a:r>
            <a:r>
              <a:rPr lang="es-CO" dirty="0"/>
              <a:t>((3,3))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79898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#Creamos una matriz de unos de 3x3.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res15=</a:t>
            </a:r>
            <a:r>
              <a:rPr lang="es-CO" dirty="0" err="1"/>
              <a:t>np.ones</a:t>
            </a:r>
            <a:r>
              <a:rPr lang="es-CO" dirty="0"/>
              <a:t>((3,3))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#Extraemos la 2da fila.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res16=res15[1,:]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i="1" dirty="0"/>
              <a:t>#Extraemos la 2da columna.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dirty="0"/>
              <a:t>res17=res15[:,1]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95336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#Indexado booleano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edades = </a:t>
            </a:r>
            <a:r>
              <a:rPr lang="es-CO" sz="2800" dirty="0" err="1"/>
              <a:t>np.array</a:t>
            </a:r>
            <a:r>
              <a:rPr lang="es-CO" sz="2800" dirty="0"/>
              <a:t>([23, 56, 67, 89, 23, 56, 27, 12, 8, 72])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res18=edades &gt; 30=[False True True…True]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 err="1"/>
              <a:t>generos</a:t>
            </a:r>
            <a:r>
              <a:rPr lang="es-CO" sz="2800" dirty="0"/>
              <a:t> = </a:t>
            </a:r>
            <a:r>
              <a:rPr lang="es-CO" sz="2800" dirty="0" err="1"/>
              <a:t>np.array</a:t>
            </a:r>
            <a:r>
              <a:rPr lang="es-CO" sz="2800" dirty="0"/>
              <a:t>(['m', 'm', 'f', 'f', 'm', 'f', 'm', 'm' ,'m', 'f'])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res19=</a:t>
            </a:r>
            <a:r>
              <a:rPr lang="es-CO" sz="2800" dirty="0" err="1"/>
              <a:t>generos</a:t>
            </a:r>
            <a:r>
              <a:rPr lang="es-CO" sz="2800" dirty="0"/>
              <a:t> == 'm‘=[True </a:t>
            </a:r>
            <a:r>
              <a:rPr lang="es-CO" sz="2800" dirty="0" err="1"/>
              <a:t>True</a:t>
            </a:r>
            <a:r>
              <a:rPr lang="es-CO" sz="2800" dirty="0"/>
              <a:t> False …False]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res20=(edades &gt; 10) &amp; (</a:t>
            </a:r>
            <a:r>
              <a:rPr lang="es-CO" sz="2800" dirty="0" err="1"/>
              <a:t>generos</a:t>
            </a:r>
            <a:r>
              <a:rPr lang="es-CO" sz="2800" dirty="0"/>
              <a:t> == 'f')=[False </a:t>
            </a:r>
            <a:r>
              <a:rPr lang="es-CO" sz="2800" dirty="0" err="1"/>
              <a:t>False</a:t>
            </a:r>
            <a:r>
              <a:rPr lang="es-CO" sz="2800" dirty="0"/>
              <a:t> True …True]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3908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#Indexado booleano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edades = </a:t>
            </a:r>
            <a:r>
              <a:rPr lang="es-CO" sz="2800" dirty="0" err="1"/>
              <a:t>np.array</a:t>
            </a:r>
            <a:r>
              <a:rPr lang="es-CO" sz="2800" dirty="0"/>
              <a:t>([23, 56, 67, 89, 23, 56, 27, 12, 8, 72])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res18=edades &gt; 30=[False True True…True]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 err="1"/>
              <a:t>generos</a:t>
            </a:r>
            <a:r>
              <a:rPr lang="es-CO" sz="2800" dirty="0"/>
              <a:t> = </a:t>
            </a:r>
            <a:r>
              <a:rPr lang="es-CO" sz="2800" dirty="0" err="1"/>
              <a:t>np.array</a:t>
            </a:r>
            <a:r>
              <a:rPr lang="es-CO" sz="2800" dirty="0"/>
              <a:t>(['m', 'm', 'f', 'f', 'm', 'f', 'm', 'm' ,'m', 'f'])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res19=</a:t>
            </a:r>
            <a:r>
              <a:rPr lang="es-CO" sz="2800" dirty="0" err="1"/>
              <a:t>generos</a:t>
            </a:r>
            <a:r>
              <a:rPr lang="es-CO" sz="2800" dirty="0"/>
              <a:t> == 'm‘=[True </a:t>
            </a:r>
            <a:r>
              <a:rPr lang="es-CO" sz="2800" dirty="0" err="1"/>
              <a:t>True</a:t>
            </a:r>
            <a:r>
              <a:rPr lang="es-CO" sz="2800" dirty="0"/>
              <a:t> False …False]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#Indexado booleano con extracción de los 'trues'.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positivos = (</a:t>
            </a:r>
            <a:r>
              <a:rPr lang="es-CO" sz="2800" dirty="0" err="1"/>
              <a:t>generos</a:t>
            </a:r>
            <a:r>
              <a:rPr lang="es-CO" sz="2800" dirty="0"/>
              <a:t> == 'm')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res21=edades[positivos]=[23,56,23,27,12,8]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res22=edades[</a:t>
            </a:r>
            <a:r>
              <a:rPr lang="es-CO" sz="2800" dirty="0" err="1"/>
              <a:t>generos</a:t>
            </a:r>
            <a:r>
              <a:rPr lang="es-CO" sz="2800" dirty="0"/>
              <a:t> == 'm']=[23,56,23,27,12,8]</a:t>
            </a:r>
          </a:p>
          <a:p>
            <a:pPr marL="0" indent="0">
              <a:lnSpc>
                <a:spcPct val="90000"/>
              </a:lnSpc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2376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#Transpuesta de una matriz.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data = [[0, 2, 4, 6], [1, 'a', 5, 7]]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 err="1"/>
              <a:t>dataArray</a:t>
            </a:r>
            <a:r>
              <a:rPr lang="es-CO" sz="2800" dirty="0"/>
              <a:t> = </a:t>
            </a:r>
            <a:r>
              <a:rPr lang="es-CO" sz="2800" dirty="0" err="1"/>
              <a:t>np.array</a:t>
            </a:r>
            <a:r>
              <a:rPr lang="es-CO" sz="2800" dirty="0"/>
              <a:t>(data)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res23=</a:t>
            </a:r>
            <a:r>
              <a:rPr lang="es-CO" sz="2800" dirty="0" err="1"/>
              <a:t>dataArray.T</a:t>
            </a: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#Cambiamos las dimensiones de una matriz.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res24=</a:t>
            </a:r>
            <a:r>
              <a:rPr lang="es-CO" sz="2800" dirty="0" err="1"/>
              <a:t>dataArray.reshape</a:t>
            </a:r>
            <a:r>
              <a:rPr lang="es-CO" sz="2800" dirty="0"/>
              <a:t>(4,2)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#Convertimos un arreglo de cualquier número de dimensiones en uno de una sola dimensión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res25=</a:t>
            </a:r>
            <a:r>
              <a:rPr lang="es-CO" sz="2800" dirty="0" err="1"/>
              <a:t>dataArray.ravel</a:t>
            </a:r>
            <a:r>
              <a:rPr lang="es-CO" sz="2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435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Listas</a:t>
            </a:r>
          </a:p>
          <a:p>
            <a:r>
              <a:rPr lang="es-CO" dirty="0" err="1"/>
              <a:t>Numpy</a:t>
            </a:r>
            <a:endParaRPr lang="es-CO" dirty="0"/>
          </a:p>
          <a:p>
            <a:r>
              <a:rPr lang="es-CO" dirty="0"/>
              <a:t>Estructuras de Control</a:t>
            </a:r>
          </a:p>
          <a:p>
            <a:r>
              <a:rPr lang="es-CO" dirty="0"/>
              <a:t>Graficas</a:t>
            </a:r>
          </a:p>
          <a:p>
            <a:r>
              <a:rPr lang="es-CO" dirty="0"/>
              <a:t>Cadenas, </a:t>
            </a:r>
            <a:r>
              <a:rPr lang="es-CO" dirty="0" err="1"/>
              <a:t>Tuplas</a:t>
            </a:r>
            <a:r>
              <a:rPr lang="es-CO" dirty="0"/>
              <a:t> y Diccionarios</a:t>
            </a:r>
          </a:p>
          <a:p>
            <a:r>
              <a:rPr lang="es-CO" dirty="0"/>
              <a:t>Funciones</a:t>
            </a:r>
          </a:p>
          <a:p>
            <a:r>
              <a:rPr lang="es-CO" dirty="0"/>
              <a:t>Librerías</a:t>
            </a:r>
          </a:p>
          <a:p>
            <a:r>
              <a:rPr lang="es-CO" dirty="0"/>
              <a:t>Clases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94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edades = </a:t>
            </a:r>
            <a:r>
              <a:rPr lang="es-CO" sz="2800" dirty="0" err="1"/>
              <a:t>np.array</a:t>
            </a:r>
            <a:r>
              <a:rPr lang="es-CO" sz="2800" dirty="0"/>
              <a:t>([23, 56, 67, 89, 23, 56, 27, 12, 8, 72])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#Calculamos el mínimo valor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res26=</a:t>
            </a:r>
            <a:r>
              <a:rPr lang="es-CO" sz="2800" dirty="0" err="1"/>
              <a:t>edades.min</a:t>
            </a:r>
            <a:r>
              <a:rPr lang="es-CO" sz="2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#Calculamos el máximo valor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res27=</a:t>
            </a:r>
            <a:r>
              <a:rPr lang="es-CO" sz="2800" dirty="0" err="1"/>
              <a:t>edades.max</a:t>
            </a:r>
            <a:r>
              <a:rPr lang="es-CO" sz="2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#Calculamos el promedio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res28=</a:t>
            </a:r>
            <a:r>
              <a:rPr lang="es-CO" sz="2800" dirty="0" err="1"/>
              <a:t>edades.mean</a:t>
            </a:r>
            <a:r>
              <a:rPr lang="es-CO" sz="2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#Calculamos la varianza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res29=</a:t>
            </a:r>
            <a:r>
              <a:rPr lang="es-CO" sz="2800" dirty="0" err="1"/>
              <a:t>edades.var</a:t>
            </a:r>
            <a:r>
              <a:rPr lang="es-CO" sz="2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7120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edades = </a:t>
            </a:r>
            <a:r>
              <a:rPr lang="es-CO" sz="2800" dirty="0" err="1"/>
              <a:t>np.array</a:t>
            </a:r>
            <a:r>
              <a:rPr lang="es-CO" sz="2800" dirty="0"/>
              <a:t>([23, 56, 67, 89, 23, 56, 27, 12, 8, 72])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#Calculamos la desviación estándar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res30=</a:t>
            </a:r>
            <a:r>
              <a:rPr lang="es-CO" sz="2800" dirty="0" err="1"/>
              <a:t>edades.std</a:t>
            </a:r>
            <a:r>
              <a:rPr lang="es-CO" sz="2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#Calculamos la frecuencia de cada elemento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res31=</a:t>
            </a:r>
            <a:r>
              <a:rPr lang="es-CO" sz="2800" dirty="0" err="1"/>
              <a:t>np.bincount</a:t>
            </a:r>
            <a:r>
              <a:rPr lang="es-CO" sz="2800" dirty="0"/>
              <a:t>(edades)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#Calculamos la suma acumulada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res32=</a:t>
            </a:r>
            <a:r>
              <a:rPr lang="es-CO" sz="2800" dirty="0" err="1"/>
              <a:t>edades.cumsum</a:t>
            </a:r>
            <a:r>
              <a:rPr lang="es-CO" sz="2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8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800" i="1" dirty="0"/>
              <a:t>#Calculamos el producto acumulado del arreglo.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800" dirty="0"/>
              <a:t>res33=</a:t>
            </a:r>
            <a:r>
              <a:rPr lang="es-CO" sz="2800" dirty="0" err="1"/>
              <a:t>edades.cumprod</a:t>
            </a:r>
            <a:r>
              <a:rPr lang="es-CO" sz="2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8371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400" i="1" dirty="0"/>
              <a:t>#Estructura del </a:t>
            </a:r>
            <a:r>
              <a:rPr lang="es-CO" sz="2400" i="1" dirty="0" err="1"/>
              <a:t>If</a:t>
            </a:r>
            <a:endParaRPr lang="es-CO" sz="2400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400" i="1" dirty="0"/>
              <a:t>#operadores relacionales: ==, !=, </a:t>
            </a:r>
            <a:r>
              <a:rPr lang="es-CO" sz="2400" i="1" dirty="0" err="1"/>
              <a:t>not</a:t>
            </a:r>
            <a:r>
              <a:rPr lang="es-CO" sz="2400" i="1" dirty="0"/>
              <a:t>, and, </a:t>
            </a:r>
            <a:r>
              <a:rPr lang="es-CO" sz="2400" i="1" dirty="0" err="1"/>
              <a:t>or</a:t>
            </a:r>
            <a:r>
              <a:rPr lang="es-CO" sz="2400" i="1" dirty="0"/>
              <a:t>, in (si un elemento está en una lista), </a:t>
            </a:r>
            <a:r>
              <a:rPr lang="es-CO" sz="2400" i="1" dirty="0" err="1"/>
              <a:t>is</a:t>
            </a:r>
            <a:r>
              <a:rPr lang="es-CO" sz="2400" i="1" dirty="0"/>
              <a:t> (si un objeto es igual a otro).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x=1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y=2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if</a:t>
            </a:r>
            <a:r>
              <a:rPr lang="es-CO" sz="2400" dirty="0"/>
              <a:t> x &lt; 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	</a:t>
            </a:r>
            <a:r>
              <a:rPr lang="es-CO" sz="2400" dirty="0" err="1"/>
              <a:t>print</a:t>
            </a:r>
            <a:r>
              <a:rPr lang="es-CO" sz="2400" dirty="0"/>
              <a:t>(x, "es menor que", 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elif</a:t>
            </a:r>
            <a:r>
              <a:rPr lang="es-CO" sz="2400" dirty="0"/>
              <a:t> x &gt; 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	</a:t>
            </a:r>
            <a:r>
              <a:rPr lang="es-CO" sz="2400" dirty="0" err="1"/>
              <a:t>print</a:t>
            </a:r>
            <a:r>
              <a:rPr lang="es-CO" sz="2400" dirty="0"/>
              <a:t>(x, "es mayor que", 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else</a:t>
            </a:r>
            <a:r>
              <a:rPr lang="es-CO" sz="24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	</a:t>
            </a:r>
            <a:r>
              <a:rPr lang="es-CO" sz="2400" dirty="0" err="1"/>
              <a:t>print</a:t>
            </a:r>
            <a:r>
              <a:rPr lang="es-CO" sz="2400" dirty="0"/>
              <a:t>(x, "y", y, "son iguales")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1733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400" i="1" dirty="0"/>
              <a:t>#Ciclo </a:t>
            </a:r>
            <a:r>
              <a:rPr lang="es-CO" sz="2400" i="1" dirty="0" err="1"/>
              <a:t>for</a:t>
            </a:r>
            <a:endParaRPr lang="es-CO" sz="2400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400" i="1" dirty="0"/>
              <a:t>#Recorrer una lista mostrando cada elemento.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lista=[3, 9, 12, 4]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for</a:t>
            </a:r>
            <a:r>
              <a:rPr lang="es-CO" sz="2400" dirty="0"/>
              <a:t> elemento in lista: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    </a:t>
            </a:r>
            <a:r>
              <a:rPr lang="es-CO" sz="2400" dirty="0" err="1"/>
              <a:t>print</a:t>
            </a:r>
            <a:r>
              <a:rPr lang="es-CO" sz="2400" dirty="0"/>
              <a:t>(elemento)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4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400" i="1" dirty="0"/>
              <a:t>#Llenar una lista con los elementos de un </a:t>
            </a:r>
            <a:r>
              <a:rPr lang="es-CO" sz="2400" i="1" dirty="0" err="1"/>
              <a:t>range</a:t>
            </a:r>
            <a:r>
              <a:rPr lang="es-CO" sz="2400" i="1" dirty="0"/>
              <a:t>. </a:t>
            </a:r>
            <a:r>
              <a:rPr lang="es-CO" sz="2400" i="1" dirty="0" err="1"/>
              <a:t>Range</a:t>
            </a:r>
            <a:r>
              <a:rPr lang="es-CO" sz="2400" i="1" dirty="0"/>
              <a:t>(x) genera elementos desde 0 hasta x-1.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lista=[]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for</a:t>
            </a:r>
            <a:r>
              <a:rPr lang="es-CO" sz="2400" dirty="0"/>
              <a:t> i in </a:t>
            </a:r>
            <a:r>
              <a:rPr lang="es-CO" sz="2400" dirty="0" err="1"/>
              <a:t>range</a:t>
            </a:r>
            <a:r>
              <a:rPr lang="es-CO" sz="2400" dirty="0"/>
              <a:t>(5):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    </a:t>
            </a:r>
            <a:r>
              <a:rPr lang="es-CO" sz="2400" dirty="0" err="1"/>
              <a:t>lista.append</a:t>
            </a:r>
            <a:r>
              <a:rPr lang="es-CO" sz="2400" dirty="0"/>
              <a:t>(i)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/>
              <a:t>    res1=lista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3252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2400" i="1" dirty="0"/>
              <a:t>#Imprimimos los tres primeros elementos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400" dirty="0"/>
              <a:t>lista = [3, 6, 9, 11]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400" dirty="0"/>
              <a:t>i =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400" dirty="0"/>
              <a:t>while i &lt; 3: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400" dirty="0"/>
              <a:t>    print(lista[i])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400" dirty="0"/>
              <a:t>    #i = i + 1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400" dirty="0"/>
              <a:t>    i += 1</a:t>
            </a:r>
          </a:p>
          <a:p>
            <a:pPr marL="0" indent="0">
              <a:lnSpc>
                <a:spcPct val="90000"/>
              </a:lnSpc>
              <a:buNone/>
            </a:pPr>
            <a:endParaRPr lang="pt-BR" sz="2400" dirty="0"/>
          </a:p>
          <a:p>
            <a:pPr marL="0" indent="0">
              <a:lnSpc>
                <a:spcPct val="90000"/>
              </a:lnSpc>
              <a:buNone/>
            </a:pPr>
            <a:r>
              <a:rPr lang="pt-BR" sz="2400" i="1" dirty="0"/>
              <a:t>#Es posible usar ‘break’ y ‘continue’ dentro de bucles.</a:t>
            </a:r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12023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i="1" dirty="0"/>
              <a:t># Cargamos la librería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import</a:t>
            </a:r>
            <a:r>
              <a:rPr lang="es-CO" sz="2000" dirty="0"/>
              <a:t> </a:t>
            </a:r>
            <a:r>
              <a:rPr lang="es-CO" sz="2000" dirty="0" err="1"/>
              <a:t>matplotlib.pyplot</a:t>
            </a:r>
            <a:r>
              <a:rPr lang="es-CO" sz="2000" dirty="0"/>
              <a:t> as </a:t>
            </a:r>
            <a:r>
              <a:rPr lang="es-CO" sz="2000" dirty="0" err="1"/>
              <a:t>plt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plt.style.use</a:t>
            </a:r>
            <a:r>
              <a:rPr lang="es-CO" sz="2000" dirty="0"/>
              <a:t>('</a:t>
            </a:r>
            <a:r>
              <a:rPr lang="es-CO" sz="2000" dirty="0" err="1"/>
              <a:t>ggplot</a:t>
            </a:r>
            <a:r>
              <a:rPr lang="es-CO" sz="2000" dirty="0"/>
              <a:t>')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i="1" dirty="0"/>
              <a:t># Pintamos una señal donde la primera lista es el eje del tiempo y las segunda lista son los valores de la función.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([1,2,3,4], [1,4,9,16], 'ro')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plt.axis</a:t>
            </a:r>
            <a:r>
              <a:rPr lang="es-CO" sz="2000" dirty="0"/>
              <a:t>([0, 6, 0, 20])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plt.show</a:t>
            </a:r>
            <a:r>
              <a:rPr lang="es-CO" sz="2000" dirty="0"/>
              <a:t>()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6200"/>
            <a:ext cx="392860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594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400" i="1" dirty="0"/>
              <a:t># Cuando queremos que las líneas sean interlineadas.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plt.plot</a:t>
            </a:r>
            <a:r>
              <a:rPr lang="es-CO" sz="2400" dirty="0"/>
              <a:t>([1,2,3,4], [1,4,9,16], 'r--')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plt.axis</a:t>
            </a:r>
            <a:r>
              <a:rPr lang="es-CO" sz="2400" dirty="0"/>
              <a:t>([0, 6, 0, 20])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plt.show</a:t>
            </a:r>
            <a:r>
              <a:rPr lang="es-CO" sz="2400" dirty="0"/>
              <a:t>()</a:t>
            </a:r>
            <a:endParaRPr lang="es-ES" sz="24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3276600"/>
            <a:ext cx="48529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95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400" i="1" dirty="0"/>
              <a:t># Cuando queremos que las líneas sean interlineadas.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plt.plot</a:t>
            </a:r>
            <a:r>
              <a:rPr lang="es-CO" sz="2400" dirty="0"/>
              <a:t>([1,2,3,4], [1,4,9,16], 'r--')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plt.axis</a:t>
            </a:r>
            <a:r>
              <a:rPr lang="es-CO" sz="2400" dirty="0"/>
              <a:t>([0, 6, 0, 20])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400" dirty="0" err="1"/>
              <a:t>plt.show</a:t>
            </a:r>
            <a:r>
              <a:rPr lang="es-CO" sz="2400" dirty="0"/>
              <a:t>()</a:t>
            </a:r>
            <a:endParaRPr lang="es-ES" sz="24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3276600"/>
            <a:ext cx="48529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36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i="1" dirty="0"/>
              <a:t># Cuando queremos graficar una señal </a:t>
            </a:r>
            <a:r>
              <a:rPr lang="es-CO" sz="2000" i="1" dirty="0" err="1"/>
              <a:t>senoidal</a:t>
            </a:r>
            <a:r>
              <a:rPr lang="es-CO" sz="2000" i="1" dirty="0"/>
              <a:t> en el eje del tiempo.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t = </a:t>
            </a:r>
            <a:r>
              <a:rPr lang="es-CO" sz="2000" dirty="0" err="1"/>
              <a:t>np.linspace</a:t>
            </a:r>
            <a:r>
              <a:rPr lang="es-CO" sz="2000" dirty="0"/>
              <a:t>(0, 10.0, 100)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(t, </a:t>
            </a:r>
            <a:r>
              <a:rPr lang="es-CO" sz="2000" dirty="0" err="1"/>
              <a:t>np.sin</a:t>
            </a:r>
            <a:r>
              <a:rPr lang="es-CO" sz="2000" dirty="0"/>
              <a:t>(t))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plt.xlabel</a:t>
            </a:r>
            <a:r>
              <a:rPr lang="es-CO" sz="2000" dirty="0"/>
              <a:t>('Time')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plt.ylabel</a:t>
            </a:r>
            <a:r>
              <a:rPr lang="es-CO" sz="2000" dirty="0"/>
              <a:t>('</a:t>
            </a:r>
            <a:r>
              <a:rPr lang="es-CO" sz="2000" dirty="0" err="1"/>
              <a:t>Signal</a:t>
            </a:r>
            <a:r>
              <a:rPr lang="es-CO" sz="2000" dirty="0"/>
              <a:t>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plt.title</a:t>
            </a:r>
            <a:r>
              <a:rPr lang="es-CO" sz="2000" dirty="0"/>
              <a:t>('</a:t>
            </a:r>
            <a:r>
              <a:rPr lang="es-CO" sz="2000" dirty="0" err="1"/>
              <a:t>My</a:t>
            </a:r>
            <a:r>
              <a:rPr lang="es-CO" sz="2000" dirty="0"/>
              <a:t> </a:t>
            </a:r>
            <a:r>
              <a:rPr lang="es-CO" sz="2000" dirty="0" err="1"/>
              <a:t>Plot</a:t>
            </a:r>
            <a:r>
              <a:rPr lang="es-CO" sz="2000" dirty="0"/>
              <a:t> $\\frac{a}{b}$');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plt.show</a:t>
            </a:r>
            <a:r>
              <a:rPr lang="es-CO" sz="2000" dirty="0"/>
              <a:t>()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04" y="3986214"/>
            <a:ext cx="3435696" cy="241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576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i="1" dirty="0"/>
              <a:t> # Varias curvas en la misma figura.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t = </a:t>
            </a:r>
            <a:r>
              <a:rPr lang="es-CO" sz="2000" dirty="0" err="1"/>
              <a:t>np.linspace</a:t>
            </a:r>
            <a:r>
              <a:rPr lang="es-CO" sz="2000" dirty="0"/>
              <a:t>(0, 10.0, 100)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plt.figure</a:t>
            </a:r>
            <a:r>
              <a:rPr lang="es-CO" sz="2000" dirty="0"/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(t, </a:t>
            </a:r>
            <a:r>
              <a:rPr lang="es-CO" sz="2000" dirty="0" err="1"/>
              <a:t>np.sin</a:t>
            </a:r>
            <a:r>
              <a:rPr lang="es-CO" sz="2000" dirty="0"/>
              <a:t>(t), </a:t>
            </a:r>
            <a:r>
              <a:rPr lang="es-CO" sz="2000" dirty="0" err="1"/>
              <a:t>label</a:t>
            </a:r>
            <a:r>
              <a:rPr lang="es-CO" sz="2000" dirty="0"/>
              <a:t>='sin(t)')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(t, </a:t>
            </a:r>
            <a:r>
              <a:rPr lang="es-CO" sz="2000" dirty="0" err="1"/>
              <a:t>np.cos</a:t>
            </a:r>
            <a:r>
              <a:rPr lang="es-CO" sz="2000" dirty="0"/>
              <a:t>(t), </a:t>
            </a:r>
            <a:r>
              <a:rPr lang="es-CO" sz="2000" dirty="0" err="1"/>
              <a:t>label</a:t>
            </a:r>
            <a:r>
              <a:rPr lang="es-CO" sz="2000" dirty="0"/>
              <a:t>='</a:t>
            </a:r>
            <a:r>
              <a:rPr lang="es-CO" sz="2000" dirty="0" err="1"/>
              <a:t>cos</a:t>
            </a:r>
            <a:r>
              <a:rPr lang="es-CO" sz="2000" dirty="0"/>
              <a:t>(t)')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plt.xlabel</a:t>
            </a:r>
            <a:r>
              <a:rPr lang="es-CO" sz="2000" dirty="0"/>
              <a:t>('t')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plt.ylabel</a:t>
            </a:r>
            <a:r>
              <a:rPr lang="es-CO" sz="2000" dirty="0"/>
              <a:t>('</a:t>
            </a:r>
            <a:r>
              <a:rPr lang="es-CO" sz="2000" dirty="0" err="1"/>
              <a:t>Signal</a:t>
            </a:r>
            <a:r>
              <a:rPr lang="es-CO" sz="2000" dirty="0"/>
              <a:t>(t)')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plt.ylim</a:t>
            </a:r>
            <a:r>
              <a:rPr lang="es-CO" sz="2000" dirty="0"/>
              <a:t>(-1.5, 1.5)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plt.xlim</a:t>
            </a:r>
            <a:r>
              <a:rPr lang="es-CO" sz="2000" dirty="0"/>
              <a:t>(</a:t>
            </a:r>
            <a:r>
              <a:rPr lang="es-CO" sz="2000" dirty="0" err="1"/>
              <a:t>right</a:t>
            </a:r>
            <a:r>
              <a:rPr lang="es-CO" sz="2000" dirty="0"/>
              <a:t>=12.0)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plt.legend</a:t>
            </a:r>
            <a:r>
              <a:rPr lang="es-CO" sz="20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plt.show</a:t>
            </a:r>
            <a:r>
              <a:rPr lang="es-CO" sz="2000" dirty="0"/>
              <a:t>()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22775"/>
            <a:ext cx="4084637" cy="27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87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6075"/>
            <a:ext cx="8831179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80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i="1" dirty="0"/>
              <a:t> # Varias curvas en la misma figura.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t = </a:t>
            </a:r>
            <a:r>
              <a:rPr lang="es-CO" sz="2000" dirty="0" err="1"/>
              <a:t>np.linspace</a:t>
            </a:r>
            <a:r>
              <a:rPr lang="es-CO" sz="2000" dirty="0"/>
              <a:t>(0, 10.0, 100)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plt.figure</a:t>
            </a:r>
            <a:r>
              <a:rPr lang="es-CO" sz="2000" dirty="0"/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(t, </a:t>
            </a:r>
            <a:r>
              <a:rPr lang="es-CO" sz="2000" dirty="0" err="1"/>
              <a:t>np.sin</a:t>
            </a:r>
            <a:r>
              <a:rPr lang="es-CO" sz="2000" dirty="0"/>
              <a:t>(t), </a:t>
            </a:r>
            <a:r>
              <a:rPr lang="es-CO" sz="2000" dirty="0" err="1"/>
              <a:t>label</a:t>
            </a:r>
            <a:r>
              <a:rPr lang="es-CO" sz="2000" dirty="0"/>
              <a:t>='sin(t)')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(t, </a:t>
            </a:r>
            <a:r>
              <a:rPr lang="es-CO" sz="2000" dirty="0" err="1"/>
              <a:t>np.cos</a:t>
            </a:r>
            <a:r>
              <a:rPr lang="es-CO" sz="2000" dirty="0"/>
              <a:t>(t), </a:t>
            </a:r>
            <a:r>
              <a:rPr lang="es-CO" sz="2000" dirty="0" err="1"/>
              <a:t>label</a:t>
            </a:r>
            <a:r>
              <a:rPr lang="es-CO" sz="2000" dirty="0"/>
              <a:t>='</a:t>
            </a:r>
            <a:r>
              <a:rPr lang="es-CO" sz="2000" dirty="0" err="1"/>
              <a:t>cos</a:t>
            </a:r>
            <a:r>
              <a:rPr lang="es-CO" sz="2000" dirty="0"/>
              <a:t>(t)')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plt.xlabel</a:t>
            </a:r>
            <a:r>
              <a:rPr lang="es-CO" sz="2000" dirty="0"/>
              <a:t>('t')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plt.ylabel</a:t>
            </a:r>
            <a:r>
              <a:rPr lang="es-CO" sz="2000" dirty="0"/>
              <a:t>('</a:t>
            </a:r>
            <a:r>
              <a:rPr lang="es-CO" sz="2000" dirty="0" err="1"/>
              <a:t>Signal</a:t>
            </a:r>
            <a:r>
              <a:rPr lang="es-CO" sz="2000" dirty="0"/>
              <a:t>(t)')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plt.ylim</a:t>
            </a:r>
            <a:r>
              <a:rPr lang="es-CO" sz="2000" dirty="0"/>
              <a:t>(-1.5, 1.5)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plt.xlim</a:t>
            </a:r>
            <a:r>
              <a:rPr lang="es-CO" sz="2000" dirty="0"/>
              <a:t>(</a:t>
            </a:r>
            <a:r>
              <a:rPr lang="es-CO" sz="2000" dirty="0" err="1"/>
              <a:t>right</a:t>
            </a:r>
            <a:r>
              <a:rPr lang="es-CO" sz="2000" dirty="0"/>
              <a:t>=12.0)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plt.legend</a:t>
            </a:r>
            <a:r>
              <a:rPr lang="es-CO" sz="20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plt.show</a:t>
            </a:r>
            <a:r>
              <a:rPr lang="es-CO" sz="2000" dirty="0"/>
              <a:t>()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22775"/>
            <a:ext cx="4084637" cy="27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83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i="1" dirty="0"/>
              <a:t> # Cuando queremos manejar </a:t>
            </a:r>
            <a:r>
              <a:rPr lang="es-CO" sz="2000" i="1" dirty="0" err="1"/>
              <a:t>subplots</a:t>
            </a:r>
            <a:r>
              <a:rPr lang="es-CO" sz="2000" i="1" dirty="0"/>
              <a:t> (varias curvas en la misma figura pero separadas).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plt.figure</a:t>
            </a:r>
            <a:r>
              <a:rPr lang="es-CO" sz="2000" dirty="0"/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plt.subplot</a:t>
            </a:r>
            <a:r>
              <a:rPr lang="es-CO" sz="2000" dirty="0"/>
              <a:t>(211)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([1,2,3,4], [1,4,9,16], 'ro')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plt.xlabel</a:t>
            </a:r>
            <a:r>
              <a:rPr lang="es-CO" sz="2000" dirty="0"/>
              <a:t>('x')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plt.ylabel</a:t>
            </a:r>
            <a:r>
              <a:rPr lang="es-CO" sz="2000" dirty="0"/>
              <a:t>('y')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plt.title</a:t>
            </a:r>
            <a:r>
              <a:rPr lang="es-CO" sz="2000" dirty="0"/>
              <a:t>('</a:t>
            </a:r>
            <a:r>
              <a:rPr lang="es-CO" sz="2000" dirty="0" err="1"/>
              <a:t>Plot</a:t>
            </a:r>
            <a:r>
              <a:rPr lang="es-CO" sz="2000" dirty="0"/>
              <a:t> 1')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plt.axis</a:t>
            </a:r>
            <a:r>
              <a:rPr lang="es-CO" sz="2000" dirty="0"/>
              <a:t>([0, 6, 0, 20])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plt.grid</a:t>
            </a:r>
            <a:r>
              <a:rPr lang="es-CO" sz="2000" dirty="0"/>
              <a:t>(True)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plt.subplot</a:t>
            </a:r>
            <a:r>
              <a:rPr lang="es-CO" sz="2000" dirty="0"/>
              <a:t>(212)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([1,2,3,4], [1,4,9,16], 'bs')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plt.xlabel</a:t>
            </a:r>
            <a:r>
              <a:rPr lang="es-CO" sz="2000" dirty="0"/>
              <a:t>('x')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plt.ylabel</a:t>
            </a:r>
            <a:r>
              <a:rPr lang="es-CO" sz="2000" dirty="0"/>
              <a:t>('y')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plt.title</a:t>
            </a:r>
            <a:r>
              <a:rPr lang="es-CO" sz="2000" dirty="0"/>
              <a:t>('</a:t>
            </a:r>
            <a:r>
              <a:rPr lang="es-CO" sz="2000" dirty="0" err="1"/>
              <a:t>Plot</a:t>
            </a:r>
            <a:r>
              <a:rPr lang="es-CO" sz="2000" dirty="0"/>
              <a:t> 2')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plt.axis</a:t>
            </a:r>
            <a:r>
              <a:rPr lang="es-CO" sz="2000" dirty="0"/>
              <a:t>([0, 6, 0, 20])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plt.grid</a:t>
            </a:r>
            <a:r>
              <a:rPr lang="es-CO" sz="2000" dirty="0"/>
              <a:t>(True)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plt.subplots_adjust</a:t>
            </a:r>
            <a:r>
              <a:rPr lang="es-CO" sz="2000" dirty="0"/>
              <a:t>(top=0.9, </a:t>
            </a:r>
            <a:r>
              <a:rPr lang="es-CO" sz="2000" dirty="0" err="1"/>
              <a:t>bottom</a:t>
            </a:r>
            <a:r>
              <a:rPr lang="es-CO" sz="2000" dirty="0"/>
              <a:t>=0.2, </a:t>
            </a:r>
            <a:r>
              <a:rPr lang="es-CO" sz="2000" dirty="0" err="1"/>
              <a:t>left</a:t>
            </a:r>
            <a:r>
              <a:rPr lang="es-CO" sz="2000" dirty="0"/>
              <a:t>=0.10, </a:t>
            </a:r>
            <a:r>
              <a:rPr lang="es-CO" sz="2000" dirty="0" err="1"/>
              <a:t>right</a:t>
            </a:r>
            <a:r>
              <a:rPr lang="es-CO" sz="2000" dirty="0"/>
              <a:t>=0.95, </a:t>
            </a:r>
            <a:r>
              <a:rPr lang="es-CO" sz="2000" dirty="0" err="1"/>
              <a:t>hspace</a:t>
            </a:r>
            <a:r>
              <a:rPr lang="es-CO" sz="2000" dirty="0"/>
              <a:t>=0.5, </a:t>
            </a:r>
            <a:r>
              <a:rPr lang="es-CO" sz="2000" dirty="0" err="1"/>
              <a:t>wspace</a:t>
            </a:r>
            <a:r>
              <a:rPr lang="es-CO" sz="2000" dirty="0"/>
              <a:t>=1)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plt.show</a:t>
            </a:r>
            <a:r>
              <a:rPr lang="es-CO" sz="2000" dirty="0"/>
              <a:t>()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283" y="2133599"/>
            <a:ext cx="4722317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871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i="1" dirty="0"/>
              <a:t># Poner un texto en la curva.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plt.figure</a:t>
            </a:r>
            <a:r>
              <a:rPr lang="es-CO" sz="2000" dirty="0"/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([1,2,3,4], [1,4,9,16], 'ro-')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plt.axis</a:t>
            </a:r>
            <a:r>
              <a:rPr lang="es-CO" sz="2000" dirty="0"/>
              <a:t>([0, 6, 0, 20])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plt.text</a:t>
            </a:r>
            <a:r>
              <a:rPr lang="es-CO" sz="2000" dirty="0"/>
              <a:t>(0.95, 3.2, '</a:t>
            </a:r>
            <a:r>
              <a:rPr lang="es-CO" sz="2000" dirty="0" err="1"/>
              <a:t>text</a:t>
            </a:r>
            <a:r>
              <a:rPr lang="es-CO" sz="2000" dirty="0"/>
              <a:t> 0', </a:t>
            </a:r>
            <a:r>
              <a:rPr lang="es-CO" sz="2000" dirty="0" err="1"/>
              <a:t>rotation</a:t>
            </a:r>
            <a:r>
              <a:rPr lang="es-CO" sz="2000" dirty="0"/>
              <a:t>=90, </a:t>
            </a:r>
            <a:r>
              <a:rPr lang="es-CO" sz="2000" dirty="0" err="1"/>
              <a:t>size</a:t>
            </a:r>
            <a:r>
              <a:rPr lang="es-CO" sz="2000" dirty="0"/>
              <a:t>=8)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plt.show</a:t>
            </a:r>
            <a:r>
              <a:rPr lang="es-CO" sz="2000" dirty="0"/>
              <a:t>()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772" y="3689867"/>
            <a:ext cx="3995228" cy="26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444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i="1" dirty="0"/>
              <a:t># Graficar una única coordenada.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plt.figure</a:t>
            </a:r>
            <a:r>
              <a:rPr lang="es-CO" sz="2000" dirty="0"/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plt.plot</a:t>
            </a:r>
            <a:r>
              <a:rPr lang="es-CO" sz="2000" dirty="0"/>
              <a:t>([2], [4], 'ro-')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plt.axis</a:t>
            </a:r>
            <a:r>
              <a:rPr lang="es-CO" sz="2000" dirty="0"/>
              <a:t>([0, 6, 0, 20])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plt.text</a:t>
            </a:r>
            <a:r>
              <a:rPr lang="es-CO" sz="2000" dirty="0"/>
              <a:t>(2.1, 4, '</a:t>
            </a:r>
            <a:r>
              <a:rPr lang="es-CO" sz="2000" dirty="0" err="1"/>
              <a:t>text</a:t>
            </a:r>
            <a:r>
              <a:rPr lang="es-CO" sz="2000" dirty="0"/>
              <a:t> 0', </a:t>
            </a:r>
            <a:r>
              <a:rPr lang="es-CO" sz="2000" dirty="0" err="1"/>
              <a:t>size</a:t>
            </a:r>
            <a:r>
              <a:rPr lang="es-CO" sz="2000" dirty="0"/>
              <a:t>=8)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plt.show</a:t>
            </a:r>
            <a:r>
              <a:rPr lang="es-CO" sz="2000" dirty="0"/>
              <a:t>()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7" y="3581400"/>
            <a:ext cx="41597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309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#Cadena de </a:t>
            </a:r>
            <a:r>
              <a:rPr lang="es-ES" sz="2000" dirty="0" err="1"/>
              <a:t>carácteres</a:t>
            </a:r>
            <a:endParaRPr lang="es-E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fruta='banano'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dulce='bocadillo'</a:t>
            </a:r>
          </a:p>
          <a:p>
            <a:pPr marL="0" indent="0">
              <a:lnSpc>
                <a:spcPct val="90000"/>
              </a:lnSpc>
              <a:buNone/>
            </a:pPr>
            <a:endParaRPr lang="es-E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#Concatenamos cadenas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res1=</a:t>
            </a:r>
            <a:r>
              <a:rPr lang="es-ES" sz="2000" dirty="0" err="1"/>
              <a:t>fruta+dulce</a:t>
            </a:r>
            <a:endParaRPr lang="es-E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#Concatenamos cadenas (con espacio).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res2=fruta + ' ' + dulce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#Extraemos '</a:t>
            </a:r>
            <a:r>
              <a:rPr lang="es-ES" sz="2000" dirty="0" err="1"/>
              <a:t>ban</a:t>
            </a:r>
            <a:r>
              <a:rPr lang="es-ES" sz="2000" dirty="0"/>
              <a:t>' de res2.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res3=res2[0:3]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210913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#Convertimos la cadena en mayúsculas.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res4=</a:t>
            </a:r>
            <a:r>
              <a:rPr lang="es-CO" sz="2000" dirty="0" err="1"/>
              <a:t>fruta.upper</a:t>
            </a:r>
            <a:r>
              <a:rPr lang="es-CO" sz="20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#Contamos cuantas veces se repite un </a:t>
            </a:r>
            <a:r>
              <a:rPr lang="es-CO" sz="2000" dirty="0" err="1"/>
              <a:t>caracter</a:t>
            </a:r>
            <a:r>
              <a:rPr lang="es-CO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res5=</a:t>
            </a:r>
            <a:r>
              <a:rPr lang="es-CO" sz="2000" dirty="0" err="1"/>
              <a:t>fruta.count</a:t>
            </a:r>
            <a:r>
              <a:rPr lang="es-CO" sz="2000" dirty="0"/>
              <a:t>('n')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#NO es posible modificar un </a:t>
            </a:r>
            <a:r>
              <a:rPr lang="es-CO" sz="2000" dirty="0" err="1"/>
              <a:t>caracter</a:t>
            </a:r>
            <a:r>
              <a:rPr lang="es-CO" sz="2000" dirty="0"/>
              <a:t> de una cadena usando la </a:t>
            </a:r>
            <a:r>
              <a:rPr lang="es-CO" sz="2000" dirty="0" err="1"/>
              <a:t>asigńación</a:t>
            </a:r>
            <a:r>
              <a:rPr lang="es-CO" sz="2000" dirty="0"/>
              <a:t> empleada en las listas.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#fruta[0]='a'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#Sin embargo, es posible reemplazar </a:t>
            </a:r>
            <a:r>
              <a:rPr lang="es-CO" sz="2000" dirty="0" err="1"/>
              <a:t>carácteres</a:t>
            </a:r>
            <a:r>
              <a:rPr lang="es-CO" sz="2000" dirty="0"/>
              <a:t> por otros.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res6=</a:t>
            </a:r>
            <a:r>
              <a:rPr lang="es-CO" sz="2000" dirty="0" err="1"/>
              <a:t>fruta.replace</a:t>
            </a:r>
            <a:r>
              <a:rPr lang="es-CO" sz="2000" dirty="0"/>
              <a:t>('</a:t>
            </a:r>
            <a:r>
              <a:rPr lang="es-CO" sz="2000" dirty="0" err="1"/>
              <a:t>n','l</a:t>
            </a:r>
            <a:r>
              <a:rPr lang="es-CO" sz="2000" dirty="0"/>
              <a:t>')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334358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#Reemplazar grupos de </a:t>
            </a:r>
            <a:r>
              <a:rPr lang="es-CO" sz="2000" dirty="0" err="1"/>
              <a:t>carácteres</a:t>
            </a:r>
            <a:r>
              <a:rPr lang="es-CO" sz="2000" dirty="0"/>
              <a:t> por otros.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res7=</a:t>
            </a:r>
            <a:r>
              <a:rPr lang="es-CO" sz="2000" dirty="0" err="1"/>
              <a:t>fruta.replace</a:t>
            </a:r>
            <a:r>
              <a:rPr lang="es-CO" sz="2000" dirty="0"/>
              <a:t>('</a:t>
            </a:r>
            <a:r>
              <a:rPr lang="es-CO" sz="2000" dirty="0" err="1"/>
              <a:t>ana</a:t>
            </a:r>
            <a:r>
              <a:rPr lang="es-CO" sz="2000" dirty="0"/>
              <a:t>','</a:t>
            </a:r>
            <a:r>
              <a:rPr lang="es-CO" sz="2000" dirty="0" err="1"/>
              <a:t>er</a:t>
            </a:r>
            <a:r>
              <a:rPr lang="es-CO" sz="2000" dirty="0"/>
              <a:t>')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#Dividimos una cadena en palabras.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res8=res2.split()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#Dividimos una cadena en palabras con base en un carácter específico.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res9=res2.split('a')=['b', 'n', 'no </a:t>
            </a:r>
            <a:r>
              <a:rPr lang="es-CO" sz="2000" dirty="0" err="1"/>
              <a:t>boc</a:t>
            </a:r>
            <a:r>
              <a:rPr lang="es-CO" sz="2000" dirty="0"/>
              <a:t>', '</a:t>
            </a:r>
            <a:r>
              <a:rPr lang="es-CO" sz="2000" dirty="0" err="1"/>
              <a:t>dillo</a:t>
            </a:r>
            <a:r>
              <a:rPr lang="es-CO" sz="2000" dirty="0"/>
              <a:t>']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62515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Tuplas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#Definimos una </a:t>
            </a:r>
            <a:r>
              <a:rPr lang="es-CO" sz="2000" dirty="0" err="1"/>
              <a:t>tupla</a:t>
            </a:r>
            <a:r>
              <a:rPr lang="es-CO" sz="2000" dirty="0"/>
              <a:t>. No podemos modificar sus valores.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tupla</a:t>
            </a:r>
            <a:r>
              <a:rPr lang="es-CO" sz="2000" dirty="0"/>
              <a:t>=(5,7,'b',0.1)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#Definimos una </a:t>
            </a:r>
            <a:r>
              <a:rPr lang="es-CO" sz="2000" dirty="0" err="1"/>
              <a:t>tupla</a:t>
            </a:r>
            <a:r>
              <a:rPr lang="es-CO" sz="2000" dirty="0"/>
              <a:t>. No podemos modificar sus valores. Podemos omitir los paréntesis.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tupla</a:t>
            </a:r>
            <a:r>
              <a:rPr lang="es-CO" sz="2000" dirty="0"/>
              <a:t>=5,7,6,0.1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#Definimos una </a:t>
            </a:r>
            <a:r>
              <a:rPr lang="es-CO" sz="2000" dirty="0" err="1"/>
              <a:t>tupla</a:t>
            </a:r>
            <a:r>
              <a:rPr lang="es-CO" sz="2000" dirty="0"/>
              <a:t> de un solo elemento.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tupla2=(1)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#Accedemos al 3er elemento.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res11=</a:t>
            </a:r>
            <a:r>
              <a:rPr lang="es-CO" sz="2000" dirty="0" err="1"/>
              <a:t>tupla</a:t>
            </a:r>
            <a:r>
              <a:rPr lang="es-CO" sz="2000" dirty="0"/>
              <a:t>[2]</a:t>
            </a:r>
            <a:endParaRPr lang="es-ES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939932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</a:t>
            </a:r>
            <a:r>
              <a:rPr lang="es-CO" dirty="0" err="1"/>
              <a:t>Tuplas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#Extraemos un subconjunto.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res12=</a:t>
            </a:r>
            <a:r>
              <a:rPr lang="es-CO" sz="2000" dirty="0" err="1"/>
              <a:t>tupla</a:t>
            </a:r>
            <a:r>
              <a:rPr lang="es-CO" sz="2000" dirty="0"/>
              <a:t>[1:3]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#Extraemos el último elemento.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res13=</a:t>
            </a:r>
            <a:r>
              <a:rPr lang="es-CO" sz="2000" dirty="0" err="1"/>
              <a:t>tupla</a:t>
            </a:r>
            <a:r>
              <a:rPr lang="es-CO" sz="2000" dirty="0"/>
              <a:t>[-1]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#Extraemos los dos últimos elementos.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Res14=</a:t>
            </a:r>
            <a:r>
              <a:rPr lang="es-CO" sz="2000" dirty="0" err="1"/>
              <a:t>tupla</a:t>
            </a:r>
            <a:r>
              <a:rPr lang="es-CO" sz="2000" dirty="0"/>
              <a:t>[-2:]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#Sacamos el promedio de la </a:t>
            </a:r>
            <a:r>
              <a:rPr lang="es-CO" sz="2000" dirty="0" err="1"/>
              <a:t>tupla</a:t>
            </a:r>
            <a:r>
              <a:rPr lang="es-CO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res15=sum(</a:t>
            </a:r>
            <a:r>
              <a:rPr lang="es-CO" sz="2000" dirty="0" err="1"/>
              <a:t>tupla</a:t>
            </a:r>
            <a:r>
              <a:rPr lang="es-CO" sz="2000" dirty="0"/>
              <a:t>)/</a:t>
            </a:r>
            <a:r>
              <a:rPr lang="es-CO" sz="2000" dirty="0" err="1"/>
              <a:t>len</a:t>
            </a:r>
            <a:r>
              <a:rPr lang="es-CO" sz="2000" dirty="0"/>
              <a:t>(</a:t>
            </a:r>
            <a:r>
              <a:rPr lang="es-CO" sz="2000" dirty="0" err="1"/>
              <a:t>tupla</a:t>
            </a:r>
            <a:r>
              <a:rPr lang="es-CO" sz="20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#Ordenamos la </a:t>
            </a:r>
            <a:r>
              <a:rPr lang="es-CO" sz="2000" dirty="0" err="1"/>
              <a:t>tupla</a:t>
            </a:r>
            <a:r>
              <a:rPr lang="es-CO" sz="2000" dirty="0"/>
              <a:t> de menor a mayor.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res20=</a:t>
            </a:r>
            <a:r>
              <a:rPr lang="es-CO" sz="2000" dirty="0" err="1"/>
              <a:t>sorted</a:t>
            </a:r>
            <a:r>
              <a:rPr lang="es-CO" sz="2000" dirty="0"/>
              <a:t>(</a:t>
            </a:r>
            <a:r>
              <a:rPr lang="es-CO" sz="2000" dirty="0" err="1"/>
              <a:t>tupla</a:t>
            </a:r>
            <a:r>
              <a:rPr lang="es-CO" sz="20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607355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Diccionarios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#Creamos un diccionario.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codigos</a:t>
            </a:r>
            <a:r>
              <a:rPr lang="es-CO" sz="2000" dirty="0"/>
              <a:t> = {'Luis': 2257, 'Juan': 9739, 'Carlos': 5591}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#Extraemos un elemento.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res21=</a:t>
            </a:r>
            <a:r>
              <a:rPr lang="es-CO" sz="2000" dirty="0" err="1"/>
              <a:t>codigos</a:t>
            </a:r>
            <a:r>
              <a:rPr lang="es-CO" sz="2000" dirty="0"/>
              <a:t>['Juan']=9739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#Los elementos de un </a:t>
            </a:r>
            <a:r>
              <a:rPr lang="es-CO" sz="2000" dirty="0" err="1"/>
              <a:t>dicionario</a:t>
            </a:r>
            <a:r>
              <a:rPr lang="es-CO" sz="2000" dirty="0"/>
              <a:t> se pueden modificar.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codigos</a:t>
            </a:r>
            <a:r>
              <a:rPr lang="es-CO" sz="2000" dirty="0"/>
              <a:t>['Juan']='0000'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#Eliminamos un elemento del diccionario.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codigos.pop</a:t>
            </a:r>
            <a:r>
              <a:rPr lang="es-CO" sz="2000" dirty="0"/>
              <a:t>('Juan')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#Agregamos un elemento del diccionario.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codigos</a:t>
            </a:r>
            <a:r>
              <a:rPr lang="es-CO" sz="2000" dirty="0"/>
              <a:t>['Jorge'] = 6621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8629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Explorador de variables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2919220" cy="407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515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Diccionarios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#Extraemos todas las llaves del diccionario.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res22=</a:t>
            </a:r>
            <a:r>
              <a:rPr lang="es-CO" sz="2000" dirty="0" err="1"/>
              <a:t>codigos.keys</a:t>
            </a:r>
            <a:r>
              <a:rPr lang="es-CO" sz="20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#Extraemos todos los valores del diccionario.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res23=</a:t>
            </a:r>
            <a:r>
              <a:rPr lang="es-CO" sz="2000" dirty="0" err="1"/>
              <a:t>codigos.values</a:t>
            </a:r>
            <a:r>
              <a:rPr lang="es-CO" sz="20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#Para saber si una persona ya está en el diccionario.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res24='Carlos' in </a:t>
            </a:r>
            <a:r>
              <a:rPr lang="es-CO" sz="2000" dirty="0" err="1"/>
              <a:t>codigos.keys</a:t>
            </a:r>
            <a:r>
              <a:rPr lang="es-CO" sz="20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#Para saber si una persona ya está en el diccionario.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res25=2257 in </a:t>
            </a:r>
            <a:r>
              <a:rPr lang="es-CO" sz="2000" dirty="0" err="1"/>
              <a:t>codigos.values</a:t>
            </a:r>
            <a:r>
              <a:rPr lang="es-CO" sz="20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#Convierte una lista de listas, donde cada una tiene dos elementos, a un diccionario.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res26=</a:t>
            </a:r>
            <a:r>
              <a:rPr lang="es-CO" sz="2000" dirty="0" err="1"/>
              <a:t>dict</a:t>
            </a:r>
            <a:r>
              <a:rPr lang="es-CO" sz="2000" dirty="0"/>
              <a:t>([[10, 'a'], [15, 't']])={10: 'a', 15: 't'}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492432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Diccionarios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#Otra manera de crear diccionarios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codigos</a:t>
            </a:r>
            <a:r>
              <a:rPr lang="es-CO" sz="2000" dirty="0"/>
              <a:t>= {}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codigos</a:t>
            </a:r>
            <a:r>
              <a:rPr lang="es-CO" sz="2000" dirty="0"/>
              <a:t>["</a:t>
            </a:r>
            <a:r>
              <a:rPr lang="es-CO" sz="2000" dirty="0" err="1"/>
              <a:t>luis</a:t>
            </a:r>
            <a:r>
              <a:rPr lang="es-CO" sz="2000" dirty="0"/>
              <a:t>"] = [2257]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codigos</a:t>
            </a:r>
            <a:r>
              <a:rPr lang="es-CO" sz="2000" dirty="0"/>
              <a:t>["Juan"] = [9739, ‘</a:t>
            </a:r>
            <a:r>
              <a:rPr lang="es-CO" sz="2000" dirty="0" err="1"/>
              <a:t>Gomez</a:t>
            </a:r>
            <a:r>
              <a:rPr lang="es-CO" sz="2000" dirty="0"/>
              <a:t>’]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codigos</a:t>
            </a:r>
            <a:r>
              <a:rPr lang="es-CO" sz="2000" dirty="0"/>
              <a:t>["Carlos"] = [5591]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4065880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#Definición de una función con </a:t>
            </a:r>
            <a:r>
              <a:rPr lang="es-CO" sz="2000" dirty="0" err="1"/>
              <a:t>return</a:t>
            </a:r>
            <a:r>
              <a:rPr lang="es-CO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def</a:t>
            </a:r>
            <a:r>
              <a:rPr lang="es-CO" sz="2000" dirty="0"/>
              <a:t> cuadrado(x):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	y=x**2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	</a:t>
            </a:r>
            <a:r>
              <a:rPr lang="es-CO" sz="2000" dirty="0" err="1"/>
              <a:t>return</a:t>
            </a:r>
            <a:r>
              <a:rPr lang="es-CO" sz="2000" dirty="0"/>
              <a:t> y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Res1=cuadrado(5)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#Definición de una función sin </a:t>
            </a:r>
            <a:r>
              <a:rPr lang="es-CO" sz="2000" dirty="0" err="1"/>
              <a:t>return</a:t>
            </a:r>
            <a:r>
              <a:rPr lang="es-CO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def</a:t>
            </a:r>
            <a:r>
              <a:rPr lang="es-CO" sz="2000" dirty="0"/>
              <a:t> cuadrado(x):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	x**2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res2=cuadrado(5)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266572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#Definición de una función con varios parámetros de entrada y salida.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def</a:t>
            </a:r>
            <a:r>
              <a:rPr lang="es-CO" sz="2000" dirty="0"/>
              <a:t> operaciones(</a:t>
            </a:r>
            <a:r>
              <a:rPr lang="es-CO" sz="2000" dirty="0" err="1"/>
              <a:t>x,y</a:t>
            </a:r>
            <a:r>
              <a:rPr lang="es-CO" sz="20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	w=</a:t>
            </a:r>
            <a:r>
              <a:rPr lang="es-CO" sz="2000" dirty="0" err="1"/>
              <a:t>x+y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	z=x**y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	</a:t>
            </a:r>
            <a:r>
              <a:rPr lang="es-CO" sz="2000" dirty="0" err="1"/>
              <a:t>return</a:t>
            </a:r>
            <a:r>
              <a:rPr lang="es-CO" sz="2000" dirty="0"/>
              <a:t> </a:t>
            </a:r>
            <a:r>
              <a:rPr lang="es-CO" sz="2000" dirty="0" err="1"/>
              <a:t>w,z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res3=operaciones(2,3)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#Llamar una función desde otro archivo.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nombreArchivoFuncion</a:t>
            </a:r>
            <a:r>
              <a:rPr lang="es-CO" sz="2000" dirty="0"/>
              <a:t> </a:t>
            </a:r>
            <a:r>
              <a:rPr lang="es-CO" sz="2000" dirty="0" err="1"/>
              <a:t>import</a:t>
            </a:r>
            <a:r>
              <a:rPr lang="es-CO" sz="2000" dirty="0"/>
              <a:t> *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res3=operaciones(2,3)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25932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#EJEMPLO 1: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#Definimos una clase punto2D la cuál asigna al objeto 2 campos: coordenada en X y coordenada en 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class</a:t>
            </a:r>
            <a:r>
              <a:rPr lang="es-CO" sz="2000" dirty="0"/>
              <a:t> punto2D: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</a:t>
            </a:r>
            <a:r>
              <a:rPr lang="es-CO" sz="2000" dirty="0" err="1"/>
              <a:t>def</a:t>
            </a:r>
            <a:r>
              <a:rPr lang="es-CO" sz="2000" dirty="0"/>
              <a:t> __</a:t>
            </a:r>
            <a:r>
              <a:rPr lang="es-CO" sz="2000" dirty="0" err="1"/>
              <a:t>init</a:t>
            </a:r>
            <a:r>
              <a:rPr lang="es-CO" sz="2000" dirty="0"/>
              <a:t>__(</a:t>
            </a:r>
            <a:r>
              <a:rPr lang="es-CO" sz="2000" dirty="0" err="1"/>
              <a:t>self</a:t>
            </a:r>
            <a:r>
              <a:rPr lang="es-CO" sz="2000" dirty="0"/>
              <a:t>, </a:t>
            </a:r>
            <a:r>
              <a:rPr lang="es-CO" sz="2000" dirty="0" err="1"/>
              <a:t>coorX</a:t>
            </a:r>
            <a:r>
              <a:rPr lang="es-CO" sz="2000" dirty="0"/>
              <a:t>, </a:t>
            </a:r>
            <a:r>
              <a:rPr lang="es-CO" sz="2000" dirty="0" err="1"/>
              <a:t>coorY</a:t>
            </a:r>
            <a:r>
              <a:rPr lang="es-CO" sz="20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self.coorX</a:t>
            </a:r>
            <a:r>
              <a:rPr lang="es-CO" sz="2000" dirty="0"/>
              <a:t> = </a:t>
            </a:r>
            <a:r>
              <a:rPr lang="es-CO" sz="2000" dirty="0" err="1"/>
              <a:t>coorX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self.coorY</a:t>
            </a:r>
            <a:r>
              <a:rPr lang="es-CO" sz="2000" dirty="0"/>
              <a:t> = </a:t>
            </a:r>
            <a:r>
              <a:rPr lang="es-CO" sz="2000" dirty="0" err="1"/>
              <a:t>coorY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p=punto2D(10,20)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#Podemos modificar algún campo de p.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p.coorX</a:t>
            </a:r>
            <a:r>
              <a:rPr lang="es-CO" sz="2000" dirty="0"/>
              <a:t>=30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714728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#EJEMPLO 2: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#Definimos una clase punto2D la cuál asigna al objeto 2 campos: coordenada en X y coordenada en 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class</a:t>
            </a:r>
            <a:r>
              <a:rPr lang="es-CO" sz="2000" dirty="0"/>
              <a:t> punto2D: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</a:t>
            </a:r>
            <a:r>
              <a:rPr lang="es-CO" sz="2000" dirty="0" err="1"/>
              <a:t>def</a:t>
            </a:r>
            <a:r>
              <a:rPr lang="es-CO" sz="2000" dirty="0"/>
              <a:t> __</a:t>
            </a:r>
            <a:r>
              <a:rPr lang="es-CO" sz="2000" dirty="0" err="1"/>
              <a:t>init</a:t>
            </a:r>
            <a:r>
              <a:rPr lang="es-CO" sz="2000" dirty="0"/>
              <a:t>__(</a:t>
            </a:r>
            <a:r>
              <a:rPr lang="es-CO" sz="2000" dirty="0" err="1"/>
              <a:t>self</a:t>
            </a:r>
            <a:r>
              <a:rPr lang="es-CO" sz="2000" dirty="0"/>
              <a:t>, </a:t>
            </a:r>
            <a:r>
              <a:rPr lang="es-CO" sz="2000" dirty="0" err="1"/>
              <a:t>coorX</a:t>
            </a:r>
            <a:r>
              <a:rPr lang="es-CO" sz="2000" dirty="0"/>
              <a:t>, </a:t>
            </a:r>
            <a:r>
              <a:rPr lang="es-CO" sz="2000" dirty="0" err="1"/>
              <a:t>coorY</a:t>
            </a:r>
            <a:r>
              <a:rPr lang="es-CO" sz="20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self.coorX</a:t>
            </a:r>
            <a:r>
              <a:rPr lang="es-CO" sz="2000" dirty="0"/>
              <a:t> = </a:t>
            </a:r>
            <a:r>
              <a:rPr lang="es-CO" sz="2000" dirty="0" err="1"/>
              <a:t>coorX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self.coorY</a:t>
            </a:r>
            <a:r>
              <a:rPr lang="es-CO" sz="2000" dirty="0"/>
              <a:t> = </a:t>
            </a:r>
            <a:r>
              <a:rPr lang="es-CO" sz="2000" dirty="0" err="1"/>
              <a:t>coorY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#Método de la clase para calcular la distancia desde el punto p hasta el origen. No contiene parámetros de entrada.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</a:t>
            </a:r>
            <a:r>
              <a:rPr lang="es-CO" sz="2000" dirty="0" err="1"/>
              <a:t>def</a:t>
            </a:r>
            <a:r>
              <a:rPr lang="es-CO" sz="2000" dirty="0"/>
              <a:t> </a:t>
            </a:r>
            <a:r>
              <a:rPr lang="es-CO" sz="2000" dirty="0" err="1"/>
              <a:t>distanciaOrigen</a:t>
            </a:r>
            <a:r>
              <a:rPr lang="es-CO" sz="2000" dirty="0"/>
              <a:t>(</a:t>
            </a:r>
            <a:r>
              <a:rPr lang="es-CO" sz="2000" dirty="0" err="1"/>
              <a:t>self</a:t>
            </a:r>
            <a:r>
              <a:rPr lang="es-CO" sz="20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return</a:t>
            </a:r>
            <a:r>
              <a:rPr lang="es-CO" sz="2000" dirty="0"/>
              <a:t> (</a:t>
            </a:r>
            <a:r>
              <a:rPr lang="es-CO" sz="2000" dirty="0" err="1"/>
              <a:t>self.coorX</a:t>
            </a:r>
            <a:r>
              <a:rPr lang="es-CO" sz="2000" dirty="0"/>
              <a:t>**2 + </a:t>
            </a:r>
            <a:r>
              <a:rPr lang="es-CO" sz="2000" dirty="0" err="1"/>
              <a:t>self.coorY</a:t>
            </a:r>
            <a:r>
              <a:rPr lang="es-CO" sz="2000" dirty="0"/>
              <a:t>**2)**(1/2)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p=punto2D(10,20)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print</a:t>
            </a:r>
            <a:r>
              <a:rPr lang="es-CO" sz="2000" dirty="0"/>
              <a:t>(</a:t>
            </a:r>
            <a:r>
              <a:rPr lang="es-CO" sz="2000" dirty="0" err="1"/>
              <a:t>p.distanciaOrigen</a:t>
            </a:r>
            <a:r>
              <a:rPr lang="es-CO" sz="2000" dirty="0"/>
              <a:t>())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823785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#EJEMPLO 3: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#Definimos una clase punto2D la cuál asigna al objeto 2 campos: coordenada en X y coordenada en 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class</a:t>
            </a:r>
            <a:r>
              <a:rPr lang="es-CO" sz="2000" dirty="0"/>
              <a:t> punto2D: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</a:t>
            </a:r>
            <a:r>
              <a:rPr lang="es-CO" sz="2000" dirty="0" err="1"/>
              <a:t>def</a:t>
            </a:r>
            <a:r>
              <a:rPr lang="es-CO" sz="2000" dirty="0"/>
              <a:t> __</a:t>
            </a:r>
            <a:r>
              <a:rPr lang="es-CO" sz="2000" dirty="0" err="1"/>
              <a:t>init</a:t>
            </a:r>
            <a:r>
              <a:rPr lang="es-CO" sz="2000" dirty="0"/>
              <a:t>__(</a:t>
            </a:r>
            <a:r>
              <a:rPr lang="es-CO" sz="2000" dirty="0" err="1"/>
              <a:t>self</a:t>
            </a:r>
            <a:r>
              <a:rPr lang="es-CO" sz="2000" dirty="0"/>
              <a:t>, </a:t>
            </a:r>
            <a:r>
              <a:rPr lang="es-CO" sz="2000" dirty="0" err="1"/>
              <a:t>coorX</a:t>
            </a:r>
            <a:r>
              <a:rPr lang="es-CO" sz="2000" dirty="0"/>
              <a:t>, </a:t>
            </a:r>
            <a:r>
              <a:rPr lang="es-CO" sz="2000" dirty="0" err="1"/>
              <a:t>coorY</a:t>
            </a:r>
            <a:r>
              <a:rPr lang="es-CO" sz="20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self.coorX</a:t>
            </a:r>
            <a:r>
              <a:rPr lang="es-CO" sz="2000" dirty="0"/>
              <a:t> = </a:t>
            </a:r>
            <a:r>
              <a:rPr lang="es-CO" sz="2000" dirty="0" err="1"/>
              <a:t>coorX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self.coorY</a:t>
            </a:r>
            <a:r>
              <a:rPr lang="es-CO" sz="2000" dirty="0"/>
              <a:t> = </a:t>
            </a:r>
            <a:r>
              <a:rPr lang="es-CO" sz="2000" dirty="0" err="1"/>
              <a:t>coorY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#Método de la clase para calcular la distancia desde el punto p hasta el origen. No contiene parámetros de entrada.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</a:t>
            </a:r>
            <a:r>
              <a:rPr lang="es-CO" sz="2000" dirty="0" err="1"/>
              <a:t>def</a:t>
            </a:r>
            <a:r>
              <a:rPr lang="es-CO" sz="2000" dirty="0"/>
              <a:t> </a:t>
            </a:r>
            <a:r>
              <a:rPr lang="es-CO" sz="2000" dirty="0" err="1"/>
              <a:t>distanciaOrigen</a:t>
            </a:r>
            <a:r>
              <a:rPr lang="es-CO" sz="2000" dirty="0"/>
              <a:t>(</a:t>
            </a:r>
            <a:r>
              <a:rPr lang="es-CO" sz="2000" dirty="0" err="1"/>
              <a:t>self</a:t>
            </a:r>
            <a:r>
              <a:rPr lang="es-CO" sz="20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return</a:t>
            </a:r>
            <a:r>
              <a:rPr lang="es-CO" sz="2000" dirty="0"/>
              <a:t> (</a:t>
            </a:r>
            <a:r>
              <a:rPr lang="es-CO" sz="2000" dirty="0" err="1"/>
              <a:t>self.coorX</a:t>
            </a:r>
            <a:r>
              <a:rPr lang="es-CO" sz="2000" dirty="0"/>
              <a:t>**2 + </a:t>
            </a:r>
            <a:r>
              <a:rPr lang="es-CO" sz="2000" dirty="0" err="1"/>
              <a:t>self.coorY</a:t>
            </a:r>
            <a:r>
              <a:rPr lang="es-CO" sz="2000" dirty="0"/>
              <a:t>**2)**(1/2)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#Método de la clase para calcular la distancia desde el punto p hasta otro punto q, el cuál es un parámetro de entrada.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</a:t>
            </a:r>
            <a:r>
              <a:rPr lang="es-CO" sz="2000" dirty="0" err="1"/>
              <a:t>def</a:t>
            </a:r>
            <a:r>
              <a:rPr lang="es-CO" sz="2000" dirty="0"/>
              <a:t> </a:t>
            </a:r>
            <a:r>
              <a:rPr lang="es-CO" sz="2000" dirty="0" err="1"/>
              <a:t>distanciaPuntos</a:t>
            </a:r>
            <a:r>
              <a:rPr lang="es-CO" sz="2000" dirty="0"/>
              <a:t>(</a:t>
            </a:r>
            <a:r>
              <a:rPr lang="es-CO" sz="2000" dirty="0" err="1"/>
              <a:t>self</a:t>
            </a:r>
            <a:r>
              <a:rPr lang="es-CO" sz="2000" dirty="0"/>
              <a:t>, p2):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        </a:t>
            </a:r>
            <a:r>
              <a:rPr lang="es-CO" sz="2000" dirty="0" err="1"/>
              <a:t>return</a:t>
            </a:r>
            <a:r>
              <a:rPr lang="es-CO" sz="2000" dirty="0"/>
              <a:t> ((self.coorX-p2.coorX)**2 + (self.coorY-p2.coorY)**2)**(1/2)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p=punto2D(10,20)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q=punto2D(30,40)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print</a:t>
            </a:r>
            <a:r>
              <a:rPr lang="es-CO" sz="2000" dirty="0"/>
              <a:t>(</a:t>
            </a:r>
            <a:r>
              <a:rPr lang="es-CO" sz="2000" dirty="0" err="1"/>
              <a:t>p.distanciaOrigen</a:t>
            </a:r>
            <a:r>
              <a:rPr lang="es-CO" sz="2000" dirty="0"/>
              <a:t>())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print</a:t>
            </a:r>
            <a:r>
              <a:rPr lang="es-CO" sz="2000" dirty="0"/>
              <a:t>(</a:t>
            </a:r>
            <a:r>
              <a:rPr lang="es-CO" sz="2000" dirty="0" err="1"/>
              <a:t>p.distanciaPuntos</a:t>
            </a:r>
            <a:r>
              <a:rPr lang="es-CO" sz="2000" dirty="0"/>
              <a:t>(q))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410502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Librerías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#Importamos la librería de funciones matemáticas y usamos una función (función 'sin').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import</a:t>
            </a:r>
            <a:r>
              <a:rPr lang="es-CO" sz="2000" dirty="0"/>
              <a:t> </a:t>
            </a:r>
            <a:r>
              <a:rPr lang="es-CO" sz="2000" dirty="0" err="1"/>
              <a:t>math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res1=</a:t>
            </a:r>
            <a:r>
              <a:rPr lang="es-CO" sz="2000" dirty="0" err="1"/>
              <a:t>math.sin</a:t>
            </a:r>
            <a:r>
              <a:rPr lang="es-CO" sz="2000" dirty="0"/>
              <a:t>(</a:t>
            </a:r>
            <a:r>
              <a:rPr lang="es-CO" sz="2000" dirty="0" err="1"/>
              <a:t>math.pi</a:t>
            </a:r>
            <a:r>
              <a:rPr lang="es-CO" sz="2000" dirty="0"/>
              <a:t>/2)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#Importamos directamente una función específica de la librería de funciones matemáticas.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math</a:t>
            </a:r>
            <a:r>
              <a:rPr lang="es-CO" sz="2000" dirty="0"/>
              <a:t> </a:t>
            </a:r>
            <a:r>
              <a:rPr lang="es-CO" sz="2000" dirty="0" err="1"/>
              <a:t>import</a:t>
            </a:r>
            <a:r>
              <a:rPr lang="es-CO" sz="2000" dirty="0"/>
              <a:t> sin, pi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res2=sin(pi/2)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74874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Librerías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#Importamos todas las funciones de la librería.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math</a:t>
            </a:r>
            <a:r>
              <a:rPr lang="es-CO" sz="2000" dirty="0"/>
              <a:t> </a:t>
            </a:r>
            <a:r>
              <a:rPr lang="es-CO" sz="2000" dirty="0" err="1"/>
              <a:t>import</a:t>
            </a:r>
            <a:r>
              <a:rPr lang="es-CO" sz="2000" dirty="0"/>
              <a:t> *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res3=sin(pi/2)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#Importamos la librería y le asignamos un nombre abreviado.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 err="1"/>
              <a:t>import</a:t>
            </a:r>
            <a:r>
              <a:rPr lang="es-CO" sz="2000" dirty="0"/>
              <a:t> </a:t>
            </a:r>
            <a:r>
              <a:rPr lang="es-CO" sz="2000" dirty="0" err="1"/>
              <a:t>math</a:t>
            </a:r>
            <a:r>
              <a:rPr lang="es-CO" sz="2000" dirty="0"/>
              <a:t> as </a:t>
            </a:r>
            <a:r>
              <a:rPr lang="es-CO" sz="2000" dirty="0" err="1"/>
              <a:t>mt</a:t>
            </a: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res4=</a:t>
            </a:r>
            <a:r>
              <a:rPr lang="es-CO" sz="2000" dirty="0" err="1"/>
              <a:t>mt.sin</a:t>
            </a:r>
            <a:r>
              <a:rPr lang="es-CO" sz="2000" dirty="0"/>
              <a:t>(</a:t>
            </a:r>
            <a:r>
              <a:rPr lang="es-CO" sz="2000" dirty="0" err="1"/>
              <a:t>mt.pi</a:t>
            </a:r>
            <a:r>
              <a:rPr lang="es-CO" sz="2000" dirty="0"/>
              <a:t>/2)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621678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Librerías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O" sz="2000" dirty="0"/>
              <a:t>#Ejemplo de instalación de la librería </a:t>
            </a:r>
            <a:r>
              <a:rPr lang="es-CO" sz="2000" dirty="0" err="1"/>
              <a:t>numpy</a:t>
            </a:r>
            <a:r>
              <a:rPr lang="es-CO" sz="2000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50" y="1905000"/>
            <a:ext cx="3937050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41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Terminal de </a:t>
            </a:r>
            <a:r>
              <a:rPr lang="es-ES" dirty="0" err="1"/>
              <a:t>IPython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20277"/>
            <a:ext cx="2952750" cy="410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084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</a:t>
            </a:r>
            <a:r>
              <a:rPr lang="es-CO" dirty="0" err="1"/>
              <a:t>Debugger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000" dirty="0"/>
              <a:t>Establecemos un </a:t>
            </a:r>
            <a:r>
              <a:rPr lang="es-CO" sz="2000" dirty="0" err="1"/>
              <a:t>breakpoint</a:t>
            </a:r>
            <a:r>
              <a:rPr lang="es-CO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057400"/>
            <a:ext cx="51530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370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</a:t>
            </a:r>
            <a:r>
              <a:rPr lang="es-CO" dirty="0" err="1"/>
              <a:t>Debugger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000" dirty="0"/>
              <a:t>Ejecutamos el archivo de </a:t>
            </a:r>
            <a:r>
              <a:rPr lang="es-CO" sz="2000" dirty="0" err="1"/>
              <a:t>Python</a:t>
            </a:r>
            <a:r>
              <a:rPr lang="es-CO" sz="2000" dirty="0"/>
              <a:t>. Opción A.</a:t>
            </a:r>
          </a:p>
          <a:p>
            <a:pPr>
              <a:lnSpc>
                <a:spcPct val="90000"/>
              </a:lnSpc>
            </a:pPr>
            <a:endParaRPr lang="es-CO" sz="2000" dirty="0"/>
          </a:p>
          <a:p>
            <a:pPr>
              <a:lnSpc>
                <a:spcPct val="90000"/>
              </a:lnSpc>
            </a:pPr>
            <a:endParaRPr lang="es-CO" sz="2000" dirty="0"/>
          </a:p>
          <a:p>
            <a:pPr>
              <a:lnSpc>
                <a:spcPct val="90000"/>
              </a:lnSpc>
            </a:pPr>
            <a:endParaRPr lang="es-CO" sz="2000" dirty="0"/>
          </a:p>
          <a:p>
            <a:pPr>
              <a:lnSpc>
                <a:spcPct val="90000"/>
              </a:lnSpc>
            </a:pPr>
            <a:r>
              <a:rPr lang="es-CO" sz="2000" dirty="0"/>
              <a:t>Aplicamos cualquiera de las funciones que nos ofrece el </a:t>
            </a:r>
            <a:r>
              <a:rPr lang="es-CO" sz="2000" dirty="0" err="1"/>
              <a:t>debugger</a:t>
            </a:r>
            <a:r>
              <a:rPr lang="es-CO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s-CO" sz="1600" dirty="0"/>
              <a:t>B: Ejecutamos </a:t>
            </a:r>
            <a:r>
              <a:rPr lang="es-CO" sz="1600" dirty="0" err="1"/>
              <a:t>llínea</a:t>
            </a:r>
            <a:r>
              <a:rPr lang="es-CO" sz="1600" dirty="0"/>
              <a:t> por línea.</a:t>
            </a:r>
          </a:p>
          <a:p>
            <a:pPr lvl="1">
              <a:lnSpc>
                <a:spcPct val="90000"/>
              </a:lnSpc>
            </a:pPr>
            <a:r>
              <a:rPr lang="es-CO" sz="1600" dirty="0"/>
              <a:t>C: Ingresamos en una función (si la hay).</a:t>
            </a:r>
          </a:p>
          <a:p>
            <a:pPr lvl="1">
              <a:lnSpc>
                <a:spcPct val="90000"/>
              </a:lnSpc>
            </a:pPr>
            <a:r>
              <a:rPr lang="es-CO" sz="1600" dirty="0"/>
              <a:t>D: Si estamos en una función, termina de ejecutar la función.</a:t>
            </a:r>
          </a:p>
          <a:p>
            <a:pPr lvl="1">
              <a:lnSpc>
                <a:spcPct val="90000"/>
              </a:lnSpc>
            </a:pPr>
            <a:r>
              <a:rPr lang="es-CO" sz="1600" dirty="0"/>
              <a:t>E: Ejecutamos hasta que encuentre el siguiente </a:t>
            </a:r>
            <a:r>
              <a:rPr lang="es-CO" sz="1600" dirty="0" err="1"/>
              <a:t>breakpoint</a:t>
            </a:r>
            <a:r>
              <a:rPr lang="es-CO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es-CO" sz="1600" dirty="0"/>
              <a:t>F: Detiene el </a:t>
            </a:r>
            <a:r>
              <a:rPr lang="es-CO" sz="1600" dirty="0" err="1"/>
              <a:t>debugger</a:t>
            </a:r>
            <a:r>
              <a:rPr lang="es-CO" sz="1600" dirty="0"/>
              <a:t>.</a:t>
            </a:r>
          </a:p>
          <a:p>
            <a:pPr>
              <a:lnSpc>
                <a:spcPct val="90000"/>
              </a:lnSpc>
            </a:pPr>
            <a:endParaRPr lang="es-CO" sz="2000" dirty="0"/>
          </a:p>
          <a:p>
            <a:pPr>
              <a:lnSpc>
                <a:spcPct val="90000"/>
              </a:lnSpc>
            </a:pPr>
            <a:r>
              <a:rPr lang="es-CO" sz="2000" dirty="0" err="1"/>
              <a:t>Adicionalemente</a:t>
            </a:r>
            <a:r>
              <a:rPr lang="es-CO" sz="2000" dirty="0"/>
              <a:t>, a medida que vamos avanzando en el </a:t>
            </a:r>
            <a:r>
              <a:rPr lang="es-CO" sz="2000" dirty="0" err="1"/>
              <a:t>debugger</a:t>
            </a:r>
            <a:r>
              <a:rPr lang="es-CO" sz="2000" dirty="0"/>
              <a:t>, el explorador de las variables nos va mostrando cómo van cambiando las variables.</a:t>
            </a:r>
          </a:p>
          <a:p>
            <a:pPr>
              <a:lnSpc>
                <a:spcPct val="90000"/>
              </a:lnSpc>
            </a:pPr>
            <a:endParaRPr lang="es-CO" sz="2000" dirty="0"/>
          </a:p>
          <a:p>
            <a:pPr>
              <a:lnSpc>
                <a:spcPct val="90000"/>
              </a:lnSpc>
            </a:pPr>
            <a:endParaRPr lang="es-CO" sz="2000" dirty="0"/>
          </a:p>
          <a:p>
            <a:pPr>
              <a:lnSpc>
                <a:spcPct val="90000"/>
              </a:lnSpc>
            </a:pPr>
            <a:endParaRPr lang="es-CO" sz="2000" dirty="0"/>
          </a:p>
          <a:p>
            <a:pPr>
              <a:lnSpc>
                <a:spcPct val="90000"/>
              </a:lnSpc>
            </a:pPr>
            <a:endParaRPr lang="es-CO" sz="2000" dirty="0"/>
          </a:p>
          <a:p>
            <a:pPr>
              <a:lnSpc>
                <a:spcPct val="90000"/>
              </a:lnSpc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  <a:p>
            <a:pPr marL="0" indent="0">
              <a:lnSpc>
                <a:spcPct val="90000"/>
              </a:lnSpc>
              <a:buNone/>
            </a:pPr>
            <a:endParaRPr lang="es-CO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036957"/>
            <a:ext cx="20193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2438400"/>
            <a:ext cx="194758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    B    C    D   E     F</a:t>
            </a:r>
          </a:p>
        </p:txBody>
      </p:sp>
    </p:spTree>
    <p:extLst>
      <p:ext uri="{BB962C8B-B14F-4D97-AF65-F5344CB8AC3E}">
        <p14:creationId xmlns:p14="http://schemas.microsoft.com/office/powerpoint/2010/main" val="312583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 en Clase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1) Dado A=[3 5 7 0 5 8 0 9 0 4]</a:t>
            </a:r>
          </a:p>
          <a:p>
            <a:pPr marL="0" indent="0">
              <a:buNone/>
            </a:pPr>
            <a:r>
              <a:rPr lang="en-US" sz="2400" dirty="0" err="1"/>
              <a:t>Objetivo</a:t>
            </a:r>
            <a:r>
              <a:rPr lang="en-US" sz="2400" dirty="0"/>
              <a:t>: </a:t>
            </a:r>
            <a:r>
              <a:rPr lang="en-US" sz="2400" dirty="0" err="1"/>
              <a:t>Encontrar</a:t>
            </a:r>
            <a:r>
              <a:rPr lang="en-US" sz="2400" dirty="0"/>
              <a:t> la </a:t>
            </a:r>
            <a:r>
              <a:rPr lang="en-US" sz="2400" dirty="0" err="1"/>
              <a:t>posición</a:t>
            </a:r>
            <a:r>
              <a:rPr lang="en-US" sz="2400" dirty="0"/>
              <a:t> del  primer cero </a:t>
            </a:r>
            <a:r>
              <a:rPr lang="en-US" sz="2400" dirty="0" err="1"/>
              <a:t>encontrado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2) Dado K=2 y A=[3 5 7 0 5 8 0 9 0 4]</a:t>
            </a:r>
          </a:p>
          <a:p>
            <a:pPr marL="0" indent="0">
              <a:buNone/>
            </a:pPr>
            <a:r>
              <a:rPr lang="en-US" sz="2400" dirty="0" err="1"/>
              <a:t>Objetivo</a:t>
            </a:r>
            <a:r>
              <a:rPr lang="en-US" sz="2400" dirty="0"/>
              <a:t>: </a:t>
            </a:r>
            <a:r>
              <a:rPr lang="en-US" sz="2400" dirty="0" err="1"/>
              <a:t>Dividir</a:t>
            </a:r>
            <a:r>
              <a:rPr lang="en-US" sz="2400" dirty="0"/>
              <a:t> K entre A y </a:t>
            </a:r>
            <a:r>
              <a:rPr lang="en-US" sz="2400" dirty="0" err="1"/>
              <a:t>almacenar</a:t>
            </a:r>
            <a:r>
              <a:rPr lang="en-US" sz="2400" dirty="0"/>
              <a:t> los </a:t>
            </a:r>
            <a:r>
              <a:rPr lang="en-US" sz="2400" dirty="0" err="1"/>
              <a:t>resultados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3) Configure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matriz</a:t>
            </a:r>
            <a:r>
              <a:rPr lang="en-US" sz="2400" dirty="0"/>
              <a:t> con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siguientes</a:t>
            </a:r>
            <a:r>
              <a:rPr lang="en-US" sz="2400" dirty="0"/>
              <a:t> </a:t>
            </a:r>
            <a:r>
              <a:rPr lang="en-US" sz="2400" dirty="0" err="1"/>
              <a:t>filas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Fila 1: [1,2,3]; Fila 2: [4,0,6]; Fila 3: [7,0,9]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Haga</a:t>
            </a:r>
            <a:r>
              <a:rPr lang="en-US" sz="2400" dirty="0"/>
              <a:t> un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cuente</a:t>
            </a:r>
            <a:r>
              <a:rPr lang="en-US" sz="2400" dirty="0"/>
              <a:t> el </a:t>
            </a:r>
            <a:r>
              <a:rPr lang="en-US" sz="2400" dirty="0" err="1"/>
              <a:t>número</a:t>
            </a:r>
            <a:r>
              <a:rPr lang="en-US" sz="2400" dirty="0"/>
              <a:t> de Ceros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posee</a:t>
            </a:r>
            <a:r>
              <a:rPr lang="en-US" sz="2400" dirty="0"/>
              <a:t> la </a:t>
            </a:r>
            <a:r>
              <a:rPr lang="en-US" sz="2400" dirty="0" err="1"/>
              <a:t>matriz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9352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 en Clase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200" dirty="0"/>
              <a:t>Grafique 4 curvas en ventanas separadas (por ejemplo, 4 curvas </a:t>
            </a:r>
            <a:r>
              <a:rPr lang="es-CO" sz="2200" dirty="0" err="1"/>
              <a:t>senoidales</a:t>
            </a:r>
            <a:r>
              <a:rPr lang="es-CO" sz="2200" dirty="0"/>
              <a:t> de diferente frecuencia). Recuerde crear un vector t que represente el eje del tiempo (coordenada x). Adiciónele atributos a cada curva (por ejemplo, título de la gráfica, nombre del eje x, nombre del eje y, entre otros).</a:t>
            </a:r>
          </a:p>
          <a:p>
            <a:r>
              <a:rPr lang="es-ES" sz="2200" dirty="0"/>
              <a:t>Realice el mismo paso anterior, pero use una única ventana, sobreponiendo las curvas.</a:t>
            </a:r>
            <a:endParaRPr lang="es-CO" sz="2200" dirty="0"/>
          </a:p>
          <a:p>
            <a:r>
              <a:rPr lang="es-ES" sz="2200" dirty="0"/>
              <a:t>Realice el mismo paso 2, pero en una única ventana, graficando cada curva por separado (use la función ‘</a:t>
            </a:r>
            <a:r>
              <a:rPr lang="es-ES" sz="2200" dirty="0" err="1"/>
              <a:t>subplot</a:t>
            </a:r>
            <a:r>
              <a:rPr lang="es-ES" sz="2200" dirty="0"/>
              <a:t>’).</a:t>
            </a:r>
            <a:endParaRPr lang="es-CO" sz="2200" dirty="0"/>
          </a:p>
          <a:p>
            <a:pPr lvl="1"/>
            <a:endParaRPr lang="es-CO" sz="1800" dirty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1414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Realice en </a:t>
            </a:r>
            <a:r>
              <a:rPr lang="es-CO" sz="2400" dirty="0" err="1"/>
              <a:t>Python</a:t>
            </a:r>
            <a:r>
              <a:rPr lang="es-CO" sz="2400" dirty="0"/>
              <a:t> un programa que dibuje 100 nodos cada uno con posiciones aleatorias en un área de 100mX100m con un radio de comunicaciones de 14m y hallando la ruta de mínimo costo entre un nodo fuente y destino aleatorios.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48929"/>
            <a:ext cx="3810000" cy="306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7800" y="3124200"/>
            <a:ext cx="35814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Nota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-El costo de cada enlace (cuando existe enlace) sería la distancia entre el par de nodos correspondiente.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-Se debe garantizar que el nodo fuente y el nodo destino sean distintos.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-Busque una función que implemente el algoritmo de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Dijkstra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para encontrar la ruta de mínimo costo entre un nodo fuente y un destino.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-Dibuje los nodos, los números</a:t>
            </a:r>
            <a:r>
              <a:rPr kumimoji="0" lang="es-CO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los nodos, los enlaces de toda la red y la ruta arrojada por el algoritmo de </a:t>
            </a:r>
            <a:r>
              <a:rPr kumimoji="0" lang="es-CO" sz="1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Dijkstra</a:t>
            </a:r>
            <a:r>
              <a:rPr kumimoji="0" lang="es-CO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aseline="0" dirty="0">
                <a:latin typeface="Arial" pitchFamily="34" charset="0"/>
                <a:cs typeface="Arial" pitchFamily="34" charset="0"/>
              </a:rPr>
              <a:t>-Busque las funciones que sean necesarias para lograr lo que pide el taller.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1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Lista de números: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lista=[5,7,2,4,5,8]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Output en la consola: escribimos “lista”.</a:t>
            </a:r>
          </a:p>
          <a:p>
            <a:pPr lvl="3">
              <a:lnSpc>
                <a:spcPct val="90000"/>
              </a:lnSpc>
            </a:pPr>
            <a:r>
              <a:rPr lang="pt-BR" dirty="0"/>
              <a:t>Out[17]: [5, 7, 2, 4, 5, 8]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Output en la pestaña “Explorador de Variables”:</a:t>
            </a:r>
          </a:p>
          <a:p>
            <a:pPr>
              <a:lnSpc>
                <a:spcPct val="90000"/>
              </a:lnSpc>
              <a:buNone/>
            </a:pPr>
            <a:endParaRPr lang="es-ES" sz="1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43719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65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lvl="1" indent="0">
              <a:lnSpc>
                <a:spcPct val="90000"/>
              </a:lnSpc>
              <a:buNone/>
            </a:pPr>
            <a:r>
              <a:rPr lang="pt-BR" sz="3100" dirty="0"/>
              <a:t>lista=[5,7,2,4,5,8]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indent="0">
              <a:lnSpc>
                <a:spcPct val="90000"/>
              </a:lnSpc>
              <a:buNone/>
            </a:pPr>
            <a:r>
              <a:rPr lang="es-CO" sz="3100" i="1" dirty="0"/>
              <a:t>#Acceder al primer elemento de la lista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3100" dirty="0"/>
              <a:t>res1=lista[0]=5</a:t>
            </a:r>
          </a:p>
          <a:p>
            <a:pPr marL="0" indent="0">
              <a:lnSpc>
                <a:spcPct val="90000"/>
              </a:lnSpc>
              <a:buNone/>
            </a:pPr>
            <a:endParaRPr lang="es-CO" sz="31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3100" i="1" dirty="0"/>
              <a:t>#Acceder al segundo elemento de la lista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3100" dirty="0"/>
              <a:t>res2=lista[1]=7 </a:t>
            </a:r>
          </a:p>
          <a:p>
            <a:pPr>
              <a:lnSpc>
                <a:spcPct val="90000"/>
              </a:lnSpc>
            </a:pPr>
            <a:endParaRPr lang="es-CO" sz="31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3100" i="1" dirty="0"/>
              <a:t>#Acceder al último elemento de la lista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3100" dirty="0"/>
              <a:t>res3=lista[</a:t>
            </a:r>
            <a:r>
              <a:rPr lang="es-CO" sz="3100" dirty="0" err="1"/>
              <a:t>len</a:t>
            </a:r>
            <a:r>
              <a:rPr lang="es-CO" sz="3100" dirty="0"/>
              <a:t>(lista)-1]=8</a:t>
            </a:r>
          </a:p>
          <a:p>
            <a:pPr>
              <a:lnSpc>
                <a:spcPct val="90000"/>
              </a:lnSpc>
            </a:pPr>
            <a:endParaRPr lang="es-CO" sz="31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3100" i="1" dirty="0"/>
              <a:t>#Acceder a un subconjunto de datos (</a:t>
            </a:r>
            <a:r>
              <a:rPr lang="es-CO" sz="3100" i="1" dirty="0" err="1"/>
              <a:t>slicing</a:t>
            </a:r>
            <a:r>
              <a:rPr lang="es-CO" sz="3100" i="1" dirty="0"/>
              <a:t>). El lí­mite superior no se incluye.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3100" dirty="0"/>
              <a:t>res4=lista[1:4]=[7,2,4]</a:t>
            </a:r>
            <a:endParaRPr lang="pt-BR" sz="3100" dirty="0"/>
          </a:p>
          <a:p>
            <a:pPr>
              <a:lnSpc>
                <a:spcPct val="90000"/>
              </a:lnSpc>
              <a:buNone/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64835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lvl="1" indent="0">
              <a:lnSpc>
                <a:spcPct val="90000"/>
              </a:lnSpc>
              <a:buNone/>
            </a:pPr>
            <a:r>
              <a:rPr lang="pt-BR" sz="3100" dirty="0"/>
              <a:t>lista=[5,7,2,4,5,8]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#Acceder a un subconjunto de datos (</a:t>
            </a:r>
            <a:r>
              <a:rPr lang="es-CO" sz="2600" i="1" dirty="0" err="1"/>
              <a:t>slicing</a:t>
            </a:r>
            <a:r>
              <a:rPr lang="es-CO" sz="2600" i="1" dirty="0"/>
              <a:t>) llegando hasta el final. El límite superior no se incluye.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res5=lista[2:len(lista)]=[2,4,5,8]</a:t>
            </a:r>
          </a:p>
          <a:p>
            <a:pPr>
              <a:lnSpc>
                <a:spcPct val="90000"/>
              </a:lnSpc>
              <a:buNone/>
            </a:pPr>
            <a:endParaRPr lang="es-CO" sz="2600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#Acceder a un subconjunto de datos (</a:t>
            </a:r>
            <a:r>
              <a:rPr lang="es-CO" sz="2600" i="1" dirty="0" err="1"/>
              <a:t>slicing</a:t>
            </a:r>
            <a:r>
              <a:rPr lang="es-CO" sz="2600" i="1" dirty="0"/>
              <a:t>) llegando hasta el final.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res6=lista[2:]=[2,4,5,8]</a:t>
            </a:r>
          </a:p>
          <a:p>
            <a:pPr>
              <a:lnSpc>
                <a:spcPct val="90000"/>
              </a:lnSpc>
              <a:buNone/>
            </a:pPr>
            <a:endParaRPr lang="es-CO" sz="2600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#Subconjunto desde el principio hasta el 4to elemento de la lista.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res7=lista[:4]=[5,7,2,4]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42839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 marL="0" lvl="1" indent="0">
              <a:lnSpc>
                <a:spcPct val="90000"/>
              </a:lnSpc>
              <a:buNone/>
            </a:pPr>
            <a:r>
              <a:rPr lang="pt-BR" sz="3100" dirty="0"/>
              <a:t>lista=[5,7,2,4,5,8]</a:t>
            </a:r>
          </a:p>
          <a:p>
            <a:pPr marL="0" indent="0">
              <a:lnSpc>
                <a:spcPct val="90000"/>
              </a:lnSpc>
              <a:buNone/>
            </a:pPr>
            <a:endParaRPr lang="es-CO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#Seleccionar el último elemento de la lista.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res8=lista[-1]=[8]</a:t>
            </a:r>
          </a:p>
          <a:p>
            <a:pPr>
              <a:lnSpc>
                <a:spcPct val="90000"/>
              </a:lnSpc>
              <a:buNone/>
            </a:pPr>
            <a:endParaRPr lang="es-CO" sz="2600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#Seleccionamos los dos últimos elementos de la lista.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res9=lista[-2:]=[5,8]</a:t>
            </a:r>
          </a:p>
          <a:p>
            <a:pPr>
              <a:lnSpc>
                <a:spcPct val="90000"/>
              </a:lnSpc>
              <a:buNone/>
            </a:pPr>
            <a:endParaRPr lang="es-CO" sz="2600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#Seleccionamos los tres últimos elementos de la lista.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res10=lista[-3:]=[4,5,8]</a:t>
            </a:r>
          </a:p>
          <a:p>
            <a:pPr>
              <a:lnSpc>
                <a:spcPct val="90000"/>
              </a:lnSpc>
              <a:buNone/>
            </a:pPr>
            <a:endParaRPr lang="es-CO" sz="2600" i="1" dirty="0"/>
          </a:p>
          <a:p>
            <a:pPr>
              <a:lnSpc>
                <a:spcPct val="90000"/>
              </a:lnSpc>
              <a:buNone/>
            </a:pPr>
            <a:r>
              <a:rPr lang="es-CO" sz="2600" i="1" dirty="0"/>
              <a:t>#Concatenamos 2 listas.</a:t>
            </a:r>
          </a:p>
          <a:p>
            <a:pPr>
              <a:lnSpc>
                <a:spcPct val="90000"/>
              </a:lnSpc>
              <a:buNone/>
            </a:pPr>
            <a:r>
              <a:rPr lang="es-CO" sz="2600" dirty="0"/>
              <a:t>res11=[1,2,3]+[4,5]=[1,2,3,4,5]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003135303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plantilla4</Template>
  <TotalTime>61951</TotalTime>
  <Words>3723</Words>
  <Application>Microsoft Office PowerPoint</Application>
  <PresentationFormat>Presentación en pantalla (4:3)</PresentationFormat>
  <Paragraphs>599</Paragraphs>
  <Slides>54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7" baseType="lpstr">
      <vt:lpstr>Arial</vt:lpstr>
      <vt:lpstr>Calibri</vt:lpstr>
      <vt:lpstr>plantilla4</vt:lpstr>
      <vt:lpstr>Introducción a Python</vt:lpstr>
      <vt:lpstr>Agenda</vt:lpstr>
      <vt:lpstr>Interfaz</vt:lpstr>
      <vt:lpstr>Interfaz</vt:lpstr>
      <vt:lpstr>Interfaz</vt:lpstr>
      <vt:lpstr>Listas</vt:lpstr>
      <vt:lpstr>Listas</vt:lpstr>
      <vt:lpstr>Listas</vt:lpstr>
      <vt:lpstr>Listas</vt:lpstr>
      <vt:lpstr>Listas</vt:lpstr>
      <vt:lpstr>Listas</vt:lpstr>
      <vt:lpstr>Librería Numpy</vt:lpstr>
      <vt:lpstr>Librería Numpy</vt:lpstr>
      <vt:lpstr>Librería Numpy</vt:lpstr>
      <vt:lpstr>Librería Numpy</vt:lpstr>
      <vt:lpstr>Librería Numpy</vt:lpstr>
      <vt:lpstr>Librería Numpy</vt:lpstr>
      <vt:lpstr>Librería Numpy</vt:lpstr>
      <vt:lpstr>Librería Numpy</vt:lpstr>
      <vt:lpstr>Librería Numpy</vt:lpstr>
      <vt:lpstr>Librería Numpy</vt:lpstr>
      <vt:lpstr>Estructuras de Control</vt:lpstr>
      <vt:lpstr>Estructuras de Control</vt:lpstr>
      <vt:lpstr>Estructuras de Control</vt:lpstr>
      <vt:lpstr>Graficas</vt:lpstr>
      <vt:lpstr>Graficas</vt:lpstr>
      <vt:lpstr>Graficas</vt:lpstr>
      <vt:lpstr>Graficas</vt:lpstr>
      <vt:lpstr>Graficas</vt:lpstr>
      <vt:lpstr>Graficas</vt:lpstr>
      <vt:lpstr>Graficas</vt:lpstr>
      <vt:lpstr>Graficas</vt:lpstr>
      <vt:lpstr>Graficas</vt:lpstr>
      <vt:lpstr>Cadenas</vt:lpstr>
      <vt:lpstr>Cadenas</vt:lpstr>
      <vt:lpstr>Cadenas</vt:lpstr>
      <vt:lpstr>Tuplas</vt:lpstr>
      <vt:lpstr> Tuplas</vt:lpstr>
      <vt:lpstr> Diccionarios</vt:lpstr>
      <vt:lpstr> Diccionarios</vt:lpstr>
      <vt:lpstr> Diccionarios</vt:lpstr>
      <vt:lpstr> Funciones</vt:lpstr>
      <vt:lpstr> Funciones</vt:lpstr>
      <vt:lpstr> Clases</vt:lpstr>
      <vt:lpstr> Clases</vt:lpstr>
      <vt:lpstr> Clases</vt:lpstr>
      <vt:lpstr> Librerías</vt:lpstr>
      <vt:lpstr> Librerías</vt:lpstr>
      <vt:lpstr> Librerías</vt:lpstr>
      <vt:lpstr> Debugger</vt:lpstr>
      <vt:lpstr> Debugger</vt:lpstr>
      <vt:lpstr>Actividad en Clase</vt:lpstr>
      <vt:lpstr>Actividad en Clase</vt:lpstr>
      <vt:lpstr>Taller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1 Introducción a Xpress</dc:title>
  <dc:creator>Gere</dc:creator>
  <cp:lastModifiedBy>Andres Manrique Ardila</cp:lastModifiedBy>
  <cp:revision>1149</cp:revision>
  <dcterms:created xsi:type="dcterms:W3CDTF">2006-08-16T00:00:00Z</dcterms:created>
  <dcterms:modified xsi:type="dcterms:W3CDTF">2019-09-28T03:08:53Z</dcterms:modified>
</cp:coreProperties>
</file>