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C7889E-8022-43FA-8B44-035201D2E1AF}"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C7889E-8022-43FA-8B44-035201D2E1AF}"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C7889E-8022-43FA-8B44-035201D2E1AF}"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C7889E-8022-43FA-8B44-035201D2E1AF}"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C7889E-8022-43FA-8B44-035201D2E1AF}" type="datetimeFigureOut">
              <a:rPr lang="en-US" smtClean="0"/>
              <a:pPr/>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C7889E-8022-43FA-8B44-035201D2E1AF}"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C7889E-8022-43FA-8B44-035201D2E1AF}" type="datetimeFigureOut">
              <a:rPr lang="en-US" smtClean="0"/>
              <a:pPr/>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C7889E-8022-43FA-8B44-035201D2E1AF}" type="datetimeFigureOut">
              <a:rPr lang="en-US" smtClean="0"/>
              <a:pPr/>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7889E-8022-43FA-8B44-035201D2E1AF}" type="datetimeFigureOut">
              <a:rPr lang="en-US" smtClean="0"/>
              <a:pPr/>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C7889E-8022-43FA-8B44-035201D2E1AF}"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C7889E-8022-43FA-8B44-035201D2E1AF}" type="datetimeFigureOut">
              <a:rPr lang="en-US" smtClean="0"/>
              <a:pPr/>
              <a:t>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FC36D-1B33-4DA6-BFE3-3D581DF968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7889E-8022-43FA-8B44-035201D2E1AF}" type="datetimeFigureOut">
              <a:rPr lang="en-US" smtClean="0"/>
              <a:pPr/>
              <a:t>3/1/2021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FC36D-1B33-4DA6-BFE3-3D581DF968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salesforce.com/blog/2019/06/customer-engagement-trends.html" TargetMode="External"/><Relationship Id="rId2" Type="http://schemas.openxmlformats.org/officeDocument/2006/relationships/hyperlink" Target="https://www.pwc.com/us/en/services/consulting/library/consumer-intelligence-series/future-of-customer-experience.html" TargetMode="Externa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hyperlink" Target="https://www.adobe.com/offer/digital-trends-2020.html" TargetMode="External"/><Relationship Id="rId4" Type="http://schemas.openxmlformats.org/officeDocument/2006/relationships/hyperlink" Target="https://www.gartner.com/en/marketing/research/2019-customer-experience-management-stu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04800"/>
            <a:ext cx="6781800" cy="609599"/>
          </a:xfrm>
        </p:spPr>
        <p:txBody>
          <a:bodyPr>
            <a:normAutofit/>
          </a:bodyPr>
          <a:lstStyle/>
          <a:p>
            <a:r>
              <a:rPr lang="en-US" sz="2800" b="1" dirty="0" smtClean="0">
                <a:solidFill>
                  <a:srgbClr val="FF0000"/>
                </a:solidFill>
                <a:latin typeface="Arial Rounded MT Bold" pitchFamily="34" charset="0"/>
              </a:rPr>
              <a:t>Customer Experience … but Why ???</a:t>
            </a:r>
            <a:endParaRPr lang="en-US" sz="2800" b="1" dirty="0">
              <a:solidFill>
                <a:srgbClr val="FF0000"/>
              </a:solidFill>
              <a:latin typeface="Arial Rounded MT Bold" pitchFamily="34" charset="0"/>
            </a:endParaRPr>
          </a:p>
        </p:txBody>
      </p:sp>
      <p:sp>
        <p:nvSpPr>
          <p:cNvPr id="3" name="Subtitle 2"/>
          <p:cNvSpPr>
            <a:spLocks noGrp="1"/>
          </p:cNvSpPr>
          <p:nvPr>
            <p:ph type="subTitle" idx="1"/>
          </p:nvPr>
        </p:nvSpPr>
        <p:spPr>
          <a:xfrm>
            <a:off x="152400" y="1600200"/>
            <a:ext cx="8839200" cy="5029200"/>
          </a:xfrm>
        </p:spPr>
        <p:txBody>
          <a:bodyPr>
            <a:normAutofit/>
          </a:bodyPr>
          <a:lstStyle/>
          <a:p>
            <a:pPr algn="l"/>
            <a:r>
              <a:rPr lang="en-US" sz="2000" dirty="0">
                <a:latin typeface="Arial Rounded MT Bold" pitchFamily="34" charset="0"/>
              </a:rPr>
              <a:t>	</a:t>
            </a:r>
            <a:endParaRPr lang="en-US" sz="2000" dirty="0" smtClean="0">
              <a:latin typeface="Arial Rounded MT Bold" pitchFamily="34" charset="0"/>
            </a:endParaRPr>
          </a:p>
          <a:p>
            <a:pPr algn="l"/>
            <a:r>
              <a:rPr lang="en-US" sz="2000" dirty="0" smtClean="0">
                <a:latin typeface="Arial Rounded MT Bold" pitchFamily="34" charset="0"/>
              </a:rPr>
              <a:t>	</a:t>
            </a:r>
            <a:r>
              <a:rPr lang="en-US" sz="2000" dirty="0" smtClean="0">
                <a:solidFill>
                  <a:schemeClr val="tx1"/>
                </a:solidFill>
                <a:latin typeface="Arial Rounded MT Bold" pitchFamily="34" charset="0"/>
              </a:rPr>
              <a:t>5-x more </a:t>
            </a:r>
            <a:r>
              <a:rPr lang="en-US" sz="2000" dirty="0">
                <a:solidFill>
                  <a:schemeClr val="tx1"/>
                </a:solidFill>
                <a:latin typeface="Arial Rounded MT Bold" pitchFamily="34" charset="0"/>
              </a:rPr>
              <a:t>likely to </a:t>
            </a:r>
            <a:r>
              <a:rPr lang="en-US" sz="2000" b="1" dirty="0" smtClean="0">
                <a:solidFill>
                  <a:schemeClr val="accent2"/>
                </a:solidFill>
                <a:latin typeface="Arial Rounded MT Bold" pitchFamily="34" charset="0"/>
              </a:rPr>
              <a:t>R-E-P-U-R-C-H-A-S-E</a:t>
            </a:r>
            <a:endParaRPr lang="en-US" sz="2000" b="1" dirty="0">
              <a:solidFill>
                <a:schemeClr val="accent2"/>
              </a:solidFill>
              <a:latin typeface="Arial Rounded MT Bold" pitchFamily="34" charset="0"/>
            </a:endParaRPr>
          </a:p>
          <a:p>
            <a:pPr algn="l"/>
            <a:r>
              <a:rPr lang="en-US" sz="2000" dirty="0" smtClean="0">
                <a:solidFill>
                  <a:schemeClr val="tx1"/>
                </a:solidFill>
                <a:latin typeface="Arial Rounded MT Bold" pitchFamily="34" charset="0"/>
              </a:rPr>
              <a:t>	5-x more </a:t>
            </a:r>
            <a:r>
              <a:rPr lang="en-US" sz="2000" dirty="0">
                <a:solidFill>
                  <a:schemeClr val="tx1"/>
                </a:solidFill>
                <a:latin typeface="Arial Rounded MT Bold" pitchFamily="34" charset="0"/>
              </a:rPr>
              <a:t>likely to </a:t>
            </a:r>
            <a:r>
              <a:rPr lang="en-US" sz="2000" b="1" dirty="0" smtClean="0">
                <a:solidFill>
                  <a:schemeClr val="accent2"/>
                </a:solidFill>
                <a:latin typeface="Arial Rounded MT Bold" pitchFamily="34" charset="0"/>
              </a:rPr>
              <a:t>F-O-R-G-I-V-E</a:t>
            </a:r>
            <a:endParaRPr lang="en-US" sz="2000" b="1" dirty="0">
              <a:solidFill>
                <a:schemeClr val="accent2"/>
              </a:solidFill>
              <a:latin typeface="Arial Rounded MT Bold" pitchFamily="34" charset="0"/>
            </a:endParaRPr>
          </a:p>
          <a:p>
            <a:pPr algn="l"/>
            <a:r>
              <a:rPr lang="en-US" sz="2000" dirty="0" smtClean="0">
                <a:solidFill>
                  <a:schemeClr val="tx1"/>
                </a:solidFill>
                <a:latin typeface="Arial Rounded MT Bold" pitchFamily="34" charset="0"/>
              </a:rPr>
              <a:t>	4-x more </a:t>
            </a:r>
            <a:r>
              <a:rPr lang="en-US" sz="2000" dirty="0">
                <a:solidFill>
                  <a:schemeClr val="tx1"/>
                </a:solidFill>
                <a:latin typeface="Arial Rounded MT Bold" pitchFamily="34" charset="0"/>
              </a:rPr>
              <a:t>likely to </a:t>
            </a:r>
            <a:r>
              <a:rPr lang="en-US" sz="2000" b="1" dirty="0" smtClean="0">
                <a:solidFill>
                  <a:schemeClr val="accent2"/>
                </a:solidFill>
                <a:latin typeface="Arial Rounded MT Bold" pitchFamily="34" charset="0"/>
              </a:rPr>
              <a:t>R-E-F-E-R</a:t>
            </a:r>
            <a:endParaRPr lang="en-US" sz="2000" b="1" dirty="0">
              <a:solidFill>
                <a:schemeClr val="accent2"/>
              </a:solidFill>
              <a:latin typeface="Arial Rounded MT Bold" pitchFamily="34" charset="0"/>
            </a:endParaRPr>
          </a:p>
          <a:p>
            <a:pPr algn="l"/>
            <a:r>
              <a:rPr lang="en-US" sz="2000" dirty="0" smtClean="0">
                <a:solidFill>
                  <a:schemeClr val="tx1"/>
                </a:solidFill>
                <a:latin typeface="Arial Rounded MT Bold" pitchFamily="34" charset="0"/>
              </a:rPr>
              <a:t>	7-x more </a:t>
            </a:r>
            <a:r>
              <a:rPr lang="en-US" sz="2000" dirty="0">
                <a:solidFill>
                  <a:schemeClr val="tx1"/>
                </a:solidFill>
                <a:latin typeface="Arial Rounded MT Bold" pitchFamily="34" charset="0"/>
              </a:rPr>
              <a:t>likely to </a:t>
            </a:r>
            <a:r>
              <a:rPr lang="en-US" sz="2000" b="1" dirty="0" smtClean="0">
                <a:solidFill>
                  <a:schemeClr val="accent2"/>
                </a:solidFill>
                <a:latin typeface="Arial Rounded MT Bold" pitchFamily="34" charset="0"/>
              </a:rPr>
              <a:t>T-R-Y</a:t>
            </a:r>
            <a:r>
              <a:rPr lang="en-US" sz="2000" dirty="0" smtClean="0">
                <a:solidFill>
                  <a:schemeClr val="tx1"/>
                </a:solidFill>
                <a:latin typeface="Arial Rounded MT Bold" pitchFamily="34" charset="0"/>
              </a:rPr>
              <a:t>  new offerings</a:t>
            </a:r>
            <a:endParaRPr lang="en-US" sz="2000" dirty="0">
              <a:solidFill>
                <a:schemeClr val="tx1"/>
              </a:solidFill>
              <a:latin typeface="Arial Rounded MT Bold" pitchFamily="34" charset="0"/>
            </a:endParaRPr>
          </a:p>
          <a:p>
            <a:pPr algn="l"/>
            <a:endParaRPr lang="en-US" dirty="0" smtClean="0">
              <a:solidFill>
                <a:schemeClr val="tx1"/>
              </a:solidFill>
            </a:endParaRPr>
          </a:p>
          <a:p>
            <a:pPr algn="l"/>
            <a:endParaRPr lang="en-US" sz="1800" dirty="0" smtClean="0">
              <a:solidFill>
                <a:schemeClr val="tx1"/>
              </a:solidFill>
              <a:latin typeface="Arial Rounded MT Bold" pitchFamily="34" charset="0"/>
            </a:endParaRPr>
          </a:p>
          <a:p>
            <a:pPr algn="l"/>
            <a:r>
              <a:rPr lang="en-US" sz="1800" dirty="0" smtClean="0">
                <a:solidFill>
                  <a:schemeClr val="tx1"/>
                </a:solidFill>
                <a:latin typeface="Arial Rounded MT Bold" pitchFamily="34" charset="0"/>
              </a:rPr>
              <a:t>Use NPS to track Customer </a:t>
            </a:r>
            <a:r>
              <a:rPr lang="en-US" sz="1800" b="1" dirty="0" smtClean="0">
                <a:solidFill>
                  <a:schemeClr val="accent6">
                    <a:lumMod val="75000"/>
                  </a:schemeClr>
                </a:solidFill>
                <a:latin typeface="Arial Rounded MT Bold" pitchFamily="34" charset="0"/>
              </a:rPr>
              <a:t>LOYALTY </a:t>
            </a:r>
          </a:p>
          <a:p>
            <a:pPr algn="l"/>
            <a:endParaRPr lang="en-US" sz="500" dirty="0" smtClean="0">
              <a:solidFill>
                <a:schemeClr val="tx1"/>
              </a:solidFill>
              <a:latin typeface="Arial Rounded MT Bold" pitchFamily="34" charset="0"/>
            </a:endParaRPr>
          </a:p>
          <a:p>
            <a:pPr algn="l"/>
            <a:r>
              <a:rPr lang="en-US" sz="1800" dirty="0" smtClean="0">
                <a:solidFill>
                  <a:schemeClr val="tx1"/>
                </a:solidFill>
                <a:latin typeface="Arial Rounded MT Bold" pitchFamily="34" charset="0"/>
              </a:rPr>
              <a:t>Distribute </a:t>
            </a:r>
            <a:r>
              <a:rPr lang="en-US" sz="1800" dirty="0">
                <a:solidFill>
                  <a:schemeClr val="tx1"/>
                </a:solidFill>
                <a:latin typeface="Arial Rounded MT Bold" pitchFamily="34" charset="0"/>
              </a:rPr>
              <a:t>CSAT </a:t>
            </a:r>
            <a:r>
              <a:rPr lang="en-US" sz="1800" dirty="0" smtClean="0">
                <a:solidFill>
                  <a:schemeClr val="tx1"/>
                </a:solidFill>
                <a:latin typeface="Arial Rounded MT Bold" pitchFamily="34" charset="0"/>
              </a:rPr>
              <a:t>Surveys </a:t>
            </a:r>
            <a:r>
              <a:rPr lang="en-US" sz="1800" dirty="0">
                <a:solidFill>
                  <a:schemeClr val="tx1"/>
                </a:solidFill>
                <a:latin typeface="Arial Rounded MT Bold" pitchFamily="34" charset="0"/>
              </a:rPr>
              <a:t>to </a:t>
            </a:r>
            <a:r>
              <a:rPr lang="en-US" sz="1800" dirty="0" smtClean="0">
                <a:solidFill>
                  <a:schemeClr val="tx1"/>
                </a:solidFill>
                <a:latin typeface="Arial Rounded MT Bold" pitchFamily="34" charset="0"/>
              </a:rPr>
              <a:t>understand Customer </a:t>
            </a:r>
            <a:r>
              <a:rPr lang="en-US" sz="1800" b="1" dirty="0" smtClean="0">
                <a:solidFill>
                  <a:schemeClr val="accent6">
                    <a:lumMod val="75000"/>
                  </a:schemeClr>
                </a:solidFill>
                <a:latin typeface="Arial Rounded MT Bold" pitchFamily="34" charset="0"/>
              </a:rPr>
              <a:t>SATISFACTION</a:t>
            </a:r>
          </a:p>
          <a:p>
            <a:pPr algn="l"/>
            <a:endParaRPr lang="en-US" sz="500" dirty="0" smtClean="0">
              <a:solidFill>
                <a:schemeClr val="tx1"/>
              </a:solidFill>
              <a:latin typeface="Arial Rounded MT Bold" pitchFamily="34" charset="0"/>
            </a:endParaRPr>
          </a:p>
          <a:p>
            <a:pPr algn="l"/>
            <a:r>
              <a:rPr lang="en-US" sz="1800" dirty="0" smtClean="0">
                <a:solidFill>
                  <a:schemeClr val="tx1"/>
                </a:solidFill>
                <a:latin typeface="Arial Rounded MT Bold" pitchFamily="34" charset="0"/>
              </a:rPr>
              <a:t>Send</a:t>
            </a:r>
            <a:r>
              <a:rPr lang="en-US" sz="1800" dirty="0">
                <a:solidFill>
                  <a:schemeClr val="tx1"/>
                </a:solidFill>
                <a:latin typeface="Arial Rounded MT Bold" pitchFamily="34" charset="0"/>
              </a:rPr>
              <a:t> CES </a:t>
            </a:r>
            <a:r>
              <a:rPr lang="en-US" sz="1800" dirty="0" smtClean="0">
                <a:solidFill>
                  <a:schemeClr val="tx1"/>
                </a:solidFill>
                <a:latin typeface="Arial Rounded MT Bold" pitchFamily="34" charset="0"/>
              </a:rPr>
              <a:t>Surveys </a:t>
            </a:r>
            <a:r>
              <a:rPr lang="en-US" sz="1800" dirty="0">
                <a:solidFill>
                  <a:schemeClr val="tx1"/>
                </a:solidFill>
                <a:latin typeface="Arial Rounded MT Bold" pitchFamily="34" charset="0"/>
              </a:rPr>
              <a:t>to </a:t>
            </a:r>
            <a:r>
              <a:rPr lang="en-US" sz="1800" dirty="0" smtClean="0">
                <a:solidFill>
                  <a:schemeClr val="tx1"/>
                </a:solidFill>
                <a:latin typeface="Arial Rounded MT Bold" pitchFamily="34" charset="0"/>
              </a:rPr>
              <a:t>analyze Customer </a:t>
            </a:r>
            <a:r>
              <a:rPr lang="en-US" sz="1800" b="1" dirty="0" smtClean="0">
                <a:solidFill>
                  <a:schemeClr val="accent6">
                    <a:lumMod val="75000"/>
                  </a:schemeClr>
                </a:solidFill>
                <a:latin typeface="Arial Rounded MT Bold" pitchFamily="34" charset="0"/>
              </a:rPr>
              <a:t>EASYNESS</a:t>
            </a:r>
            <a:r>
              <a:rPr lang="en-US" sz="1800" dirty="0" smtClean="0">
                <a:solidFill>
                  <a:schemeClr val="tx1"/>
                </a:solidFill>
                <a:latin typeface="Arial Rounded MT Bold" pitchFamily="34" charset="0"/>
              </a:rPr>
              <a:t>  for </a:t>
            </a:r>
            <a:r>
              <a:rPr lang="en-US" sz="1800" dirty="0">
                <a:solidFill>
                  <a:schemeClr val="tx1"/>
                </a:solidFill>
                <a:latin typeface="Arial Rounded MT Bold" pitchFamily="34" charset="0"/>
              </a:rPr>
              <a:t>the support they need</a:t>
            </a:r>
            <a:endParaRPr lang="en-US" sz="1800" dirty="0" smtClean="0">
              <a:solidFill>
                <a:schemeClr val="tx1"/>
              </a:solidFill>
              <a:latin typeface="Arial Rounded MT Bold" pitchFamily="34" charset="0"/>
            </a:endParaRPr>
          </a:p>
        </p:txBody>
      </p:sp>
      <p:sp>
        <p:nvSpPr>
          <p:cNvPr id="11266" name="AutoShape 2" descr="GIF sticker hmm transparent - animated GIF on GIF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GIF sticker hmm transparent - animated GIF on GIF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0" name="Picture 6" descr="super high resolution transparent template of the Twitter variant |  Thinking Face Emoji 🤔 | Emoji meme, Emoji, Meme faces"/>
          <p:cNvPicPr>
            <a:picLocks noChangeAspect="1" noChangeArrowheads="1"/>
          </p:cNvPicPr>
          <p:nvPr/>
        </p:nvPicPr>
        <p:blipFill>
          <a:blip r:embed="rId2"/>
          <a:srcRect/>
          <a:stretch>
            <a:fillRect/>
          </a:stretch>
        </p:blipFill>
        <p:spPr bwMode="auto">
          <a:xfrm>
            <a:off x="7620000" y="228600"/>
            <a:ext cx="762000" cy="7620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810000"/>
            <a:ext cx="2971800" cy="381000"/>
          </a:xfrm>
        </p:spPr>
        <p:txBody>
          <a:bodyPr>
            <a:noAutofit/>
          </a:bodyPr>
          <a:lstStyle/>
          <a:p>
            <a:r>
              <a:rPr lang="en-US" sz="2000" dirty="0" smtClean="0">
                <a:latin typeface="Arial Rounded MT Bold" pitchFamily="34" charset="0"/>
              </a:rPr>
              <a:t>Own KPIs may include</a:t>
            </a:r>
            <a:endParaRPr lang="en-US" sz="2000" dirty="0">
              <a:latin typeface="Arial Rounded MT Bold" pitchFamily="34" charset="0"/>
            </a:endParaRPr>
          </a:p>
        </p:txBody>
      </p:sp>
      <p:sp>
        <p:nvSpPr>
          <p:cNvPr id="3" name="Subtitle 2"/>
          <p:cNvSpPr>
            <a:spLocks noGrp="1"/>
          </p:cNvSpPr>
          <p:nvPr>
            <p:ph type="subTitle" idx="1"/>
          </p:nvPr>
        </p:nvSpPr>
        <p:spPr>
          <a:xfrm>
            <a:off x="914400" y="4267200"/>
            <a:ext cx="7924800" cy="2362200"/>
          </a:xfrm>
        </p:spPr>
        <p:txBody>
          <a:bodyPr>
            <a:normAutofit/>
          </a:bodyPr>
          <a:lstStyle/>
          <a:p>
            <a:pPr algn="l"/>
            <a:r>
              <a:rPr lang="en-US" sz="1800" dirty="0" smtClean="0">
                <a:solidFill>
                  <a:schemeClr val="tx1">
                    <a:lumMod val="65000"/>
                    <a:lumOff val="35000"/>
                  </a:schemeClr>
                </a:solidFill>
                <a:latin typeface="Arial Rounded MT Bold" pitchFamily="34" charset="0"/>
              </a:rPr>
              <a:t>Average Time to Resolution</a:t>
            </a:r>
          </a:p>
          <a:p>
            <a:pPr algn="l"/>
            <a:r>
              <a:rPr lang="en-US" sz="1800" dirty="0" smtClean="0">
                <a:solidFill>
                  <a:schemeClr val="tx1">
                    <a:lumMod val="65000"/>
                    <a:lumOff val="35000"/>
                  </a:schemeClr>
                </a:solidFill>
                <a:latin typeface="Arial Rounded MT Bold" pitchFamily="34" charset="0"/>
              </a:rPr>
              <a:t>First Contact </a:t>
            </a:r>
            <a:r>
              <a:rPr lang="en-US" sz="1800" dirty="0">
                <a:solidFill>
                  <a:schemeClr val="tx1">
                    <a:lumMod val="65000"/>
                    <a:lumOff val="35000"/>
                  </a:schemeClr>
                </a:solidFill>
                <a:latin typeface="Arial Rounded MT Bold" pitchFamily="34" charset="0"/>
              </a:rPr>
              <a:t>S</a:t>
            </a:r>
            <a:r>
              <a:rPr lang="en-US" sz="1800" dirty="0" smtClean="0">
                <a:solidFill>
                  <a:schemeClr val="tx1">
                    <a:lumMod val="65000"/>
                    <a:lumOff val="35000"/>
                  </a:schemeClr>
                </a:solidFill>
                <a:latin typeface="Arial Rounded MT Bold" pitchFamily="34" charset="0"/>
              </a:rPr>
              <a:t>olution</a:t>
            </a:r>
          </a:p>
          <a:p>
            <a:pPr algn="l"/>
            <a:r>
              <a:rPr lang="en-US" sz="1800" dirty="0" smtClean="0">
                <a:solidFill>
                  <a:schemeClr val="tx1">
                    <a:lumMod val="65000"/>
                    <a:lumOff val="35000"/>
                  </a:schemeClr>
                </a:solidFill>
                <a:latin typeface="Arial Rounded MT Bold" pitchFamily="34" charset="0"/>
              </a:rPr>
              <a:t>Customer Engagement</a:t>
            </a:r>
          </a:p>
          <a:p>
            <a:pPr algn="l"/>
            <a:r>
              <a:rPr lang="en-US" sz="1800" dirty="0" smtClean="0">
                <a:solidFill>
                  <a:schemeClr val="tx1">
                    <a:lumMod val="65000"/>
                    <a:lumOff val="35000"/>
                  </a:schemeClr>
                </a:solidFill>
                <a:latin typeface="Arial Rounded MT Bold" pitchFamily="34" charset="0"/>
              </a:rPr>
              <a:t>Task Completion Rate</a:t>
            </a:r>
          </a:p>
          <a:p>
            <a:pPr algn="l"/>
            <a:r>
              <a:rPr lang="en-US" sz="1800" dirty="0" smtClean="0">
                <a:solidFill>
                  <a:schemeClr val="tx1">
                    <a:lumMod val="65000"/>
                    <a:lumOff val="35000"/>
                  </a:schemeClr>
                </a:solidFill>
                <a:latin typeface="Arial Rounded MT Bold" pitchFamily="34" charset="0"/>
              </a:rPr>
              <a:t>Social Listening</a:t>
            </a:r>
          </a:p>
          <a:p>
            <a:pPr algn="l"/>
            <a:r>
              <a:rPr lang="en-US" sz="1800" dirty="0" smtClean="0">
                <a:solidFill>
                  <a:schemeClr val="tx1">
                    <a:lumMod val="65000"/>
                    <a:lumOff val="35000"/>
                  </a:schemeClr>
                </a:solidFill>
                <a:latin typeface="Arial Rounded MT Bold" pitchFamily="34" charset="0"/>
              </a:rPr>
              <a:t>Referral Rate</a:t>
            </a:r>
          </a:p>
          <a:p>
            <a:pPr algn="l"/>
            <a:endParaRPr lang="en-US" dirty="0"/>
          </a:p>
        </p:txBody>
      </p:sp>
      <p:pic>
        <p:nvPicPr>
          <p:cNvPr id="14338" name="Picture 2" descr="what customer experience metrics and kpis does companies follow?"/>
          <p:cNvPicPr>
            <a:picLocks noChangeAspect="1" noChangeArrowheads="1"/>
          </p:cNvPicPr>
          <p:nvPr/>
        </p:nvPicPr>
        <p:blipFill>
          <a:blip r:embed="rId2"/>
          <a:srcRect/>
          <a:stretch>
            <a:fillRect/>
          </a:stretch>
        </p:blipFill>
        <p:spPr bwMode="auto">
          <a:xfrm>
            <a:off x="762000" y="152401"/>
            <a:ext cx="7391400" cy="35814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5334000" cy="609599"/>
          </a:xfrm>
        </p:spPr>
        <p:txBody>
          <a:bodyPr>
            <a:normAutofit/>
          </a:bodyPr>
          <a:lstStyle/>
          <a:p>
            <a:r>
              <a:rPr lang="en-US" sz="2800" dirty="0" smtClean="0">
                <a:latin typeface="Arial Rounded MT Bold" pitchFamily="34" charset="0"/>
              </a:rPr>
              <a:t>NPS (Net Promoter Score)</a:t>
            </a:r>
            <a:endParaRPr lang="en-US" sz="2800" dirty="0">
              <a:latin typeface="Arial Rounded MT Bold" pitchFamily="34" charset="0"/>
            </a:endParaRPr>
          </a:p>
        </p:txBody>
      </p:sp>
      <p:sp>
        <p:nvSpPr>
          <p:cNvPr id="3" name="Subtitle 2"/>
          <p:cNvSpPr>
            <a:spLocks noGrp="1"/>
          </p:cNvSpPr>
          <p:nvPr>
            <p:ph type="subTitle" idx="1"/>
          </p:nvPr>
        </p:nvSpPr>
        <p:spPr>
          <a:xfrm>
            <a:off x="228600" y="1295400"/>
            <a:ext cx="8686800" cy="5334000"/>
          </a:xfrm>
        </p:spPr>
        <p:txBody>
          <a:bodyPr>
            <a:normAutofit fontScale="85000" lnSpcReduction="20000"/>
          </a:bodyPr>
          <a:lstStyle/>
          <a:p>
            <a:pPr algn="l"/>
            <a:r>
              <a:rPr lang="en-US" sz="1800" b="1" dirty="0" smtClean="0">
                <a:solidFill>
                  <a:schemeClr val="tx1"/>
                </a:solidFill>
                <a:latin typeface="Arial Rounded MT Bold" pitchFamily="34" charset="0"/>
              </a:rPr>
              <a:t>Client</a:t>
            </a:r>
            <a:r>
              <a:rPr lang="en-US" sz="1800" dirty="0" smtClean="0">
                <a:solidFill>
                  <a:schemeClr val="tx1"/>
                </a:solidFill>
                <a:latin typeface="Arial Rounded MT Bold" pitchFamily="34" charset="0"/>
              </a:rPr>
              <a:t> 	: </a:t>
            </a:r>
            <a:r>
              <a:rPr lang="en-US" sz="1800" b="1" dirty="0" smtClean="0">
                <a:solidFill>
                  <a:schemeClr val="tx1"/>
                </a:solidFill>
                <a:latin typeface="Arial Rounded MT Bold" pitchFamily="34" charset="0"/>
              </a:rPr>
              <a:t>Dell Computers (US) – Technical Support</a:t>
            </a:r>
          </a:p>
          <a:p>
            <a:pPr algn="l"/>
            <a:endParaRPr lang="en-US" sz="600" dirty="0" smtClean="0">
              <a:solidFill>
                <a:schemeClr val="tx1"/>
              </a:solidFill>
              <a:latin typeface="Arial Rounded MT Bold" pitchFamily="34" charset="0"/>
            </a:endParaRPr>
          </a:p>
          <a:p>
            <a:pPr algn="l"/>
            <a:r>
              <a:rPr lang="en-US" sz="1800" b="1" dirty="0" smtClean="0">
                <a:solidFill>
                  <a:schemeClr val="tx1"/>
                </a:solidFill>
                <a:latin typeface="Arial Rounded MT Bold" pitchFamily="34" charset="0"/>
              </a:rPr>
              <a:t>Mission</a:t>
            </a:r>
            <a:r>
              <a:rPr lang="en-US" sz="1800" dirty="0" smtClean="0">
                <a:solidFill>
                  <a:schemeClr val="tx1"/>
                </a:solidFill>
                <a:latin typeface="Arial Rounded MT Bold" pitchFamily="34" charset="0"/>
              </a:rPr>
              <a:t> 	: Initiate and establish CX program to check customer’s loyalty </a:t>
            </a:r>
          </a:p>
          <a:p>
            <a:pPr algn="l"/>
            <a:r>
              <a:rPr lang="en-US" sz="1800" dirty="0">
                <a:solidFill>
                  <a:schemeClr val="tx1"/>
                </a:solidFill>
                <a:latin typeface="Arial Rounded MT Bold" pitchFamily="34" charset="0"/>
              </a:rPr>
              <a:t>	</a:t>
            </a:r>
            <a:r>
              <a:rPr lang="en-US" sz="1800" dirty="0" smtClean="0">
                <a:solidFill>
                  <a:schemeClr val="tx1"/>
                </a:solidFill>
                <a:latin typeface="Arial Rounded MT Bold" pitchFamily="34" charset="0"/>
              </a:rPr>
              <a:t>  Increase Sales</a:t>
            </a:r>
          </a:p>
          <a:p>
            <a:pPr algn="l"/>
            <a:endParaRPr lang="en-US" sz="600" dirty="0" smtClean="0">
              <a:solidFill>
                <a:schemeClr val="tx1"/>
              </a:solidFill>
              <a:latin typeface="Arial Rounded MT Bold" pitchFamily="34" charset="0"/>
            </a:endParaRPr>
          </a:p>
          <a:p>
            <a:pPr algn="l"/>
            <a:r>
              <a:rPr lang="en-US" sz="1800" b="1" dirty="0" smtClean="0">
                <a:solidFill>
                  <a:schemeClr val="tx1"/>
                </a:solidFill>
                <a:latin typeface="Arial Rounded MT Bold" pitchFamily="34" charset="0"/>
              </a:rPr>
              <a:t>Pre-work</a:t>
            </a:r>
            <a:r>
              <a:rPr lang="en-US" sz="1800" dirty="0" smtClean="0">
                <a:solidFill>
                  <a:schemeClr val="tx1"/>
                </a:solidFill>
                <a:latin typeface="Arial Rounded MT Bold" pitchFamily="34" charset="0"/>
              </a:rPr>
              <a:t> 	: Established current NPS at 21%</a:t>
            </a:r>
          </a:p>
          <a:p>
            <a:pPr algn="l"/>
            <a:r>
              <a:rPr lang="en-US" sz="1800" dirty="0">
                <a:solidFill>
                  <a:schemeClr val="tx1"/>
                </a:solidFill>
                <a:latin typeface="Arial Rounded MT Bold" pitchFamily="34" charset="0"/>
              </a:rPr>
              <a:t>	</a:t>
            </a:r>
            <a:r>
              <a:rPr lang="en-US" sz="1800" dirty="0" smtClean="0">
                <a:solidFill>
                  <a:schemeClr val="tx1"/>
                </a:solidFill>
                <a:latin typeface="Arial Rounded MT Bold" pitchFamily="34" charset="0"/>
              </a:rPr>
              <a:t>  Recorded Sales-per-Call at US$2.43</a:t>
            </a:r>
          </a:p>
          <a:p>
            <a:pPr algn="l"/>
            <a:endParaRPr lang="en-US" sz="600" dirty="0" smtClean="0">
              <a:solidFill>
                <a:schemeClr val="tx1"/>
              </a:solidFill>
              <a:latin typeface="Arial Rounded MT Bold" pitchFamily="34" charset="0"/>
            </a:endParaRPr>
          </a:p>
          <a:p>
            <a:pPr algn="l"/>
            <a:r>
              <a:rPr lang="en-US" sz="1800" b="1" dirty="0" smtClean="0">
                <a:solidFill>
                  <a:schemeClr val="tx1"/>
                </a:solidFill>
                <a:latin typeface="Arial Rounded MT Bold" pitchFamily="34" charset="0"/>
              </a:rPr>
              <a:t>Industry Standards</a:t>
            </a:r>
            <a:r>
              <a:rPr lang="en-US" sz="1800" dirty="0" smtClean="0">
                <a:solidFill>
                  <a:schemeClr val="tx1"/>
                </a:solidFill>
                <a:latin typeface="Arial Rounded MT Bold" pitchFamily="34" charset="0"/>
              </a:rPr>
              <a:t> : 35+</a:t>
            </a:r>
          </a:p>
          <a:p>
            <a:pPr algn="l"/>
            <a:endParaRPr lang="en-US" sz="600" dirty="0" smtClean="0">
              <a:solidFill>
                <a:schemeClr val="tx1"/>
              </a:solidFill>
              <a:latin typeface="Arial Rounded MT Bold" pitchFamily="34" charset="0"/>
            </a:endParaRPr>
          </a:p>
          <a:p>
            <a:pPr algn="l"/>
            <a:r>
              <a:rPr lang="en-US" sz="1800" b="1" dirty="0" smtClean="0">
                <a:solidFill>
                  <a:schemeClr val="tx1"/>
                </a:solidFill>
                <a:latin typeface="Arial Rounded MT Bold" pitchFamily="34" charset="0"/>
              </a:rPr>
              <a:t>Planned and initiated NPS Program (starting initial 6-months) for the next 1.5 Years</a:t>
            </a:r>
          </a:p>
          <a:p>
            <a:pPr algn="l"/>
            <a:r>
              <a:rPr lang="en-US" sz="1800" dirty="0">
                <a:solidFill>
                  <a:schemeClr val="tx1"/>
                </a:solidFill>
                <a:latin typeface="Arial Rounded MT Bold" pitchFamily="34" charset="0"/>
              </a:rPr>
              <a:t>	</a:t>
            </a:r>
            <a:r>
              <a:rPr lang="en-US" sz="1800" dirty="0" smtClean="0">
                <a:solidFill>
                  <a:schemeClr val="tx1"/>
                </a:solidFill>
                <a:latin typeface="Arial Rounded MT Bold" pitchFamily="34" charset="0"/>
              </a:rPr>
              <a:t>NPS of 25+</a:t>
            </a:r>
          </a:p>
          <a:p>
            <a:pPr algn="l"/>
            <a:r>
              <a:rPr lang="en-US" sz="1800" dirty="0">
                <a:solidFill>
                  <a:schemeClr val="tx1"/>
                </a:solidFill>
                <a:latin typeface="Arial Rounded MT Bold" pitchFamily="34" charset="0"/>
              </a:rPr>
              <a:t>	I</a:t>
            </a:r>
            <a:r>
              <a:rPr lang="en-US" sz="1800" dirty="0" smtClean="0">
                <a:solidFill>
                  <a:schemeClr val="tx1"/>
                </a:solidFill>
                <a:latin typeface="Arial Rounded MT Bold" pitchFamily="34" charset="0"/>
              </a:rPr>
              <a:t>ncrease Sales-per-Call to US$2.75</a:t>
            </a:r>
          </a:p>
          <a:p>
            <a:pPr algn="l"/>
            <a:r>
              <a:rPr lang="en-US" sz="1800" dirty="0" smtClean="0">
                <a:solidFill>
                  <a:schemeClr val="tx1"/>
                </a:solidFill>
                <a:latin typeface="Arial Rounded MT Bold" pitchFamily="34" charset="0"/>
              </a:rPr>
              <a:t>	Multi-channel Surveys (Email, SMS, IVR, Phone-calls)</a:t>
            </a:r>
          </a:p>
          <a:p>
            <a:pPr algn="l"/>
            <a:endParaRPr lang="en-US" sz="600" dirty="0" smtClean="0">
              <a:solidFill>
                <a:schemeClr val="tx1"/>
              </a:solidFill>
              <a:latin typeface="Arial Rounded MT Bold" pitchFamily="34" charset="0"/>
            </a:endParaRPr>
          </a:p>
          <a:p>
            <a:pPr algn="l"/>
            <a:r>
              <a:rPr lang="en-US" sz="1800" b="1" dirty="0" smtClean="0">
                <a:solidFill>
                  <a:schemeClr val="tx1"/>
                </a:solidFill>
                <a:latin typeface="Arial Rounded MT Bold" pitchFamily="34" charset="0"/>
              </a:rPr>
              <a:t>New Learning(s)</a:t>
            </a:r>
          </a:p>
          <a:p>
            <a:pPr algn="l"/>
            <a:r>
              <a:rPr lang="en-US" sz="1800" dirty="0">
                <a:solidFill>
                  <a:schemeClr val="tx1"/>
                </a:solidFill>
                <a:latin typeface="Arial Rounded MT Bold" pitchFamily="34" charset="0"/>
              </a:rPr>
              <a:t>	S</a:t>
            </a:r>
            <a:r>
              <a:rPr lang="en-US" sz="1800" dirty="0" smtClean="0">
                <a:solidFill>
                  <a:schemeClr val="tx1"/>
                </a:solidFill>
                <a:latin typeface="Arial Rounded MT Bold" pitchFamily="34" charset="0"/>
              </a:rPr>
              <a:t>mooth customer journey process</a:t>
            </a:r>
          </a:p>
          <a:p>
            <a:pPr algn="l"/>
            <a:r>
              <a:rPr lang="en-US" sz="1800" dirty="0" smtClean="0">
                <a:solidFill>
                  <a:schemeClr val="tx1"/>
                </a:solidFill>
                <a:latin typeface="Arial Rounded MT Bold" pitchFamily="34" charset="0"/>
              </a:rPr>
              <a:t>	First Call Solution with less Average </a:t>
            </a:r>
            <a:r>
              <a:rPr lang="en-US" sz="1800" dirty="0">
                <a:solidFill>
                  <a:schemeClr val="tx1"/>
                </a:solidFill>
                <a:latin typeface="Arial Rounded MT Bold" pitchFamily="34" charset="0"/>
              </a:rPr>
              <a:t>T</a:t>
            </a:r>
            <a:r>
              <a:rPr lang="en-US" sz="1800" dirty="0" smtClean="0">
                <a:solidFill>
                  <a:schemeClr val="tx1"/>
                </a:solidFill>
                <a:latin typeface="Arial Rounded MT Bold" pitchFamily="34" charset="0"/>
              </a:rPr>
              <a:t>ime </a:t>
            </a:r>
            <a:r>
              <a:rPr lang="en-US" sz="1800" dirty="0">
                <a:solidFill>
                  <a:schemeClr val="tx1"/>
                </a:solidFill>
                <a:latin typeface="Arial Rounded MT Bold" pitchFamily="34" charset="0"/>
              </a:rPr>
              <a:t>R</a:t>
            </a:r>
            <a:r>
              <a:rPr lang="en-US" sz="1800" dirty="0" smtClean="0">
                <a:solidFill>
                  <a:schemeClr val="tx1"/>
                </a:solidFill>
                <a:latin typeface="Arial Rounded MT Bold" pitchFamily="34" charset="0"/>
              </a:rPr>
              <a:t>esolution</a:t>
            </a:r>
          </a:p>
          <a:p>
            <a:pPr algn="l"/>
            <a:r>
              <a:rPr lang="en-US" sz="1800" dirty="0">
                <a:solidFill>
                  <a:schemeClr val="tx1"/>
                </a:solidFill>
                <a:latin typeface="Arial Rounded MT Bold" pitchFamily="34" charset="0"/>
              </a:rPr>
              <a:t>	</a:t>
            </a:r>
            <a:r>
              <a:rPr lang="en-US" sz="1800" dirty="0" smtClean="0">
                <a:solidFill>
                  <a:schemeClr val="tx1"/>
                </a:solidFill>
                <a:latin typeface="Arial Rounded MT Bold" pitchFamily="34" charset="0"/>
              </a:rPr>
              <a:t>Ready-made guide for similar problems with videos</a:t>
            </a:r>
          </a:p>
          <a:p>
            <a:pPr algn="l"/>
            <a:r>
              <a:rPr lang="en-US" sz="1800" dirty="0">
                <a:solidFill>
                  <a:schemeClr val="tx1"/>
                </a:solidFill>
                <a:latin typeface="Arial Rounded MT Bold" pitchFamily="34" charset="0"/>
              </a:rPr>
              <a:t>	R</a:t>
            </a:r>
            <a:r>
              <a:rPr lang="en-US" sz="1800" dirty="0" smtClean="0">
                <a:solidFill>
                  <a:schemeClr val="tx1"/>
                </a:solidFill>
                <a:latin typeface="Arial Rounded MT Bold" pitchFamily="34" charset="0"/>
              </a:rPr>
              <a:t>ecommended purchase (preferred and alternate) to increase Sales</a:t>
            </a:r>
          </a:p>
          <a:p>
            <a:pPr algn="l"/>
            <a:endParaRPr lang="en-US" sz="600" dirty="0" smtClean="0">
              <a:solidFill>
                <a:schemeClr val="tx1"/>
              </a:solidFill>
              <a:latin typeface="Arial Rounded MT Bold" pitchFamily="34" charset="0"/>
            </a:endParaRPr>
          </a:p>
          <a:p>
            <a:pPr algn="l"/>
            <a:r>
              <a:rPr lang="en-US" sz="1800" b="1" dirty="0" smtClean="0">
                <a:solidFill>
                  <a:schemeClr val="tx1"/>
                </a:solidFill>
                <a:latin typeface="Arial Rounded MT Bold" pitchFamily="34" charset="0"/>
              </a:rPr>
              <a:t>Outcome (after 1.5 Year)</a:t>
            </a:r>
            <a:r>
              <a:rPr lang="en-US" sz="1800" dirty="0" smtClean="0">
                <a:solidFill>
                  <a:schemeClr val="tx1"/>
                </a:solidFill>
                <a:latin typeface="Arial Rounded MT Bold" pitchFamily="34" charset="0"/>
              </a:rPr>
              <a:t>	</a:t>
            </a:r>
          </a:p>
          <a:p>
            <a:pPr algn="l"/>
            <a:r>
              <a:rPr lang="en-US" sz="1800" dirty="0" smtClean="0">
                <a:solidFill>
                  <a:schemeClr val="tx1"/>
                </a:solidFill>
                <a:latin typeface="Arial Rounded MT Bold" pitchFamily="34" charset="0"/>
              </a:rPr>
              <a:t>	NPS of 48+</a:t>
            </a:r>
          </a:p>
          <a:p>
            <a:pPr algn="l"/>
            <a:r>
              <a:rPr lang="en-US" sz="1800" dirty="0">
                <a:solidFill>
                  <a:schemeClr val="tx1"/>
                </a:solidFill>
                <a:latin typeface="Arial Rounded MT Bold" pitchFamily="34" charset="0"/>
              </a:rPr>
              <a:t>	</a:t>
            </a:r>
            <a:r>
              <a:rPr lang="en-US" sz="1800" dirty="0" smtClean="0">
                <a:solidFill>
                  <a:schemeClr val="tx1"/>
                </a:solidFill>
                <a:latin typeface="Arial Rounded MT Bold" pitchFamily="34" charset="0"/>
              </a:rPr>
              <a:t>Sales-per-Call at US$4.78</a:t>
            </a:r>
          </a:p>
          <a:p>
            <a:pPr algn="l"/>
            <a:r>
              <a:rPr lang="en-US" sz="1800" dirty="0">
                <a:solidFill>
                  <a:schemeClr val="tx1"/>
                </a:solidFill>
                <a:latin typeface="Arial Rounded MT Bold" pitchFamily="34" charset="0"/>
              </a:rPr>
              <a:t>	R</a:t>
            </a:r>
            <a:r>
              <a:rPr lang="en-US" sz="1800" dirty="0" smtClean="0">
                <a:solidFill>
                  <a:schemeClr val="tx1"/>
                </a:solidFill>
                <a:latin typeface="Arial Rounded MT Bold" pitchFamily="34" charset="0"/>
              </a:rPr>
              <a:t>educed call volumes to contact-center by 32% saving 4.2Million US$</a:t>
            </a:r>
          </a:p>
          <a:p>
            <a:pPr algn="l"/>
            <a:r>
              <a:rPr lang="en-US" sz="1800" dirty="0">
                <a:solidFill>
                  <a:schemeClr val="tx1"/>
                </a:solidFill>
                <a:latin typeface="Arial Rounded MT Bold" pitchFamily="34" charset="0"/>
              </a:rPr>
              <a:t>	</a:t>
            </a:r>
            <a:r>
              <a:rPr lang="en-US" sz="1800" dirty="0" smtClean="0">
                <a:solidFill>
                  <a:schemeClr val="tx1"/>
                </a:solidFill>
                <a:latin typeface="Arial Rounded MT Bold" pitchFamily="34" charset="0"/>
              </a:rPr>
              <a:t>Returned customer for re-purchase increased by 42% boosting Sales</a:t>
            </a:r>
            <a:endParaRPr lang="en-US" dirty="0">
              <a:solidFill>
                <a:schemeClr val="tx1"/>
              </a:solidFill>
            </a:endParaRPr>
          </a:p>
        </p:txBody>
      </p:sp>
      <p:pic>
        <p:nvPicPr>
          <p:cNvPr id="15364" name="Picture 4" descr="Customer Satisfaction Metrics Explained: Effort Score, NPS &amp; CSAT"/>
          <p:cNvPicPr>
            <a:picLocks noChangeAspect="1" noChangeArrowheads="1"/>
          </p:cNvPicPr>
          <p:nvPr/>
        </p:nvPicPr>
        <p:blipFill>
          <a:blip r:embed="rId2" cstate="print"/>
          <a:srcRect/>
          <a:stretch>
            <a:fillRect/>
          </a:stretch>
        </p:blipFill>
        <p:spPr bwMode="auto">
          <a:xfrm>
            <a:off x="6400800" y="258388"/>
            <a:ext cx="1905000" cy="808412"/>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2401"/>
            <a:ext cx="6172200" cy="761999"/>
          </a:xfrm>
        </p:spPr>
        <p:txBody>
          <a:bodyPr>
            <a:normAutofit/>
          </a:bodyPr>
          <a:lstStyle/>
          <a:p>
            <a:r>
              <a:rPr lang="en-US" sz="2800" dirty="0" smtClean="0">
                <a:latin typeface="Arial Rounded MT Bold" pitchFamily="34" charset="0"/>
              </a:rPr>
              <a:t>C-SAT (Customer Satisfaction)</a:t>
            </a:r>
            <a:endParaRPr lang="en-US" sz="2800" dirty="0">
              <a:latin typeface="Arial Rounded MT Bold" pitchFamily="34" charset="0"/>
            </a:endParaRPr>
          </a:p>
        </p:txBody>
      </p:sp>
      <p:sp>
        <p:nvSpPr>
          <p:cNvPr id="3" name="Subtitle 2"/>
          <p:cNvSpPr>
            <a:spLocks noGrp="1"/>
          </p:cNvSpPr>
          <p:nvPr>
            <p:ph type="subTitle" idx="1"/>
          </p:nvPr>
        </p:nvSpPr>
        <p:spPr>
          <a:xfrm>
            <a:off x="152400" y="1295400"/>
            <a:ext cx="8763000" cy="5410200"/>
          </a:xfrm>
        </p:spPr>
        <p:txBody>
          <a:bodyPr>
            <a:normAutofit fontScale="47500" lnSpcReduction="20000"/>
          </a:bodyPr>
          <a:lstStyle/>
          <a:p>
            <a:pPr algn="l"/>
            <a:r>
              <a:rPr lang="en-US" b="1" dirty="0" smtClean="0">
                <a:solidFill>
                  <a:schemeClr val="tx1"/>
                </a:solidFill>
                <a:latin typeface="Arial Rounded MT Bold" pitchFamily="34" charset="0"/>
              </a:rPr>
              <a:t>Client</a:t>
            </a:r>
            <a:r>
              <a:rPr lang="en-US" dirty="0" smtClean="0">
                <a:solidFill>
                  <a:schemeClr val="tx1"/>
                </a:solidFill>
                <a:latin typeface="Arial Rounded MT Bold" pitchFamily="34" charset="0"/>
              </a:rPr>
              <a:t> 	: </a:t>
            </a:r>
            <a:r>
              <a:rPr lang="en-US" b="1" dirty="0" smtClean="0">
                <a:solidFill>
                  <a:schemeClr val="tx1"/>
                </a:solidFill>
                <a:latin typeface="Arial Rounded MT Bold" pitchFamily="34" charset="0"/>
              </a:rPr>
              <a:t>British Telecom (UK) – Customer Support</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Goal</a:t>
            </a:r>
            <a:r>
              <a:rPr lang="en-US" dirty="0" smtClean="0">
                <a:solidFill>
                  <a:schemeClr val="tx1"/>
                </a:solidFill>
                <a:latin typeface="Arial Rounded MT Bold" pitchFamily="34" charset="0"/>
              </a:rPr>
              <a:t> 	: </a:t>
            </a:r>
            <a:r>
              <a:rPr lang="en-US" dirty="0">
                <a:solidFill>
                  <a:schemeClr val="tx1"/>
                </a:solidFill>
                <a:latin typeface="Arial Rounded MT Bold" pitchFamily="34" charset="0"/>
              </a:rPr>
              <a:t>E</a:t>
            </a:r>
            <a:r>
              <a:rPr lang="en-US" dirty="0" smtClean="0">
                <a:solidFill>
                  <a:schemeClr val="tx1"/>
                </a:solidFill>
                <a:latin typeface="Arial Rounded MT Bold" pitchFamily="34" charset="0"/>
              </a:rPr>
              <a:t>stablish C-Sat Report Card for their Internet-TV-Phone Services in UK &amp; Ireland</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Pre-work</a:t>
            </a:r>
            <a:r>
              <a:rPr lang="en-US" dirty="0" smtClean="0">
                <a:solidFill>
                  <a:schemeClr val="tx1"/>
                </a:solidFill>
                <a:latin typeface="Arial Rounded MT Bold" pitchFamily="34" charset="0"/>
              </a:rPr>
              <a:t> 	: Established current C-Sat score at 49%</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Industry Standards</a:t>
            </a:r>
            <a:r>
              <a:rPr lang="en-US" dirty="0" smtClean="0">
                <a:solidFill>
                  <a:schemeClr val="tx1"/>
                </a:solidFill>
                <a:latin typeface="Arial Rounded MT Bold" pitchFamily="34" charset="0"/>
              </a:rPr>
              <a:t> : &gt;=65%</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Planned and initiated C-Sat Program (starting initial 6-months) for the next 1 Year</a:t>
            </a:r>
          </a:p>
          <a:p>
            <a:pPr algn="l"/>
            <a:r>
              <a:rPr lang="en-US" dirty="0" smtClean="0">
                <a:solidFill>
                  <a:schemeClr val="tx1"/>
                </a:solidFill>
                <a:latin typeface="Arial Rounded MT Bold" pitchFamily="34" charset="0"/>
              </a:rPr>
              <a:t>	&gt;=55% C-Sat Score</a:t>
            </a:r>
          </a:p>
          <a:p>
            <a:pPr algn="l"/>
            <a:r>
              <a:rPr lang="en-US" dirty="0" smtClean="0">
                <a:solidFill>
                  <a:schemeClr val="tx1"/>
                </a:solidFill>
                <a:latin typeface="Arial Rounded MT Bold" pitchFamily="34" charset="0"/>
              </a:rPr>
              <a:t>	Take C-Sat scores within 30 </a:t>
            </a:r>
            <a:r>
              <a:rPr lang="en-US" dirty="0" err="1" smtClean="0">
                <a:solidFill>
                  <a:schemeClr val="tx1"/>
                </a:solidFill>
                <a:latin typeface="Arial Rounded MT Bold" pitchFamily="34" charset="0"/>
              </a:rPr>
              <a:t>Mins</a:t>
            </a:r>
            <a:r>
              <a:rPr lang="en-US" dirty="0" smtClean="0">
                <a:solidFill>
                  <a:schemeClr val="tx1"/>
                </a:solidFill>
                <a:latin typeface="Arial Rounded MT Bold" pitchFamily="34" charset="0"/>
              </a:rPr>
              <a:t> of a product or service being used </a:t>
            </a:r>
          </a:p>
          <a:p>
            <a:pPr algn="l"/>
            <a:r>
              <a:rPr lang="en-US" dirty="0" smtClean="0">
                <a:solidFill>
                  <a:schemeClr val="tx1"/>
                </a:solidFill>
                <a:latin typeface="Arial Rounded MT Bold" pitchFamily="34" charset="0"/>
              </a:rPr>
              <a:t>	Multi-channel Surveys (Email, SMS, IVR, Phone-calls)</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New Learning(s)</a:t>
            </a:r>
          </a:p>
          <a:p>
            <a:pPr algn="l"/>
            <a:r>
              <a:rPr lang="en-US" dirty="0" smtClean="0">
                <a:solidFill>
                  <a:schemeClr val="tx1"/>
                </a:solidFill>
                <a:latin typeface="Arial Rounded MT Bold" pitchFamily="34" charset="0"/>
              </a:rPr>
              <a:t>	Smooth customer journey process</a:t>
            </a:r>
          </a:p>
          <a:p>
            <a:pPr algn="l"/>
            <a:r>
              <a:rPr lang="en-US" dirty="0" smtClean="0">
                <a:solidFill>
                  <a:schemeClr val="tx1"/>
                </a:solidFill>
                <a:latin typeface="Arial Rounded MT Bold" pitchFamily="34" charset="0"/>
              </a:rPr>
              <a:t>	First call resolution generate better C-Sat scores</a:t>
            </a:r>
          </a:p>
          <a:p>
            <a:pPr algn="l"/>
            <a:r>
              <a:rPr lang="en-US" dirty="0" smtClean="0">
                <a:solidFill>
                  <a:schemeClr val="tx1"/>
                </a:solidFill>
                <a:latin typeface="Arial Rounded MT Bold" pitchFamily="34" charset="0"/>
              </a:rPr>
              <a:t>	Ready-made guide for similar problems with videos</a:t>
            </a:r>
          </a:p>
          <a:p>
            <a:pPr algn="l"/>
            <a:r>
              <a:rPr lang="en-US" dirty="0" smtClean="0">
                <a:solidFill>
                  <a:schemeClr val="tx1"/>
                </a:solidFill>
                <a:latin typeface="Arial Rounded MT Bold" pitchFamily="34" charset="0"/>
              </a:rPr>
              <a:t>	Recommended purchase (preferred and alternate)</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Conclusion (after 1 Year)</a:t>
            </a:r>
            <a:r>
              <a:rPr lang="en-US" dirty="0" smtClean="0">
                <a:solidFill>
                  <a:schemeClr val="tx1"/>
                </a:solidFill>
                <a:latin typeface="Arial Rounded MT Bold" pitchFamily="34" charset="0"/>
              </a:rPr>
              <a:t>	</a:t>
            </a:r>
          </a:p>
          <a:p>
            <a:pPr algn="l"/>
            <a:r>
              <a:rPr lang="en-US" dirty="0" smtClean="0">
                <a:solidFill>
                  <a:schemeClr val="tx1"/>
                </a:solidFill>
                <a:latin typeface="Arial Rounded MT Bold" pitchFamily="34" charset="0"/>
              </a:rPr>
              <a:t>	C-Sat at &gt;=69%</a:t>
            </a:r>
          </a:p>
          <a:p>
            <a:pPr algn="l"/>
            <a:r>
              <a:rPr lang="en-US" dirty="0" smtClean="0">
                <a:solidFill>
                  <a:schemeClr val="tx1"/>
                </a:solidFill>
                <a:latin typeface="Arial Rounded MT Bold" pitchFamily="34" charset="0"/>
              </a:rPr>
              <a:t>	Referral Rate by existing customers increased by 15% (against 4% earlier)</a:t>
            </a:r>
          </a:p>
          <a:p>
            <a:pPr algn="l"/>
            <a:r>
              <a:rPr lang="en-US" dirty="0" smtClean="0">
                <a:solidFill>
                  <a:schemeClr val="tx1"/>
                </a:solidFill>
                <a:latin typeface="Arial Rounded MT Bold" pitchFamily="34" charset="0"/>
              </a:rPr>
              <a:t>	Increased sales by existing customer rose to 27% (against 11% earlier)</a:t>
            </a:r>
          </a:p>
          <a:p>
            <a:pPr algn="l"/>
            <a:r>
              <a:rPr lang="en-US" dirty="0" smtClean="0">
                <a:solidFill>
                  <a:schemeClr val="tx1"/>
                </a:solidFill>
                <a:latin typeface="Arial Rounded MT Bold" pitchFamily="34" charset="0"/>
              </a:rPr>
              <a:t>	Revenue increased by 43Million GBP</a:t>
            </a:r>
            <a:endParaRPr lang="en-US" dirty="0" smtClean="0">
              <a:solidFill>
                <a:schemeClr val="tx1"/>
              </a:solidFill>
            </a:endParaRPr>
          </a:p>
          <a:p>
            <a:pPr algn="l"/>
            <a:endParaRPr lang="en-US" dirty="0"/>
          </a:p>
        </p:txBody>
      </p:sp>
      <p:pic>
        <p:nvPicPr>
          <p:cNvPr id="16388" name="Picture 4" descr="Emoji Icons For Rate Of Satisfaction Level Stock Vector - Illustration of  emotions, quality: 73976171"/>
          <p:cNvPicPr>
            <a:picLocks noChangeAspect="1" noChangeArrowheads="1"/>
          </p:cNvPicPr>
          <p:nvPr/>
        </p:nvPicPr>
        <p:blipFill>
          <a:blip r:embed="rId2"/>
          <a:srcRect/>
          <a:stretch>
            <a:fillRect/>
          </a:stretch>
        </p:blipFill>
        <p:spPr bwMode="auto">
          <a:xfrm>
            <a:off x="6705600" y="152400"/>
            <a:ext cx="1676399" cy="8382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1"/>
            <a:ext cx="6324600" cy="838200"/>
          </a:xfrm>
        </p:spPr>
        <p:txBody>
          <a:bodyPr>
            <a:normAutofit/>
          </a:bodyPr>
          <a:lstStyle/>
          <a:p>
            <a:r>
              <a:rPr lang="en-US" sz="2800" dirty="0" smtClean="0">
                <a:latin typeface="Arial Rounded MT Bold" pitchFamily="34" charset="0"/>
              </a:rPr>
              <a:t>CES (Customer Effort Score)</a:t>
            </a:r>
            <a:endParaRPr lang="en-US" sz="2800" dirty="0">
              <a:latin typeface="Arial Rounded MT Bold" pitchFamily="34" charset="0"/>
            </a:endParaRPr>
          </a:p>
        </p:txBody>
      </p:sp>
      <p:sp>
        <p:nvSpPr>
          <p:cNvPr id="3" name="Subtitle 2"/>
          <p:cNvSpPr>
            <a:spLocks noGrp="1"/>
          </p:cNvSpPr>
          <p:nvPr>
            <p:ph type="subTitle" idx="1"/>
          </p:nvPr>
        </p:nvSpPr>
        <p:spPr>
          <a:xfrm>
            <a:off x="152400" y="1371600"/>
            <a:ext cx="8839200" cy="5334000"/>
          </a:xfrm>
        </p:spPr>
        <p:txBody>
          <a:bodyPr>
            <a:normAutofit fontScale="47500" lnSpcReduction="20000"/>
          </a:bodyPr>
          <a:lstStyle/>
          <a:p>
            <a:pPr algn="l"/>
            <a:r>
              <a:rPr lang="en-US" b="1" dirty="0" smtClean="0">
                <a:solidFill>
                  <a:schemeClr val="tx1"/>
                </a:solidFill>
                <a:latin typeface="Arial Rounded MT Bold" pitchFamily="34" charset="0"/>
              </a:rPr>
              <a:t>Client</a:t>
            </a:r>
            <a:r>
              <a:rPr lang="en-US" dirty="0" smtClean="0">
                <a:solidFill>
                  <a:schemeClr val="tx1"/>
                </a:solidFill>
                <a:latin typeface="Arial Rounded MT Bold" pitchFamily="34" charset="0"/>
              </a:rPr>
              <a:t> 	: </a:t>
            </a:r>
            <a:r>
              <a:rPr lang="en-US" b="1" dirty="0" smtClean="0">
                <a:solidFill>
                  <a:schemeClr val="tx1"/>
                </a:solidFill>
                <a:latin typeface="Arial Rounded MT Bold" pitchFamily="34" charset="0"/>
              </a:rPr>
              <a:t>Optus Telecom (Australia) - Technical Support</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Mission</a:t>
            </a:r>
            <a:r>
              <a:rPr lang="en-US" dirty="0" smtClean="0">
                <a:solidFill>
                  <a:schemeClr val="tx1"/>
                </a:solidFill>
                <a:latin typeface="Arial Rounded MT Bold" pitchFamily="34" charset="0"/>
              </a:rPr>
              <a:t> 	: Initiate CES Program to reduce Churn Rate and increase Retention Rate</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Pre-work</a:t>
            </a:r>
            <a:r>
              <a:rPr lang="en-US" dirty="0" smtClean="0">
                <a:solidFill>
                  <a:schemeClr val="tx1"/>
                </a:solidFill>
                <a:latin typeface="Arial Rounded MT Bold" pitchFamily="34" charset="0"/>
              </a:rPr>
              <a:t> 	: Established current Churn Rate at 43%</a:t>
            </a:r>
          </a:p>
          <a:p>
            <a:pPr algn="l"/>
            <a:r>
              <a:rPr lang="en-US" dirty="0">
                <a:solidFill>
                  <a:schemeClr val="tx1"/>
                </a:solidFill>
                <a:latin typeface="Arial Rounded MT Bold" pitchFamily="34" charset="0"/>
              </a:rPr>
              <a:t>	 </a:t>
            </a:r>
            <a:r>
              <a:rPr lang="en-US" dirty="0" smtClean="0">
                <a:solidFill>
                  <a:schemeClr val="tx1"/>
                </a:solidFill>
                <a:latin typeface="Arial Rounded MT Bold" pitchFamily="34" charset="0"/>
              </a:rPr>
              <a:t> Retention Rate at 57%</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Industry Standards</a:t>
            </a:r>
            <a:r>
              <a:rPr lang="en-US" dirty="0" smtClean="0">
                <a:solidFill>
                  <a:schemeClr val="tx1"/>
                </a:solidFill>
                <a:latin typeface="Arial Rounded MT Bold" pitchFamily="34" charset="0"/>
              </a:rPr>
              <a:t> : 78%</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Planned and initiated CES Program (starting with initial 6-months) for the next 1 Year</a:t>
            </a:r>
          </a:p>
          <a:p>
            <a:pPr algn="l"/>
            <a:r>
              <a:rPr lang="en-US" dirty="0" smtClean="0">
                <a:solidFill>
                  <a:schemeClr val="tx1"/>
                </a:solidFill>
                <a:latin typeface="Arial Rounded MT Bold" pitchFamily="34" charset="0"/>
              </a:rPr>
              <a:t>	CES at &gt;=65%</a:t>
            </a:r>
          </a:p>
          <a:p>
            <a:pPr algn="l"/>
            <a:r>
              <a:rPr lang="en-US" dirty="0" smtClean="0">
                <a:solidFill>
                  <a:schemeClr val="tx1"/>
                </a:solidFill>
                <a:latin typeface="Arial Rounded MT Bold" pitchFamily="34" charset="0"/>
              </a:rPr>
              <a:t>	Reduce Churn Rate to 35% (from 43%)</a:t>
            </a:r>
          </a:p>
          <a:p>
            <a:pPr algn="l"/>
            <a:r>
              <a:rPr lang="en-US" dirty="0" smtClean="0">
                <a:solidFill>
                  <a:schemeClr val="tx1"/>
                </a:solidFill>
                <a:latin typeface="Arial Rounded MT Bold" pitchFamily="34" charset="0"/>
              </a:rPr>
              <a:t>	Increase Retention Rate to 65% (from 57%)</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New Learning</a:t>
            </a:r>
          </a:p>
          <a:p>
            <a:pPr algn="l"/>
            <a:r>
              <a:rPr lang="en-US" dirty="0" smtClean="0">
                <a:solidFill>
                  <a:schemeClr val="tx1"/>
                </a:solidFill>
                <a:latin typeface="Arial Rounded MT Bold" pitchFamily="34" charset="0"/>
              </a:rPr>
              <a:t>	Analyzing distributions help find struggles during the process</a:t>
            </a:r>
          </a:p>
          <a:p>
            <a:pPr algn="l"/>
            <a:r>
              <a:rPr lang="en-US" dirty="0" smtClean="0">
                <a:solidFill>
                  <a:schemeClr val="tx1"/>
                </a:solidFill>
                <a:latin typeface="Arial Rounded MT Bold" pitchFamily="34" charset="0"/>
              </a:rPr>
              <a:t>	Proactively fixing struggles decreases Churn Rate</a:t>
            </a:r>
          </a:p>
          <a:p>
            <a:pPr algn="l"/>
            <a:r>
              <a:rPr lang="en-US" dirty="0" smtClean="0">
                <a:solidFill>
                  <a:schemeClr val="tx1"/>
                </a:solidFill>
                <a:latin typeface="Arial Rounded MT Bold" pitchFamily="34" charset="0"/>
              </a:rPr>
              <a:t>	94% customers with effortless experience are likely to repurchase</a:t>
            </a:r>
          </a:p>
          <a:p>
            <a:pPr algn="l"/>
            <a:r>
              <a:rPr lang="en-US" dirty="0" smtClean="0">
                <a:solidFill>
                  <a:schemeClr val="tx1"/>
                </a:solidFill>
                <a:latin typeface="Arial Rounded MT Bold" pitchFamily="34" charset="0"/>
              </a:rPr>
              <a:t>	Reducing efforts likely to drive loyalty</a:t>
            </a:r>
          </a:p>
          <a:p>
            <a:pPr algn="l"/>
            <a:endParaRPr lang="en-US" sz="1100" dirty="0" smtClean="0">
              <a:solidFill>
                <a:schemeClr val="tx1"/>
              </a:solidFill>
              <a:latin typeface="Arial Rounded MT Bold" pitchFamily="34" charset="0"/>
            </a:endParaRPr>
          </a:p>
          <a:p>
            <a:pPr algn="l"/>
            <a:r>
              <a:rPr lang="en-US" b="1" dirty="0" smtClean="0">
                <a:solidFill>
                  <a:schemeClr val="tx1"/>
                </a:solidFill>
                <a:latin typeface="Arial Rounded MT Bold" pitchFamily="34" charset="0"/>
              </a:rPr>
              <a:t>Outcome (after 1 Year)</a:t>
            </a:r>
            <a:r>
              <a:rPr lang="en-US" dirty="0" smtClean="0">
                <a:solidFill>
                  <a:schemeClr val="tx1"/>
                </a:solidFill>
                <a:latin typeface="Arial Rounded MT Bold" pitchFamily="34" charset="0"/>
              </a:rPr>
              <a:t>	</a:t>
            </a:r>
          </a:p>
          <a:p>
            <a:pPr algn="l"/>
            <a:r>
              <a:rPr lang="en-US" dirty="0" smtClean="0">
                <a:solidFill>
                  <a:schemeClr val="tx1"/>
                </a:solidFill>
                <a:latin typeface="Arial Rounded MT Bold" pitchFamily="34" charset="0"/>
              </a:rPr>
              <a:t>	CES at &gt;=77%</a:t>
            </a:r>
          </a:p>
          <a:p>
            <a:pPr algn="l"/>
            <a:r>
              <a:rPr lang="en-US" dirty="0" smtClean="0">
                <a:solidFill>
                  <a:schemeClr val="tx1"/>
                </a:solidFill>
                <a:latin typeface="Arial Rounded MT Bold" pitchFamily="34" charset="0"/>
              </a:rPr>
              <a:t>	Churn Rate reduced to 21% (from 43%)</a:t>
            </a:r>
          </a:p>
          <a:p>
            <a:pPr algn="l"/>
            <a:r>
              <a:rPr lang="en-US" dirty="0" smtClean="0">
                <a:solidFill>
                  <a:schemeClr val="tx1"/>
                </a:solidFill>
                <a:latin typeface="Arial Rounded MT Bold" pitchFamily="34" charset="0"/>
              </a:rPr>
              <a:t>	Retention Rate increased to 79% (from 57%)</a:t>
            </a:r>
          </a:p>
          <a:p>
            <a:pPr algn="l"/>
            <a:r>
              <a:rPr lang="en-US" dirty="0" smtClean="0">
                <a:solidFill>
                  <a:schemeClr val="tx1"/>
                </a:solidFill>
                <a:latin typeface="Arial Rounded MT Bold" pitchFamily="34" charset="0"/>
              </a:rPr>
              <a:t>	Customer looking for convenient and speedy resolutions</a:t>
            </a:r>
            <a:endParaRPr lang="en-US" dirty="0" smtClean="0">
              <a:solidFill>
                <a:schemeClr val="tx1"/>
              </a:solidFill>
            </a:endParaRPr>
          </a:p>
          <a:p>
            <a:pPr algn="l"/>
            <a:endParaRPr lang="en-US" dirty="0"/>
          </a:p>
        </p:txBody>
      </p:sp>
      <p:sp>
        <p:nvSpPr>
          <p:cNvPr id="17416" name="AutoShape 8" descr="What is Customer Effort Score? Questions &amp; CES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8" name="AutoShape 10" descr="What is Customer Effort Score? Questions &amp; CES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0" name="AutoShape 12" descr="What is Customer Effort Score? Questions &amp; CES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2" name="AutoShape 14" descr="What is Customer Effort Score? Questions &amp; CES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24" name="AutoShape 16" descr="What is Customer Effort Score? Questions &amp; CES Defini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26" name="Picture 18" descr="Customer Effort Score CES is a mesurea of how easy it was for customers to solve issues"/>
          <p:cNvPicPr>
            <a:picLocks noChangeAspect="1" noChangeArrowheads="1"/>
          </p:cNvPicPr>
          <p:nvPr/>
        </p:nvPicPr>
        <p:blipFill>
          <a:blip r:embed="rId2" cstate="print"/>
          <a:srcRect/>
          <a:stretch>
            <a:fillRect/>
          </a:stretch>
        </p:blipFill>
        <p:spPr bwMode="auto">
          <a:xfrm>
            <a:off x="6172200" y="381000"/>
            <a:ext cx="2649338" cy="533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8763000" cy="5105400"/>
          </a:xfrm>
        </p:spPr>
        <p:txBody>
          <a:bodyPr>
            <a:noAutofit/>
          </a:bodyPr>
          <a:lstStyle/>
          <a:p>
            <a:pPr algn="l"/>
            <a:r>
              <a:rPr lang="en-US" sz="2000" dirty="0" smtClean="0">
                <a:latin typeface="Arial Rounded MT Bold" pitchFamily="34" charset="0"/>
              </a:rPr>
              <a:t>Some interesting analysis … … … </a:t>
            </a:r>
            <a:br>
              <a:rPr lang="en-US" sz="2000" dirty="0" smtClean="0">
                <a:latin typeface="Arial Rounded MT Bold" pitchFamily="34" charset="0"/>
              </a:rPr>
            </a:br>
            <a:r>
              <a:rPr lang="en-US" sz="1000" dirty="0" smtClean="0">
                <a:latin typeface="Arial Rounded MT Bold" pitchFamily="34" charset="0"/>
              </a:rPr>
              <a:t/>
            </a:r>
            <a:br>
              <a:rPr lang="en-US" sz="1000" dirty="0" smtClean="0">
                <a:latin typeface="Arial Rounded MT Bold" pitchFamily="34" charset="0"/>
              </a:rPr>
            </a:br>
            <a:r>
              <a:rPr lang="en-US" sz="1000" dirty="0" smtClean="0">
                <a:latin typeface="Arial Rounded MT Bold" pitchFamily="34" charset="0"/>
              </a:rPr>
              <a:t/>
            </a:r>
            <a:br>
              <a:rPr lang="en-US" sz="1000" dirty="0" smtClean="0">
                <a:latin typeface="Arial Rounded MT Bold" pitchFamily="34" charset="0"/>
              </a:rPr>
            </a:br>
            <a:r>
              <a:rPr lang="en-US" sz="1600" u="sng" dirty="0" smtClean="0">
                <a:latin typeface="Arial Rounded MT Bold" pitchFamily="34" charset="0"/>
                <a:hlinkClick r:id="rId2"/>
              </a:rPr>
              <a:t>PwC</a:t>
            </a:r>
            <a:r>
              <a:rPr lang="en-US" sz="1600" dirty="0" smtClean="0">
                <a:latin typeface="Arial Rounded MT Bold" pitchFamily="34" charset="0"/>
              </a:rPr>
              <a:t> </a:t>
            </a:r>
            <a:r>
              <a:rPr lang="en-US" sz="1600" i="1" dirty="0" smtClean="0">
                <a:latin typeface="Arial Rounded MT Bold" pitchFamily="34" charset="0"/>
              </a:rPr>
              <a:t>Experience is Everything</a:t>
            </a:r>
            <a:r>
              <a:rPr lang="en-US" sz="1600" dirty="0" smtClean="0">
                <a:latin typeface="Arial Rounded MT Bold" pitchFamily="34" charset="0"/>
              </a:rPr>
              <a:t> report revealed that 65 percent of U.S. customers are </a:t>
            </a:r>
            <a:r>
              <a:rPr lang="en-US" sz="1600" b="1" i="1" dirty="0" smtClean="0">
                <a:latin typeface="Arial Rounded MT Bold" pitchFamily="34" charset="0"/>
              </a:rPr>
              <a:t>more persuaded</a:t>
            </a:r>
            <a:r>
              <a:rPr lang="en-US" sz="1600" b="1" dirty="0" smtClean="0">
                <a:latin typeface="Arial Rounded MT Bold" pitchFamily="34" charset="0"/>
              </a:rPr>
              <a:t>  </a:t>
            </a:r>
            <a:r>
              <a:rPr lang="en-US" sz="1600" dirty="0" smtClean="0">
                <a:latin typeface="Arial Rounded MT Bold" pitchFamily="34" charset="0"/>
              </a:rPr>
              <a:t>by positive experiences with brands than great advertising</a:t>
            </a:r>
            <a:br>
              <a:rPr lang="en-US" sz="1600" dirty="0" smtClean="0">
                <a:latin typeface="Arial Rounded MT Bold" pitchFamily="34" charset="0"/>
              </a:rPr>
            </a:br>
            <a:r>
              <a:rPr lang="en-US" sz="1600" dirty="0" smtClean="0">
                <a:latin typeface="Arial Rounded MT Bold" pitchFamily="34" charset="0"/>
              </a:rPr>
              <a:t/>
            </a:r>
            <a:br>
              <a:rPr lang="en-US" sz="1600" dirty="0" smtClean="0">
                <a:latin typeface="Arial Rounded MT Bold" pitchFamily="34" charset="0"/>
              </a:rPr>
            </a:br>
            <a:r>
              <a:rPr lang="en-US" sz="1600" u="sng" dirty="0" err="1" smtClean="0">
                <a:latin typeface="Arial Rounded MT Bold" pitchFamily="34" charset="0"/>
                <a:hlinkClick r:id="rId3"/>
              </a:rPr>
              <a:t>Salesforce’s</a:t>
            </a:r>
            <a:r>
              <a:rPr lang="en-US" sz="1600" dirty="0" smtClean="0">
                <a:latin typeface="Arial Rounded MT Bold" pitchFamily="34" charset="0"/>
              </a:rPr>
              <a:t> </a:t>
            </a:r>
            <a:r>
              <a:rPr lang="en-US" sz="1600" dirty="0">
                <a:latin typeface="Arial Rounded MT Bold" pitchFamily="34" charset="0"/>
              </a:rPr>
              <a:t>2019 State of the Connected Customer report, 84 percent of consumers place just as much importance on the </a:t>
            </a:r>
            <a:r>
              <a:rPr lang="en-US" sz="1600" b="1" i="1" dirty="0">
                <a:latin typeface="Arial Rounded MT Bold" pitchFamily="34" charset="0"/>
              </a:rPr>
              <a:t>experience</a:t>
            </a:r>
            <a:r>
              <a:rPr lang="en-US" sz="1600" dirty="0">
                <a:latin typeface="Arial Rounded MT Bold" pitchFamily="34" charset="0"/>
              </a:rPr>
              <a:t> a brand provides as the product or service </a:t>
            </a:r>
            <a:r>
              <a:rPr lang="en-US" sz="1600" dirty="0" smtClean="0">
                <a:latin typeface="Arial Rounded MT Bold" pitchFamily="34" charset="0"/>
              </a:rPr>
              <a:t>itself</a:t>
            </a:r>
            <a:r>
              <a:rPr lang="en-US" sz="1600" dirty="0">
                <a:latin typeface="Arial Rounded MT Bold" pitchFamily="34" charset="0"/>
              </a:rPr>
              <a:t/>
            </a:r>
            <a:br>
              <a:rPr lang="en-US" sz="1600" dirty="0">
                <a:latin typeface="Arial Rounded MT Bold" pitchFamily="34" charset="0"/>
              </a:rPr>
            </a:br>
            <a:r>
              <a:rPr lang="en-US" sz="1600" dirty="0">
                <a:latin typeface="Arial Rounded MT Bold" pitchFamily="34" charset="0"/>
              </a:rPr>
              <a:t> </a:t>
            </a:r>
            <a:br>
              <a:rPr lang="en-US" sz="1600" dirty="0">
                <a:latin typeface="Arial Rounded MT Bold" pitchFamily="34" charset="0"/>
              </a:rPr>
            </a:br>
            <a:r>
              <a:rPr lang="en-US" sz="1600" u="sng" dirty="0" smtClean="0">
                <a:latin typeface="Arial Rounded MT Bold" pitchFamily="34" charset="0"/>
                <a:hlinkClick r:id="rId4"/>
              </a:rPr>
              <a:t>Gartner</a:t>
            </a:r>
            <a:r>
              <a:rPr lang="en-US" sz="1600" dirty="0" smtClean="0">
                <a:latin typeface="Arial Rounded MT Bold" pitchFamily="34" charset="0"/>
              </a:rPr>
              <a:t> </a:t>
            </a:r>
            <a:r>
              <a:rPr lang="en-US" sz="1600" dirty="0">
                <a:latin typeface="Arial Rounded MT Bold" pitchFamily="34" charset="0"/>
              </a:rPr>
              <a:t>CEM study found that 75 percent of businesses show </a:t>
            </a:r>
            <a:r>
              <a:rPr lang="en-US" sz="1600" b="1" i="1" dirty="0">
                <a:latin typeface="Arial Rounded MT Bold" pitchFamily="34" charset="0"/>
              </a:rPr>
              <a:t>customer satisfaction leads to positive business outcomes,</a:t>
            </a:r>
            <a:r>
              <a:rPr lang="en-US" sz="1600" dirty="0">
                <a:latin typeface="Arial Rounded MT Bold" pitchFamily="34" charset="0"/>
              </a:rPr>
              <a:t> such as revenue growth, increased customer retention or increased lifetime value.</a:t>
            </a:r>
            <a:br>
              <a:rPr lang="en-US" sz="1600" dirty="0">
                <a:latin typeface="Arial Rounded MT Bold" pitchFamily="34" charset="0"/>
              </a:rPr>
            </a:br>
            <a:r>
              <a:rPr lang="en-US" sz="1600" dirty="0">
                <a:latin typeface="Arial Rounded MT Bold" pitchFamily="34" charset="0"/>
              </a:rPr>
              <a:t> </a:t>
            </a:r>
            <a:br>
              <a:rPr lang="en-US" sz="1600" dirty="0">
                <a:latin typeface="Arial Rounded MT Bold" pitchFamily="34" charset="0"/>
              </a:rPr>
            </a:br>
            <a:r>
              <a:rPr lang="en-US" sz="1600" u="sng" dirty="0">
                <a:latin typeface="Arial Rounded MT Bold" pitchFamily="34" charset="0"/>
                <a:hlinkClick r:id="rId5"/>
              </a:rPr>
              <a:t>Adobe's</a:t>
            </a:r>
            <a:r>
              <a:rPr lang="en-US" sz="1600" dirty="0">
                <a:latin typeface="Arial Rounded MT Bold" pitchFamily="34" charset="0"/>
              </a:rPr>
              <a:t> 2020 Digital Trends report found brands who effectively managed experiences were </a:t>
            </a:r>
            <a:r>
              <a:rPr lang="en-US" sz="1600" b="1" i="1" dirty="0" smtClean="0">
                <a:latin typeface="Arial Rounded MT Bold" pitchFamily="34" charset="0"/>
              </a:rPr>
              <a:t>three times as likely</a:t>
            </a:r>
            <a:r>
              <a:rPr lang="en-US" sz="1600" dirty="0" smtClean="0">
                <a:latin typeface="Arial Rounded MT Bold" pitchFamily="34" charset="0"/>
              </a:rPr>
              <a:t>  to </a:t>
            </a:r>
            <a:r>
              <a:rPr lang="en-US" sz="1600" dirty="0">
                <a:latin typeface="Arial Rounded MT Bold" pitchFamily="34" charset="0"/>
              </a:rPr>
              <a:t>have exceeded their top company goals in 2019.</a:t>
            </a:r>
            <a:r>
              <a:rPr lang="en-US" sz="1800" dirty="0">
                <a:latin typeface="Arial Rounded MT Bold" pitchFamily="34" charset="0"/>
              </a:rPr>
              <a:t> </a:t>
            </a: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pic>
        <p:nvPicPr>
          <p:cNvPr id="18436" name="Picture 4" descr="Question Mark, Question Clipart, Creative Question Mark, Doubt PNG  Transparent Clipart Image and PSD File for Free Download | This or that  questions, Question mark, Powerpoint background design"/>
          <p:cNvPicPr>
            <a:picLocks noChangeAspect="1" noChangeArrowheads="1"/>
          </p:cNvPicPr>
          <p:nvPr/>
        </p:nvPicPr>
        <p:blipFill>
          <a:blip r:embed="rId6"/>
          <a:srcRect/>
          <a:stretch>
            <a:fillRect/>
          </a:stretch>
        </p:blipFill>
        <p:spPr bwMode="auto">
          <a:xfrm>
            <a:off x="6477000" y="5029200"/>
            <a:ext cx="1192639" cy="893841"/>
          </a:xfrm>
          <a:prstGeom prst="rect">
            <a:avLst/>
          </a:prstGeom>
          <a:noFill/>
        </p:spPr>
      </p:pic>
      <p:sp>
        <p:nvSpPr>
          <p:cNvPr id="6" name="TextBox 5"/>
          <p:cNvSpPr txBox="1"/>
          <p:nvPr/>
        </p:nvSpPr>
        <p:spPr>
          <a:xfrm>
            <a:off x="1143000" y="5105400"/>
            <a:ext cx="5715000" cy="769441"/>
          </a:xfrm>
          <a:prstGeom prst="rect">
            <a:avLst/>
          </a:prstGeom>
          <a:noFill/>
        </p:spPr>
        <p:txBody>
          <a:bodyPr wrap="square" rtlCol="0">
            <a:spAutoFit/>
          </a:bodyPr>
          <a:lstStyle/>
          <a:p>
            <a:r>
              <a:rPr lang="en-US" sz="2000" dirty="0" smtClean="0">
                <a:solidFill>
                  <a:srgbClr val="FF0000"/>
                </a:solidFill>
                <a:latin typeface="Arial Rounded MT Bold" pitchFamily="34" charset="0"/>
              </a:rPr>
              <a:t>Do you want </a:t>
            </a:r>
            <a:r>
              <a:rPr lang="en-US" sz="2400" b="1" dirty="0" smtClean="0">
                <a:solidFill>
                  <a:srgbClr val="FF0000"/>
                </a:solidFill>
                <a:latin typeface="Arial Rounded MT Bold" pitchFamily="34" charset="0"/>
              </a:rPr>
              <a:t>me</a:t>
            </a:r>
            <a:r>
              <a:rPr lang="en-US" sz="2000" dirty="0" smtClean="0">
                <a:solidFill>
                  <a:srgbClr val="FF0000"/>
                </a:solidFill>
                <a:latin typeface="Arial Rounded MT Bold" pitchFamily="34" charset="0"/>
              </a:rPr>
              <a:t> to be a part of this great and exciting Customer Experience journey </a:t>
            </a:r>
            <a:endParaRPr lang="en-US" sz="2000" dirty="0">
              <a:solidFill>
                <a:srgbClr val="FF0000"/>
              </a:solidFill>
              <a:latin typeface="Arial Rounded MT Bold"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68</Words>
  <Application>Microsoft Office PowerPoint</Application>
  <PresentationFormat>On-screen Show (4:3)</PresentationFormat>
  <Paragraphs>100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Customer Experience … but Why ???</vt:lpstr>
      <vt:lpstr>Own KPIs may include</vt:lpstr>
      <vt:lpstr>NPS (Net Promoter Score)</vt:lpstr>
      <vt:lpstr>C-SAT (Customer Satisfaction)</vt:lpstr>
      <vt:lpstr>CES (Customer Effort Score)</vt:lpstr>
      <vt:lpstr>Some interesting analysis … … …    PwC Experience is Everything report revealed that 65 percent of U.S. customers are more persuaded  by positive experiences with brands than great advertising  Salesforce’s 2019 State of the Connected Customer report, 84 percent of consumers place just as much importance on the experience a brand provides as the product or service itself   Gartner CEM study found that 75 percent of businesses show customer satisfaction leads to positive business outcomes, such as revenue growth, increased customer retention or increased lifetime value.   Adobe's 2020 Digital Trends report found brands who effectively managed experiences were three times as likely  to have exceeded their top company goals in 2019.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Experience … but Why ???</dc:title>
  <dc:creator>Compaq</dc:creator>
  <cp:lastModifiedBy>Compaq</cp:lastModifiedBy>
  <cp:revision>44</cp:revision>
  <dcterms:created xsi:type="dcterms:W3CDTF">2021-02-27T21:09:02Z</dcterms:created>
  <dcterms:modified xsi:type="dcterms:W3CDTF">2021-02-28T21:48:18Z</dcterms:modified>
</cp:coreProperties>
</file>