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1E2"/>
    <a:srgbClr val="FFFFFF"/>
    <a:srgbClr val="FED73D"/>
    <a:srgbClr val="00AECD"/>
    <a:srgbClr val="64539E"/>
    <a:srgbClr val="CC499B"/>
    <a:srgbClr val="F9951F"/>
    <a:srgbClr val="FFD539"/>
    <a:srgbClr val="00ACBE"/>
    <a:srgbClr val="605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3D823-9E96-4FEC-8CE2-8988BDC7766E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AFDFE-F0F8-4C62-8598-B3BB3A01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00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AFDFE-F0F8-4C62-8598-B3BB3A01B36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92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C0FE-805F-49DC-AF7D-9117F6B50B77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069C-D8FA-4A1E-BB87-37B6E1AAC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6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C0FE-805F-49DC-AF7D-9117F6B50B77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069C-D8FA-4A1E-BB87-37B6E1AAC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38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C0FE-805F-49DC-AF7D-9117F6B50B77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069C-D8FA-4A1E-BB87-37B6E1AAC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76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C0FE-805F-49DC-AF7D-9117F6B50B77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069C-D8FA-4A1E-BB87-37B6E1AAC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06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C0FE-805F-49DC-AF7D-9117F6B50B77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069C-D8FA-4A1E-BB87-37B6E1AAC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55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C0FE-805F-49DC-AF7D-9117F6B50B77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069C-D8FA-4A1E-BB87-37B6E1AAC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52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C0FE-805F-49DC-AF7D-9117F6B50B77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069C-D8FA-4A1E-BB87-37B6E1AAC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97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C0FE-805F-49DC-AF7D-9117F6B50B77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069C-D8FA-4A1E-BB87-37B6E1AAC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17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C0FE-805F-49DC-AF7D-9117F6B50B77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069C-D8FA-4A1E-BB87-37B6E1AAC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74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C0FE-805F-49DC-AF7D-9117F6B50B77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069C-D8FA-4A1E-BB87-37B6E1AAC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9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C0FE-805F-49DC-AF7D-9117F6B50B77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069C-D8FA-4A1E-BB87-37B6E1AAC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29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DDE1E2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CC0FE-805F-49DC-AF7D-9117F6B50B77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A069C-D8FA-4A1E-BB87-37B6E1AAC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77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0" y="29184"/>
            <a:ext cx="12192000" cy="6858000"/>
          </a:xfrm>
          <a:prstGeom prst="rect">
            <a:avLst/>
          </a:prstGeo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0" name="Group 109"/>
          <p:cNvGrpSpPr/>
          <p:nvPr/>
        </p:nvGrpSpPr>
        <p:grpSpPr>
          <a:xfrm>
            <a:off x="998553" y="740850"/>
            <a:ext cx="10194893" cy="5376300"/>
            <a:chOff x="1478383" y="794467"/>
            <a:chExt cx="10194893" cy="5376300"/>
          </a:xfrm>
        </p:grpSpPr>
        <p:sp>
          <p:nvSpPr>
            <p:cNvPr id="56" name="Oval 55"/>
            <p:cNvSpPr/>
            <p:nvPr/>
          </p:nvSpPr>
          <p:spPr>
            <a:xfrm>
              <a:off x="1478383" y="1277371"/>
              <a:ext cx="4446163" cy="4446163"/>
            </a:xfrm>
            <a:prstGeom prst="ellipse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rgbClr val="DDE1E2"/>
              </a:bgClr>
            </a:pattFill>
            <a:ln>
              <a:noFill/>
            </a:ln>
            <a:effectLst>
              <a:innerShdw blurRad="952500">
                <a:schemeClr val="tx1">
                  <a:lumMod val="50000"/>
                  <a:lumOff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/>
            <p:cNvSpPr/>
            <p:nvPr/>
          </p:nvSpPr>
          <p:spPr>
            <a:xfrm>
              <a:off x="1869875" y="1641873"/>
              <a:ext cx="3701413" cy="3701413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508000" dist="76200" dir="2700000" sx="102000" sy="102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7062594" y="1036078"/>
              <a:ext cx="3691885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CB117"/>
                </a:gs>
                <a:gs pos="100000">
                  <a:srgbClr val="FFDB3F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7601616" y="2058461"/>
              <a:ext cx="3691885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05222"/>
                </a:gs>
                <a:gs pos="100000">
                  <a:srgbClr val="FBA31A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7981391" y="3080845"/>
              <a:ext cx="3691885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A6228F"/>
                </a:gs>
                <a:gs pos="100000">
                  <a:srgbClr val="D3509D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7601615" y="4103228"/>
              <a:ext cx="3691885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73E8F"/>
                </a:gs>
                <a:gs pos="100000">
                  <a:srgbClr val="6957A1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7062594" y="5125612"/>
              <a:ext cx="3691885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AAA9"/>
                </a:gs>
                <a:gs pos="100000">
                  <a:srgbClr val="00AED0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885125" y="794467"/>
              <a:ext cx="2688152" cy="5376300"/>
            </a:xfrm>
            <a:custGeom>
              <a:avLst/>
              <a:gdLst>
                <a:gd name="connsiteX0" fmla="*/ 0 w 2688152"/>
                <a:gd name="connsiteY0" fmla="*/ 0 h 5376300"/>
                <a:gd name="connsiteX1" fmla="*/ 2 w 2688152"/>
                <a:gd name="connsiteY1" fmla="*/ 0 h 5376300"/>
                <a:gd name="connsiteX2" fmla="*/ 2688152 w 2688152"/>
                <a:gd name="connsiteY2" fmla="*/ 2688150 h 5376300"/>
                <a:gd name="connsiteX3" fmla="*/ 2 w 2688152"/>
                <a:gd name="connsiteY3" fmla="*/ 5376300 h 5376300"/>
                <a:gd name="connsiteX4" fmla="*/ 0 w 2688152"/>
                <a:gd name="connsiteY4" fmla="*/ 5376300 h 5376300"/>
                <a:gd name="connsiteX5" fmla="*/ 0 w 2688152"/>
                <a:gd name="connsiteY5" fmla="*/ 5268071 h 5376300"/>
                <a:gd name="connsiteX6" fmla="*/ 186213 w 2688152"/>
                <a:gd name="connsiteY6" fmla="*/ 5258902 h 5376300"/>
                <a:gd name="connsiteX7" fmla="*/ 2565270 w 2688152"/>
                <a:gd name="connsiteY7" fmla="*/ 2688151 h 5376300"/>
                <a:gd name="connsiteX8" fmla="*/ 186213 w 2688152"/>
                <a:gd name="connsiteY8" fmla="*/ 117401 h 5376300"/>
                <a:gd name="connsiteX9" fmla="*/ 0 w 2688152"/>
                <a:gd name="connsiteY9" fmla="*/ 108231 h 53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8152" h="5376300">
                  <a:moveTo>
                    <a:pt x="0" y="0"/>
                  </a:moveTo>
                  <a:lnTo>
                    <a:pt x="2" y="0"/>
                  </a:lnTo>
                  <a:cubicBezTo>
                    <a:pt x="1484626" y="0"/>
                    <a:pt x="2688152" y="1203526"/>
                    <a:pt x="2688152" y="2688150"/>
                  </a:cubicBezTo>
                  <a:cubicBezTo>
                    <a:pt x="2688152" y="4172775"/>
                    <a:pt x="1484626" y="5376300"/>
                    <a:pt x="2" y="5376300"/>
                  </a:cubicBezTo>
                  <a:lnTo>
                    <a:pt x="0" y="5376300"/>
                  </a:lnTo>
                  <a:lnTo>
                    <a:pt x="0" y="5268071"/>
                  </a:lnTo>
                  <a:lnTo>
                    <a:pt x="186213" y="5258902"/>
                  </a:lnTo>
                  <a:cubicBezTo>
                    <a:pt x="1522494" y="5126571"/>
                    <a:pt x="2565270" y="4026109"/>
                    <a:pt x="2565270" y="2688151"/>
                  </a:cubicBezTo>
                  <a:cubicBezTo>
                    <a:pt x="2565270" y="1350193"/>
                    <a:pt x="1522494" y="249732"/>
                    <a:pt x="186213" y="117401"/>
                  </a:cubicBezTo>
                  <a:lnTo>
                    <a:pt x="0" y="108231"/>
                  </a:lnTo>
                  <a:close/>
                </a:path>
              </a:pathLst>
            </a:custGeom>
            <a:gradFill flip="none" rotWithShape="1">
              <a:gsLst>
                <a:gs pos="75000">
                  <a:srgbClr val="60509C"/>
                </a:gs>
                <a:gs pos="50000">
                  <a:srgbClr val="C74399"/>
                </a:gs>
                <a:gs pos="25000">
                  <a:srgbClr val="F4941D"/>
                </a:gs>
                <a:gs pos="0">
                  <a:srgbClr val="FFD63A"/>
                </a:gs>
                <a:gs pos="100000">
                  <a:srgbClr val="00ACBE"/>
                </a:gs>
              </a:gsLst>
              <a:lin ang="5400000" scaled="1"/>
              <a:tileRect/>
            </a:gradFill>
            <a:ln w="82550">
              <a:solidFill>
                <a:schemeClr val="bg1">
                  <a:lumMod val="95000"/>
                </a:schemeClr>
              </a:solidFill>
            </a:ln>
            <a:effectLst>
              <a:glow rad="76200">
                <a:schemeClr val="accent5">
                  <a:satMod val="175000"/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310723" y="1261625"/>
              <a:ext cx="352449" cy="352449"/>
            </a:xfrm>
            <a:prstGeom prst="ellipse">
              <a:avLst/>
            </a:prstGeom>
            <a:solidFill>
              <a:srgbClr val="FFD539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/>
            <p:cNvSpPr/>
            <p:nvPr/>
          </p:nvSpPr>
          <p:spPr>
            <a:xfrm>
              <a:off x="6122131" y="2284009"/>
              <a:ext cx="352449" cy="352449"/>
            </a:xfrm>
            <a:prstGeom prst="ellipse">
              <a:avLst/>
            </a:prstGeom>
            <a:solidFill>
              <a:srgbClr val="F9951F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/>
            <p:cNvSpPr/>
            <p:nvPr/>
          </p:nvSpPr>
          <p:spPr>
            <a:xfrm>
              <a:off x="6317588" y="3306392"/>
              <a:ext cx="352449" cy="352449"/>
            </a:xfrm>
            <a:prstGeom prst="ellipse">
              <a:avLst/>
            </a:prstGeom>
            <a:solidFill>
              <a:srgbClr val="CC499B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/>
            <p:cNvSpPr/>
            <p:nvPr/>
          </p:nvSpPr>
          <p:spPr>
            <a:xfrm>
              <a:off x="6138006" y="4328776"/>
              <a:ext cx="352449" cy="352449"/>
            </a:xfrm>
            <a:prstGeom prst="ellipse">
              <a:avLst/>
            </a:prstGeom>
            <a:solidFill>
              <a:srgbClr val="64539E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/>
            <p:cNvSpPr/>
            <p:nvPr/>
          </p:nvSpPr>
          <p:spPr>
            <a:xfrm>
              <a:off x="5310723" y="5351159"/>
              <a:ext cx="352449" cy="352449"/>
            </a:xfrm>
            <a:prstGeom prst="ellipse">
              <a:avLst/>
            </a:prstGeom>
            <a:solidFill>
              <a:srgbClr val="00AECD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1" name="Straight Connector 40"/>
            <p:cNvCxnSpPr>
              <a:stCxn id="34" idx="6"/>
              <a:endCxn id="20" idx="1"/>
            </p:cNvCxnSpPr>
            <p:nvPr/>
          </p:nvCxnSpPr>
          <p:spPr>
            <a:xfrm>
              <a:off x="5663172" y="1437850"/>
              <a:ext cx="1399422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cxnSpLocks/>
              <a:stCxn id="35" idx="6"/>
              <a:endCxn id="21" idx="1"/>
            </p:cNvCxnSpPr>
            <p:nvPr/>
          </p:nvCxnSpPr>
          <p:spPr>
            <a:xfrm>
              <a:off x="6474580" y="2460234"/>
              <a:ext cx="11270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cxnSpLocks/>
              <a:stCxn id="36" idx="6"/>
              <a:endCxn id="22" idx="1"/>
            </p:cNvCxnSpPr>
            <p:nvPr/>
          </p:nvCxnSpPr>
          <p:spPr>
            <a:xfrm>
              <a:off x="6670037" y="3482617"/>
              <a:ext cx="1311354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cxnSpLocks/>
              <a:stCxn id="37" idx="6"/>
              <a:endCxn id="23" idx="1"/>
            </p:cNvCxnSpPr>
            <p:nvPr/>
          </p:nvCxnSpPr>
          <p:spPr>
            <a:xfrm>
              <a:off x="6490455" y="4505001"/>
              <a:ext cx="111116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cxnSpLocks/>
              <a:stCxn id="38" idx="6"/>
              <a:endCxn id="24" idx="1"/>
            </p:cNvCxnSpPr>
            <p:nvPr/>
          </p:nvCxnSpPr>
          <p:spPr>
            <a:xfrm>
              <a:off x="5663172" y="5527384"/>
              <a:ext cx="1399422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137466" y="1115905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5x</a:t>
              </a:r>
              <a:endParaRPr lang="en-IN" b="1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7676634" y="2138287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4x</a:t>
              </a:r>
              <a:endParaRPr lang="en-IN" b="1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8050386" y="3161920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5x</a:t>
              </a:r>
              <a:endParaRPr lang="en-IN" b="1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7676634" y="4183056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7x</a:t>
              </a:r>
              <a:endParaRPr lang="en-IN" b="1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7137466" y="5205439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6x</a:t>
              </a:r>
              <a:endParaRPr lang="en-IN" b="1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1964415" y="1740532"/>
              <a:ext cx="3474097" cy="3474097"/>
            </a:xfrm>
            <a:prstGeom prst="ellipse">
              <a:avLst/>
            </a:prstGeom>
            <a:noFill/>
            <a:ln w="158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Oval 64"/>
            <p:cNvSpPr/>
            <p:nvPr/>
          </p:nvSpPr>
          <p:spPr>
            <a:xfrm>
              <a:off x="2018723" y="1793986"/>
              <a:ext cx="3367188" cy="3367188"/>
            </a:xfrm>
            <a:prstGeom prst="ellipse">
              <a:avLst/>
            </a:prstGeom>
            <a:noFill/>
            <a:ln w="15875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Oval 65"/>
            <p:cNvSpPr/>
            <p:nvPr/>
          </p:nvSpPr>
          <p:spPr>
            <a:xfrm>
              <a:off x="3642887" y="1712814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/>
            <p:cNvSpPr/>
            <p:nvPr/>
          </p:nvSpPr>
          <p:spPr>
            <a:xfrm>
              <a:off x="3642887" y="5128127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Oval 67"/>
            <p:cNvSpPr/>
            <p:nvPr/>
          </p:nvSpPr>
          <p:spPr>
            <a:xfrm>
              <a:off x="5364358" y="3421529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Oval 68"/>
            <p:cNvSpPr/>
            <p:nvPr/>
          </p:nvSpPr>
          <p:spPr>
            <a:xfrm>
              <a:off x="1949728" y="3421529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1" name="Graphic 80" descr="Single ge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65919" y="4359281"/>
              <a:ext cx="360000" cy="360000"/>
            </a:xfrm>
            <a:prstGeom prst="rect">
              <a:avLst/>
            </a:prstGeom>
          </p:spPr>
        </p:pic>
        <p:pic>
          <p:nvPicPr>
            <p:cNvPr id="83" name="Graphic 82" descr="Stopwatch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07528" y="3954903"/>
              <a:ext cx="360000" cy="360000"/>
            </a:xfrm>
            <a:prstGeom prst="rect">
              <a:avLst/>
            </a:prstGeom>
          </p:spPr>
        </p:pic>
        <p:pic>
          <p:nvPicPr>
            <p:cNvPr id="85" name="Graphic 84" descr="Lightbulb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520599" y="4701357"/>
              <a:ext cx="360000" cy="360000"/>
            </a:xfrm>
            <a:prstGeom prst="rect">
              <a:avLst/>
            </a:prstGeom>
          </p:spPr>
        </p:pic>
        <p:pic>
          <p:nvPicPr>
            <p:cNvPr id="87" name="Graphic 86" descr="Head with Gears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010956" y="4633974"/>
              <a:ext cx="360000" cy="360000"/>
            </a:xfrm>
            <a:prstGeom prst="rect">
              <a:avLst/>
            </a:prstGeom>
          </p:spPr>
        </p:pic>
        <p:sp>
          <p:nvSpPr>
            <p:cNvPr id="88" name="Oval 87"/>
            <p:cNvSpPr/>
            <p:nvPr/>
          </p:nvSpPr>
          <p:spPr>
            <a:xfrm>
              <a:off x="4041120" y="4826944"/>
              <a:ext cx="112102" cy="1121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Oval 88"/>
            <p:cNvSpPr/>
            <p:nvPr/>
          </p:nvSpPr>
          <p:spPr>
            <a:xfrm>
              <a:off x="4333200" y="4709737"/>
              <a:ext cx="112102" cy="1121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Oval 89"/>
            <p:cNvSpPr/>
            <p:nvPr/>
          </p:nvSpPr>
          <p:spPr>
            <a:xfrm>
              <a:off x="4591554" y="4545692"/>
              <a:ext cx="112102" cy="1121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2" name="Graphic 91" descr="Teacher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38822" y="1826809"/>
              <a:ext cx="914400" cy="914400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>
              <a:off x="2317865" y="3153727"/>
              <a:ext cx="28489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spc="300" dirty="0">
                  <a:latin typeface="Arial Rounded MT Bold" panose="020F0704030504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CUSTOMER</a:t>
              </a:r>
            </a:p>
            <a:p>
              <a:pPr algn="ctr"/>
              <a:r>
                <a:rPr lang="en-IN" sz="2000" b="1" spc="300" dirty="0">
                  <a:latin typeface="Arial Rounded MT Bold" panose="020F0704030504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EXPERIENCE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174330" y="1085321"/>
              <a:ext cx="253341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schemeClr val="bg1"/>
                  </a:solidFill>
                  <a:latin typeface="Arial Rounded MT Bold" panose="020F0704030504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more likely to</a:t>
              </a:r>
              <a:r>
                <a:rPr lang="en-IN" sz="2000" b="1" dirty="0">
                  <a:solidFill>
                    <a:schemeClr val="bg1"/>
                  </a:solidFill>
                  <a:latin typeface="Arial Rounded MT Bold" panose="020F0704030504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 </a:t>
              </a:r>
              <a:r>
                <a:rPr lang="en-IN" b="1" dirty="0">
                  <a:solidFill>
                    <a:schemeClr val="bg1"/>
                  </a:solidFill>
                  <a:latin typeface="Arial Rounded MT Bold" panose="020F0704030504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REPURCHASE</a:t>
              </a:r>
              <a:endParaRPr lang="en-IN" b="1" dirty="0">
                <a:solidFill>
                  <a:schemeClr val="bg1"/>
                </a:solidFill>
                <a:latin typeface="Arial Rounded MT Bold" panose="020F07040305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501853" y="2243461"/>
              <a:ext cx="2610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schemeClr val="bg1"/>
                  </a:solidFill>
                  <a:latin typeface="Arial Rounded MT Bold" panose="020F0704030504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more likely to </a:t>
              </a:r>
              <a:r>
                <a:rPr lang="en-IN" b="1" dirty="0">
                  <a:solidFill>
                    <a:schemeClr val="bg1"/>
                  </a:solidFill>
                  <a:latin typeface="Arial Rounded MT Bold" panose="020F0704030504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REFER</a:t>
              </a:r>
              <a:endParaRPr lang="en-IN" b="1" dirty="0">
                <a:solidFill>
                  <a:schemeClr val="bg1"/>
                </a:solidFill>
                <a:latin typeface="Arial Rounded MT Bold" panose="020F07040305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820695" y="3283621"/>
              <a:ext cx="2610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schemeClr val="bg1"/>
                  </a:solidFill>
                  <a:latin typeface="Arial Rounded MT Bold" panose="020F0704030504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more likely to </a:t>
              </a:r>
              <a:r>
                <a:rPr lang="en-IN" b="1" dirty="0">
                  <a:solidFill>
                    <a:schemeClr val="bg1"/>
                  </a:solidFill>
                  <a:latin typeface="Arial Rounded MT Bold" panose="020F0704030504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FORGIVE</a:t>
              </a:r>
              <a:endParaRPr lang="en-IN" b="1" dirty="0">
                <a:solidFill>
                  <a:schemeClr val="bg1"/>
                </a:solidFill>
                <a:latin typeface="Arial Rounded MT Bold" panose="020F07040305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395541" y="4207028"/>
              <a:ext cx="279170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schemeClr val="bg1"/>
                  </a:solidFill>
                  <a:latin typeface="Arial Rounded MT Bold" panose="020F0704030504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more likely to </a:t>
              </a:r>
              <a:r>
                <a:rPr lang="en-IN" b="1" dirty="0">
                  <a:solidFill>
                    <a:schemeClr val="bg1"/>
                  </a:solidFill>
                  <a:latin typeface="Arial Rounded MT Bold" panose="020F0704030504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TRY</a:t>
              </a:r>
              <a:r>
                <a:rPr lang="en-IN" sz="1600" b="1" dirty="0">
                  <a:solidFill>
                    <a:schemeClr val="bg1"/>
                  </a:solidFill>
                  <a:latin typeface="Arial Rounded MT Bold" panose="020F0704030504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 new offerings from us</a:t>
              </a:r>
              <a:endParaRPr lang="en-IN" sz="1600" b="1" dirty="0">
                <a:solidFill>
                  <a:schemeClr val="bg1"/>
                </a:solidFill>
                <a:latin typeface="Arial Rounded MT Bold" panose="020F07040305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790948" y="5230921"/>
              <a:ext cx="291679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schemeClr val="bg1"/>
                  </a:solidFill>
                  <a:latin typeface="Arial Rounded MT Bold" panose="020F0704030504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more easy to </a:t>
              </a:r>
              <a:r>
                <a:rPr lang="en-IN" b="1" dirty="0">
                  <a:solidFill>
                    <a:schemeClr val="bg1"/>
                  </a:solidFill>
                  <a:latin typeface="Arial Rounded MT Bold" panose="020F0704030504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RETAIN</a:t>
              </a:r>
              <a:r>
                <a:rPr lang="en-IN" sz="1600" b="1" dirty="0">
                  <a:solidFill>
                    <a:schemeClr val="bg1"/>
                  </a:solidFill>
                  <a:latin typeface="Arial Rounded MT Bold" panose="020F0704030504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  than to acquire new customers</a:t>
              </a:r>
              <a:endParaRPr lang="en-IN" sz="1600" b="1" dirty="0">
                <a:solidFill>
                  <a:schemeClr val="bg1"/>
                </a:solidFill>
                <a:latin typeface="Arial Rounded MT Bold" panose="020F07040305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43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51704A-AFC3-4464-A938-D687C2B57067}"/>
              </a:ext>
            </a:extLst>
          </p:cNvPr>
          <p:cNvGrpSpPr/>
          <p:nvPr/>
        </p:nvGrpSpPr>
        <p:grpSpPr>
          <a:xfrm>
            <a:off x="1819563" y="2113020"/>
            <a:ext cx="8617527" cy="4546398"/>
            <a:chOff x="2906569" y="1369740"/>
            <a:chExt cx="7083380" cy="4456296"/>
          </a:xfrm>
          <a:effectLst>
            <a:reflection blurRad="6350" stA="52000" endA="300" endPos="9000" dir="5400000" sy="-100000" algn="bl" rotWithShape="0"/>
          </a:effectLst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31993E9-B8FA-4CB0-A1AA-40F82880D9AA}"/>
                </a:ext>
              </a:extLst>
            </p:cNvPr>
            <p:cNvSpPr/>
            <p:nvPr/>
          </p:nvSpPr>
          <p:spPr>
            <a:xfrm>
              <a:off x="8812749" y="1369740"/>
              <a:ext cx="1177200" cy="3382372"/>
            </a:xfrm>
            <a:prstGeom prst="roundRect">
              <a:avLst>
                <a:gd name="adj" fmla="val 9544"/>
              </a:avLst>
            </a:prstGeom>
            <a:pattFill prst="dkDnDiag">
              <a:fgClr>
                <a:srgbClr val="D8DBDE"/>
              </a:fgClr>
              <a:bgClr>
                <a:srgbClr val="C6CBCF"/>
              </a:bgClr>
            </a:pattFill>
            <a:ln>
              <a:noFill/>
            </a:ln>
            <a:effectLst>
              <a:innerShdw blurRad="190500" dist="50800" dir="18900000">
                <a:schemeClr val="tx1">
                  <a:lumMod val="65000"/>
                  <a:lumOff val="3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ECA8CA4-45E6-464D-A5DE-CB2D9CB456C8}"/>
                </a:ext>
              </a:extLst>
            </p:cNvPr>
            <p:cNvSpPr/>
            <p:nvPr/>
          </p:nvSpPr>
          <p:spPr>
            <a:xfrm>
              <a:off x="7335738" y="1369740"/>
              <a:ext cx="1177200" cy="3382372"/>
            </a:xfrm>
            <a:prstGeom prst="roundRect">
              <a:avLst>
                <a:gd name="adj" fmla="val 8434"/>
              </a:avLst>
            </a:prstGeom>
            <a:pattFill prst="dkDnDiag">
              <a:fgClr>
                <a:srgbClr val="D8DBDE"/>
              </a:fgClr>
              <a:bgClr>
                <a:srgbClr val="C6CBCF"/>
              </a:bgClr>
            </a:pattFill>
            <a:ln>
              <a:noFill/>
            </a:ln>
            <a:effectLst>
              <a:innerShdw blurRad="190500" dist="50800" dir="18900000">
                <a:schemeClr val="tx1">
                  <a:lumMod val="65000"/>
                  <a:lumOff val="3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26E3622-66CB-4DD1-8218-DC120480CC71}"/>
                </a:ext>
              </a:extLst>
            </p:cNvPr>
            <p:cNvSpPr/>
            <p:nvPr/>
          </p:nvSpPr>
          <p:spPr>
            <a:xfrm>
              <a:off x="5858730" y="1369740"/>
              <a:ext cx="1177200" cy="3382372"/>
            </a:xfrm>
            <a:prstGeom prst="roundRect">
              <a:avLst>
                <a:gd name="adj" fmla="val 8434"/>
              </a:avLst>
            </a:prstGeom>
            <a:pattFill prst="dkDnDiag">
              <a:fgClr>
                <a:srgbClr val="D8DBDE"/>
              </a:fgClr>
              <a:bgClr>
                <a:srgbClr val="C6CBCF"/>
              </a:bgClr>
            </a:pattFill>
            <a:ln>
              <a:noFill/>
            </a:ln>
            <a:effectLst>
              <a:innerShdw blurRad="190500" dist="50800" dir="18900000">
                <a:schemeClr val="tx1">
                  <a:lumMod val="65000"/>
                  <a:lumOff val="3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42F6EBD-3454-4969-89F4-FCB64C789065}"/>
                </a:ext>
              </a:extLst>
            </p:cNvPr>
            <p:cNvSpPr/>
            <p:nvPr/>
          </p:nvSpPr>
          <p:spPr>
            <a:xfrm>
              <a:off x="4377236" y="1369740"/>
              <a:ext cx="1177200" cy="3382372"/>
            </a:xfrm>
            <a:prstGeom prst="roundRect">
              <a:avLst>
                <a:gd name="adj" fmla="val 8434"/>
              </a:avLst>
            </a:prstGeom>
            <a:pattFill prst="dkDnDiag">
              <a:fgClr>
                <a:srgbClr val="D8DBDE"/>
              </a:fgClr>
              <a:bgClr>
                <a:srgbClr val="C6CBCF"/>
              </a:bgClr>
            </a:pattFill>
            <a:ln>
              <a:noFill/>
            </a:ln>
            <a:effectLst>
              <a:innerShdw blurRad="190500" dist="50800" dir="18900000">
                <a:schemeClr val="tx1">
                  <a:lumMod val="65000"/>
                  <a:lumOff val="3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D2A248D-77EF-416E-ABFE-E0F2F0B77C59}"/>
                </a:ext>
              </a:extLst>
            </p:cNvPr>
            <p:cNvSpPr/>
            <p:nvPr/>
          </p:nvSpPr>
          <p:spPr>
            <a:xfrm>
              <a:off x="2906569" y="1369740"/>
              <a:ext cx="1177200" cy="3382372"/>
            </a:xfrm>
            <a:prstGeom prst="roundRect">
              <a:avLst>
                <a:gd name="adj" fmla="val 9544"/>
              </a:avLst>
            </a:prstGeom>
            <a:pattFill prst="dkDnDiag">
              <a:fgClr>
                <a:srgbClr val="D8DBDE"/>
              </a:fgClr>
              <a:bgClr>
                <a:srgbClr val="C6CBCF"/>
              </a:bgClr>
            </a:pattFill>
            <a:ln>
              <a:noFill/>
            </a:ln>
            <a:effectLst>
              <a:innerShdw blurRad="190500" dist="50800" dir="18900000">
                <a:schemeClr val="tx1">
                  <a:lumMod val="65000"/>
                  <a:lumOff val="3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153D10-05E7-43A2-88B2-992AF01D62BC}"/>
                </a:ext>
              </a:extLst>
            </p:cNvPr>
            <p:cNvSpPr/>
            <p:nvPr/>
          </p:nvSpPr>
          <p:spPr>
            <a:xfrm>
              <a:off x="2907341" y="3888707"/>
              <a:ext cx="1175657" cy="936291"/>
            </a:xfrm>
            <a:prstGeom prst="rect">
              <a:avLst/>
            </a:prstGeom>
            <a:gradFill flip="none" rotWithShape="1">
              <a:gsLst>
                <a:gs pos="0">
                  <a:srgbClr val="FEC10E"/>
                </a:gs>
                <a:gs pos="25000">
                  <a:srgbClr val="FCCD01"/>
                </a:gs>
                <a:gs pos="78000">
                  <a:srgbClr val="FFE200"/>
                </a:gs>
                <a:gs pos="100000">
                  <a:srgbClr val="D7CA26"/>
                </a:gs>
              </a:gsLst>
              <a:lin ang="0" scaled="1"/>
              <a:tileRect/>
            </a:gradFill>
            <a:ln>
              <a:noFill/>
            </a:ln>
            <a:effectLst>
              <a:outerShdw blurRad="165100" dist="38100" dir="16200000" sx="98000" sy="98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F3F96A-DEE8-4832-BC0C-E699D58E2D5C}"/>
                </a:ext>
              </a:extLst>
            </p:cNvPr>
            <p:cNvSpPr/>
            <p:nvPr/>
          </p:nvSpPr>
          <p:spPr>
            <a:xfrm>
              <a:off x="4378008" y="2704485"/>
              <a:ext cx="1175657" cy="2120513"/>
            </a:xfrm>
            <a:prstGeom prst="rect">
              <a:avLst/>
            </a:prstGeom>
            <a:gradFill flip="none" rotWithShape="1">
              <a:gsLst>
                <a:gs pos="0">
                  <a:srgbClr val="F05423"/>
                </a:gs>
                <a:gs pos="25000">
                  <a:srgbClr val="F26124"/>
                </a:gs>
                <a:gs pos="78000">
                  <a:srgbClr val="F8901D"/>
                </a:gs>
                <a:gs pos="100000">
                  <a:srgbClr val="D2A54C"/>
                </a:gs>
              </a:gsLst>
              <a:lin ang="0" scaled="1"/>
              <a:tileRect/>
            </a:gradFill>
            <a:ln>
              <a:noFill/>
            </a:ln>
            <a:effectLst>
              <a:outerShdw blurRad="165100" dist="38100" dir="16200000" sx="98000" sy="98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694C5A-03A2-4E5B-AB2A-BC34DD297B24}"/>
                </a:ext>
              </a:extLst>
            </p:cNvPr>
            <p:cNvSpPr/>
            <p:nvPr/>
          </p:nvSpPr>
          <p:spPr>
            <a:xfrm>
              <a:off x="5859502" y="3199160"/>
              <a:ext cx="1175657" cy="1625838"/>
            </a:xfrm>
            <a:prstGeom prst="rect">
              <a:avLst/>
            </a:prstGeom>
            <a:gradFill flip="none" rotWithShape="1">
              <a:gsLst>
                <a:gs pos="0">
                  <a:srgbClr val="682D91"/>
                </a:gs>
                <a:gs pos="25000">
                  <a:srgbClr val="812A90"/>
                </a:gs>
                <a:gs pos="78000">
                  <a:srgbClr val="AC208E"/>
                </a:gs>
                <a:gs pos="100000">
                  <a:srgbClr val="CE5DA1"/>
                </a:gs>
              </a:gsLst>
              <a:lin ang="0" scaled="1"/>
              <a:tileRect/>
            </a:gradFill>
            <a:ln>
              <a:noFill/>
            </a:ln>
            <a:effectLst>
              <a:outerShdw blurRad="165100" dist="38100" dir="16200000" sx="98000" sy="98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933E3B-9BDC-4087-9EF8-DFE321DD8246}"/>
                </a:ext>
              </a:extLst>
            </p:cNvPr>
            <p:cNvSpPr/>
            <p:nvPr/>
          </p:nvSpPr>
          <p:spPr>
            <a:xfrm>
              <a:off x="7336510" y="2233533"/>
              <a:ext cx="1175657" cy="2591465"/>
            </a:xfrm>
            <a:prstGeom prst="rect">
              <a:avLst/>
            </a:prstGeom>
            <a:gradFill flip="none" rotWithShape="1">
              <a:gsLst>
                <a:gs pos="0">
                  <a:srgbClr val="015EAB"/>
                </a:gs>
                <a:gs pos="25000">
                  <a:srgbClr val="0076C0"/>
                </a:gs>
                <a:gs pos="78000">
                  <a:srgbClr val="0096DA"/>
                </a:gs>
                <a:gs pos="100000">
                  <a:srgbClr val="008FC8"/>
                </a:gs>
              </a:gsLst>
              <a:lin ang="0" scaled="1"/>
              <a:tileRect/>
            </a:gradFill>
            <a:ln>
              <a:noFill/>
            </a:ln>
            <a:effectLst>
              <a:outerShdw blurRad="165100" dist="38100" dir="16200000" sx="98000" sy="98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0064977-968C-47B4-8AD6-B9A2FD731CBE}"/>
                </a:ext>
              </a:extLst>
            </p:cNvPr>
            <p:cNvSpPr/>
            <p:nvPr/>
          </p:nvSpPr>
          <p:spPr>
            <a:xfrm>
              <a:off x="8813521" y="1626270"/>
              <a:ext cx="1175657" cy="3198728"/>
            </a:xfrm>
            <a:prstGeom prst="rect">
              <a:avLst/>
            </a:prstGeom>
            <a:gradFill flip="none" rotWithShape="1">
              <a:gsLst>
                <a:gs pos="0">
                  <a:srgbClr val="00A87F"/>
                </a:gs>
                <a:gs pos="25000">
                  <a:srgbClr val="00A98C"/>
                </a:gs>
                <a:gs pos="78000">
                  <a:srgbClr val="00AAA8"/>
                </a:gs>
                <a:gs pos="100000">
                  <a:srgbClr val="90C5CC"/>
                </a:gs>
              </a:gsLst>
              <a:lin ang="0" scaled="1"/>
              <a:tileRect/>
            </a:gradFill>
            <a:ln>
              <a:noFill/>
            </a:ln>
            <a:effectLst>
              <a:outerShdw blurRad="165100" dist="38100" dir="16200000" sx="98000" sy="98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38D044-B6B9-4477-8C89-0423552A21C5}"/>
                </a:ext>
              </a:extLst>
            </p:cNvPr>
            <p:cNvSpPr/>
            <p:nvPr/>
          </p:nvSpPr>
          <p:spPr>
            <a:xfrm>
              <a:off x="2907340" y="4500545"/>
              <a:ext cx="1175657" cy="1325491"/>
            </a:xfrm>
            <a:custGeom>
              <a:avLst/>
              <a:gdLst>
                <a:gd name="connsiteX0" fmla="*/ 587828 w 1175657"/>
                <a:gd name="connsiteY0" fmla="*/ 0 h 1835700"/>
                <a:gd name="connsiteX1" fmla="*/ 796833 w 1175657"/>
                <a:gd name="connsiteY1" fmla="*/ 344773 h 1835700"/>
                <a:gd name="connsiteX2" fmla="*/ 1121553 w 1175657"/>
                <a:gd name="connsiteY2" fmla="*/ 344773 h 1835700"/>
                <a:gd name="connsiteX3" fmla="*/ 1175657 w 1175657"/>
                <a:gd name="connsiteY3" fmla="*/ 398877 h 1835700"/>
                <a:gd name="connsiteX4" fmla="*/ 1175657 w 1175657"/>
                <a:gd name="connsiteY4" fmla="*/ 1781596 h 1835700"/>
                <a:gd name="connsiteX5" fmla="*/ 1121553 w 1175657"/>
                <a:gd name="connsiteY5" fmla="*/ 1835700 h 1835700"/>
                <a:gd name="connsiteX6" fmla="*/ 54104 w 1175657"/>
                <a:gd name="connsiteY6" fmla="*/ 1835700 h 1835700"/>
                <a:gd name="connsiteX7" fmla="*/ 0 w 1175657"/>
                <a:gd name="connsiteY7" fmla="*/ 1781596 h 1835700"/>
                <a:gd name="connsiteX8" fmla="*/ 0 w 1175657"/>
                <a:gd name="connsiteY8" fmla="*/ 398877 h 1835700"/>
                <a:gd name="connsiteX9" fmla="*/ 54104 w 1175657"/>
                <a:gd name="connsiteY9" fmla="*/ 344773 h 1835700"/>
                <a:gd name="connsiteX10" fmla="*/ 378822 w 1175657"/>
                <a:gd name="connsiteY10" fmla="*/ 344773 h 183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5657" h="1835700">
                  <a:moveTo>
                    <a:pt x="587828" y="0"/>
                  </a:moveTo>
                  <a:lnTo>
                    <a:pt x="796833" y="344773"/>
                  </a:lnTo>
                  <a:lnTo>
                    <a:pt x="1121553" y="344773"/>
                  </a:lnTo>
                  <a:cubicBezTo>
                    <a:pt x="1151434" y="344773"/>
                    <a:pt x="1175657" y="368996"/>
                    <a:pt x="1175657" y="398877"/>
                  </a:cubicBezTo>
                  <a:lnTo>
                    <a:pt x="1175657" y="1781596"/>
                  </a:lnTo>
                  <a:cubicBezTo>
                    <a:pt x="1175657" y="1811477"/>
                    <a:pt x="1151434" y="1835700"/>
                    <a:pt x="1121553" y="1835700"/>
                  </a:cubicBezTo>
                  <a:lnTo>
                    <a:pt x="54104" y="1835700"/>
                  </a:lnTo>
                  <a:cubicBezTo>
                    <a:pt x="24223" y="1835700"/>
                    <a:pt x="0" y="1811477"/>
                    <a:pt x="0" y="1781596"/>
                  </a:cubicBezTo>
                  <a:lnTo>
                    <a:pt x="0" y="398877"/>
                  </a:lnTo>
                  <a:cubicBezTo>
                    <a:pt x="0" y="368996"/>
                    <a:pt x="24223" y="344773"/>
                    <a:pt x="54104" y="344773"/>
                  </a:cubicBezTo>
                  <a:lnTo>
                    <a:pt x="378822" y="344773"/>
                  </a:lnTo>
                  <a:close/>
                </a:path>
              </a:pathLst>
            </a:custGeom>
            <a:gradFill>
              <a:gsLst>
                <a:gs pos="0">
                  <a:srgbClr val="BFC4C8"/>
                </a:gs>
                <a:gs pos="20000">
                  <a:srgbClr val="D9DDE0"/>
                </a:gs>
                <a:gs pos="87000">
                  <a:srgbClr val="F6F6F6"/>
                </a:gs>
                <a:gs pos="100000">
                  <a:srgbClr val="C5C6C8"/>
                </a:gs>
              </a:gsLst>
              <a:lin ang="0" scaled="1"/>
            </a:gradFill>
            <a:ln>
              <a:noFill/>
            </a:ln>
            <a:effectLst>
              <a:outerShdw blurRad="177800" dist="38100" dir="16200000" sx="98000" sy="98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9CA2CEB-418F-4553-9947-FD96458A2828}"/>
                </a:ext>
              </a:extLst>
            </p:cNvPr>
            <p:cNvSpPr/>
            <p:nvPr/>
          </p:nvSpPr>
          <p:spPr>
            <a:xfrm>
              <a:off x="4381878" y="4500545"/>
              <a:ext cx="1175657" cy="1325491"/>
            </a:xfrm>
            <a:custGeom>
              <a:avLst/>
              <a:gdLst>
                <a:gd name="connsiteX0" fmla="*/ 587828 w 1175657"/>
                <a:gd name="connsiteY0" fmla="*/ 0 h 1835700"/>
                <a:gd name="connsiteX1" fmla="*/ 796833 w 1175657"/>
                <a:gd name="connsiteY1" fmla="*/ 344773 h 1835700"/>
                <a:gd name="connsiteX2" fmla="*/ 1121553 w 1175657"/>
                <a:gd name="connsiteY2" fmla="*/ 344773 h 1835700"/>
                <a:gd name="connsiteX3" fmla="*/ 1175657 w 1175657"/>
                <a:gd name="connsiteY3" fmla="*/ 398877 h 1835700"/>
                <a:gd name="connsiteX4" fmla="*/ 1175657 w 1175657"/>
                <a:gd name="connsiteY4" fmla="*/ 1781596 h 1835700"/>
                <a:gd name="connsiteX5" fmla="*/ 1121553 w 1175657"/>
                <a:gd name="connsiteY5" fmla="*/ 1835700 h 1835700"/>
                <a:gd name="connsiteX6" fmla="*/ 54104 w 1175657"/>
                <a:gd name="connsiteY6" fmla="*/ 1835700 h 1835700"/>
                <a:gd name="connsiteX7" fmla="*/ 0 w 1175657"/>
                <a:gd name="connsiteY7" fmla="*/ 1781596 h 1835700"/>
                <a:gd name="connsiteX8" fmla="*/ 0 w 1175657"/>
                <a:gd name="connsiteY8" fmla="*/ 398877 h 1835700"/>
                <a:gd name="connsiteX9" fmla="*/ 54104 w 1175657"/>
                <a:gd name="connsiteY9" fmla="*/ 344773 h 1835700"/>
                <a:gd name="connsiteX10" fmla="*/ 378822 w 1175657"/>
                <a:gd name="connsiteY10" fmla="*/ 344773 h 183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5657" h="1835700">
                  <a:moveTo>
                    <a:pt x="587828" y="0"/>
                  </a:moveTo>
                  <a:lnTo>
                    <a:pt x="796833" y="344773"/>
                  </a:lnTo>
                  <a:lnTo>
                    <a:pt x="1121553" y="344773"/>
                  </a:lnTo>
                  <a:cubicBezTo>
                    <a:pt x="1151434" y="344773"/>
                    <a:pt x="1175657" y="368996"/>
                    <a:pt x="1175657" y="398877"/>
                  </a:cubicBezTo>
                  <a:lnTo>
                    <a:pt x="1175657" y="1781596"/>
                  </a:lnTo>
                  <a:cubicBezTo>
                    <a:pt x="1175657" y="1811477"/>
                    <a:pt x="1151434" y="1835700"/>
                    <a:pt x="1121553" y="1835700"/>
                  </a:cubicBezTo>
                  <a:lnTo>
                    <a:pt x="54104" y="1835700"/>
                  </a:lnTo>
                  <a:cubicBezTo>
                    <a:pt x="24223" y="1835700"/>
                    <a:pt x="0" y="1811477"/>
                    <a:pt x="0" y="1781596"/>
                  </a:cubicBezTo>
                  <a:lnTo>
                    <a:pt x="0" y="398877"/>
                  </a:lnTo>
                  <a:cubicBezTo>
                    <a:pt x="0" y="368996"/>
                    <a:pt x="24223" y="344773"/>
                    <a:pt x="54104" y="344773"/>
                  </a:cubicBezTo>
                  <a:lnTo>
                    <a:pt x="378822" y="344773"/>
                  </a:lnTo>
                  <a:close/>
                </a:path>
              </a:pathLst>
            </a:custGeom>
            <a:gradFill>
              <a:gsLst>
                <a:gs pos="0">
                  <a:srgbClr val="BFC4C8"/>
                </a:gs>
                <a:gs pos="20000">
                  <a:srgbClr val="D9DDE0"/>
                </a:gs>
                <a:gs pos="87000">
                  <a:srgbClr val="F6F6F6"/>
                </a:gs>
                <a:gs pos="100000">
                  <a:srgbClr val="C5C6C8"/>
                </a:gs>
              </a:gsLst>
              <a:lin ang="0" scaled="1"/>
            </a:gradFill>
            <a:ln>
              <a:noFill/>
            </a:ln>
            <a:effectLst>
              <a:outerShdw blurRad="177800" dist="38100" dir="16200000" sx="98000" sy="98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4C3FBD2-BF97-4AA2-87A1-B310DB6A97BA}"/>
                </a:ext>
              </a:extLst>
            </p:cNvPr>
            <p:cNvSpPr/>
            <p:nvPr/>
          </p:nvSpPr>
          <p:spPr>
            <a:xfrm>
              <a:off x="5863372" y="4500545"/>
              <a:ext cx="1175657" cy="1325491"/>
            </a:xfrm>
            <a:custGeom>
              <a:avLst/>
              <a:gdLst>
                <a:gd name="connsiteX0" fmla="*/ 587828 w 1175657"/>
                <a:gd name="connsiteY0" fmla="*/ 0 h 1835700"/>
                <a:gd name="connsiteX1" fmla="*/ 796833 w 1175657"/>
                <a:gd name="connsiteY1" fmla="*/ 344773 h 1835700"/>
                <a:gd name="connsiteX2" fmla="*/ 1121553 w 1175657"/>
                <a:gd name="connsiteY2" fmla="*/ 344773 h 1835700"/>
                <a:gd name="connsiteX3" fmla="*/ 1175657 w 1175657"/>
                <a:gd name="connsiteY3" fmla="*/ 398877 h 1835700"/>
                <a:gd name="connsiteX4" fmla="*/ 1175657 w 1175657"/>
                <a:gd name="connsiteY4" fmla="*/ 1781596 h 1835700"/>
                <a:gd name="connsiteX5" fmla="*/ 1121553 w 1175657"/>
                <a:gd name="connsiteY5" fmla="*/ 1835700 h 1835700"/>
                <a:gd name="connsiteX6" fmla="*/ 54104 w 1175657"/>
                <a:gd name="connsiteY6" fmla="*/ 1835700 h 1835700"/>
                <a:gd name="connsiteX7" fmla="*/ 0 w 1175657"/>
                <a:gd name="connsiteY7" fmla="*/ 1781596 h 1835700"/>
                <a:gd name="connsiteX8" fmla="*/ 0 w 1175657"/>
                <a:gd name="connsiteY8" fmla="*/ 398877 h 1835700"/>
                <a:gd name="connsiteX9" fmla="*/ 54104 w 1175657"/>
                <a:gd name="connsiteY9" fmla="*/ 344773 h 1835700"/>
                <a:gd name="connsiteX10" fmla="*/ 378822 w 1175657"/>
                <a:gd name="connsiteY10" fmla="*/ 344773 h 183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5657" h="1835700">
                  <a:moveTo>
                    <a:pt x="587828" y="0"/>
                  </a:moveTo>
                  <a:lnTo>
                    <a:pt x="796833" y="344773"/>
                  </a:lnTo>
                  <a:lnTo>
                    <a:pt x="1121553" y="344773"/>
                  </a:lnTo>
                  <a:cubicBezTo>
                    <a:pt x="1151434" y="344773"/>
                    <a:pt x="1175657" y="368996"/>
                    <a:pt x="1175657" y="398877"/>
                  </a:cubicBezTo>
                  <a:lnTo>
                    <a:pt x="1175657" y="1781596"/>
                  </a:lnTo>
                  <a:cubicBezTo>
                    <a:pt x="1175657" y="1811477"/>
                    <a:pt x="1151434" y="1835700"/>
                    <a:pt x="1121553" y="1835700"/>
                  </a:cubicBezTo>
                  <a:lnTo>
                    <a:pt x="54104" y="1835700"/>
                  </a:lnTo>
                  <a:cubicBezTo>
                    <a:pt x="24223" y="1835700"/>
                    <a:pt x="0" y="1811477"/>
                    <a:pt x="0" y="1781596"/>
                  </a:cubicBezTo>
                  <a:lnTo>
                    <a:pt x="0" y="398877"/>
                  </a:lnTo>
                  <a:cubicBezTo>
                    <a:pt x="0" y="368996"/>
                    <a:pt x="24223" y="344773"/>
                    <a:pt x="54104" y="344773"/>
                  </a:cubicBezTo>
                  <a:lnTo>
                    <a:pt x="378822" y="344773"/>
                  </a:lnTo>
                  <a:close/>
                </a:path>
              </a:pathLst>
            </a:custGeom>
            <a:gradFill>
              <a:gsLst>
                <a:gs pos="0">
                  <a:srgbClr val="BFC4C8"/>
                </a:gs>
                <a:gs pos="20000">
                  <a:srgbClr val="D9DDE0"/>
                </a:gs>
                <a:gs pos="87000">
                  <a:srgbClr val="F6F6F6"/>
                </a:gs>
                <a:gs pos="100000">
                  <a:srgbClr val="C5C6C8"/>
                </a:gs>
              </a:gsLst>
              <a:lin ang="0" scaled="1"/>
            </a:gradFill>
            <a:ln>
              <a:noFill/>
            </a:ln>
            <a:effectLst>
              <a:outerShdw blurRad="177800" dist="38100" dir="16200000" sx="98000" sy="98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E073505-42C1-4A07-A446-A0889E8E23A6}"/>
                </a:ext>
              </a:extLst>
            </p:cNvPr>
            <p:cNvSpPr/>
            <p:nvPr/>
          </p:nvSpPr>
          <p:spPr>
            <a:xfrm>
              <a:off x="7338446" y="4500545"/>
              <a:ext cx="1175657" cy="1325491"/>
            </a:xfrm>
            <a:custGeom>
              <a:avLst/>
              <a:gdLst>
                <a:gd name="connsiteX0" fmla="*/ 587828 w 1175657"/>
                <a:gd name="connsiteY0" fmla="*/ 0 h 1835700"/>
                <a:gd name="connsiteX1" fmla="*/ 796833 w 1175657"/>
                <a:gd name="connsiteY1" fmla="*/ 344773 h 1835700"/>
                <a:gd name="connsiteX2" fmla="*/ 1121553 w 1175657"/>
                <a:gd name="connsiteY2" fmla="*/ 344773 h 1835700"/>
                <a:gd name="connsiteX3" fmla="*/ 1175657 w 1175657"/>
                <a:gd name="connsiteY3" fmla="*/ 398877 h 1835700"/>
                <a:gd name="connsiteX4" fmla="*/ 1175657 w 1175657"/>
                <a:gd name="connsiteY4" fmla="*/ 1781596 h 1835700"/>
                <a:gd name="connsiteX5" fmla="*/ 1121553 w 1175657"/>
                <a:gd name="connsiteY5" fmla="*/ 1835700 h 1835700"/>
                <a:gd name="connsiteX6" fmla="*/ 54104 w 1175657"/>
                <a:gd name="connsiteY6" fmla="*/ 1835700 h 1835700"/>
                <a:gd name="connsiteX7" fmla="*/ 0 w 1175657"/>
                <a:gd name="connsiteY7" fmla="*/ 1781596 h 1835700"/>
                <a:gd name="connsiteX8" fmla="*/ 0 w 1175657"/>
                <a:gd name="connsiteY8" fmla="*/ 398877 h 1835700"/>
                <a:gd name="connsiteX9" fmla="*/ 54104 w 1175657"/>
                <a:gd name="connsiteY9" fmla="*/ 344773 h 1835700"/>
                <a:gd name="connsiteX10" fmla="*/ 378822 w 1175657"/>
                <a:gd name="connsiteY10" fmla="*/ 344773 h 183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5657" h="1835700">
                  <a:moveTo>
                    <a:pt x="587828" y="0"/>
                  </a:moveTo>
                  <a:lnTo>
                    <a:pt x="796833" y="344773"/>
                  </a:lnTo>
                  <a:lnTo>
                    <a:pt x="1121553" y="344773"/>
                  </a:lnTo>
                  <a:cubicBezTo>
                    <a:pt x="1151434" y="344773"/>
                    <a:pt x="1175657" y="368996"/>
                    <a:pt x="1175657" y="398877"/>
                  </a:cubicBezTo>
                  <a:lnTo>
                    <a:pt x="1175657" y="1781596"/>
                  </a:lnTo>
                  <a:cubicBezTo>
                    <a:pt x="1175657" y="1811477"/>
                    <a:pt x="1151434" y="1835700"/>
                    <a:pt x="1121553" y="1835700"/>
                  </a:cubicBezTo>
                  <a:lnTo>
                    <a:pt x="54104" y="1835700"/>
                  </a:lnTo>
                  <a:cubicBezTo>
                    <a:pt x="24223" y="1835700"/>
                    <a:pt x="0" y="1811477"/>
                    <a:pt x="0" y="1781596"/>
                  </a:cubicBezTo>
                  <a:lnTo>
                    <a:pt x="0" y="398877"/>
                  </a:lnTo>
                  <a:cubicBezTo>
                    <a:pt x="0" y="368996"/>
                    <a:pt x="24223" y="344773"/>
                    <a:pt x="54104" y="344773"/>
                  </a:cubicBezTo>
                  <a:lnTo>
                    <a:pt x="378822" y="344773"/>
                  </a:lnTo>
                  <a:close/>
                </a:path>
              </a:pathLst>
            </a:custGeom>
            <a:gradFill>
              <a:gsLst>
                <a:gs pos="0">
                  <a:srgbClr val="BFC4C8"/>
                </a:gs>
                <a:gs pos="20000">
                  <a:srgbClr val="D9DDE0"/>
                </a:gs>
                <a:gs pos="87000">
                  <a:srgbClr val="F6F6F6"/>
                </a:gs>
                <a:gs pos="100000">
                  <a:srgbClr val="C5C6C8"/>
                </a:gs>
              </a:gsLst>
              <a:lin ang="0" scaled="1"/>
            </a:gradFill>
            <a:ln>
              <a:noFill/>
            </a:ln>
            <a:effectLst>
              <a:outerShdw blurRad="177800" dist="38100" dir="16200000" sx="98000" sy="98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CEF5D94-1518-4D22-996A-D6D751F31535}"/>
                </a:ext>
              </a:extLst>
            </p:cNvPr>
            <p:cNvSpPr/>
            <p:nvPr/>
          </p:nvSpPr>
          <p:spPr>
            <a:xfrm>
              <a:off x="8813521" y="4500545"/>
              <a:ext cx="1175657" cy="1325491"/>
            </a:xfrm>
            <a:custGeom>
              <a:avLst/>
              <a:gdLst>
                <a:gd name="connsiteX0" fmla="*/ 587828 w 1175657"/>
                <a:gd name="connsiteY0" fmla="*/ 0 h 1835700"/>
                <a:gd name="connsiteX1" fmla="*/ 796833 w 1175657"/>
                <a:gd name="connsiteY1" fmla="*/ 344773 h 1835700"/>
                <a:gd name="connsiteX2" fmla="*/ 1121553 w 1175657"/>
                <a:gd name="connsiteY2" fmla="*/ 344773 h 1835700"/>
                <a:gd name="connsiteX3" fmla="*/ 1175657 w 1175657"/>
                <a:gd name="connsiteY3" fmla="*/ 398877 h 1835700"/>
                <a:gd name="connsiteX4" fmla="*/ 1175657 w 1175657"/>
                <a:gd name="connsiteY4" fmla="*/ 1781596 h 1835700"/>
                <a:gd name="connsiteX5" fmla="*/ 1121553 w 1175657"/>
                <a:gd name="connsiteY5" fmla="*/ 1835700 h 1835700"/>
                <a:gd name="connsiteX6" fmla="*/ 54104 w 1175657"/>
                <a:gd name="connsiteY6" fmla="*/ 1835700 h 1835700"/>
                <a:gd name="connsiteX7" fmla="*/ 0 w 1175657"/>
                <a:gd name="connsiteY7" fmla="*/ 1781596 h 1835700"/>
                <a:gd name="connsiteX8" fmla="*/ 0 w 1175657"/>
                <a:gd name="connsiteY8" fmla="*/ 398877 h 1835700"/>
                <a:gd name="connsiteX9" fmla="*/ 54104 w 1175657"/>
                <a:gd name="connsiteY9" fmla="*/ 344773 h 1835700"/>
                <a:gd name="connsiteX10" fmla="*/ 378822 w 1175657"/>
                <a:gd name="connsiteY10" fmla="*/ 344773 h 183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5657" h="1835700">
                  <a:moveTo>
                    <a:pt x="587828" y="0"/>
                  </a:moveTo>
                  <a:lnTo>
                    <a:pt x="796833" y="344773"/>
                  </a:lnTo>
                  <a:lnTo>
                    <a:pt x="1121553" y="344773"/>
                  </a:lnTo>
                  <a:cubicBezTo>
                    <a:pt x="1151434" y="344773"/>
                    <a:pt x="1175657" y="368996"/>
                    <a:pt x="1175657" y="398877"/>
                  </a:cubicBezTo>
                  <a:lnTo>
                    <a:pt x="1175657" y="1781596"/>
                  </a:lnTo>
                  <a:cubicBezTo>
                    <a:pt x="1175657" y="1811477"/>
                    <a:pt x="1151434" y="1835700"/>
                    <a:pt x="1121553" y="1835700"/>
                  </a:cubicBezTo>
                  <a:lnTo>
                    <a:pt x="54104" y="1835700"/>
                  </a:lnTo>
                  <a:cubicBezTo>
                    <a:pt x="24223" y="1835700"/>
                    <a:pt x="0" y="1811477"/>
                    <a:pt x="0" y="1781596"/>
                  </a:cubicBezTo>
                  <a:lnTo>
                    <a:pt x="0" y="398877"/>
                  </a:lnTo>
                  <a:cubicBezTo>
                    <a:pt x="0" y="368996"/>
                    <a:pt x="24223" y="344773"/>
                    <a:pt x="54104" y="344773"/>
                  </a:cubicBezTo>
                  <a:lnTo>
                    <a:pt x="378822" y="344773"/>
                  </a:lnTo>
                  <a:close/>
                </a:path>
              </a:pathLst>
            </a:custGeom>
            <a:gradFill>
              <a:gsLst>
                <a:gs pos="0">
                  <a:srgbClr val="BFC4C8"/>
                </a:gs>
                <a:gs pos="20000">
                  <a:srgbClr val="D9DDE0"/>
                </a:gs>
                <a:gs pos="87000">
                  <a:srgbClr val="F6F6F6"/>
                </a:gs>
                <a:gs pos="100000">
                  <a:srgbClr val="C5C6C8"/>
                </a:gs>
              </a:gsLst>
              <a:lin ang="0" scaled="1"/>
            </a:gradFill>
            <a:ln>
              <a:noFill/>
            </a:ln>
            <a:effectLst>
              <a:outerShdw blurRad="177800" dist="38100" dir="16200000" sx="98000" sy="98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B69E06-0C83-4BC0-87A6-3BF61DFD8A0C}"/>
                </a:ext>
              </a:extLst>
            </p:cNvPr>
            <p:cNvSpPr txBox="1"/>
            <p:nvPr/>
          </p:nvSpPr>
          <p:spPr>
            <a:xfrm rot="16200000">
              <a:off x="3305102" y="5110523"/>
              <a:ext cx="10475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spc="300" dirty="0"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CES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07FC32E-E325-419A-B4E4-8D61BD360130}"/>
                </a:ext>
              </a:extLst>
            </p:cNvPr>
            <p:cNvSpPr txBox="1"/>
            <p:nvPr/>
          </p:nvSpPr>
          <p:spPr>
            <a:xfrm rot="16200000">
              <a:off x="3432165" y="5110524"/>
              <a:ext cx="10475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800" spc="300" dirty="0">
                <a:solidFill>
                  <a:srgbClr val="C6CBC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610035F-18CB-40A4-BCFA-40D92726E6C7}"/>
                </a:ext>
              </a:extLst>
            </p:cNvPr>
            <p:cNvSpPr txBox="1"/>
            <p:nvPr/>
          </p:nvSpPr>
          <p:spPr>
            <a:xfrm rot="16200000">
              <a:off x="4792801" y="5110523"/>
              <a:ext cx="10475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spc="300" dirty="0"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CHURN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F249CB-2EF6-4ADD-AF9D-6CD09E70E12F}"/>
                </a:ext>
              </a:extLst>
            </p:cNvPr>
            <p:cNvSpPr txBox="1"/>
            <p:nvPr/>
          </p:nvSpPr>
          <p:spPr>
            <a:xfrm rot="16200000">
              <a:off x="4919606" y="5110518"/>
              <a:ext cx="10475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pc="300" dirty="0"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R</a:t>
              </a:r>
              <a:r>
                <a:rPr lang="en-IN" sz="800" spc="300" dirty="0"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F3A35C-8E39-403F-9F11-359363F7CB3B}"/>
                </a:ext>
              </a:extLst>
            </p:cNvPr>
            <p:cNvSpPr txBox="1"/>
            <p:nvPr/>
          </p:nvSpPr>
          <p:spPr>
            <a:xfrm rot="16200000">
              <a:off x="6276605" y="5110521"/>
              <a:ext cx="10475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spc="300" dirty="0"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CLV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DF7B9F8-5BCA-466D-A2A7-145D7B23E636}"/>
                </a:ext>
              </a:extLst>
            </p:cNvPr>
            <p:cNvSpPr txBox="1"/>
            <p:nvPr/>
          </p:nvSpPr>
          <p:spPr>
            <a:xfrm rot="16200000">
              <a:off x="6403668" y="5110522"/>
              <a:ext cx="10475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800" spc="300" dirty="0">
                <a:solidFill>
                  <a:srgbClr val="C6CBC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D5AFC2F-3A26-4A5C-B812-097B19CF7ACE}"/>
                </a:ext>
              </a:extLst>
            </p:cNvPr>
            <p:cNvSpPr txBox="1"/>
            <p:nvPr/>
          </p:nvSpPr>
          <p:spPr>
            <a:xfrm rot="16200000">
              <a:off x="7731683" y="5110519"/>
              <a:ext cx="10475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spc="300" dirty="0"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CSAT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6F85EF0-D4C2-4FCE-A41C-4728DE419BC0}"/>
                </a:ext>
              </a:extLst>
            </p:cNvPr>
            <p:cNvSpPr txBox="1"/>
            <p:nvPr/>
          </p:nvSpPr>
          <p:spPr>
            <a:xfrm rot="16200000">
              <a:off x="7858746" y="5110520"/>
              <a:ext cx="10475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800" spc="300" dirty="0">
                <a:solidFill>
                  <a:srgbClr val="C6CBC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5BD1A0-FE17-4EB8-B3E2-EF43FC6A770B}"/>
                </a:ext>
              </a:extLst>
            </p:cNvPr>
            <p:cNvSpPr txBox="1"/>
            <p:nvPr/>
          </p:nvSpPr>
          <p:spPr>
            <a:xfrm rot="16200000">
              <a:off x="9230624" y="5110518"/>
              <a:ext cx="10475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pc="300" dirty="0"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N</a:t>
              </a:r>
              <a:r>
                <a:rPr lang="en-IN" sz="800" spc="300" dirty="0"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PS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E46E8A-385D-45C5-BC66-18D000910560}"/>
                </a:ext>
              </a:extLst>
            </p:cNvPr>
            <p:cNvSpPr txBox="1"/>
            <p:nvPr/>
          </p:nvSpPr>
          <p:spPr>
            <a:xfrm rot="16200000">
              <a:off x="9357687" y="5110519"/>
              <a:ext cx="10475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800" spc="300" dirty="0">
                <a:solidFill>
                  <a:srgbClr val="C6CBC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506F99B-85E3-4975-A65D-387D82BB1FD0}"/>
                </a:ext>
              </a:extLst>
            </p:cNvPr>
            <p:cNvSpPr txBox="1"/>
            <p:nvPr/>
          </p:nvSpPr>
          <p:spPr>
            <a:xfrm>
              <a:off x="2906569" y="3888707"/>
              <a:ext cx="1030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>
                      <a:alpha val="80000"/>
                    </a:schemeClr>
                  </a:solidFill>
                  <a:latin typeface="Eurostile BQ" pitchFamily="50" charset="0"/>
                </a:rPr>
                <a:t>13.6%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1C7F312-1BF6-4637-940D-9AC88D2C0382}"/>
                </a:ext>
              </a:extLst>
            </p:cNvPr>
            <p:cNvSpPr txBox="1"/>
            <p:nvPr/>
          </p:nvSpPr>
          <p:spPr>
            <a:xfrm>
              <a:off x="4348821" y="2750525"/>
              <a:ext cx="1030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>
                      <a:alpha val="80000"/>
                    </a:schemeClr>
                  </a:solidFill>
                  <a:latin typeface="Eurostile BQ" pitchFamily="50" charset="0"/>
                </a:rPr>
                <a:t>42.7%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697ACE-2A6C-4D7E-92AA-65A693430039}"/>
                </a:ext>
              </a:extLst>
            </p:cNvPr>
            <p:cNvSpPr txBox="1"/>
            <p:nvPr/>
          </p:nvSpPr>
          <p:spPr>
            <a:xfrm>
              <a:off x="5847903" y="3221343"/>
              <a:ext cx="1030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>
                      <a:alpha val="80000"/>
                    </a:schemeClr>
                  </a:solidFill>
                  <a:latin typeface="Eurostile BQ" pitchFamily="50" charset="0"/>
                </a:rPr>
                <a:t>28.2%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F82602-B4FF-480D-AE15-CDE1E6735FE1}"/>
                </a:ext>
              </a:extLst>
            </p:cNvPr>
            <p:cNvSpPr txBox="1"/>
            <p:nvPr/>
          </p:nvSpPr>
          <p:spPr>
            <a:xfrm>
              <a:off x="7313975" y="2265616"/>
              <a:ext cx="1030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>
                      <a:alpha val="80000"/>
                    </a:schemeClr>
                  </a:solidFill>
                  <a:latin typeface="Eurostile BQ" pitchFamily="50" charset="0"/>
                </a:rPr>
                <a:t>43.6%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167AFF9-31AB-4971-A8FA-D1DDE0EAC652}"/>
                </a:ext>
              </a:extLst>
            </p:cNvPr>
            <p:cNvSpPr txBox="1"/>
            <p:nvPr/>
          </p:nvSpPr>
          <p:spPr>
            <a:xfrm>
              <a:off x="8769562" y="1663817"/>
              <a:ext cx="1030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>
                      <a:alpha val="80000"/>
                    </a:schemeClr>
                  </a:solidFill>
                  <a:latin typeface="Eurostile BQ" pitchFamily="50" charset="0"/>
                </a:rPr>
                <a:t>64.6%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89A836-A3EB-4917-812B-F368DC1BD3B2}"/>
              </a:ext>
            </a:extLst>
          </p:cNvPr>
          <p:cNvGrpSpPr/>
          <p:nvPr/>
        </p:nvGrpSpPr>
        <p:grpSpPr>
          <a:xfrm>
            <a:off x="1796934" y="1013339"/>
            <a:ext cx="1531089" cy="880879"/>
            <a:chOff x="2554310" y="681338"/>
            <a:chExt cx="1531089" cy="88087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3BD659-8338-4F3A-BC87-675D0DDE98A6}"/>
                </a:ext>
              </a:extLst>
            </p:cNvPr>
            <p:cNvSpPr txBox="1"/>
            <p:nvPr/>
          </p:nvSpPr>
          <p:spPr>
            <a:xfrm>
              <a:off x="2554310" y="681338"/>
              <a:ext cx="1327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D9A601"/>
                  </a:solidFill>
                  <a:latin typeface="Eurostile BQ" pitchFamily="50" charset="0"/>
                </a:rPr>
                <a:t>01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E2F231-F823-4C68-974C-77C9DDACF093}"/>
                </a:ext>
              </a:extLst>
            </p:cNvPr>
            <p:cNvSpPr txBox="1"/>
            <p:nvPr/>
          </p:nvSpPr>
          <p:spPr>
            <a:xfrm>
              <a:off x="2554310" y="970460"/>
              <a:ext cx="1157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spc="300" dirty="0"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CES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5F99BB0-1889-4515-B13B-26467096406F}"/>
                </a:ext>
              </a:extLst>
            </p:cNvPr>
            <p:cNvSpPr txBox="1"/>
            <p:nvPr/>
          </p:nvSpPr>
          <p:spPr>
            <a:xfrm>
              <a:off x="2564364" y="1315996"/>
              <a:ext cx="15210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Customer Effort Score</a:t>
              </a:r>
              <a:endParaRPr lang="en-IN" sz="1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EBE1483-802A-48EF-81E7-B17BE014415E}"/>
              </a:ext>
            </a:extLst>
          </p:cNvPr>
          <p:cNvGrpSpPr/>
          <p:nvPr/>
        </p:nvGrpSpPr>
        <p:grpSpPr>
          <a:xfrm>
            <a:off x="3596746" y="1004118"/>
            <a:ext cx="1337934" cy="935453"/>
            <a:chOff x="2554310" y="681338"/>
            <a:chExt cx="1337934" cy="93545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12823A6-11F9-4FF5-8DF7-C1BCD9F85D97}"/>
                </a:ext>
              </a:extLst>
            </p:cNvPr>
            <p:cNvSpPr txBox="1"/>
            <p:nvPr/>
          </p:nvSpPr>
          <p:spPr>
            <a:xfrm>
              <a:off x="2554310" y="681338"/>
              <a:ext cx="1327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EE5923"/>
                  </a:solidFill>
                  <a:latin typeface="Eurostile BQ" pitchFamily="50" charset="0"/>
                </a:rPr>
                <a:t>02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6A4C76D-6517-426E-8189-9BABF9CA2DE1}"/>
                </a:ext>
              </a:extLst>
            </p:cNvPr>
            <p:cNvSpPr txBox="1"/>
            <p:nvPr/>
          </p:nvSpPr>
          <p:spPr>
            <a:xfrm>
              <a:off x="2554310" y="970460"/>
              <a:ext cx="13379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spc="300" dirty="0"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CHURN RATE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37DE879-030B-4275-99EB-3323AE00E4EB}"/>
                </a:ext>
              </a:extLst>
            </p:cNvPr>
            <p:cNvSpPr txBox="1"/>
            <p:nvPr/>
          </p:nvSpPr>
          <p:spPr>
            <a:xfrm>
              <a:off x="2564365" y="1315996"/>
              <a:ext cx="11570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1000" dirty="0">
                <a:solidFill>
                  <a:schemeClr val="bg2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279BD89-196B-40C6-A09E-AFC0B211ECC8}"/>
              </a:ext>
            </a:extLst>
          </p:cNvPr>
          <p:cNvGrpSpPr/>
          <p:nvPr/>
        </p:nvGrpSpPr>
        <p:grpSpPr>
          <a:xfrm>
            <a:off x="5341151" y="1013354"/>
            <a:ext cx="1639073" cy="880879"/>
            <a:chOff x="2554310" y="681338"/>
            <a:chExt cx="1639073" cy="880879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5BABE83-569B-4918-9B1A-CB51CC30DD68}"/>
                </a:ext>
              </a:extLst>
            </p:cNvPr>
            <p:cNvSpPr txBox="1"/>
            <p:nvPr/>
          </p:nvSpPr>
          <p:spPr>
            <a:xfrm>
              <a:off x="2554310" y="681338"/>
              <a:ext cx="1327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6F2C91"/>
                  </a:solidFill>
                  <a:latin typeface="Eurostile BQ" pitchFamily="50" charset="0"/>
                </a:rPr>
                <a:t>03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E2BD49-0418-4B1A-88FC-B7E3602E4536}"/>
                </a:ext>
              </a:extLst>
            </p:cNvPr>
            <p:cNvSpPr txBox="1"/>
            <p:nvPr/>
          </p:nvSpPr>
          <p:spPr>
            <a:xfrm>
              <a:off x="2554310" y="970460"/>
              <a:ext cx="1157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spc="300" dirty="0"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CLV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20DD7EC-2507-4BDF-9A5F-C63EA29E3EE5}"/>
                </a:ext>
              </a:extLst>
            </p:cNvPr>
            <p:cNvSpPr txBox="1"/>
            <p:nvPr/>
          </p:nvSpPr>
          <p:spPr>
            <a:xfrm>
              <a:off x="2564364" y="1315996"/>
              <a:ext cx="16290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Customer</a:t>
              </a:r>
              <a:r>
                <a:rPr lang="en-IN" sz="1000" dirty="0"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 Lifetime Value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5F489C-6E26-4E08-97F3-2FD77698EB1F}"/>
              </a:ext>
            </a:extLst>
          </p:cNvPr>
          <p:cNvGrpSpPr/>
          <p:nvPr/>
        </p:nvGrpSpPr>
        <p:grpSpPr>
          <a:xfrm>
            <a:off x="7168482" y="1024190"/>
            <a:ext cx="1433358" cy="880879"/>
            <a:chOff x="2554310" y="681338"/>
            <a:chExt cx="1433358" cy="88087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05ACBC-DC59-4E02-A6B0-80FA60DF0242}"/>
                </a:ext>
              </a:extLst>
            </p:cNvPr>
            <p:cNvSpPr txBox="1"/>
            <p:nvPr/>
          </p:nvSpPr>
          <p:spPr>
            <a:xfrm>
              <a:off x="2554310" y="681338"/>
              <a:ext cx="1327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164B0"/>
                  </a:solidFill>
                  <a:latin typeface="Eurostile BQ" pitchFamily="50" charset="0"/>
                </a:rPr>
                <a:t>04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F32E1D2-6D6D-4DED-96AC-74F1B8384301}"/>
                </a:ext>
              </a:extLst>
            </p:cNvPr>
            <p:cNvSpPr txBox="1"/>
            <p:nvPr/>
          </p:nvSpPr>
          <p:spPr>
            <a:xfrm>
              <a:off x="2554310" y="970460"/>
              <a:ext cx="1157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spc="300" dirty="0"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CSAT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6632D7-42F4-4765-A5EC-C807EC16A2AE}"/>
                </a:ext>
              </a:extLst>
            </p:cNvPr>
            <p:cNvSpPr txBox="1"/>
            <p:nvPr/>
          </p:nvSpPr>
          <p:spPr>
            <a:xfrm>
              <a:off x="2564365" y="1315996"/>
              <a:ext cx="14233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Customer Satisfaction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BB86279-9D19-4603-84EC-106F826D3579}"/>
              </a:ext>
            </a:extLst>
          </p:cNvPr>
          <p:cNvGrpSpPr/>
          <p:nvPr/>
        </p:nvGrpSpPr>
        <p:grpSpPr>
          <a:xfrm>
            <a:off x="8965977" y="1024190"/>
            <a:ext cx="1327879" cy="880879"/>
            <a:chOff x="2554310" y="681338"/>
            <a:chExt cx="1327879" cy="88087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2573BD-6EC1-4076-9E90-A0AC397DC7EF}"/>
                </a:ext>
              </a:extLst>
            </p:cNvPr>
            <p:cNvSpPr txBox="1"/>
            <p:nvPr/>
          </p:nvSpPr>
          <p:spPr>
            <a:xfrm>
              <a:off x="2554310" y="681338"/>
              <a:ext cx="1327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A882"/>
                  </a:solidFill>
                  <a:latin typeface="Eurostile BQ" pitchFamily="50" charset="0"/>
                </a:rPr>
                <a:t>05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AFC8F58-5304-4D47-8348-0963ACBD5C68}"/>
                </a:ext>
              </a:extLst>
            </p:cNvPr>
            <p:cNvSpPr txBox="1"/>
            <p:nvPr/>
          </p:nvSpPr>
          <p:spPr>
            <a:xfrm>
              <a:off x="2554310" y="970460"/>
              <a:ext cx="1157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pc="300" dirty="0"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N</a:t>
              </a:r>
              <a:r>
                <a:rPr lang="en-IN" b="1" spc="300" dirty="0"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PS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51A99ED-8A1E-490C-9C67-DF6B0705E710}"/>
                </a:ext>
              </a:extLst>
            </p:cNvPr>
            <p:cNvSpPr txBox="1"/>
            <p:nvPr/>
          </p:nvSpPr>
          <p:spPr>
            <a:xfrm>
              <a:off x="2564365" y="1315996"/>
              <a:ext cx="1317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N</a:t>
              </a:r>
              <a:r>
                <a:rPr lang="en-IN" sz="1000" dirty="0"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et Promoter Score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3A1CEDB-83E8-4387-91E1-FEB9189EC6EA}"/>
              </a:ext>
            </a:extLst>
          </p:cNvPr>
          <p:cNvSpPr txBox="1"/>
          <p:nvPr/>
        </p:nvSpPr>
        <p:spPr>
          <a:xfrm>
            <a:off x="0" y="10163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 Rounded MT Bold" panose="020F0704030504030204" pitchFamily="34" charset="0"/>
                <a:cs typeface="Arial Bold" panose="020B0704020202020204" pitchFamily="34" charset="0"/>
              </a:rPr>
              <a:t>What Customer Experience KPIs do you follow?</a:t>
            </a:r>
            <a:endParaRPr lang="en-IN" sz="2800" b="1" dirty="0">
              <a:latin typeface="Arial Rounded MT Bold" panose="020F0704030504030204" pitchFamily="34" charset="0"/>
              <a:cs typeface="Arial Bold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149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ustomer Satisfaction Metrics Explained: Effort Score, NPS &amp; CSAT">
            <a:extLst>
              <a:ext uri="{FF2B5EF4-FFF2-40B4-BE49-F238E27FC236}">
                <a16:creationId xmlns:a16="http://schemas.microsoft.com/office/drawing/2014/main" id="{2339C612-E1F5-40A2-AC8C-187B8CBD3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86109" y="221442"/>
            <a:ext cx="1905000" cy="808412"/>
          </a:xfrm>
          <a:prstGeom prst="rect">
            <a:avLst/>
          </a:prstGeom>
          <a:noFill/>
          <a:effectLst>
            <a:softEdge rad="381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C3C441-F924-43E6-AA02-2A11A23D0E69}"/>
              </a:ext>
            </a:extLst>
          </p:cNvPr>
          <p:cNvSpPr txBox="1"/>
          <p:nvPr/>
        </p:nvSpPr>
        <p:spPr>
          <a:xfrm>
            <a:off x="2096654" y="102428"/>
            <a:ext cx="52462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 Rounded MT Bold" pitchFamily="34" charset="0"/>
              </a:rPr>
              <a:t>NPS (Net Promoter Score)</a:t>
            </a:r>
          </a:p>
          <a:p>
            <a:pPr algn="ctr"/>
            <a:r>
              <a:rPr lang="en-US" b="1" dirty="0">
                <a:latin typeface="Arial Rounded MT Bold" pitchFamily="34" charset="0"/>
              </a:rPr>
              <a:t>Dell Computers (US) – Technical Support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398861-E763-46E7-BC7A-80AFA40D2A7E}"/>
              </a:ext>
            </a:extLst>
          </p:cNvPr>
          <p:cNvSpPr txBox="1"/>
          <p:nvPr/>
        </p:nvSpPr>
        <p:spPr>
          <a:xfrm>
            <a:off x="1362560" y="1416187"/>
            <a:ext cx="82573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Arial Rounded MT Bold" pitchFamily="34" charset="0"/>
              </a:rPr>
              <a:t>Mission</a:t>
            </a:r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 	: Initiate and establish CX program to check customer’s loyalty 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	  Increase Sales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Arial Rounded MT Bold" pitchFamily="34" charset="0"/>
            </a:endParaRP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Arial Rounded MT Bold" pitchFamily="34" charset="0"/>
              </a:rPr>
              <a:t>Pre-work</a:t>
            </a:r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 	: Established current NPS at 21%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	  Recorded Sales-per-Call at US$2.43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Arial Rounded MT Bold" pitchFamily="34" charset="0"/>
            </a:endParaRP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Arial Rounded MT Bold" pitchFamily="34" charset="0"/>
              </a:rPr>
              <a:t>Industry Standards</a:t>
            </a:r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 : 35+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Arial Rounded MT Bold" pitchFamily="34" charset="0"/>
            </a:endParaRP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Arial Rounded MT Bold" pitchFamily="34" charset="0"/>
              </a:rPr>
              <a:t>Planned and initiated NPS Program (starting initial 6-months) for the next 1.5 Years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	NPS of 25+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	Increase Sales-per-Call to US$2.75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	Multi-channel Surveys (Email, SMS, IVR, Phone-calls)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Arial Rounded MT Bold" pitchFamily="34" charset="0"/>
            </a:endParaRP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Arial Rounded MT Bold" pitchFamily="34" charset="0"/>
              </a:rPr>
              <a:t>New Learning(s)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	Smooth customer journey process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	First Call Solution with less Average Time Resolution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	Ready-made guide for similar problems with videos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	Recommended purchase (preferred and alternate) to increase Sales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Arial Rounded MT Bold" pitchFamily="34" charset="0"/>
            </a:endParaRP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Arial Rounded MT Bold" pitchFamily="34" charset="0"/>
              </a:rPr>
              <a:t>Outcome (after 1.5 Year)</a:t>
            </a:r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	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	NPS of 48+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	Sales-per-Call at US$4.78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	Reduced call volumes to contact-center by 32% saving 4.2Million US$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	Returned customer for re-purchase increased by 42% boosting Sales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31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FCBA-65EE-447C-9167-C41DEA9B2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9574" y="155420"/>
            <a:ext cx="6733309" cy="686059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latin typeface="Arial Rounded MT Bold" pitchFamily="34" charset="0"/>
              </a:rPr>
              <a:t>C-SAT (Customer Satisfaction)</a:t>
            </a:r>
            <a:br>
              <a:rPr lang="en-US" sz="2800" dirty="0">
                <a:latin typeface="Arial Rounded MT Bold" pitchFamily="34" charset="0"/>
              </a:rPr>
            </a:br>
            <a:r>
              <a:rPr lang="en-US" sz="2200" b="1" dirty="0">
                <a:latin typeface="Arial Rounded MT Bold" pitchFamily="34" charset="0"/>
              </a:rPr>
              <a:t>British Telecom (UK) – Customer Support</a:t>
            </a:r>
            <a:endParaRPr lang="en-IN" sz="2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D671-40B8-418A-B909-AD61D4910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8017" y="1021024"/>
            <a:ext cx="9199418" cy="5754255"/>
          </a:xfrm>
        </p:spPr>
        <p:txBody>
          <a:bodyPr>
            <a:no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Arial Rounded MT Bold" pitchFamily="34" charset="0"/>
              </a:rPr>
              <a:t>Goal</a:t>
            </a:r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 	: Establish C-Sat Report Card for their Internet-TV-Phone Services in UK &amp; Ireland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Arial Rounded MT Bold" pitchFamily="34" charset="0"/>
              </a:rPr>
              <a:t>Pre-work</a:t>
            </a:r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 	: Established current C-Sat score at 49%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Arial Rounded MT Bold" pitchFamily="34" charset="0"/>
              </a:rPr>
              <a:t>Industry Standards</a:t>
            </a:r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 : &gt;=65%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Arial Rounded MT Bold" pitchFamily="34" charset="0"/>
              </a:rPr>
              <a:t>Planned and initiated C-Sat Program (starting initial 6-months) for the next 1 Year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	&gt;=55% C-Sat Score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	Take C-Sat scores within 30 Mins of a product or service being used 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	Multi-channel Surveys (Email, SMS, IVR, Phone-calls)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Arial Rounded MT Bold" pitchFamily="34" charset="0"/>
              </a:rPr>
              <a:t>New Learning(s)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	Smooth customer journey process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	First call resolution generate better C-Sat scores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	Ready-made guide for similar problems with videos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	Recommended purchase (preferred and alternate)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Arial Rounded MT Bold" pitchFamily="34" charset="0"/>
              </a:rPr>
              <a:t>Conclusion (after 1 Year)</a:t>
            </a:r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	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	C-Sat at &gt;=69%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	Referral Rate by existing customers increased by 15% (against 4% earlier)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	Increased sales by existing customer rose to 27% (against 11% earlier)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	Revenue increased by 43Million GBP</a:t>
            </a:r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BB02E-269C-4F84-ACD2-B17883182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782" y="179703"/>
            <a:ext cx="1676545" cy="841321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260262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FE74-B32B-4DE8-B392-793C8EABC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6297" y="217360"/>
            <a:ext cx="7675418" cy="530397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latin typeface="Arial Rounded MT Bold" pitchFamily="34" charset="0"/>
              </a:rPr>
              <a:t>CES (Customer Effort Score)</a:t>
            </a:r>
            <a:br>
              <a:rPr lang="en-US" sz="2800" b="1" dirty="0">
                <a:latin typeface="Arial Rounded MT Bold" pitchFamily="34" charset="0"/>
              </a:rPr>
            </a:br>
            <a:r>
              <a:rPr lang="en-US" sz="2000" b="1" dirty="0">
                <a:latin typeface="Arial Rounded MT Bold" pitchFamily="34" charset="0"/>
              </a:rPr>
              <a:t>Optus Telecom (Australia) – Technical Support</a:t>
            </a:r>
            <a:endParaRPr lang="en-IN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2B8D2-91D9-4B1D-A754-100EE1F7A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1635" y="941226"/>
            <a:ext cx="9236364" cy="6021964"/>
          </a:xfrm>
        </p:spPr>
        <p:txBody>
          <a:bodyPr>
            <a:no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Arial Rounded MT Bold" pitchFamily="34" charset="0"/>
              </a:rPr>
              <a:t>Mission</a:t>
            </a:r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 	: Initiate CES Program to reduce Churn Rate and increase Retention Rate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Arial Rounded MT Bold" pitchFamily="34" charset="0"/>
              </a:rPr>
              <a:t>Pre-work</a:t>
            </a:r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 	: Established current Churn Rate at 43%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	  Retention Rate at 57%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Arial Rounded MT Bold" pitchFamily="34" charset="0"/>
              </a:rPr>
              <a:t>Industry Standards</a:t>
            </a:r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 : 78%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Arial Rounded MT Bold" pitchFamily="34" charset="0"/>
              </a:rPr>
              <a:t>Planned and initiated CES Program (starting with initial 6-months) for the next 1 Year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	CES at &gt;=65%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	Reduce Churn Rate to 35% (from 43%)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	Increase Retention Rate to 65% (from 57%)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Arial Rounded MT Bold" pitchFamily="34" charset="0"/>
              </a:rPr>
              <a:t>New Learning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	Analyzing distributions help find struggles during the process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	Proactively fixing struggles decreases Churn Rate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	94% customers with effortless experience are likely to repurchase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	Reducing efforts likely to drive loyalty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Arial Rounded MT Bold" pitchFamily="34" charset="0"/>
              </a:rPr>
              <a:t>Outcome (after 1 Year)</a:t>
            </a:r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	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	CES at &gt;=77%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	Churn Rate reduced to 21% (from 43%)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	Retention Rate increased to 79% (from 57%)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Arial Rounded MT Bold" pitchFamily="34" charset="0"/>
              </a:rPr>
              <a:t>	Customer looking for convenient and speedy resolutions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C8E113-7CBA-428F-9DBB-EB9A64052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053" y="210820"/>
            <a:ext cx="2645893" cy="530398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28384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FFC6BA27-C37B-4D30-A57D-3EA9E30B94BF}"/>
              </a:ext>
            </a:extLst>
          </p:cNvPr>
          <p:cNvSpPr txBox="1"/>
          <p:nvPr/>
        </p:nvSpPr>
        <p:spPr>
          <a:xfrm>
            <a:off x="418290" y="1896894"/>
            <a:ext cx="113424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 Rounded MT Bold" panose="020F0704030504030204" pitchFamily="34" charset="0"/>
              </a:rPr>
              <a:t>Do you want </a:t>
            </a:r>
            <a:r>
              <a:rPr lang="en-US" sz="4400" b="1" dirty="0">
                <a:latin typeface="Arial Rounded MT Bold" panose="020F0704030504030204" pitchFamily="34" charset="0"/>
              </a:rPr>
              <a:t>me</a:t>
            </a:r>
            <a:r>
              <a:rPr lang="en-US" sz="4400" dirty="0">
                <a:latin typeface="Arial Rounded MT Bold" panose="020F0704030504030204" pitchFamily="34" charset="0"/>
              </a:rPr>
              <a:t> to be a part of your </a:t>
            </a:r>
            <a:r>
              <a:rPr lang="en-US" sz="4400" b="1" dirty="0">
                <a:latin typeface="Arial Rounded MT Bold" panose="020F0704030504030204" pitchFamily="34" charset="0"/>
              </a:rPr>
              <a:t>Customer Experience</a:t>
            </a:r>
            <a:r>
              <a:rPr lang="en-US" sz="4400" dirty="0">
                <a:latin typeface="Arial Rounded MT Bold" panose="020F0704030504030204" pitchFamily="34" charset="0"/>
              </a:rPr>
              <a:t> Journey ???</a:t>
            </a:r>
            <a:endParaRPr lang="en-IN" sz="4400" dirty="0">
              <a:latin typeface="Arial Rounded MT Bold" panose="020F0704030504030204" pitchFamily="34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E66BAB5-52CB-40DB-8B11-202BCF336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66" y="3710089"/>
            <a:ext cx="2638425" cy="1733550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44908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623</Words>
  <Application>Microsoft Office PowerPoint</Application>
  <PresentationFormat>Widescreen</PresentationFormat>
  <Paragraphs>103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Eurostile BQ</vt:lpstr>
      <vt:lpstr>Roboto Medium</vt:lpstr>
      <vt:lpstr>Office Theme</vt:lpstr>
      <vt:lpstr>PowerPoint Presentation</vt:lpstr>
      <vt:lpstr>PowerPoint Presentation</vt:lpstr>
      <vt:lpstr>PowerPoint Presentation</vt:lpstr>
      <vt:lpstr>C-SAT (Customer Satisfaction) British Telecom (UK) – Customer Support</vt:lpstr>
      <vt:lpstr>CES (Customer Effort Score) Optus Telecom (Australia) – Technical Support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Aman</cp:lastModifiedBy>
  <cp:revision>50</cp:revision>
  <dcterms:created xsi:type="dcterms:W3CDTF">2017-06-17T09:18:45Z</dcterms:created>
  <dcterms:modified xsi:type="dcterms:W3CDTF">2021-03-09T10:03:54Z</dcterms:modified>
</cp:coreProperties>
</file>