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6" r:id="rId9"/>
    <p:sldId id="264" r:id="rId10"/>
    <p:sldId id="265"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AE5959A-7FBF-4841-A526-EB85E04B79EF}"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D57B52-DDB2-4C43-8955-1AAF1BA5C3B0}" type="slidenum">
              <a:rPr lang="en-US" smtClean="0"/>
              <a:t>‹#›</a:t>
            </a:fld>
            <a:endParaRPr lang="en-US"/>
          </a:p>
        </p:txBody>
      </p:sp>
    </p:spTree>
    <p:extLst>
      <p:ext uri="{BB962C8B-B14F-4D97-AF65-F5344CB8AC3E}">
        <p14:creationId xmlns:p14="http://schemas.microsoft.com/office/powerpoint/2010/main" val="390953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E5959A-7FBF-4841-A526-EB85E04B79EF}"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D57B52-DDB2-4C43-8955-1AAF1BA5C3B0}" type="slidenum">
              <a:rPr lang="en-US" smtClean="0"/>
              <a:t>‹#›</a:t>
            </a:fld>
            <a:endParaRPr lang="en-US"/>
          </a:p>
        </p:txBody>
      </p:sp>
    </p:spTree>
    <p:extLst>
      <p:ext uri="{BB962C8B-B14F-4D97-AF65-F5344CB8AC3E}">
        <p14:creationId xmlns:p14="http://schemas.microsoft.com/office/powerpoint/2010/main" val="1737012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E5959A-7FBF-4841-A526-EB85E04B79EF}"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D57B52-DDB2-4C43-8955-1AAF1BA5C3B0}" type="slidenum">
              <a:rPr lang="en-US" smtClean="0"/>
              <a:t>‹#›</a:t>
            </a:fld>
            <a:endParaRPr lang="en-US"/>
          </a:p>
        </p:txBody>
      </p:sp>
    </p:spTree>
    <p:extLst>
      <p:ext uri="{BB962C8B-B14F-4D97-AF65-F5344CB8AC3E}">
        <p14:creationId xmlns:p14="http://schemas.microsoft.com/office/powerpoint/2010/main" val="151662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E5959A-7FBF-4841-A526-EB85E04B79EF}"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D57B52-DDB2-4C43-8955-1AAF1BA5C3B0}" type="slidenum">
              <a:rPr lang="en-US" smtClean="0"/>
              <a:t>‹#›</a:t>
            </a:fld>
            <a:endParaRPr lang="en-US"/>
          </a:p>
        </p:txBody>
      </p:sp>
    </p:spTree>
    <p:extLst>
      <p:ext uri="{BB962C8B-B14F-4D97-AF65-F5344CB8AC3E}">
        <p14:creationId xmlns:p14="http://schemas.microsoft.com/office/powerpoint/2010/main" val="3301746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E5959A-7FBF-4841-A526-EB85E04B79EF}"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D57B52-DDB2-4C43-8955-1AAF1BA5C3B0}" type="slidenum">
              <a:rPr lang="en-US" smtClean="0"/>
              <a:t>‹#›</a:t>
            </a:fld>
            <a:endParaRPr lang="en-US"/>
          </a:p>
        </p:txBody>
      </p:sp>
    </p:spTree>
    <p:extLst>
      <p:ext uri="{BB962C8B-B14F-4D97-AF65-F5344CB8AC3E}">
        <p14:creationId xmlns:p14="http://schemas.microsoft.com/office/powerpoint/2010/main" val="3954685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E5959A-7FBF-4841-A526-EB85E04B79EF}" type="datetimeFigureOut">
              <a:rPr lang="en-US" smtClean="0"/>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D57B52-DDB2-4C43-8955-1AAF1BA5C3B0}" type="slidenum">
              <a:rPr lang="en-US" smtClean="0"/>
              <a:t>‹#›</a:t>
            </a:fld>
            <a:endParaRPr lang="en-US"/>
          </a:p>
        </p:txBody>
      </p:sp>
    </p:spTree>
    <p:extLst>
      <p:ext uri="{BB962C8B-B14F-4D97-AF65-F5344CB8AC3E}">
        <p14:creationId xmlns:p14="http://schemas.microsoft.com/office/powerpoint/2010/main" val="1585742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E5959A-7FBF-4841-A526-EB85E04B79EF}" type="datetimeFigureOut">
              <a:rPr lang="en-US" smtClean="0"/>
              <a:t>3/31/2024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D57B52-DDB2-4C43-8955-1AAF1BA5C3B0}" type="slidenum">
              <a:rPr lang="en-US" smtClean="0"/>
              <a:t>‹#›</a:t>
            </a:fld>
            <a:endParaRPr lang="en-US"/>
          </a:p>
        </p:txBody>
      </p:sp>
    </p:spTree>
    <p:extLst>
      <p:ext uri="{BB962C8B-B14F-4D97-AF65-F5344CB8AC3E}">
        <p14:creationId xmlns:p14="http://schemas.microsoft.com/office/powerpoint/2010/main" val="958163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E5959A-7FBF-4841-A526-EB85E04B79EF}" type="datetimeFigureOut">
              <a:rPr lang="en-US" smtClean="0"/>
              <a:t>3/31/2024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D57B52-DDB2-4C43-8955-1AAF1BA5C3B0}" type="slidenum">
              <a:rPr lang="en-US" smtClean="0"/>
              <a:t>‹#›</a:t>
            </a:fld>
            <a:endParaRPr lang="en-US"/>
          </a:p>
        </p:txBody>
      </p:sp>
    </p:spTree>
    <p:extLst>
      <p:ext uri="{BB962C8B-B14F-4D97-AF65-F5344CB8AC3E}">
        <p14:creationId xmlns:p14="http://schemas.microsoft.com/office/powerpoint/2010/main" val="207314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E5959A-7FBF-4841-A526-EB85E04B79EF}" type="datetimeFigureOut">
              <a:rPr lang="en-US" smtClean="0"/>
              <a:t>3/31/2024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D57B52-DDB2-4C43-8955-1AAF1BA5C3B0}" type="slidenum">
              <a:rPr lang="en-US" smtClean="0"/>
              <a:t>‹#›</a:t>
            </a:fld>
            <a:endParaRPr lang="en-US"/>
          </a:p>
        </p:txBody>
      </p:sp>
    </p:spTree>
    <p:extLst>
      <p:ext uri="{BB962C8B-B14F-4D97-AF65-F5344CB8AC3E}">
        <p14:creationId xmlns:p14="http://schemas.microsoft.com/office/powerpoint/2010/main" val="3851632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E5959A-7FBF-4841-A526-EB85E04B79EF}" type="datetimeFigureOut">
              <a:rPr lang="en-US" smtClean="0"/>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D57B52-DDB2-4C43-8955-1AAF1BA5C3B0}" type="slidenum">
              <a:rPr lang="en-US" smtClean="0"/>
              <a:t>‹#›</a:t>
            </a:fld>
            <a:endParaRPr lang="en-US"/>
          </a:p>
        </p:txBody>
      </p:sp>
    </p:spTree>
    <p:extLst>
      <p:ext uri="{BB962C8B-B14F-4D97-AF65-F5344CB8AC3E}">
        <p14:creationId xmlns:p14="http://schemas.microsoft.com/office/powerpoint/2010/main" val="3987603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E5959A-7FBF-4841-A526-EB85E04B79EF}" type="datetimeFigureOut">
              <a:rPr lang="en-US" smtClean="0"/>
              <a:t>3/31/2024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D57B52-DDB2-4C43-8955-1AAF1BA5C3B0}" type="slidenum">
              <a:rPr lang="en-US" smtClean="0"/>
              <a:t>‹#›</a:t>
            </a:fld>
            <a:endParaRPr lang="en-US"/>
          </a:p>
        </p:txBody>
      </p:sp>
    </p:spTree>
    <p:extLst>
      <p:ext uri="{BB962C8B-B14F-4D97-AF65-F5344CB8AC3E}">
        <p14:creationId xmlns:p14="http://schemas.microsoft.com/office/powerpoint/2010/main" val="2109913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E5959A-7FBF-4841-A526-EB85E04B79EF}" type="datetimeFigureOut">
              <a:rPr lang="en-US" smtClean="0"/>
              <a:t>3/31/2024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57B52-DDB2-4C43-8955-1AAF1BA5C3B0}" type="slidenum">
              <a:rPr lang="en-US" smtClean="0"/>
              <a:t>‹#›</a:t>
            </a:fld>
            <a:endParaRPr lang="en-US"/>
          </a:p>
        </p:txBody>
      </p:sp>
    </p:spTree>
    <p:extLst>
      <p:ext uri="{BB962C8B-B14F-4D97-AF65-F5344CB8AC3E}">
        <p14:creationId xmlns:p14="http://schemas.microsoft.com/office/powerpoint/2010/main" val="498172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eeksforgeeks.org/overlays-in-memory-managemen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1925"/>
            <a:ext cx="10515600" cy="5875038"/>
          </a:xfrm>
        </p:spPr>
        <p:txBody>
          <a:bodyPr/>
          <a:lstStyle/>
          <a:p>
            <a:r>
              <a:rPr lang="en-US" dirty="0"/>
              <a:t> A </a:t>
            </a:r>
            <a:r>
              <a:rPr lang="en-US" b="1" dirty="0"/>
              <a:t>system call</a:t>
            </a:r>
            <a:r>
              <a:rPr lang="en-US" dirty="0"/>
              <a:t> is a programmatic way in which a computer program requests a service from the kernel of the operating system it is executed on. A system call is a way for programs to </a:t>
            </a:r>
            <a:r>
              <a:rPr lang="en-US" b="1" dirty="0"/>
              <a:t>interact with the operating system</a:t>
            </a:r>
            <a:r>
              <a:rPr lang="en-US" dirty="0"/>
              <a:t>.</a:t>
            </a:r>
          </a:p>
          <a:p>
            <a:r>
              <a:rPr lang="en-US" dirty="0"/>
              <a:t>System call </a:t>
            </a:r>
            <a:r>
              <a:rPr lang="en-US" b="1" dirty="0"/>
              <a:t>provides</a:t>
            </a:r>
            <a:r>
              <a:rPr lang="en-US" dirty="0"/>
              <a:t> the services of the operating system to the user programs via Application Program Interface(API).</a:t>
            </a:r>
          </a:p>
          <a:p>
            <a:r>
              <a:rPr lang="en-US" dirty="0"/>
              <a:t>A user program can interact with the operating system using a system call. A number of services are requested by the program, and the OS responds by launching a number of systems calls to fulfill the request. </a:t>
            </a:r>
          </a:p>
        </p:txBody>
      </p:sp>
    </p:spTree>
    <p:extLst>
      <p:ext uri="{BB962C8B-B14F-4D97-AF65-F5344CB8AC3E}">
        <p14:creationId xmlns:p14="http://schemas.microsoft.com/office/powerpoint/2010/main" val="278034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8574"/>
            <a:ext cx="10515600" cy="5728389"/>
          </a:xfrm>
        </p:spPr>
        <p:txBody>
          <a:bodyPr>
            <a:normAutofit fontScale="85000" lnSpcReduction="20000"/>
          </a:bodyPr>
          <a:lstStyle/>
          <a:p>
            <a:pPr marL="0" indent="0">
              <a:buNone/>
            </a:pPr>
            <a:r>
              <a:rPr lang="en-US" dirty="0"/>
              <a:t> if (c2 == 0)</a:t>
            </a:r>
          </a:p>
          <a:p>
            <a:pPr marL="0" indent="0">
              <a:buNone/>
            </a:pPr>
            <a:r>
              <a:rPr lang="en-US" dirty="0"/>
              <a:t>        {</a:t>
            </a:r>
          </a:p>
          <a:p>
            <a:pPr marL="0" indent="0">
              <a:buNone/>
            </a:pPr>
            <a:r>
              <a:rPr lang="en-US" dirty="0"/>
              <a:t>            </a:t>
            </a:r>
            <a:r>
              <a:rPr lang="en-US" dirty="0" err="1"/>
              <a:t>printf</a:t>
            </a:r>
            <a:r>
              <a:rPr lang="en-US" dirty="0"/>
              <a:t>("</a:t>
            </a:r>
            <a:r>
              <a:rPr lang="en-US" dirty="0" err="1"/>
              <a:t>pid</a:t>
            </a:r>
            <a:r>
              <a:rPr lang="en-US" dirty="0"/>
              <a:t> number of second child is %d\n", </a:t>
            </a:r>
            <a:r>
              <a:rPr lang="en-US" dirty="0" err="1"/>
              <a:t>getpid</a:t>
            </a:r>
            <a:r>
              <a:rPr lang="en-US" dirty="0"/>
              <a:t>());</a:t>
            </a:r>
          </a:p>
          <a:p>
            <a:pPr marL="0" indent="0">
              <a:buNone/>
            </a:pPr>
            <a:r>
              <a:rPr lang="en-US" dirty="0"/>
              <a:t>            </a:t>
            </a:r>
            <a:r>
              <a:rPr lang="en-US" dirty="0" err="1"/>
              <a:t>printf</a:t>
            </a:r>
            <a:r>
              <a:rPr lang="en-US" dirty="0"/>
              <a:t>("</a:t>
            </a:r>
            <a:r>
              <a:rPr lang="en-US" dirty="0" err="1"/>
              <a:t>pid</a:t>
            </a:r>
            <a:r>
              <a:rPr lang="en-US" dirty="0"/>
              <a:t> number of parent of c2 is %d\n", </a:t>
            </a:r>
            <a:r>
              <a:rPr lang="en-US" dirty="0" err="1"/>
              <a:t>getppid</a:t>
            </a:r>
            <a:r>
              <a:rPr lang="en-US" dirty="0"/>
              <a:t>());</a:t>
            </a:r>
          </a:p>
          <a:p>
            <a:pPr marL="0" indent="0">
              <a:buNone/>
            </a:pPr>
            <a:r>
              <a:rPr lang="en-US" dirty="0"/>
              <a:t>        }</a:t>
            </a:r>
          </a:p>
          <a:p>
            <a:pPr marL="0" indent="0">
              <a:buNone/>
            </a:pPr>
            <a:r>
              <a:rPr lang="en-US" dirty="0"/>
              <a:t>        else</a:t>
            </a:r>
          </a:p>
          <a:p>
            <a:pPr marL="0" indent="0">
              <a:buNone/>
            </a:pPr>
            <a:r>
              <a:rPr lang="en-US" dirty="0"/>
              <a:t>        {</a:t>
            </a:r>
          </a:p>
          <a:p>
            <a:pPr marL="0" indent="0">
              <a:buNone/>
            </a:pPr>
            <a:r>
              <a:rPr lang="en-US" dirty="0"/>
              <a:t>            wait(NULL);</a:t>
            </a:r>
          </a:p>
          <a:p>
            <a:pPr marL="0" indent="0">
              <a:buNone/>
            </a:pPr>
            <a:r>
              <a:rPr lang="en-US" dirty="0"/>
              <a:t>            </a:t>
            </a:r>
            <a:r>
              <a:rPr lang="en-US" dirty="0" err="1"/>
              <a:t>printf</a:t>
            </a:r>
            <a:r>
              <a:rPr lang="en-US" dirty="0"/>
              <a:t>("</a:t>
            </a:r>
            <a:r>
              <a:rPr lang="en-US" dirty="0" err="1"/>
              <a:t>pid</a:t>
            </a:r>
            <a:r>
              <a:rPr lang="en-US" dirty="0"/>
              <a:t> of parent process is %d\n", </a:t>
            </a:r>
            <a:r>
              <a:rPr lang="en-US" dirty="0" err="1"/>
              <a:t>getpid</a:t>
            </a:r>
            <a:r>
              <a:rPr lang="en-US" dirty="0"/>
              <a:t>());</a:t>
            </a:r>
          </a:p>
          <a:p>
            <a:pPr marL="0" indent="0">
              <a:buNone/>
            </a:pPr>
            <a:r>
              <a:rPr lang="en-US" dirty="0"/>
              <a:t>        }</a:t>
            </a:r>
          </a:p>
          <a:p>
            <a:endParaRPr lang="en-US" dirty="0"/>
          </a:p>
          <a:p>
            <a:pPr marL="0" indent="0">
              <a:buNone/>
            </a:pPr>
            <a:r>
              <a:rPr lang="en-US" dirty="0"/>
              <a:t>    }</a:t>
            </a:r>
          </a:p>
          <a:p>
            <a:endParaRPr lang="en-US" dirty="0"/>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4165367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40279"/>
            <a:ext cx="10515600" cy="5236684"/>
          </a:xfrm>
        </p:spPr>
        <p:txBody>
          <a:bodyPr/>
          <a:lstStyle/>
          <a:p>
            <a:r>
              <a:rPr lang="en-IN" dirty="0"/>
              <a:t>2)Write a program using fork() system call to create multilevel process.</a:t>
            </a:r>
            <a:endParaRPr lang="en-US" dirty="0"/>
          </a:p>
        </p:txBody>
      </p:sp>
      <p:sp>
        <p:nvSpPr>
          <p:cNvPr id="4" name="Oval 3"/>
          <p:cNvSpPr/>
          <p:nvPr/>
        </p:nvSpPr>
        <p:spPr>
          <a:xfrm>
            <a:off x="4244196" y="2570672"/>
            <a:ext cx="1095555" cy="7936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632385" y="2812211"/>
            <a:ext cx="474453" cy="523220"/>
          </a:xfrm>
          <a:prstGeom prst="rect">
            <a:avLst/>
          </a:prstGeom>
          <a:noFill/>
        </p:spPr>
        <p:txBody>
          <a:bodyPr wrap="square" rtlCol="0">
            <a:spAutoFit/>
          </a:bodyPr>
          <a:lstStyle/>
          <a:p>
            <a:r>
              <a:rPr lang="en-IN" sz="2800" dirty="0"/>
              <a:t>P</a:t>
            </a:r>
            <a:endParaRPr lang="en-US" sz="2800" dirty="0"/>
          </a:p>
        </p:txBody>
      </p:sp>
      <p:cxnSp>
        <p:nvCxnSpPr>
          <p:cNvPr id="7" name="Straight Arrow Connector 6"/>
          <p:cNvCxnSpPr/>
          <p:nvPr/>
        </p:nvCxnSpPr>
        <p:spPr>
          <a:xfrm>
            <a:off x="4787660" y="3364302"/>
            <a:ext cx="0" cy="4744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4321833" y="5064156"/>
            <a:ext cx="1095555" cy="7936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44196" y="3817414"/>
            <a:ext cx="1095555" cy="7936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4858108" y="4589703"/>
            <a:ext cx="0" cy="4744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85736" y="4054640"/>
            <a:ext cx="698739" cy="523220"/>
          </a:xfrm>
          <a:prstGeom prst="rect">
            <a:avLst/>
          </a:prstGeom>
          <a:noFill/>
        </p:spPr>
        <p:txBody>
          <a:bodyPr wrap="square" rtlCol="0">
            <a:spAutoFit/>
          </a:bodyPr>
          <a:lstStyle/>
          <a:p>
            <a:r>
              <a:rPr lang="en-IN" sz="2800" dirty="0"/>
              <a:t>C1</a:t>
            </a:r>
            <a:endParaRPr lang="en-US" sz="2800" dirty="0"/>
          </a:p>
        </p:txBody>
      </p:sp>
      <p:sp>
        <p:nvSpPr>
          <p:cNvPr id="12" name="TextBox 11"/>
          <p:cNvSpPr txBox="1"/>
          <p:nvPr/>
        </p:nvSpPr>
        <p:spPr>
          <a:xfrm>
            <a:off x="4632385" y="5276305"/>
            <a:ext cx="552090" cy="461665"/>
          </a:xfrm>
          <a:prstGeom prst="rect">
            <a:avLst/>
          </a:prstGeom>
          <a:noFill/>
        </p:spPr>
        <p:txBody>
          <a:bodyPr wrap="square" rtlCol="0">
            <a:spAutoFit/>
          </a:bodyPr>
          <a:lstStyle/>
          <a:p>
            <a:r>
              <a:rPr lang="en-IN" sz="2400" dirty="0"/>
              <a:t>C2</a:t>
            </a:r>
            <a:endParaRPr lang="en-US" sz="2400" dirty="0"/>
          </a:p>
        </p:txBody>
      </p:sp>
    </p:spTree>
    <p:extLst>
      <p:ext uri="{BB962C8B-B14F-4D97-AF65-F5344CB8AC3E}">
        <p14:creationId xmlns:p14="http://schemas.microsoft.com/office/powerpoint/2010/main" val="1689687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3529" y="281496"/>
            <a:ext cx="10515600" cy="6076172"/>
          </a:xfrm>
        </p:spPr>
        <p:txBody>
          <a:bodyPr>
            <a:normAutofit fontScale="62500" lnSpcReduction="20000"/>
          </a:bodyPr>
          <a:lstStyle/>
          <a:p>
            <a:pPr marL="0" indent="0">
              <a:buNone/>
            </a:pPr>
            <a:r>
              <a:rPr lang="en-US" dirty="0"/>
              <a:t>#include &lt;</a:t>
            </a:r>
            <a:r>
              <a:rPr lang="en-US" dirty="0" err="1"/>
              <a:t>stdio.h</a:t>
            </a:r>
            <a:r>
              <a:rPr lang="en-US" dirty="0"/>
              <a:t>&gt;</a:t>
            </a:r>
          </a:p>
          <a:p>
            <a:pPr marL="0" indent="0">
              <a:buNone/>
            </a:pPr>
            <a:r>
              <a:rPr lang="en-US" dirty="0"/>
              <a:t>#include &lt;sys/</a:t>
            </a:r>
            <a:r>
              <a:rPr lang="en-US" dirty="0" err="1"/>
              <a:t>types.h</a:t>
            </a:r>
            <a:r>
              <a:rPr lang="en-US" dirty="0"/>
              <a:t>&gt;</a:t>
            </a:r>
          </a:p>
          <a:p>
            <a:pPr marL="0" indent="0">
              <a:buNone/>
            </a:pPr>
            <a:r>
              <a:rPr lang="en-US" dirty="0"/>
              <a:t>#include &lt;</a:t>
            </a:r>
            <a:r>
              <a:rPr lang="en-US" dirty="0" err="1"/>
              <a:t>unistd.h</a:t>
            </a:r>
            <a:r>
              <a:rPr lang="en-US" dirty="0"/>
              <a:t>&gt;</a:t>
            </a:r>
          </a:p>
          <a:p>
            <a:pPr marL="0" indent="0">
              <a:buNone/>
            </a:pPr>
            <a:r>
              <a:rPr lang="en-US" dirty="0"/>
              <a:t>#include &lt;sys/</a:t>
            </a:r>
            <a:r>
              <a:rPr lang="en-US" dirty="0" err="1"/>
              <a:t>wait.h</a:t>
            </a:r>
            <a:r>
              <a:rPr lang="en-US" dirty="0"/>
              <a:t>&gt;</a:t>
            </a:r>
          </a:p>
          <a:p>
            <a:endParaRPr lang="en-US" dirty="0"/>
          </a:p>
          <a:p>
            <a:pPr marL="0" indent="0">
              <a:buNone/>
            </a:pPr>
            <a:r>
              <a:rPr lang="en-US" dirty="0" err="1"/>
              <a:t>int</a:t>
            </a:r>
            <a:r>
              <a:rPr lang="en-US" dirty="0"/>
              <a:t> main() {</a:t>
            </a:r>
          </a:p>
          <a:p>
            <a:pPr marL="0" indent="0">
              <a:buNone/>
            </a:pPr>
            <a:r>
              <a:rPr lang="en-US" dirty="0"/>
              <a:t>    </a:t>
            </a:r>
            <a:r>
              <a:rPr lang="en-US" dirty="0" err="1"/>
              <a:t>int</a:t>
            </a:r>
            <a:r>
              <a:rPr lang="en-US" dirty="0"/>
              <a:t>  pid1, pid2;</a:t>
            </a:r>
          </a:p>
          <a:p>
            <a:endParaRPr lang="en-US" dirty="0"/>
          </a:p>
          <a:p>
            <a:pPr marL="0" indent="0">
              <a:buNone/>
            </a:pPr>
            <a:r>
              <a:rPr lang="en-US" dirty="0"/>
              <a:t>    // Create the first child process</a:t>
            </a:r>
          </a:p>
          <a:p>
            <a:pPr marL="0" indent="0">
              <a:buNone/>
            </a:pPr>
            <a:r>
              <a:rPr lang="en-US" dirty="0"/>
              <a:t>    pid1 = fork();</a:t>
            </a:r>
          </a:p>
          <a:p>
            <a:endParaRPr lang="en-US" dirty="0"/>
          </a:p>
          <a:p>
            <a:pPr marL="0" indent="0">
              <a:buNone/>
            </a:pPr>
            <a:r>
              <a:rPr lang="en-US" dirty="0"/>
              <a:t>    if (pid1 &lt; 0) { // Fork failed</a:t>
            </a:r>
          </a:p>
          <a:p>
            <a:pPr marL="0" indent="0">
              <a:buNone/>
            </a:pPr>
            <a:r>
              <a:rPr lang="en-US" dirty="0"/>
              <a:t>        </a:t>
            </a:r>
            <a:r>
              <a:rPr lang="en-US" dirty="0" err="1"/>
              <a:t>printf</a:t>
            </a:r>
            <a:r>
              <a:rPr lang="en-US" dirty="0"/>
              <a:t>(</a:t>
            </a:r>
            <a:r>
              <a:rPr lang="en-US" dirty="0" err="1"/>
              <a:t>stderr</a:t>
            </a:r>
            <a:r>
              <a:rPr lang="en-US" dirty="0"/>
              <a:t>, "Fork failed\n");</a:t>
            </a:r>
          </a:p>
          <a:p>
            <a:pPr marL="0" indent="0">
              <a:buNone/>
            </a:pPr>
            <a:r>
              <a:rPr lang="en-US" dirty="0"/>
              <a:t>        return 1;</a:t>
            </a:r>
          </a:p>
          <a:p>
            <a:pPr marL="0" indent="0">
              <a:buNone/>
            </a:pPr>
            <a:r>
              <a:rPr lang="en-US" dirty="0"/>
              <a:t>    } else if (pid1 == 0) { // Child process</a:t>
            </a:r>
          </a:p>
          <a:p>
            <a:pPr marL="0" indent="0">
              <a:buNone/>
            </a:pPr>
            <a:r>
              <a:rPr lang="en-US" dirty="0"/>
              <a:t>        </a:t>
            </a:r>
            <a:r>
              <a:rPr lang="en-US" dirty="0" err="1"/>
              <a:t>printf</a:t>
            </a:r>
            <a:r>
              <a:rPr lang="en-US" dirty="0"/>
              <a:t>("First child process created: PID = %d, Parent PID = %d\n", </a:t>
            </a:r>
            <a:r>
              <a:rPr lang="en-US" dirty="0" err="1"/>
              <a:t>getpid</a:t>
            </a:r>
            <a:r>
              <a:rPr lang="en-US" dirty="0"/>
              <a:t>(), </a:t>
            </a:r>
            <a:r>
              <a:rPr lang="en-US" dirty="0" err="1"/>
              <a:t>getppid</a:t>
            </a:r>
            <a:r>
              <a:rPr lang="en-US" dirty="0"/>
              <a:t>());</a:t>
            </a:r>
          </a:p>
          <a:p>
            <a:endParaRPr lang="en-US" dirty="0"/>
          </a:p>
          <a:p>
            <a:pPr marL="0" indent="0">
              <a:buNone/>
            </a:pPr>
            <a:r>
              <a:rPr lang="en-US" dirty="0"/>
              <a:t>        }</a:t>
            </a:r>
          </a:p>
        </p:txBody>
      </p:sp>
    </p:spTree>
    <p:extLst>
      <p:ext uri="{BB962C8B-B14F-4D97-AF65-F5344CB8AC3E}">
        <p14:creationId xmlns:p14="http://schemas.microsoft.com/office/powerpoint/2010/main" val="2874732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5057"/>
            <a:ext cx="10515600" cy="5831906"/>
          </a:xfrm>
        </p:spPr>
        <p:txBody>
          <a:bodyPr>
            <a:normAutofit fontScale="62500" lnSpcReduction="20000"/>
          </a:bodyPr>
          <a:lstStyle/>
          <a:p>
            <a:pPr marL="0" indent="0">
              <a:buNone/>
            </a:pPr>
            <a:r>
              <a:rPr lang="en-US" dirty="0"/>
              <a:t> // Create the second child process from the first child</a:t>
            </a:r>
          </a:p>
          <a:p>
            <a:pPr marL="0" indent="0">
              <a:buNone/>
            </a:pPr>
            <a:r>
              <a:rPr lang="en-US" dirty="0"/>
              <a:t>        pid2 = fork();</a:t>
            </a:r>
          </a:p>
          <a:p>
            <a:endParaRPr lang="en-US" dirty="0"/>
          </a:p>
          <a:p>
            <a:pPr marL="0" indent="0">
              <a:buNone/>
            </a:pPr>
            <a:r>
              <a:rPr lang="en-US" dirty="0"/>
              <a:t>        if (pid2 &lt; 0) { // Fork failed</a:t>
            </a:r>
          </a:p>
          <a:p>
            <a:pPr marL="0" indent="0">
              <a:buNone/>
            </a:pPr>
            <a:r>
              <a:rPr lang="en-US" dirty="0"/>
              <a:t>            </a:t>
            </a:r>
            <a:r>
              <a:rPr lang="en-US" dirty="0" err="1"/>
              <a:t>printf</a:t>
            </a:r>
            <a:r>
              <a:rPr lang="en-US" dirty="0"/>
              <a:t>(</a:t>
            </a:r>
            <a:r>
              <a:rPr lang="en-US" dirty="0" err="1"/>
              <a:t>stderr</a:t>
            </a:r>
            <a:r>
              <a:rPr lang="en-US" dirty="0"/>
              <a:t>, "Fork failed\n");</a:t>
            </a:r>
          </a:p>
          <a:p>
            <a:pPr marL="0" indent="0">
              <a:buNone/>
            </a:pPr>
            <a:r>
              <a:rPr lang="en-US" dirty="0"/>
              <a:t>            return 1;</a:t>
            </a:r>
          </a:p>
          <a:p>
            <a:pPr marL="0" indent="0">
              <a:buNone/>
            </a:pPr>
            <a:r>
              <a:rPr lang="en-US" dirty="0"/>
              <a:t>        } else if (pid2 == 0) { // Second child process</a:t>
            </a:r>
          </a:p>
          <a:p>
            <a:pPr marL="0" indent="0">
              <a:buNone/>
            </a:pPr>
            <a:r>
              <a:rPr lang="en-US" dirty="0"/>
              <a:t>            </a:t>
            </a:r>
            <a:r>
              <a:rPr lang="en-US" dirty="0" err="1"/>
              <a:t>printf</a:t>
            </a:r>
            <a:r>
              <a:rPr lang="en-US" dirty="0"/>
              <a:t>("Second child process created: PID = %d, Parent PID = %d\n", </a:t>
            </a:r>
            <a:r>
              <a:rPr lang="en-US" dirty="0" err="1"/>
              <a:t>getpid</a:t>
            </a:r>
            <a:r>
              <a:rPr lang="en-US" dirty="0"/>
              <a:t>(), </a:t>
            </a:r>
            <a:r>
              <a:rPr lang="en-US" dirty="0" err="1"/>
              <a:t>getppid</a:t>
            </a:r>
            <a:r>
              <a:rPr lang="en-US" dirty="0"/>
              <a:t>());</a:t>
            </a:r>
          </a:p>
          <a:p>
            <a:pPr marL="0" indent="0">
              <a:buNone/>
            </a:pPr>
            <a:r>
              <a:rPr lang="en-US" dirty="0"/>
              <a:t>        } else { // Parent process of the second child</a:t>
            </a:r>
          </a:p>
          <a:p>
            <a:pPr marL="0" indent="0">
              <a:buNone/>
            </a:pPr>
            <a:r>
              <a:rPr lang="en-US" dirty="0"/>
              <a:t>            wait(NULL); // Wait for the second child to finish</a:t>
            </a:r>
          </a:p>
          <a:p>
            <a:pPr marL="0" indent="0">
              <a:buNone/>
            </a:pPr>
            <a:r>
              <a:rPr lang="en-US" dirty="0"/>
              <a:t>            </a:t>
            </a:r>
            <a:r>
              <a:rPr lang="en-US" dirty="0" err="1"/>
              <a:t>printf</a:t>
            </a:r>
            <a:r>
              <a:rPr lang="en-US" dirty="0"/>
              <a:t>("Parent process of the second child: PID = %d\n", </a:t>
            </a:r>
            <a:r>
              <a:rPr lang="en-US" dirty="0" err="1"/>
              <a:t>getpid</a:t>
            </a:r>
            <a:r>
              <a:rPr lang="en-US" dirty="0"/>
              <a:t>());</a:t>
            </a:r>
          </a:p>
          <a:p>
            <a:pPr marL="0" indent="0">
              <a:buNone/>
            </a:pPr>
            <a:r>
              <a:rPr lang="en-US" dirty="0"/>
              <a:t>        }</a:t>
            </a:r>
          </a:p>
          <a:p>
            <a:pPr marL="0" indent="0">
              <a:buNone/>
            </a:pPr>
            <a:r>
              <a:rPr lang="en-US" dirty="0"/>
              <a:t>    } else { // Parent process</a:t>
            </a:r>
          </a:p>
          <a:p>
            <a:pPr marL="0" indent="0">
              <a:buNone/>
            </a:pPr>
            <a:r>
              <a:rPr lang="en-US" dirty="0"/>
              <a:t>        wait(NULL); // Wait for the first child to finish</a:t>
            </a:r>
          </a:p>
          <a:p>
            <a:pPr marL="0" indent="0">
              <a:buNone/>
            </a:pPr>
            <a:r>
              <a:rPr lang="en-US" dirty="0"/>
              <a:t>        </a:t>
            </a:r>
            <a:r>
              <a:rPr lang="en-US" dirty="0" err="1"/>
              <a:t>printf</a:t>
            </a:r>
            <a:r>
              <a:rPr lang="en-US" dirty="0"/>
              <a:t>("Parent process: PID = %d\n", </a:t>
            </a:r>
            <a:r>
              <a:rPr lang="en-US" dirty="0" err="1"/>
              <a:t>getpid</a:t>
            </a:r>
            <a:r>
              <a:rPr lang="en-US" dirty="0"/>
              <a:t>());</a:t>
            </a:r>
          </a:p>
          <a:p>
            <a:pPr marL="0" indent="0">
              <a:buNone/>
            </a:pPr>
            <a:r>
              <a:rPr lang="en-US" dirty="0"/>
              <a:t>    }</a:t>
            </a:r>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832752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ypes-of-System-Calls-(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033849" cy="6771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458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6045"/>
            <a:ext cx="10515600" cy="6262778"/>
          </a:xfrm>
        </p:spPr>
        <p:txBody>
          <a:bodyPr>
            <a:normAutofit lnSpcReduction="10000"/>
          </a:bodyPr>
          <a:lstStyle/>
          <a:p>
            <a:pPr fontAlgn="base"/>
            <a:r>
              <a:rPr lang="en-US" b="1" dirty="0"/>
              <a:t>File System Operations</a:t>
            </a:r>
          </a:p>
          <a:p>
            <a:pPr fontAlgn="base"/>
            <a:r>
              <a:rPr lang="en-US" dirty="0"/>
              <a:t>These system calls are made while working with files in OS, File manipulation operations such as creation, deletion, termination etc.</a:t>
            </a:r>
          </a:p>
          <a:p>
            <a:pPr fontAlgn="base"/>
            <a:r>
              <a:rPr lang="en-US" b="1" dirty="0"/>
              <a:t>open():</a:t>
            </a:r>
            <a:r>
              <a:rPr lang="en-US" dirty="0"/>
              <a:t> Opens a file for reading or writing. A file could be of any type like text file, audio file etc.</a:t>
            </a:r>
          </a:p>
          <a:p>
            <a:pPr fontAlgn="base"/>
            <a:r>
              <a:rPr lang="en-US" b="1" dirty="0"/>
              <a:t>read(): </a:t>
            </a:r>
            <a:r>
              <a:rPr lang="en-US" dirty="0"/>
              <a:t>Reads data from a file. Just after the file is opened through open() system call, then if some process want to read the data from a file, then it will make a read() system call.</a:t>
            </a:r>
          </a:p>
          <a:p>
            <a:pPr fontAlgn="base"/>
            <a:r>
              <a:rPr lang="en-US" b="1" dirty="0"/>
              <a:t>write():</a:t>
            </a:r>
            <a:r>
              <a:rPr lang="en-US" dirty="0"/>
              <a:t> Writes data to a file. </a:t>
            </a:r>
            <a:r>
              <a:rPr lang="en-US" dirty="0" err="1"/>
              <a:t>Wheneve</a:t>
            </a:r>
            <a:r>
              <a:rPr lang="en-US" dirty="0"/>
              <a:t> the user makes any kind of modification in a file and saves it, that’s when this is called.</a:t>
            </a:r>
          </a:p>
          <a:p>
            <a:pPr fontAlgn="base"/>
            <a:r>
              <a:rPr lang="en-US" b="1" dirty="0"/>
              <a:t>close():</a:t>
            </a:r>
            <a:r>
              <a:rPr lang="en-US" dirty="0"/>
              <a:t> Closes a previously opened file.</a:t>
            </a:r>
          </a:p>
          <a:p>
            <a:pPr fontAlgn="base"/>
            <a:r>
              <a:rPr lang="en-US" b="1" dirty="0"/>
              <a:t>seek():</a:t>
            </a:r>
            <a:r>
              <a:rPr lang="en-US" dirty="0"/>
              <a:t> Moves the file pointer within a file. This call is typically made when we the user tries to read the data from a specific position in a file. For example, read from line – 47. Than the file pointer will move from line 1 or wherever it was previously to line-47.</a:t>
            </a:r>
          </a:p>
          <a:p>
            <a:endParaRPr lang="en-US" dirty="0"/>
          </a:p>
        </p:txBody>
      </p:sp>
    </p:spTree>
    <p:extLst>
      <p:ext uri="{BB962C8B-B14F-4D97-AF65-F5344CB8AC3E}">
        <p14:creationId xmlns:p14="http://schemas.microsoft.com/office/powerpoint/2010/main" val="1411340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3299" y="704875"/>
            <a:ext cx="11162580" cy="4524315"/>
          </a:xfrm>
          <a:prstGeom prst="rect">
            <a:avLst/>
          </a:prstGeom>
        </p:spPr>
        <p:txBody>
          <a:bodyPr wrap="square">
            <a:spAutoFit/>
          </a:bodyPr>
          <a:lstStyle/>
          <a:p>
            <a:pPr fontAlgn="base"/>
            <a:r>
              <a:rPr lang="en-US" b="1" i="0" dirty="0">
                <a:solidFill>
                  <a:srgbClr val="273239"/>
                </a:solidFill>
                <a:effectLst/>
                <a:latin typeface="Nunito"/>
              </a:rPr>
              <a:t>Process Control</a:t>
            </a:r>
          </a:p>
          <a:p>
            <a:pPr algn="just" fontAlgn="base"/>
            <a:r>
              <a:rPr lang="en-US" b="0" i="0" dirty="0">
                <a:solidFill>
                  <a:srgbClr val="273239"/>
                </a:solidFill>
                <a:effectLst/>
                <a:latin typeface="Nunito"/>
              </a:rPr>
              <a:t>These types of system calls deal with process creation, process termination, process allocation, </a:t>
            </a:r>
            <a:r>
              <a:rPr lang="en-US" b="0" i="0" dirty="0" err="1">
                <a:solidFill>
                  <a:srgbClr val="273239"/>
                </a:solidFill>
                <a:effectLst/>
                <a:latin typeface="Nunito"/>
              </a:rPr>
              <a:t>deallocation</a:t>
            </a:r>
            <a:r>
              <a:rPr lang="en-US" b="0" i="0" dirty="0">
                <a:solidFill>
                  <a:srgbClr val="273239"/>
                </a:solidFill>
                <a:effectLst/>
                <a:latin typeface="Nunito"/>
              </a:rPr>
              <a:t> etc. Basically manages all the process that are a part of OS.</a:t>
            </a:r>
          </a:p>
          <a:p>
            <a:pPr fontAlgn="base">
              <a:buFont typeface="Arial" panose="020B0604020202020204" pitchFamily="34" charset="0"/>
              <a:buChar char="•"/>
            </a:pPr>
            <a:r>
              <a:rPr lang="en-US" b="1" i="0" dirty="0">
                <a:solidFill>
                  <a:srgbClr val="273239"/>
                </a:solidFill>
                <a:effectLst/>
                <a:latin typeface="Nunito"/>
              </a:rPr>
              <a:t>fork():</a:t>
            </a:r>
            <a:r>
              <a:rPr lang="en-US" b="0" i="0" dirty="0">
                <a:solidFill>
                  <a:srgbClr val="273239"/>
                </a:solidFill>
                <a:effectLst/>
                <a:latin typeface="Nunito"/>
              </a:rPr>
              <a:t> Creates a new process (child) by duplicating the current process (parent). This call is made when a process makes a copy of itself and the parent process is halted temporarily until the child process finishes its execution.</a:t>
            </a:r>
          </a:p>
          <a:p>
            <a:pPr fontAlgn="base">
              <a:buFont typeface="Arial" panose="020B0604020202020204" pitchFamily="34" charset="0"/>
              <a:buChar char="•"/>
            </a:pPr>
            <a:r>
              <a:rPr lang="en-US" b="1" i="0" dirty="0">
                <a:solidFill>
                  <a:srgbClr val="273239"/>
                </a:solidFill>
                <a:effectLst/>
                <a:latin typeface="Nunito"/>
              </a:rPr>
              <a:t>exec():</a:t>
            </a:r>
            <a:r>
              <a:rPr lang="en-US" b="0" i="0" dirty="0">
                <a:solidFill>
                  <a:srgbClr val="273239"/>
                </a:solidFill>
                <a:effectLst/>
                <a:latin typeface="Nunito"/>
              </a:rPr>
              <a:t> Loads and runs a new program in the current process and replaces the current process with a new process. All the data such as stack, register, heap memory everything is replaced by a new process and this is known as </a:t>
            </a:r>
            <a:r>
              <a:rPr lang="en-US" b="0" i="0" u="sng" dirty="0">
                <a:solidFill>
                  <a:srgbClr val="273239"/>
                </a:solidFill>
                <a:effectLst/>
                <a:latin typeface="Nunito"/>
                <a:hlinkClick r:id="rId2"/>
              </a:rPr>
              <a:t>overlay</a:t>
            </a:r>
            <a:r>
              <a:rPr lang="en-US" b="0" i="0" dirty="0">
                <a:solidFill>
                  <a:srgbClr val="273239"/>
                </a:solidFill>
                <a:effectLst/>
                <a:latin typeface="Nunito"/>
              </a:rPr>
              <a:t>. For example, when you execute a java byte code using command – java “filename”. Then in the background, exec() call will be made to execute the java file and JVM will also be executed.</a:t>
            </a:r>
          </a:p>
          <a:p>
            <a:pPr fontAlgn="base">
              <a:buFont typeface="Arial" panose="020B0604020202020204" pitchFamily="34" charset="0"/>
              <a:buChar char="•"/>
            </a:pPr>
            <a:r>
              <a:rPr lang="en-US" b="1" i="0" dirty="0">
                <a:solidFill>
                  <a:srgbClr val="273239"/>
                </a:solidFill>
                <a:effectLst/>
                <a:latin typeface="Nunito"/>
              </a:rPr>
              <a:t>wait():</a:t>
            </a:r>
            <a:r>
              <a:rPr lang="en-US" b="0" i="0" dirty="0">
                <a:solidFill>
                  <a:srgbClr val="273239"/>
                </a:solidFill>
                <a:effectLst/>
                <a:latin typeface="Nunito"/>
              </a:rPr>
              <a:t> The primary purpose of this call is to ensure that the parent process doesn’t proceed further with its execution until all its child processes have finished their execution. This call is made when one or more child processes are forked.</a:t>
            </a:r>
          </a:p>
          <a:p>
            <a:pPr fontAlgn="base">
              <a:buFont typeface="Arial" panose="020B0604020202020204" pitchFamily="34" charset="0"/>
              <a:buChar char="•"/>
            </a:pPr>
            <a:r>
              <a:rPr lang="en-US" b="1" i="0" dirty="0">
                <a:solidFill>
                  <a:srgbClr val="273239"/>
                </a:solidFill>
                <a:effectLst/>
                <a:latin typeface="Nunito"/>
              </a:rPr>
              <a:t>exit()</a:t>
            </a:r>
            <a:r>
              <a:rPr lang="en-US" b="0" i="0" dirty="0">
                <a:solidFill>
                  <a:srgbClr val="273239"/>
                </a:solidFill>
                <a:effectLst/>
                <a:latin typeface="Nunito"/>
              </a:rPr>
              <a:t>: It simply terminates the current process.</a:t>
            </a:r>
          </a:p>
          <a:p>
            <a:pPr fontAlgn="base">
              <a:buFont typeface="Arial" panose="020B0604020202020204" pitchFamily="34" charset="0"/>
              <a:buChar char="•"/>
            </a:pPr>
            <a:r>
              <a:rPr lang="en-US" b="1" i="0" dirty="0">
                <a:solidFill>
                  <a:srgbClr val="273239"/>
                </a:solidFill>
                <a:effectLst/>
                <a:latin typeface="Nunito"/>
              </a:rPr>
              <a:t>kill(): </a:t>
            </a:r>
            <a:r>
              <a:rPr lang="en-US" b="0" i="0" dirty="0">
                <a:solidFill>
                  <a:srgbClr val="273239"/>
                </a:solidFill>
                <a:effectLst/>
                <a:latin typeface="Nunito"/>
              </a:rPr>
              <a:t>This call sends a signal to a specific process and has various purpose including – requesting it to quit voluntarily, or force quit, or reload configuration.</a:t>
            </a:r>
          </a:p>
        </p:txBody>
      </p:sp>
    </p:spTree>
    <p:extLst>
      <p:ext uri="{BB962C8B-B14F-4D97-AF65-F5344CB8AC3E}">
        <p14:creationId xmlns:p14="http://schemas.microsoft.com/office/powerpoint/2010/main" val="3531273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9509" y="309013"/>
            <a:ext cx="10575985" cy="5355312"/>
          </a:xfrm>
          <a:prstGeom prst="rect">
            <a:avLst/>
          </a:prstGeom>
        </p:spPr>
        <p:txBody>
          <a:bodyPr wrap="square">
            <a:spAutoFit/>
          </a:bodyPr>
          <a:lstStyle/>
          <a:p>
            <a:pPr fontAlgn="base"/>
            <a:r>
              <a:rPr lang="en-US" b="1" i="0" dirty="0">
                <a:solidFill>
                  <a:srgbClr val="273239"/>
                </a:solidFill>
                <a:effectLst/>
                <a:latin typeface="Nunito"/>
              </a:rPr>
              <a:t>Memory Management</a:t>
            </a:r>
          </a:p>
          <a:p>
            <a:pPr algn="just" fontAlgn="base"/>
            <a:r>
              <a:rPr lang="en-US" b="0" i="0" dirty="0">
                <a:solidFill>
                  <a:srgbClr val="273239"/>
                </a:solidFill>
                <a:effectLst/>
                <a:latin typeface="Nunito"/>
              </a:rPr>
              <a:t>These types of system calls deals with memory allocation, </a:t>
            </a:r>
            <a:r>
              <a:rPr lang="en-US" b="0" i="0" dirty="0" err="1">
                <a:solidFill>
                  <a:srgbClr val="273239"/>
                </a:solidFill>
                <a:effectLst/>
                <a:latin typeface="Nunito"/>
              </a:rPr>
              <a:t>deallocation</a:t>
            </a:r>
            <a:r>
              <a:rPr lang="en-US" b="0" i="0" dirty="0">
                <a:solidFill>
                  <a:srgbClr val="273239"/>
                </a:solidFill>
                <a:effectLst/>
                <a:latin typeface="Nunito"/>
              </a:rPr>
              <a:t> &amp; dynamically changing the size of a memory allocated to a process. In short, the overall management of memory is done by making these system calls.</a:t>
            </a:r>
          </a:p>
          <a:p>
            <a:pPr fontAlgn="base">
              <a:buFont typeface="Arial" panose="020B0604020202020204" pitchFamily="34" charset="0"/>
              <a:buChar char="•"/>
            </a:pPr>
            <a:r>
              <a:rPr lang="en-US" b="1" i="0" dirty="0" err="1">
                <a:solidFill>
                  <a:srgbClr val="273239"/>
                </a:solidFill>
                <a:effectLst/>
                <a:latin typeface="Nunito"/>
              </a:rPr>
              <a:t>brk</a:t>
            </a:r>
            <a:r>
              <a:rPr lang="en-US" b="1" i="0" dirty="0">
                <a:solidFill>
                  <a:srgbClr val="273239"/>
                </a:solidFill>
                <a:effectLst/>
                <a:latin typeface="Nunito"/>
              </a:rPr>
              <a:t>():</a:t>
            </a:r>
            <a:r>
              <a:rPr lang="en-US" b="0" i="0" dirty="0">
                <a:solidFill>
                  <a:srgbClr val="273239"/>
                </a:solidFill>
                <a:effectLst/>
                <a:latin typeface="Nunito"/>
              </a:rPr>
              <a:t> Changes the data segment size for a process in HEAP Memory. It takes an address as argument to define the end of the heap and explicitly sets the size of HEAP.</a:t>
            </a:r>
          </a:p>
          <a:p>
            <a:pPr fontAlgn="base"/>
            <a:endParaRPr lang="en-US" b="0" i="0" dirty="0">
              <a:solidFill>
                <a:srgbClr val="273239"/>
              </a:solidFill>
              <a:effectLst/>
              <a:latin typeface="Nunito"/>
            </a:endParaRPr>
          </a:p>
          <a:p>
            <a:pPr fontAlgn="base">
              <a:buFont typeface="Arial" panose="020B0604020202020204" pitchFamily="34" charset="0"/>
              <a:buChar char="•"/>
            </a:pPr>
            <a:r>
              <a:rPr lang="en-US" b="1" i="0" dirty="0" err="1">
                <a:solidFill>
                  <a:srgbClr val="273239"/>
                </a:solidFill>
                <a:effectLst/>
                <a:latin typeface="Nunito"/>
              </a:rPr>
              <a:t>sbrk</a:t>
            </a:r>
            <a:r>
              <a:rPr lang="en-US" b="1" i="0" dirty="0">
                <a:solidFill>
                  <a:srgbClr val="273239"/>
                </a:solidFill>
                <a:effectLst/>
                <a:latin typeface="Nunito"/>
              </a:rPr>
              <a:t>():</a:t>
            </a:r>
            <a:r>
              <a:rPr lang="en-US" b="0" i="0" dirty="0">
                <a:solidFill>
                  <a:srgbClr val="273239"/>
                </a:solidFill>
                <a:effectLst/>
                <a:latin typeface="Nunito"/>
              </a:rPr>
              <a:t> This call is also for memory management in heap, it also takes an argument as an integer (+</a:t>
            </a:r>
            <a:r>
              <a:rPr lang="en-US" b="0" i="0" dirty="0" err="1">
                <a:solidFill>
                  <a:srgbClr val="273239"/>
                </a:solidFill>
                <a:effectLst/>
                <a:latin typeface="Nunito"/>
              </a:rPr>
              <a:t>ve</a:t>
            </a:r>
            <a:r>
              <a:rPr lang="en-US" b="0" i="0" dirty="0">
                <a:solidFill>
                  <a:srgbClr val="273239"/>
                </a:solidFill>
                <a:effectLst/>
                <a:latin typeface="Nunito"/>
              </a:rPr>
              <a:t> or -</a:t>
            </a:r>
            <a:r>
              <a:rPr lang="en-US" b="0" i="0" dirty="0" err="1">
                <a:solidFill>
                  <a:srgbClr val="273239"/>
                </a:solidFill>
                <a:effectLst/>
                <a:latin typeface="Nunito"/>
              </a:rPr>
              <a:t>ve</a:t>
            </a:r>
            <a:r>
              <a:rPr lang="en-US" b="0" i="0" dirty="0">
                <a:solidFill>
                  <a:srgbClr val="273239"/>
                </a:solidFill>
                <a:effectLst/>
                <a:latin typeface="Nunito"/>
              </a:rPr>
              <a:t>) specifying whether to increase or decrease the size respectively.</a:t>
            </a:r>
          </a:p>
          <a:p>
            <a:pPr fontAlgn="base">
              <a:buFont typeface="Arial" panose="020B0604020202020204" pitchFamily="34" charset="0"/>
              <a:buChar char="•"/>
            </a:pPr>
            <a:endParaRPr lang="en-US" b="0" i="0" dirty="0">
              <a:solidFill>
                <a:srgbClr val="273239"/>
              </a:solidFill>
              <a:effectLst/>
              <a:latin typeface="Nunito"/>
            </a:endParaRPr>
          </a:p>
          <a:p>
            <a:pPr fontAlgn="base">
              <a:buFont typeface="Arial" panose="020B0604020202020204" pitchFamily="34" charset="0"/>
              <a:buChar char="•"/>
            </a:pPr>
            <a:r>
              <a:rPr lang="en-US" b="1" i="0" dirty="0" err="1">
                <a:solidFill>
                  <a:srgbClr val="273239"/>
                </a:solidFill>
                <a:effectLst/>
                <a:latin typeface="Nunito"/>
              </a:rPr>
              <a:t>mmap</a:t>
            </a:r>
            <a:r>
              <a:rPr lang="en-US" b="1" i="0" dirty="0">
                <a:solidFill>
                  <a:srgbClr val="273239"/>
                </a:solidFill>
                <a:effectLst/>
                <a:latin typeface="Nunito"/>
              </a:rPr>
              <a:t>(): Memory </a:t>
            </a:r>
            <a:r>
              <a:rPr lang="en-US" b="0" i="0" dirty="0">
                <a:solidFill>
                  <a:srgbClr val="273239"/>
                </a:solidFill>
                <a:effectLst/>
                <a:latin typeface="Nunito"/>
              </a:rPr>
              <a:t>Map – it basically maps a file or device into main memory and further into a process’s address space for performing operations. And any changes made in the content of a file will be reflected in the actual file.</a:t>
            </a:r>
          </a:p>
          <a:p>
            <a:pPr fontAlgn="base">
              <a:buFont typeface="Arial" panose="020B0604020202020204" pitchFamily="34" charset="0"/>
              <a:buChar char="•"/>
            </a:pPr>
            <a:endParaRPr lang="en-US" b="0" i="0" dirty="0">
              <a:solidFill>
                <a:srgbClr val="273239"/>
              </a:solidFill>
              <a:effectLst/>
              <a:latin typeface="Nunito"/>
            </a:endParaRPr>
          </a:p>
          <a:p>
            <a:pPr fontAlgn="base">
              <a:buFont typeface="Arial" panose="020B0604020202020204" pitchFamily="34" charset="0"/>
              <a:buChar char="•"/>
            </a:pPr>
            <a:r>
              <a:rPr lang="en-US" b="1" i="0" dirty="0" err="1">
                <a:solidFill>
                  <a:srgbClr val="273239"/>
                </a:solidFill>
                <a:effectLst/>
                <a:latin typeface="Nunito"/>
              </a:rPr>
              <a:t>munmap</a:t>
            </a:r>
            <a:r>
              <a:rPr lang="en-US" b="1" i="0" dirty="0">
                <a:solidFill>
                  <a:srgbClr val="273239"/>
                </a:solidFill>
                <a:effectLst/>
                <a:latin typeface="Nunito"/>
              </a:rPr>
              <a:t>(): </a:t>
            </a:r>
            <a:r>
              <a:rPr lang="en-US" b="0" i="0" dirty="0" err="1">
                <a:solidFill>
                  <a:srgbClr val="273239"/>
                </a:solidFill>
                <a:effectLst/>
                <a:latin typeface="Nunito"/>
              </a:rPr>
              <a:t>Unmaps</a:t>
            </a:r>
            <a:r>
              <a:rPr lang="en-US" b="0" i="0" dirty="0">
                <a:solidFill>
                  <a:srgbClr val="273239"/>
                </a:solidFill>
                <a:effectLst/>
                <a:latin typeface="Nunito"/>
              </a:rPr>
              <a:t> a memory-mapped file from a process’s address space and out of main memory</a:t>
            </a:r>
          </a:p>
          <a:p>
            <a:pPr fontAlgn="base">
              <a:buFont typeface="Arial" panose="020B0604020202020204" pitchFamily="34" charset="0"/>
              <a:buChar char="•"/>
            </a:pPr>
            <a:endParaRPr lang="en-US" b="0" i="0" dirty="0">
              <a:solidFill>
                <a:srgbClr val="273239"/>
              </a:solidFill>
              <a:effectLst/>
              <a:latin typeface="Nunito"/>
            </a:endParaRPr>
          </a:p>
          <a:p>
            <a:pPr fontAlgn="base">
              <a:buFont typeface="Arial" panose="020B0604020202020204" pitchFamily="34" charset="0"/>
              <a:buChar char="•"/>
            </a:pPr>
            <a:r>
              <a:rPr lang="en-US" b="1" i="0" dirty="0" err="1">
                <a:solidFill>
                  <a:srgbClr val="273239"/>
                </a:solidFill>
                <a:effectLst/>
                <a:latin typeface="Nunito"/>
              </a:rPr>
              <a:t>mlock</a:t>
            </a:r>
            <a:r>
              <a:rPr lang="en-US" b="1" i="0" dirty="0">
                <a:solidFill>
                  <a:srgbClr val="273239"/>
                </a:solidFill>
                <a:effectLst/>
                <a:latin typeface="Nunito"/>
              </a:rPr>
              <a:t>() and unlock():</a:t>
            </a:r>
            <a:r>
              <a:rPr lang="en-US" b="0" i="0" dirty="0">
                <a:solidFill>
                  <a:srgbClr val="273239"/>
                </a:solidFill>
                <a:effectLst/>
                <a:latin typeface="Nunito"/>
              </a:rPr>
              <a:t> memory lock defines a mechanism through which certain pages stay in memory and are not swapped out to the swap space in the disk. This could be done to avoid page faults. Memory unlock is the opposite of lock, it releases the lock previously acquired on pages.</a:t>
            </a:r>
          </a:p>
        </p:txBody>
      </p:sp>
    </p:spTree>
    <p:extLst>
      <p:ext uri="{BB962C8B-B14F-4D97-AF65-F5344CB8AC3E}">
        <p14:creationId xmlns:p14="http://schemas.microsoft.com/office/powerpoint/2010/main" val="3179259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0936" y="600881"/>
            <a:ext cx="10877909" cy="5355312"/>
          </a:xfrm>
          <a:prstGeom prst="rect">
            <a:avLst/>
          </a:prstGeom>
        </p:spPr>
        <p:txBody>
          <a:bodyPr wrap="square">
            <a:spAutoFit/>
          </a:bodyPr>
          <a:lstStyle/>
          <a:p>
            <a:pPr fontAlgn="base"/>
            <a:r>
              <a:rPr lang="en-US" b="1" i="0" dirty="0" err="1">
                <a:solidFill>
                  <a:srgbClr val="273239"/>
                </a:solidFill>
                <a:effectLst/>
                <a:latin typeface="Nunito"/>
              </a:rPr>
              <a:t>Interprocess</a:t>
            </a:r>
            <a:r>
              <a:rPr lang="en-US" b="1" i="0" dirty="0">
                <a:solidFill>
                  <a:srgbClr val="273239"/>
                </a:solidFill>
                <a:effectLst/>
                <a:latin typeface="Nunito"/>
              </a:rPr>
              <a:t> Communication (IPC)</a:t>
            </a:r>
          </a:p>
          <a:p>
            <a:pPr algn="just" fontAlgn="base"/>
            <a:r>
              <a:rPr lang="en-US" b="0" i="0" dirty="0">
                <a:solidFill>
                  <a:srgbClr val="273239"/>
                </a:solidFill>
                <a:effectLst/>
                <a:latin typeface="Nunito"/>
              </a:rPr>
              <a:t>When two or more process are required to communicate, then various IPC mechanism are used by the OS which involves making numerous system calls. Some of them are :</a:t>
            </a:r>
          </a:p>
          <a:p>
            <a:pPr algn="just" fontAlgn="base"/>
            <a:endParaRPr lang="en-US" b="0" i="0" dirty="0">
              <a:solidFill>
                <a:srgbClr val="273239"/>
              </a:solidFill>
              <a:effectLst/>
              <a:latin typeface="Nunito"/>
            </a:endParaRPr>
          </a:p>
          <a:p>
            <a:pPr fontAlgn="base">
              <a:buFont typeface="Arial" panose="020B0604020202020204" pitchFamily="34" charset="0"/>
              <a:buChar char="•"/>
            </a:pPr>
            <a:r>
              <a:rPr lang="en-US" b="0" i="0" dirty="0">
                <a:solidFill>
                  <a:srgbClr val="273239"/>
                </a:solidFill>
                <a:effectLst/>
                <a:latin typeface="Nunito"/>
              </a:rPr>
              <a:t>pipe(): Creates a unidirectional communication channel between processes. For example, a parent process may communicate to its child process through a pipe making a parent process as input source of its child process.</a:t>
            </a:r>
          </a:p>
          <a:p>
            <a:pPr fontAlgn="base">
              <a:buFont typeface="Arial" panose="020B0604020202020204" pitchFamily="34" charset="0"/>
              <a:buChar char="•"/>
            </a:pPr>
            <a:endParaRPr lang="en-US" b="0" i="0" dirty="0">
              <a:solidFill>
                <a:srgbClr val="273239"/>
              </a:solidFill>
              <a:effectLst/>
              <a:latin typeface="Nunito"/>
            </a:endParaRPr>
          </a:p>
          <a:p>
            <a:pPr fontAlgn="base">
              <a:buFont typeface="Arial" panose="020B0604020202020204" pitchFamily="34" charset="0"/>
              <a:buChar char="•"/>
            </a:pPr>
            <a:r>
              <a:rPr lang="en-US" b="0" i="0" dirty="0">
                <a:solidFill>
                  <a:srgbClr val="273239"/>
                </a:solidFill>
                <a:effectLst/>
                <a:latin typeface="Nunito"/>
              </a:rPr>
              <a:t>socket(): Creates a network socket for communication. Processes in same or other networks can communicate through this socket, provided that they have necessary network permissions granted.</a:t>
            </a:r>
          </a:p>
          <a:p>
            <a:pPr fontAlgn="base">
              <a:buFont typeface="Arial" panose="020B0604020202020204" pitchFamily="34" charset="0"/>
              <a:buChar char="•"/>
            </a:pPr>
            <a:r>
              <a:rPr lang="en-US" b="0" i="0" dirty="0" err="1">
                <a:solidFill>
                  <a:srgbClr val="273239"/>
                </a:solidFill>
                <a:effectLst/>
                <a:latin typeface="Nunito"/>
              </a:rPr>
              <a:t>shmget</a:t>
            </a:r>
            <a:r>
              <a:rPr lang="en-US" b="0" i="0" dirty="0">
                <a:solidFill>
                  <a:srgbClr val="273239"/>
                </a:solidFill>
                <a:effectLst/>
                <a:latin typeface="Nunito"/>
              </a:rPr>
              <a:t>(): It is short for – ‘shared-memory-get’. It allows one or more processes to share a portion of memory and achieve </a:t>
            </a:r>
            <a:r>
              <a:rPr lang="en-US" b="0" i="0" dirty="0" err="1">
                <a:solidFill>
                  <a:srgbClr val="273239"/>
                </a:solidFill>
                <a:effectLst/>
                <a:latin typeface="Nunito"/>
              </a:rPr>
              <a:t>interprocess</a:t>
            </a:r>
            <a:r>
              <a:rPr lang="en-US" b="0" i="0" dirty="0">
                <a:solidFill>
                  <a:srgbClr val="273239"/>
                </a:solidFill>
                <a:effectLst/>
                <a:latin typeface="Nunito"/>
              </a:rPr>
              <a:t> communication.</a:t>
            </a:r>
          </a:p>
          <a:p>
            <a:pPr fontAlgn="base">
              <a:buFont typeface="Arial" panose="020B0604020202020204" pitchFamily="34" charset="0"/>
              <a:buChar char="•"/>
            </a:pPr>
            <a:endParaRPr lang="en-US" b="0" i="0" dirty="0">
              <a:solidFill>
                <a:srgbClr val="273239"/>
              </a:solidFill>
              <a:effectLst/>
              <a:latin typeface="Nunito"/>
            </a:endParaRPr>
          </a:p>
          <a:p>
            <a:pPr fontAlgn="base">
              <a:buFont typeface="Arial" panose="020B0604020202020204" pitchFamily="34" charset="0"/>
              <a:buChar char="•"/>
            </a:pPr>
            <a:r>
              <a:rPr lang="en-US" b="0" i="0" dirty="0" err="1">
                <a:solidFill>
                  <a:srgbClr val="273239"/>
                </a:solidFill>
                <a:effectLst/>
                <a:latin typeface="Nunito"/>
              </a:rPr>
              <a:t>semget</a:t>
            </a:r>
            <a:r>
              <a:rPr lang="en-US" b="0" i="0" dirty="0">
                <a:solidFill>
                  <a:srgbClr val="273239"/>
                </a:solidFill>
                <a:effectLst/>
                <a:latin typeface="Nunito"/>
              </a:rPr>
              <a:t>(): It is short for – ‘semaphore-get’. This call typically manages the coordination of multiple processes while accessing a shared resource that is, the critical section.</a:t>
            </a:r>
          </a:p>
          <a:p>
            <a:pPr fontAlgn="base"/>
            <a:endParaRPr lang="en-US" b="0" i="0" dirty="0">
              <a:solidFill>
                <a:srgbClr val="273239"/>
              </a:solidFill>
              <a:effectLst/>
              <a:latin typeface="Nunito"/>
            </a:endParaRPr>
          </a:p>
          <a:p>
            <a:pPr fontAlgn="base">
              <a:buFont typeface="Arial" panose="020B0604020202020204" pitchFamily="34" charset="0"/>
              <a:buChar char="•"/>
            </a:pPr>
            <a:r>
              <a:rPr lang="en-US" b="0" i="0" dirty="0" err="1">
                <a:solidFill>
                  <a:srgbClr val="273239"/>
                </a:solidFill>
                <a:effectLst/>
                <a:latin typeface="Nunito"/>
              </a:rPr>
              <a:t>msgget</a:t>
            </a:r>
            <a:r>
              <a:rPr lang="en-US" b="0" i="0" dirty="0">
                <a:solidFill>
                  <a:srgbClr val="273239"/>
                </a:solidFill>
                <a:effectLst/>
                <a:latin typeface="Nunito"/>
              </a:rPr>
              <a:t>(): It is short for – ‘message-get’. IPC mechanism has one of the fundamental concept called – ‘message queue’ which is a queue data structure inside memory through which various processes communicate with each other. </a:t>
            </a:r>
          </a:p>
        </p:txBody>
      </p:sp>
    </p:spTree>
    <p:extLst>
      <p:ext uri="{BB962C8B-B14F-4D97-AF65-F5344CB8AC3E}">
        <p14:creationId xmlns:p14="http://schemas.microsoft.com/office/powerpoint/2010/main" val="688690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5057" y="1373399"/>
            <a:ext cx="11110822" cy="4247317"/>
          </a:xfrm>
          <a:prstGeom prst="rect">
            <a:avLst/>
          </a:prstGeom>
        </p:spPr>
        <p:txBody>
          <a:bodyPr wrap="square">
            <a:spAutoFit/>
          </a:bodyPr>
          <a:lstStyle/>
          <a:p>
            <a:pPr fontAlgn="base"/>
            <a:r>
              <a:rPr lang="en-US" b="1" i="0" dirty="0">
                <a:solidFill>
                  <a:srgbClr val="273239"/>
                </a:solidFill>
                <a:effectLst/>
                <a:latin typeface="Nunito"/>
              </a:rPr>
              <a:t>Device Management</a:t>
            </a:r>
          </a:p>
          <a:p>
            <a:pPr algn="just" fontAlgn="base"/>
            <a:r>
              <a:rPr lang="en-US" b="0" i="0" dirty="0">
                <a:solidFill>
                  <a:srgbClr val="273239"/>
                </a:solidFill>
                <a:effectLst/>
                <a:latin typeface="Nunito"/>
              </a:rPr>
              <a:t>The device management system calls are used to interact with various </a:t>
            </a:r>
            <a:r>
              <a:rPr lang="en-US" b="0" i="0" dirty="0" err="1">
                <a:solidFill>
                  <a:srgbClr val="273239"/>
                </a:solidFill>
                <a:effectLst/>
                <a:latin typeface="Nunito"/>
              </a:rPr>
              <a:t>peripherial</a:t>
            </a:r>
            <a:r>
              <a:rPr lang="en-US" b="0" i="0" dirty="0">
                <a:solidFill>
                  <a:srgbClr val="273239"/>
                </a:solidFill>
                <a:effectLst/>
                <a:latin typeface="Nunito"/>
              </a:rPr>
              <a:t> devices attached to the PC or even the management of the current device.</a:t>
            </a:r>
          </a:p>
          <a:p>
            <a:pPr algn="just" fontAlgn="base"/>
            <a:endParaRPr lang="en-US" b="0" i="0" dirty="0">
              <a:solidFill>
                <a:srgbClr val="273239"/>
              </a:solidFill>
              <a:effectLst/>
              <a:latin typeface="Nunito"/>
            </a:endParaRPr>
          </a:p>
          <a:p>
            <a:pPr fontAlgn="base">
              <a:buFont typeface="Arial" panose="020B0604020202020204" pitchFamily="34" charset="0"/>
              <a:buChar char="•"/>
            </a:pPr>
            <a:r>
              <a:rPr lang="en-US" b="1" i="0" dirty="0" err="1">
                <a:solidFill>
                  <a:srgbClr val="273239"/>
                </a:solidFill>
                <a:effectLst/>
                <a:latin typeface="Nunito"/>
              </a:rPr>
              <a:t>SetConsoleMode</a:t>
            </a:r>
            <a:r>
              <a:rPr lang="en-US" b="1" i="0" dirty="0">
                <a:solidFill>
                  <a:srgbClr val="273239"/>
                </a:solidFill>
                <a:effectLst/>
                <a:latin typeface="Nunito"/>
              </a:rPr>
              <a:t>():</a:t>
            </a:r>
            <a:r>
              <a:rPr lang="en-US" b="0" i="0" dirty="0">
                <a:solidFill>
                  <a:srgbClr val="273239"/>
                </a:solidFill>
                <a:effectLst/>
                <a:latin typeface="Nunito"/>
              </a:rPr>
              <a:t> This call is made to set the mode of console (input or output). It allows a process to control various console modes. In windows, it is used to control the </a:t>
            </a:r>
            <a:r>
              <a:rPr lang="en-US" b="0" i="0" dirty="0" err="1">
                <a:solidFill>
                  <a:srgbClr val="273239"/>
                </a:solidFill>
                <a:effectLst/>
                <a:latin typeface="Nunito"/>
              </a:rPr>
              <a:t>behaviour</a:t>
            </a:r>
            <a:r>
              <a:rPr lang="en-US" b="0" i="0" dirty="0">
                <a:solidFill>
                  <a:srgbClr val="273239"/>
                </a:solidFill>
                <a:effectLst/>
                <a:latin typeface="Nunito"/>
              </a:rPr>
              <a:t> of command line.</a:t>
            </a:r>
          </a:p>
          <a:p>
            <a:pPr fontAlgn="base"/>
            <a:endParaRPr lang="en-US" b="0" i="0" dirty="0">
              <a:solidFill>
                <a:srgbClr val="273239"/>
              </a:solidFill>
              <a:effectLst/>
              <a:latin typeface="Nunito"/>
            </a:endParaRPr>
          </a:p>
          <a:p>
            <a:pPr fontAlgn="base">
              <a:buFont typeface="Arial" panose="020B0604020202020204" pitchFamily="34" charset="0"/>
              <a:buChar char="•"/>
            </a:pPr>
            <a:r>
              <a:rPr lang="en-US" b="1" i="0" dirty="0" err="1">
                <a:solidFill>
                  <a:srgbClr val="273239"/>
                </a:solidFill>
                <a:effectLst/>
                <a:latin typeface="Nunito"/>
              </a:rPr>
              <a:t>WriteConsole</a:t>
            </a:r>
            <a:r>
              <a:rPr lang="en-US" b="1" i="0" dirty="0">
                <a:solidFill>
                  <a:srgbClr val="273239"/>
                </a:solidFill>
                <a:effectLst/>
                <a:latin typeface="Nunito"/>
              </a:rPr>
              <a:t>():</a:t>
            </a:r>
            <a:r>
              <a:rPr lang="en-US" b="0" i="0" dirty="0">
                <a:solidFill>
                  <a:srgbClr val="273239"/>
                </a:solidFill>
                <a:effectLst/>
                <a:latin typeface="Nunito"/>
              </a:rPr>
              <a:t> It allows us to write data on console screen.</a:t>
            </a:r>
          </a:p>
          <a:p>
            <a:pPr fontAlgn="base">
              <a:buFont typeface="Arial" panose="020B0604020202020204" pitchFamily="34" charset="0"/>
              <a:buChar char="•"/>
            </a:pPr>
            <a:endParaRPr lang="en-US" b="0" i="0" dirty="0">
              <a:solidFill>
                <a:srgbClr val="273239"/>
              </a:solidFill>
              <a:effectLst/>
              <a:latin typeface="Nunito"/>
            </a:endParaRPr>
          </a:p>
          <a:p>
            <a:pPr fontAlgn="base">
              <a:buFont typeface="Arial" panose="020B0604020202020204" pitchFamily="34" charset="0"/>
              <a:buChar char="•"/>
            </a:pPr>
            <a:r>
              <a:rPr lang="en-US" b="1" i="0" dirty="0" err="1">
                <a:solidFill>
                  <a:srgbClr val="273239"/>
                </a:solidFill>
                <a:effectLst/>
                <a:latin typeface="Nunito"/>
              </a:rPr>
              <a:t>ReadConsole</a:t>
            </a:r>
            <a:r>
              <a:rPr lang="en-US" b="1" i="0" dirty="0">
                <a:solidFill>
                  <a:srgbClr val="273239"/>
                </a:solidFill>
                <a:effectLst/>
                <a:latin typeface="Nunito"/>
              </a:rPr>
              <a:t>():</a:t>
            </a:r>
            <a:r>
              <a:rPr lang="en-US" b="0" i="0" dirty="0">
                <a:solidFill>
                  <a:srgbClr val="273239"/>
                </a:solidFill>
                <a:effectLst/>
                <a:latin typeface="Nunito"/>
              </a:rPr>
              <a:t> It allows us to read data from console screen </a:t>
            </a:r>
          </a:p>
          <a:p>
            <a:pPr fontAlgn="base">
              <a:buFont typeface="Arial" panose="020B0604020202020204" pitchFamily="34" charset="0"/>
              <a:buChar char="•"/>
            </a:pPr>
            <a:endParaRPr lang="en-US" b="0" i="0" dirty="0">
              <a:solidFill>
                <a:srgbClr val="273239"/>
              </a:solidFill>
              <a:effectLst/>
              <a:latin typeface="Nunito"/>
            </a:endParaRPr>
          </a:p>
          <a:p>
            <a:pPr fontAlgn="base">
              <a:buFont typeface="Arial" panose="020B0604020202020204" pitchFamily="34" charset="0"/>
              <a:buChar char="•"/>
            </a:pPr>
            <a:r>
              <a:rPr lang="en-US" b="1" i="0" dirty="0">
                <a:solidFill>
                  <a:srgbClr val="273239"/>
                </a:solidFill>
                <a:effectLst/>
                <a:latin typeface="Nunito"/>
              </a:rPr>
              <a:t>open(): </a:t>
            </a:r>
            <a:r>
              <a:rPr lang="en-US" b="0" i="0" dirty="0">
                <a:solidFill>
                  <a:srgbClr val="273239"/>
                </a:solidFill>
                <a:effectLst/>
                <a:latin typeface="Nunito"/>
              </a:rPr>
              <a:t>This call is made whenever a device or a file is opened. A unique file descriptor is created to maintain the control access to the opened file or device.</a:t>
            </a:r>
          </a:p>
          <a:p>
            <a:pPr fontAlgn="base">
              <a:buFont typeface="Arial" panose="020B0604020202020204" pitchFamily="34" charset="0"/>
              <a:buChar char="•"/>
            </a:pPr>
            <a:endParaRPr lang="en-US" b="0" i="0" dirty="0">
              <a:solidFill>
                <a:srgbClr val="273239"/>
              </a:solidFill>
              <a:effectLst/>
              <a:latin typeface="Nunito"/>
            </a:endParaRPr>
          </a:p>
          <a:p>
            <a:pPr fontAlgn="base">
              <a:buFont typeface="Arial" panose="020B0604020202020204" pitchFamily="34" charset="0"/>
              <a:buChar char="•"/>
            </a:pPr>
            <a:r>
              <a:rPr lang="en-US" b="1" i="0" dirty="0">
                <a:solidFill>
                  <a:srgbClr val="273239"/>
                </a:solidFill>
                <a:effectLst/>
                <a:latin typeface="Nunito"/>
              </a:rPr>
              <a:t>close(): </a:t>
            </a:r>
            <a:r>
              <a:rPr lang="en-US" b="0" i="0" dirty="0">
                <a:solidFill>
                  <a:srgbClr val="273239"/>
                </a:solidFill>
                <a:effectLst/>
                <a:latin typeface="Nunito"/>
              </a:rPr>
              <a:t>This call is made when the system or the user closes the file or device.</a:t>
            </a:r>
          </a:p>
        </p:txBody>
      </p:sp>
    </p:spTree>
    <p:extLst>
      <p:ext uri="{BB962C8B-B14F-4D97-AF65-F5344CB8AC3E}">
        <p14:creationId xmlns:p14="http://schemas.microsoft.com/office/powerpoint/2010/main" val="2309606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3849"/>
            <a:ext cx="10515600" cy="5573114"/>
          </a:xfrm>
        </p:spPr>
        <p:txBody>
          <a:bodyPr/>
          <a:lstStyle/>
          <a:p>
            <a:r>
              <a:rPr lang="en-IN" dirty="0"/>
              <a:t>1)Write a Program using fork() system call to create 2 child nodes of the same process </a:t>
            </a:r>
            <a:r>
              <a:rPr lang="en-IN" dirty="0" err="1"/>
              <a:t>ie</a:t>
            </a:r>
            <a:r>
              <a:rPr lang="en-IN" dirty="0"/>
              <a:t> one parent process p having 2 child process c1 and c2 </a:t>
            </a:r>
            <a:endParaRPr lang="en-US" dirty="0"/>
          </a:p>
        </p:txBody>
      </p:sp>
      <p:sp>
        <p:nvSpPr>
          <p:cNvPr id="4" name="Oval 3"/>
          <p:cNvSpPr/>
          <p:nvPr/>
        </p:nvSpPr>
        <p:spPr>
          <a:xfrm>
            <a:off x="4183811" y="1779274"/>
            <a:ext cx="905773" cy="7418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459857" y="2044460"/>
            <a:ext cx="474452" cy="461665"/>
          </a:xfrm>
          <a:prstGeom prst="rect">
            <a:avLst/>
          </a:prstGeom>
          <a:noFill/>
        </p:spPr>
        <p:txBody>
          <a:bodyPr wrap="square" rtlCol="0">
            <a:spAutoFit/>
          </a:bodyPr>
          <a:lstStyle/>
          <a:p>
            <a:r>
              <a:rPr lang="en-IN" sz="2400" dirty="0"/>
              <a:t>P</a:t>
            </a:r>
            <a:endParaRPr lang="en-US" sz="2400" dirty="0"/>
          </a:p>
        </p:txBody>
      </p:sp>
      <p:cxnSp>
        <p:nvCxnSpPr>
          <p:cNvPr id="7" name="Straight Arrow Connector 6"/>
          <p:cNvCxnSpPr/>
          <p:nvPr/>
        </p:nvCxnSpPr>
        <p:spPr>
          <a:xfrm flipH="1">
            <a:off x="3907766" y="2506125"/>
            <a:ext cx="552091" cy="754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744529" y="2570672"/>
            <a:ext cx="457199" cy="690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416061" y="3260785"/>
            <a:ext cx="905773" cy="7418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934309" y="3237363"/>
            <a:ext cx="905773" cy="7418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623094" y="3467819"/>
            <a:ext cx="526213" cy="461665"/>
          </a:xfrm>
          <a:prstGeom prst="rect">
            <a:avLst/>
          </a:prstGeom>
          <a:noFill/>
        </p:spPr>
        <p:txBody>
          <a:bodyPr wrap="square" rtlCol="0">
            <a:spAutoFit/>
          </a:bodyPr>
          <a:lstStyle/>
          <a:p>
            <a:r>
              <a:rPr lang="en-IN" sz="2400" dirty="0"/>
              <a:t>C1</a:t>
            </a:r>
            <a:endParaRPr lang="en-US" sz="2400" dirty="0"/>
          </a:p>
        </p:txBody>
      </p:sp>
      <p:sp>
        <p:nvSpPr>
          <p:cNvPr id="14" name="TextBox 13"/>
          <p:cNvSpPr txBox="1"/>
          <p:nvPr/>
        </p:nvSpPr>
        <p:spPr>
          <a:xfrm>
            <a:off x="5089584" y="3498011"/>
            <a:ext cx="560718" cy="400110"/>
          </a:xfrm>
          <a:prstGeom prst="rect">
            <a:avLst/>
          </a:prstGeom>
          <a:noFill/>
        </p:spPr>
        <p:txBody>
          <a:bodyPr wrap="square" rtlCol="0">
            <a:spAutoFit/>
          </a:bodyPr>
          <a:lstStyle/>
          <a:p>
            <a:r>
              <a:rPr lang="en-IN" sz="2000" dirty="0"/>
              <a:t>C2</a:t>
            </a:r>
            <a:endParaRPr lang="en-US" sz="2000" dirty="0"/>
          </a:p>
        </p:txBody>
      </p:sp>
    </p:spTree>
    <p:extLst>
      <p:ext uri="{BB962C8B-B14F-4D97-AF65-F5344CB8AC3E}">
        <p14:creationId xmlns:p14="http://schemas.microsoft.com/office/powerpoint/2010/main" val="1691456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517"/>
            <a:ext cx="10515600" cy="6073446"/>
          </a:xfrm>
        </p:spPr>
        <p:txBody>
          <a:bodyPr>
            <a:normAutofit fontScale="62500" lnSpcReduction="20000"/>
          </a:bodyPr>
          <a:lstStyle/>
          <a:p>
            <a:pPr marL="0" indent="0">
              <a:buNone/>
            </a:pPr>
            <a:r>
              <a:rPr lang="en-US" dirty="0"/>
              <a:t>#include&lt;</a:t>
            </a:r>
            <a:r>
              <a:rPr lang="en-US" dirty="0" err="1"/>
              <a:t>stdio.h</a:t>
            </a:r>
            <a:r>
              <a:rPr lang="en-US" dirty="0"/>
              <a:t>&gt;</a:t>
            </a:r>
          </a:p>
          <a:p>
            <a:pPr marL="0" indent="0">
              <a:buNone/>
            </a:pPr>
            <a:r>
              <a:rPr lang="en-US" dirty="0"/>
              <a:t>#include&lt;sys/</a:t>
            </a:r>
            <a:r>
              <a:rPr lang="en-US" dirty="0" err="1"/>
              <a:t>types.h</a:t>
            </a:r>
            <a:r>
              <a:rPr lang="en-US" dirty="0"/>
              <a:t>&gt;</a:t>
            </a:r>
          </a:p>
          <a:p>
            <a:pPr marL="0" indent="0">
              <a:buNone/>
            </a:pPr>
            <a:r>
              <a:rPr lang="en-US" dirty="0"/>
              <a:t>#include&lt;sys/</a:t>
            </a:r>
            <a:r>
              <a:rPr lang="en-US" dirty="0" err="1"/>
              <a:t>wait.h</a:t>
            </a:r>
            <a:r>
              <a:rPr lang="en-US" dirty="0"/>
              <a:t>&gt;</a:t>
            </a:r>
          </a:p>
          <a:p>
            <a:pPr marL="0" indent="0">
              <a:buNone/>
            </a:pPr>
            <a:r>
              <a:rPr lang="en-US" dirty="0"/>
              <a:t>#include&lt;</a:t>
            </a:r>
            <a:r>
              <a:rPr lang="en-US" dirty="0" err="1"/>
              <a:t>unistd.h</a:t>
            </a:r>
            <a:r>
              <a:rPr lang="en-US" dirty="0"/>
              <a:t>&gt;</a:t>
            </a:r>
          </a:p>
          <a:p>
            <a:endParaRPr lang="en-US" dirty="0"/>
          </a:p>
          <a:p>
            <a:pPr marL="0" indent="0">
              <a:buNone/>
            </a:pPr>
            <a:r>
              <a:rPr lang="en-US" dirty="0" err="1"/>
              <a:t>int</a:t>
            </a:r>
            <a:r>
              <a:rPr lang="en-US" dirty="0"/>
              <a:t> main()</a:t>
            </a:r>
          </a:p>
          <a:p>
            <a:pPr marL="0" indent="0">
              <a:buNone/>
            </a:pPr>
            <a:r>
              <a:rPr lang="en-US" dirty="0"/>
              <a:t>{</a:t>
            </a:r>
          </a:p>
          <a:p>
            <a:pPr marL="0" indent="0">
              <a:buNone/>
            </a:pPr>
            <a:r>
              <a:rPr lang="en-US" dirty="0"/>
              <a:t>    </a:t>
            </a:r>
            <a:r>
              <a:rPr lang="en-US" dirty="0" err="1"/>
              <a:t>int</a:t>
            </a:r>
            <a:r>
              <a:rPr lang="en-US" dirty="0"/>
              <a:t> </a:t>
            </a:r>
            <a:r>
              <a:rPr lang="en-US" dirty="0" err="1"/>
              <a:t>pid</a:t>
            </a:r>
            <a:r>
              <a:rPr lang="en-US" dirty="0"/>
              <a:t>, c1, c2;</a:t>
            </a:r>
          </a:p>
          <a:p>
            <a:pPr marL="0" indent="0">
              <a:buNone/>
            </a:pPr>
            <a:r>
              <a:rPr lang="en-US" dirty="0"/>
              <a:t>    c1 = fork();</a:t>
            </a:r>
          </a:p>
          <a:p>
            <a:pPr marL="0" indent="0">
              <a:buNone/>
            </a:pPr>
            <a:r>
              <a:rPr lang="en-US" dirty="0"/>
              <a:t>    if (c1 == 0)</a:t>
            </a:r>
          </a:p>
          <a:p>
            <a:pPr marL="0" indent="0">
              <a:buNone/>
            </a:pPr>
            <a:r>
              <a:rPr lang="en-US" dirty="0"/>
              <a:t>    {</a:t>
            </a:r>
          </a:p>
          <a:p>
            <a:pPr marL="0" indent="0">
              <a:buNone/>
            </a:pPr>
            <a:r>
              <a:rPr lang="en-US" dirty="0"/>
              <a:t>        </a:t>
            </a:r>
            <a:r>
              <a:rPr lang="en-US" dirty="0" err="1"/>
              <a:t>printf</a:t>
            </a:r>
            <a:r>
              <a:rPr lang="en-US" dirty="0"/>
              <a:t>("</a:t>
            </a:r>
            <a:r>
              <a:rPr lang="en-US" dirty="0" err="1"/>
              <a:t>pid</a:t>
            </a:r>
            <a:r>
              <a:rPr lang="en-US" dirty="0"/>
              <a:t> number of child c1 is %d\n", </a:t>
            </a:r>
            <a:r>
              <a:rPr lang="en-US" dirty="0" err="1"/>
              <a:t>getpid</a:t>
            </a:r>
            <a:r>
              <a:rPr lang="en-US" dirty="0"/>
              <a:t>());</a:t>
            </a:r>
          </a:p>
          <a:p>
            <a:pPr marL="0" indent="0">
              <a:buNone/>
            </a:pPr>
            <a:r>
              <a:rPr lang="en-US" dirty="0"/>
              <a:t>        </a:t>
            </a:r>
            <a:r>
              <a:rPr lang="en-US" dirty="0" err="1"/>
              <a:t>printf</a:t>
            </a:r>
            <a:r>
              <a:rPr lang="en-US" dirty="0"/>
              <a:t>("</a:t>
            </a:r>
            <a:r>
              <a:rPr lang="en-US" dirty="0" err="1"/>
              <a:t>pid</a:t>
            </a:r>
            <a:r>
              <a:rPr lang="en-US" dirty="0"/>
              <a:t> number of parent of c1 is %d\n", </a:t>
            </a:r>
            <a:r>
              <a:rPr lang="en-US" dirty="0" err="1"/>
              <a:t>getppid</a:t>
            </a:r>
            <a:r>
              <a:rPr lang="en-US" dirty="0"/>
              <a:t>());</a:t>
            </a:r>
          </a:p>
          <a:p>
            <a:pPr marL="0" indent="0">
              <a:buNone/>
            </a:pPr>
            <a:r>
              <a:rPr lang="en-US" dirty="0"/>
              <a:t>    }</a:t>
            </a:r>
          </a:p>
          <a:p>
            <a:pPr marL="0" indent="0">
              <a:buNone/>
            </a:pPr>
            <a:r>
              <a:rPr lang="en-US" dirty="0"/>
              <a:t>    else</a:t>
            </a:r>
          </a:p>
          <a:p>
            <a:pPr marL="0" indent="0">
              <a:buNone/>
            </a:pPr>
            <a:r>
              <a:rPr lang="en-US" dirty="0"/>
              <a:t>    {</a:t>
            </a:r>
          </a:p>
          <a:p>
            <a:pPr marL="0" indent="0">
              <a:buNone/>
            </a:pPr>
            <a:r>
              <a:rPr lang="en-US" dirty="0"/>
              <a:t>        wait(NULL);</a:t>
            </a:r>
          </a:p>
          <a:p>
            <a:pPr marL="0" indent="0">
              <a:buNone/>
            </a:pPr>
            <a:r>
              <a:rPr lang="en-US" dirty="0"/>
              <a:t>        c2 = fork();</a:t>
            </a:r>
          </a:p>
          <a:p>
            <a:endParaRPr lang="en-US" dirty="0"/>
          </a:p>
        </p:txBody>
      </p:sp>
    </p:spTree>
    <p:extLst>
      <p:ext uri="{BB962C8B-B14F-4D97-AF65-F5344CB8AC3E}">
        <p14:creationId xmlns:p14="http://schemas.microsoft.com/office/powerpoint/2010/main" val="1412295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1639</Words>
  <Application>Microsoft Office PowerPoint</Application>
  <PresentationFormat>Widescreen</PresentationFormat>
  <Paragraphs>128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Nunito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Aman sahu</cp:lastModifiedBy>
  <cp:revision>5</cp:revision>
  <dcterms:created xsi:type="dcterms:W3CDTF">2024-03-17T12:08:27Z</dcterms:created>
  <dcterms:modified xsi:type="dcterms:W3CDTF">2024-03-31T16:51:51Z</dcterms:modified>
</cp:coreProperties>
</file>