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5" autoAdjust="0"/>
    <p:restoredTop sz="94660"/>
  </p:normalViewPr>
  <p:slideViewPr>
    <p:cSldViewPr snapToGrid="0">
      <p:cViewPr varScale="1">
        <p:scale>
          <a:sx n="88" d="100"/>
          <a:sy n="88" d="100"/>
        </p:scale>
        <p:origin x="23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59B82C-0898-40E7-8810-BB817516F85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245045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9B82C-0898-40E7-8810-BB817516F85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210870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9B82C-0898-40E7-8810-BB817516F85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2777662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59B82C-0898-40E7-8810-BB817516F85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16040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59B82C-0898-40E7-8810-BB817516F859}"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4025215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59B82C-0898-40E7-8810-BB817516F859}"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182998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59B82C-0898-40E7-8810-BB817516F859}"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188962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59B82C-0898-40E7-8810-BB817516F859}"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228783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59B82C-0898-40E7-8810-BB817516F859}"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71721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9B82C-0898-40E7-8810-BB817516F859}"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53848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9B82C-0898-40E7-8810-BB817516F859}"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6FF3B8-A2D6-47FA-846D-3ED05B0094B1}" type="slidenum">
              <a:rPr lang="en-US" smtClean="0"/>
              <a:t>‹#›</a:t>
            </a:fld>
            <a:endParaRPr lang="en-US"/>
          </a:p>
        </p:txBody>
      </p:sp>
    </p:spTree>
    <p:extLst>
      <p:ext uri="{BB962C8B-B14F-4D97-AF65-F5344CB8AC3E}">
        <p14:creationId xmlns:p14="http://schemas.microsoft.com/office/powerpoint/2010/main" val="362595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9B82C-0898-40E7-8810-BB817516F859}" type="datetimeFigureOut">
              <a:rPr lang="en-US" smtClean="0"/>
              <a:t>5/24/2024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FF3B8-A2D6-47FA-846D-3ED05B0094B1}" type="slidenum">
              <a:rPr lang="en-US" smtClean="0"/>
              <a:t>‹#›</a:t>
            </a:fld>
            <a:endParaRPr lang="en-US"/>
          </a:p>
        </p:txBody>
      </p:sp>
    </p:spTree>
    <p:extLst>
      <p:ext uri="{BB962C8B-B14F-4D97-AF65-F5344CB8AC3E}">
        <p14:creationId xmlns:p14="http://schemas.microsoft.com/office/powerpoint/2010/main" val="342323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level Queue Scheduling in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862" y="1393854"/>
            <a:ext cx="7685835" cy="39458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78634" y="698740"/>
            <a:ext cx="7159924" cy="523220"/>
          </a:xfrm>
          <a:prstGeom prst="rect">
            <a:avLst/>
          </a:prstGeom>
          <a:noFill/>
        </p:spPr>
        <p:txBody>
          <a:bodyPr wrap="square" rtlCol="0">
            <a:spAutoFit/>
          </a:bodyPr>
          <a:lstStyle/>
          <a:p>
            <a:r>
              <a:rPr lang="en-IN" sz="2800" b="1" dirty="0" smtClean="0"/>
              <a:t>MULTILEVEL QUEUE SCHEDULING</a:t>
            </a:r>
            <a:endParaRPr lang="en-US" sz="2800" b="1" dirty="0"/>
          </a:p>
        </p:txBody>
      </p:sp>
      <p:sp>
        <p:nvSpPr>
          <p:cNvPr id="5" name="TextBox 4"/>
          <p:cNvSpPr txBox="1"/>
          <p:nvPr/>
        </p:nvSpPr>
        <p:spPr>
          <a:xfrm>
            <a:off x="8902460" y="1777042"/>
            <a:ext cx="2708695" cy="3416320"/>
          </a:xfrm>
          <a:prstGeom prst="rect">
            <a:avLst/>
          </a:prstGeom>
          <a:noFill/>
        </p:spPr>
        <p:txBody>
          <a:bodyPr wrap="square" rtlCol="0">
            <a:spAutoFit/>
          </a:bodyPr>
          <a:lstStyle/>
          <a:p>
            <a:r>
              <a:rPr lang="en-IN" dirty="0" smtClean="0"/>
              <a:t>ADVANTAGES:</a:t>
            </a:r>
          </a:p>
          <a:p>
            <a:r>
              <a:rPr lang="en-IN" dirty="0" smtClean="0"/>
              <a:t>More efficient algorithm as all queue can be handled efficiently</a:t>
            </a:r>
          </a:p>
          <a:p>
            <a:endParaRPr lang="en-IN" dirty="0"/>
          </a:p>
          <a:p>
            <a:r>
              <a:rPr lang="en-IN" dirty="0" smtClean="0"/>
              <a:t>DISADVANTAGE:</a:t>
            </a:r>
          </a:p>
          <a:p>
            <a:r>
              <a:rPr lang="en-IN" dirty="0" smtClean="0"/>
              <a:t>Processes cannot move between queue</a:t>
            </a:r>
          </a:p>
          <a:p>
            <a:endParaRPr lang="en-IN" dirty="0"/>
          </a:p>
          <a:p>
            <a:r>
              <a:rPr lang="en-IN" dirty="0" smtClean="0"/>
              <a:t>Process may go into starvation as they need to wait a lot</a:t>
            </a:r>
            <a:endParaRPr lang="en-US" dirty="0"/>
          </a:p>
        </p:txBody>
      </p:sp>
    </p:spTree>
    <p:extLst>
      <p:ext uri="{BB962C8B-B14F-4D97-AF65-F5344CB8AC3E}">
        <p14:creationId xmlns:p14="http://schemas.microsoft.com/office/powerpoint/2010/main" val="21909025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2269" y="1362974"/>
            <a:ext cx="9151188" cy="4968546"/>
          </a:xfrm>
        </p:spPr>
        <p:txBody>
          <a:bodyPr/>
          <a:lstStyle/>
          <a:p>
            <a:r>
              <a:rPr lang="en-IN" dirty="0" smtClean="0"/>
              <a:t>Thread is a part of execution of a process.</a:t>
            </a:r>
          </a:p>
          <a:p>
            <a:r>
              <a:rPr lang="en-IN" dirty="0" smtClean="0"/>
              <a:t>A process can contain multiple threads.</a:t>
            </a:r>
          </a:p>
          <a:p>
            <a:r>
              <a:rPr lang="en-IN" dirty="0" smtClean="0"/>
              <a:t>If a process has multiple threads that means it can perform multiple task at a time</a:t>
            </a:r>
          </a:p>
          <a:p>
            <a:endParaRPr lang="en-US" dirty="0"/>
          </a:p>
        </p:txBody>
      </p:sp>
      <p:sp>
        <p:nvSpPr>
          <p:cNvPr id="4" name="Title 3"/>
          <p:cNvSpPr>
            <a:spLocks noGrp="1"/>
          </p:cNvSpPr>
          <p:nvPr>
            <p:ph type="title"/>
          </p:nvPr>
        </p:nvSpPr>
        <p:spPr/>
        <p:txBody>
          <a:bodyPr>
            <a:normAutofit/>
          </a:bodyPr>
          <a:lstStyle/>
          <a:p>
            <a:r>
              <a:rPr lang="en-IN" sz="4800" dirty="0" smtClean="0"/>
              <a:t>THREADS</a:t>
            </a:r>
            <a:endParaRPr lang="en-US" sz="4800" dirty="0"/>
          </a:p>
        </p:txBody>
      </p:sp>
      <p:pic>
        <p:nvPicPr>
          <p:cNvPr id="1026" name="Picture 2" descr="Operating Systems: Threa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0089" y="3549111"/>
            <a:ext cx="5468180" cy="2782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65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THREAD</a:t>
            </a:r>
            <a:endParaRPr lang="en-US" dirty="0"/>
          </a:p>
        </p:txBody>
      </p:sp>
      <p:sp>
        <p:nvSpPr>
          <p:cNvPr id="3" name="Content Placeholder 2"/>
          <p:cNvSpPr>
            <a:spLocks noGrp="1"/>
          </p:cNvSpPr>
          <p:nvPr>
            <p:ph idx="1"/>
          </p:nvPr>
        </p:nvSpPr>
        <p:spPr>
          <a:xfrm>
            <a:off x="1001803" y="2110296"/>
            <a:ext cx="7998618" cy="3097569"/>
          </a:xfrm>
        </p:spPr>
        <p:txBody>
          <a:bodyPr/>
          <a:lstStyle/>
          <a:p>
            <a:r>
              <a:rPr lang="en-IN" dirty="0" smtClean="0"/>
              <a:t>USER LEVEL THREAD</a:t>
            </a:r>
          </a:p>
          <a:p>
            <a:r>
              <a:rPr lang="en-IN" dirty="0" smtClean="0"/>
              <a:t>KERNEL LEVEL THREAD</a:t>
            </a:r>
          </a:p>
          <a:p>
            <a:endParaRPr lang="en-US" dirty="0"/>
          </a:p>
        </p:txBody>
      </p:sp>
      <p:pic>
        <p:nvPicPr>
          <p:cNvPr id="2050" name="Picture 2" descr="what is the difference between user level thread and kernel level threads?  under what circumstances one better than anothe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7774" y="1889596"/>
            <a:ext cx="5408762" cy="3976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82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a:t>
            </a:r>
            <a:endParaRPr lang="en-US" dirty="0"/>
          </a:p>
        </p:txBody>
      </p:sp>
      <p:pic>
        <p:nvPicPr>
          <p:cNvPr id="3074" name="Picture 2" descr="Quest 02 &amp; 03 : Multithreading in Operating System | by Demo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37095"/>
            <a:ext cx="9150350" cy="546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211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MEMORY ALLOCATION METHODS</a:t>
            </a:r>
            <a:endParaRPr lang="en-US" dirty="0"/>
          </a:p>
        </p:txBody>
      </p:sp>
      <p:sp>
        <p:nvSpPr>
          <p:cNvPr id="4" name="Content Placeholder 3"/>
          <p:cNvSpPr>
            <a:spLocks noGrp="1"/>
          </p:cNvSpPr>
          <p:nvPr>
            <p:ph idx="1"/>
          </p:nvPr>
        </p:nvSpPr>
        <p:spPr/>
        <p:txBody>
          <a:bodyPr/>
          <a:lstStyle/>
          <a:p>
            <a:r>
              <a:rPr lang="en-IN" dirty="0" smtClean="0"/>
              <a:t>CONTIGOUS-  1)SINGLE PARTITION –does not support 									multiprogramming</a:t>
            </a:r>
          </a:p>
          <a:p>
            <a:r>
              <a:rPr lang="en-IN" dirty="0"/>
              <a:t> </a:t>
            </a:r>
            <a:r>
              <a:rPr lang="en-IN" dirty="0" smtClean="0"/>
              <a:t>                         2)MULTIPLE PARTITION  - a)Fixed partition(MFT)</a:t>
            </a:r>
          </a:p>
          <a:p>
            <a:r>
              <a:rPr lang="en-IN" dirty="0"/>
              <a:t> </a:t>
            </a:r>
            <a:r>
              <a:rPr lang="en-IN" dirty="0" smtClean="0"/>
              <a:t>                                                                       b)Variable partition(MVT)</a:t>
            </a:r>
          </a:p>
          <a:p>
            <a:r>
              <a:rPr lang="en-IN" dirty="0" smtClean="0"/>
              <a:t>Non </a:t>
            </a:r>
            <a:r>
              <a:rPr lang="en-IN" dirty="0" err="1" smtClean="0"/>
              <a:t>Contigous</a:t>
            </a:r>
            <a:r>
              <a:rPr lang="en-IN" dirty="0" smtClean="0"/>
              <a:t> -1)Paging</a:t>
            </a:r>
          </a:p>
          <a:p>
            <a:r>
              <a:rPr lang="en-IN" dirty="0"/>
              <a:t> </a:t>
            </a:r>
            <a:r>
              <a:rPr lang="en-IN" dirty="0" smtClean="0"/>
              <a:t>                            2)Segmentation</a:t>
            </a:r>
          </a:p>
          <a:p>
            <a:r>
              <a:rPr lang="en-IN" dirty="0"/>
              <a:t> </a:t>
            </a:r>
            <a:r>
              <a:rPr lang="en-IN" dirty="0" smtClean="0"/>
              <a:t>                             3)Paging with segmentation</a:t>
            </a:r>
            <a:endParaRPr lang="en-US" dirty="0"/>
          </a:p>
        </p:txBody>
      </p:sp>
    </p:spTree>
    <p:extLst>
      <p:ext uri="{BB962C8B-B14F-4D97-AF65-F5344CB8AC3E}">
        <p14:creationId xmlns:p14="http://schemas.microsoft.com/office/powerpoint/2010/main" val="189446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MFT/fixed partition</a:t>
            </a:r>
            <a:endParaRPr lang="en-US" dirty="0"/>
          </a:p>
        </p:txBody>
      </p:sp>
      <p:sp>
        <p:nvSpPr>
          <p:cNvPr id="3" name="Content Placeholder 2"/>
          <p:cNvSpPr>
            <a:spLocks noGrp="1"/>
          </p:cNvSpPr>
          <p:nvPr>
            <p:ph idx="1"/>
          </p:nvPr>
        </p:nvSpPr>
        <p:spPr>
          <a:xfrm>
            <a:off x="1597324" y="1509624"/>
            <a:ext cx="9246080" cy="4218288"/>
          </a:xfrm>
        </p:spPr>
        <p:txBody>
          <a:bodyPr/>
          <a:lstStyle/>
          <a:p>
            <a:r>
              <a:rPr lang="en-IN" dirty="0" smtClean="0"/>
              <a:t>In this </a:t>
            </a:r>
            <a:r>
              <a:rPr lang="en-IN" dirty="0" err="1" smtClean="0"/>
              <a:t>partition,number</a:t>
            </a:r>
            <a:r>
              <a:rPr lang="en-IN" dirty="0" smtClean="0"/>
              <a:t> of partitions in RAM are fixed but size of each partition may vary.</a:t>
            </a:r>
          </a:p>
          <a:p>
            <a:endParaRPr lang="en-US" dirty="0"/>
          </a:p>
        </p:txBody>
      </p:sp>
      <p:pic>
        <p:nvPicPr>
          <p:cNvPr id="5122" name="Picture 2" descr="Fixed Partition: Question GATE | MyCareerw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034" y="2712261"/>
            <a:ext cx="7755147" cy="3015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219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MVT/variable partition</a:t>
            </a:r>
            <a:endParaRPr lang="en-US" dirty="0"/>
          </a:p>
        </p:txBody>
      </p:sp>
      <p:pic>
        <p:nvPicPr>
          <p:cNvPr id="7" name="Content Placeholder 6"/>
          <p:cNvPicPr>
            <a:picLocks noGrp="1" noChangeAspect="1"/>
          </p:cNvPicPr>
          <p:nvPr>
            <p:ph idx="1"/>
          </p:nvPr>
        </p:nvPicPr>
        <p:blipFill>
          <a:blip r:embed="rId2"/>
          <a:stretch>
            <a:fillRect/>
          </a:stretch>
        </p:blipFill>
        <p:spPr>
          <a:xfrm>
            <a:off x="1431985" y="1786371"/>
            <a:ext cx="8177841" cy="4303877"/>
          </a:xfrm>
          <a:prstGeom prst="rect">
            <a:avLst/>
          </a:prstGeom>
        </p:spPr>
      </p:pic>
    </p:spTree>
    <p:extLst>
      <p:ext uri="{BB962C8B-B14F-4D97-AF65-F5344CB8AC3E}">
        <p14:creationId xmlns:p14="http://schemas.microsoft.com/office/powerpoint/2010/main" val="578101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Partition </a:t>
            </a:r>
            <a:r>
              <a:rPr lang="en-IN" b="1" dirty="0"/>
              <a:t>A</a:t>
            </a:r>
            <a:r>
              <a:rPr lang="en-IN" b="1" dirty="0" smtClean="0"/>
              <a:t>llocation Methods</a:t>
            </a:r>
            <a:endParaRPr lang="en-US" b="1" dirty="0"/>
          </a:p>
        </p:txBody>
      </p:sp>
      <p:sp>
        <p:nvSpPr>
          <p:cNvPr id="3" name="Content Placeholder 2"/>
          <p:cNvSpPr>
            <a:spLocks noGrp="1"/>
          </p:cNvSpPr>
          <p:nvPr>
            <p:ph idx="1"/>
          </p:nvPr>
        </p:nvSpPr>
        <p:spPr/>
        <p:txBody>
          <a:bodyPr/>
          <a:lstStyle/>
          <a:p>
            <a:r>
              <a:rPr lang="en-IN" dirty="0" smtClean="0"/>
              <a:t>First fit </a:t>
            </a:r>
          </a:p>
          <a:p>
            <a:r>
              <a:rPr lang="en-IN" dirty="0" smtClean="0"/>
              <a:t>Best fit </a:t>
            </a:r>
          </a:p>
          <a:p>
            <a:r>
              <a:rPr lang="en-IN" dirty="0" smtClean="0"/>
              <a:t>Worst Fit</a:t>
            </a:r>
          </a:p>
          <a:p>
            <a:pPr marL="0" indent="0">
              <a:buNone/>
            </a:pPr>
            <a:r>
              <a:rPr lang="en-IN" dirty="0" smtClean="0"/>
              <a:t>Q) Given 5 memory partitions of 100KB,500KB,200KB,300KB,600KB.</a:t>
            </a:r>
          </a:p>
          <a:p>
            <a:pPr marL="0" indent="0">
              <a:buNone/>
            </a:pPr>
            <a:r>
              <a:rPr lang="en-IN" dirty="0" smtClean="0"/>
              <a:t>How would each of first </a:t>
            </a:r>
            <a:r>
              <a:rPr lang="en-IN" dirty="0" err="1" smtClean="0"/>
              <a:t>fit,best</a:t>
            </a:r>
            <a:r>
              <a:rPr lang="en-IN" dirty="0" smtClean="0"/>
              <a:t> fit ,worst fit and next fit algorithm places processes of 212kb,417kb,122kb,426kb in </a:t>
            </a:r>
            <a:r>
              <a:rPr lang="en-IN" dirty="0" err="1" smtClean="0"/>
              <a:t>order.Which</a:t>
            </a:r>
            <a:r>
              <a:rPr lang="en-IN" dirty="0" smtClean="0"/>
              <a:t> algorithm is best and waste less memory space.</a:t>
            </a:r>
          </a:p>
          <a:p>
            <a:endParaRPr lang="en-US" dirty="0"/>
          </a:p>
        </p:txBody>
      </p:sp>
    </p:spTree>
    <p:extLst>
      <p:ext uri="{BB962C8B-B14F-4D97-AF65-F5344CB8AC3E}">
        <p14:creationId xmlns:p14="http://schemas.microsoft.com/office/powerpoint/2010/main" val="4270225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 Non contiguous memory allocation-</a:t>
            </a:r>
            <a:br>
              <a:rPr lang="en-IN" dirty="0" smtClean="0"/>
            </a:br>
            <a:r>
              <a:rPr lang="en-IN" dirty="0" smtClean="0"/>
              <a:t>  PAGING</a:t>
            </a:r>
            <a:endParaRPr lang="en-US" dirty="0"/>
          </a:p>
        </p:txBody>
      </p:sp>
      <p:sp>
        <p:nvSpPr>
          <p:cNvPr id="3" name="Content Placeholder 2"/>
          <p:cNvSpPr>
            <a:spLocks noGrp="1"/>
          </p:cNvSpPr>
          <p:nvPr>
            <p:ph idx="1"/>
          </p:nvPr>
        </p:nvSpPr>
        <p:spPr/>
        <p:txBody>
          <a:bodyPr/>
          <a:lstStyle/>
          <a:p>
            <a:r>
              <a:rPr lang="en-IN" dirty="0" smtClean="0"/>
              <a:t>Swapping Concept:::</a:t>
            </a:r>
            <a:endParaRPr lang="en-US" dirty="0"/>
          </a:p>
        </p:txBody>
      </p:sp>
    </p:spTree>
    <p:extLst>
      <p:ext uri="{BB962C8B-B14F-4D97-AF65-F5344CB8AC3E}">
        <p14:creationId xmlns:p14="http://schemas.microsoft.com/office/powerpoint/2010/main" val="255223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PAGING</a:t>
            </a:r>
            <a:endParaRPr lang="en-US" dirty="0"/>
          </a:p>
        </p:txBody>
      </p:sp>
      <p:sp>
        <p:nvSpPr>
          <p:cNvPr id="3" name="Content Placeholder 2"/>
          <p:cNvSpPr>
            <a:spLocks noGrp="1"/>
          </p:cNvSpPr>
          <p:nvPr>
            <p:ph idx="1"/>
          </p:nvPr>
        </p:nvSpPr>
        <p:spPr/>
        <p:txBody>
          <a:bodyPr/>
          <a:lstStyle/>
          <a:p>
            <a:r>
              <a:rPr lang="en-IN" dirty="0" smtClean="0"/>
              <a:t>In </a:t>
            </a:r>
            <a:r>
              <a:rPr lang="en-IN" dirty="0" err="1" smtClean="0"/>
              <a:t>paging,memory</a:t>
            </a:r>
            <a:r>
              <a:rPr lang="en-IN" dirty="0" smtClean="0"/>
              <a:t> is divided into no of blocks of fixed size called frames</a:t>
            </a:r>
          </a:p>
          <a:p>
            <a:r>
              <a:rPr lang="en-IN" dirty="0" smtClean="0"/>
              <a:t>Each process is divided into no of fixed size called pages</a:t>
            </a:r>
          </a:p>
          <a:p>
            <a:r>
              <a:rPr lang="en-IN" dirty="0" smtClean="0"/>
              <a:t>Size of page = size of frame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02025162"/>
              </p:ext>
            </p:extLst>
          </p:nvPr>
        </p:nvGraphicFramePr>
        <p:xfrm>
          <a:off x="1359140" y="4149307"/>
          <a:ext cx="1306423" cy="2027656"/>
        </p:xfrm>
        <a:graphic>
          <a:graphicData uri="http://schemas.openxmlformats.org/drawingml/2006/table">
            <a:tbl>
              <a:tblPr firstRow="1" bandRow="1">
                <a:tableStyleId>{5C22544A-7EE6-4342-B048-85BDC9FD1C3A}</a:tableStyleId>
              </a:tblPr>
              <a:tblGrid>
                <a:gridCol w="1306423"/>
              </a:tblGrid>
              <a:tr h="501688">
                <a:tc>
                  <a:txBody>
                    <a:bodyPr/>
                    <a:lstStyle/>
                    <a:p>
                      <a:r>
                        <a:rPr lang="en-IN" dirty="0" smtClean="0"/>
                        <a:t>PAGE 1</a:t>
                      </a:r>
                      <a:endParaRPr lang="en-US" dirty="0"/>
                    </a:p>
                  </a:txBody>
                  <a:tcPr/>
                </a:tc>
              </a:tr>
              <a:tr h="508656">
                <a:tc>
                  <a:txBody>
                    <a:bodyPr/>
                    <a:lstStyle/>
                    <a:p>
                      <a:r>
                        <a:rPr lang="en-IN" dirty="0" smtClean="0">
                          <a:solidFill>
                            <a:schemeClr val="tx1"/>
                          </a:solidFill>
                        </a:rPr>
                        <a:t>PAGE 2</a:t>
                      </a:r>
                      <a:endParaRPr lang="en-US" dirty="0">
                        <a:solidFill>
                          <a:schemeClr val="tx1"/>
                        </a:solidFill>
                      </a:endParaRPr>
                    </a:p>
                  </a:txBody>
                  <a:tcPr/>
                </a:tc>
              </a:tr>
              <a:tr h="508656">
                <a:tc>
                  <a:txBody>
                    <a:bodyPr/>
                    <a:lstStyle/>
                    <a:p>
                      <a:r>
                        <a:rPr lang="en-IN" dirty="0" smtClean="0"/>
                        <a:t>PAGE 3</a:t>
                      </a:r>
                      <a:endParaRPr lang="en-US" dirty="0"/>
                    </a:p>
                  </a:txBody>
                  <a:tcPr/>
                </a:tc>
              </a:tr>
              <a:tr h="508656">
                <a:tc>
                  <a:txBody>
                    <a:bodyPr/>
                    <a:lstStyle/>
                    <a:p>
                      <a:r>
                        <a:rPr lang="en-IN" dirty="0" smtClean="0"/>
                        <a:t>PAGE 4</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72053317"/>
              </p:ext>
            </p:extLst>
          </p:nvPr>
        </p:nvGraphicFramePr>
        <p:xfrm>
          <a:off x="4240362" y="4018789"/>
          <a:ext cx="1660106" cy="2295746"/>
        </p:xfrm>
        <a:graphic>
          <a:graphicData uri="http://schemas.openxmlformats.org/drawingml/2006/table">
            <a:tbl>
              <a:tblPr firstRow="1" bandRow="1">
                <a:tableStyleId>{5C22544A-7EE6-4342-B048-85BDC9FD1C3A}</a:tableStyleId>
              </a:tblPr>
              <a:tblGrid>
                <a:gridCol w="1660106"/>
              </a:tblGrid>
              <a:tr h="568019">
                <a:tc>
                  <a:txBody>
                    <a:bodyPr/>
                    <a:lstStyle/>
                    <a:p>
                      <a:r>
                        <a:rPr lang="en-IN" dirty="0" smtClean="0"/>
                        <a:t>PAGE 1</a:t>
                      </a:r>
                      <a:endParaRPr lang="en-US" dirty="0"/>
                    </a:p>
                  </a:txBody>
                  <a:tcPr/>
                </a:tc>
              </a:tr>
              <a:tr h="575909">
                <a:tc>
                  <a:txBody>
                    <a:bodyPr/>
                    <a:lstStyle/>
                    <a:p>
                      <a:r>
                        <a:rPr lang="en-IN" dirty="0" smtClean="0"/>
                        <a:t>PAGE 3</a:t>
                      </a:r>
                      <a:endParaRPr lang="en-US" dirty="0"/>
                    </a:p>
                  </a:txBody>
                  <a:tcPr/>
                </a:tc>
              </a:tr>
              <a:tr h="575909">
                <a:tc>
                  <a:txBody>
                    <a:bodyPr/>
                    <a:lstStyle/>
                    <a:p>
                      <a:r>
                        <a:rPr lang="en-IN" dirty="0" smtClean="0"/>
                        <a:t>PAGE 2</a:t>
                      </a:r>
                      <a:endParaRPr lang="en-US" dirty="0"/>
                    </a:p>
                  </a:txBody>
                  <a:tcPr/>
                </a:tc>
              </a:tr>
              <a:tr h="575909">
                <a:tc>
                  <a:txBody>
                    <a:bodyPr/>
                    <a:lstStyle/>
                    <a:p>
                      <a:r>
                        <a:rPr lang="en-IN" dirty="0" smtClean="0"/>
                        <a:t>PAGE 4</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19298685"/>
              </p:ext>
            </p:extLst>
          </p:nvPr>
        </p:nvGraphicFramePr>
        <p:xfrm>
          <a:off x="7981350" y="4059045"/>
          <a:ext cx="1660106" cy="2295746"/>
        </p:xfrm>
        <a:graphic>
          <a:graphicData uri="http://schemas.openxmlformats.org/drawingml/2006/table">
            <a:tbl>
              <a:tblPr firstRow="1" bandRow="1">
                <a:tableStyleId>{5C22544A-7EE6-4342-B048-85BDC9FD1C3A}</a:tableStyleId>
              </a:tblPr>
              <a:tblGrid>
                <a:gridCol w="1660106"/>
              </a:tblGrid>
              <a:tr h="568019">
                <a:tc>
                  <a:txBody>
                    <a:bodyPr/>
                    <a:lstStyle/>
                    <a:p>
                      <a:r>
                        <a:rPr lang="en-IN" dirty="0" smtClean="0"/>
                        <a:t>FRAME 0</a:t>
                      </a:r>
                      <a:endParaRPr lang="en-US" dirty="0"/>
                    </a:p>
                  </a:txBody>
                  <a:tcPr/>
                </a:tc>
              </a:tr>
              <a:tr h="575909">
                <a:tc>
                  <a:txBody>
                    <a:bodyPr/>
                    <a:lstStyle/>
                    <a:p>
                      <a:r>
                        <a:rPr lang="en-IN" dirty="0" smtClean="0"/>
                        <a:t>FRAME</a:t>
                      </a:r>
                      <a:r>
                        <a:rPr lang="en-IN" baseline="0" dirty="0" smtClean="0"/>
                        <a:t> 1</a:t>
                      </a:r>
                      <a:endParaRPr lang="en-US" dirty="0"/>
                    </a:p>
                  </a:txBody>
                  <a:tcPr/>
                </a:tc>
              </a:tr>
              <a:tr h="575909">
                <a:tc>
                  <a:txBody>
                    <a:bodyPr/>
                    <a:lstStyle/>
                    <a:p>
                      <a:r>
                        <a:rPr lang="en-IN" dirty="0" smtClean="0"/>
                        <a:t>FRAME</a:t>
                      </a:r>
                      <a:r>
                        <a:rPr lang="en-IN" baseline="0" dirty="0" smtClean="0"/>
                        <a:t> 2</a:t>
                      </a:r>
                      <a:endParaRPr lang="en-US" dirty="0"/>
                    </a:p>
                  </a:txBody>
                  <a:tcPr/>
                </a:tc>
              </a:tr>
              <a:tr h="575909">
                <a:tc>
                  <a:txBody>
                    <a:bodyPr/>
                    <a:lstStyle/>
                    <a:p>
                      <a:r>
                        <a:rPr lang="en-IN" dirty="0" smtClean="0"/>
                        <a:t>FRAME</a:t>
                      </a:r>
                      <a:r>
                        <a:rPr lang="en-IN" baseline="0" dirty="0" smtClean="0"/>
                        <a:t> 3</a:t>
                      </a:r>
                      <a:endParaRPr lang="en-US" dirty="0"/>
                    </a:p>
                  </a:txBody>
                  <a:tcPr/>
                </a:tc>
              </a:tr>
            </a:tbl>
          </a:graphicData>
        </a:graphic>
      </p:graphicFrame>
      <p:sp>
        <p:nvSpPr>
          <p:cNvPr id="7" name="TextBox 6"/>
          <p:cNvSpPr txBox="1"/>
          <p:nvPr/>
        </p:nvSpPr>
        <p:spPr>
          <a:xfrm>
            <a:off x="6055743" y="4183811"/>
            <a:ext cx="1526876" cy="369332"/>
          </a:xfrm>
          <a:prstGeom prst="rect">
            <a:avLst/>
          </a:prstGeom>
          <a:noFill/>
        </p:spPr>
        <p:txBody>
          <a:bodyPr wrap="square" rtlCol="0">
            <a:spAutoFit/>
          </a:bodyPr>
          <a:lstStyle/>
          <a:p>
            <a:r>
              <a:rPr lang="en-IN" dirty="0" smtClean="0"/>
              <a:t>FRAME 0</a:t>
            </a:r>
            <a:endParaRPr lang="en-US" dirty="0"/>
          </a:p>
        </p:txBody>
      </p:sp>
      <p:sp>
        <p:nvSpPr>
          <p:cNvPr id="8" name="TextBox 7"/>
          <p:cNvSpPr txBox="1"/>
          <p:nvPr/>
        </p:nvSpPr>
        <p:spPr>
          <a:xfrm>
            <a:off x="6116128" y="4830792"/>
            <a:ext cx="1526876" cy="369332"/>
          </a:xfrm>
          <a:prstGeom prst="rect">
            <a:avLst/>
          </a:prstGeom>
          <a:noFill/>
        </p:spPr>
        <p:txBody>
          <a:bodyPr wrap="square" rtlCol="0">
            <a:spAutoFit/>
          </a:bodyPr>
          <a:lstStyle/>
          <a:p>
            <a:r>
              <a:rPr lang="en-IN" dirty="0" smtClean="0"/>
              <a:t>FRAME 1</a:t>
            </a:r>
            <a:endParaRPr lang="en-US" dirty="0"/>
          </a:p>
        </p:txBody>
      </p:sp>
      <p:sp>
        <p:nvSpPr>
          <p:cNvPr id="9" name="TextBox 8"/>
          <p:cNvSpPr txBox="1"/>
          <p:nvPr/>
        </p:nvSpPr>
        <p:spPr>
          <a:xfrm>
            <a:off x="9980762" y="4183811"/>
            <a:ext cx="1164566" cy="369332"/>
          </a:xfrm>
          <a:prstGeom prst="rect">
            <a:avLst/>
          </a:prstGeom>
          <a:noFill/>
        </p:spPr>
        <p:txBody>
          <a:bodyPr wrap="square" rtlCol="0">
            <a:spAutoFit/>
          </a:bodyPr>
          <a:lstStyle/>
          <a:p>
            <a:r>
              <a:rPr lang="en-IN" dirty="0" smtClean="0"/>
              <a:t>PAGE 1</a:t>
            </a:r>
            <a:endParaRPr lang="en-US" dirty="0"/>
          </a:p>
        </p:txBody>
      </p:sp>
      <p:sp>
        <p:nvSpPr>
          <p:cNvPr id="10" name="TextBox 9"/>
          <p:cNvSpPr txBox="1"/>
          <p:nvPr/>
        </p:nvSpPr>
        <p:spPr>
          <a:xfrm>
            <a:off x="10049774" y="4442604"/>
            <a:ext cx="914400" cy="923330"/>
          </a:xfrm>
          <a:prstGeom prst="rect">
            <a:avLst/>
          </a:prstGeom>
          <a:noFill/>
        </p:spPr>
        <p:txBody>
          <a:bodyPr wrap="square" rtlCol="0">
            <a:spAutoFit/>
          </a:bodyPr>
          <a:lstStyle/>
          <a:p>
            <a:endParaRPr lang="en-IN" dirty="0" smtClean="0"/>
          </a:p>
          <a:p>
            <a:r>
              <a:rPr lang="en-IN" dirty="0" smtClean="0"/>
              <a:t>PAGE 2</a:t>
            </a:r>
          </a:p>
          <a:p>
            <a:endParaRPr lang="en-US" dirty="0"/>
          </a:p>
        </p:txBody>
      </p:sp>
    </p:spTree>
    <p:extLst>
      <p:ext uri="{BB962C8B-B14F-4D97-AF65-F5344CB8AC3E}">
        <p14:creationId xmlns:p14="http://schemas.microsoft.com/office/powerpoint/2010/main" val="440999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GENERATION OF PHYSICAL ADDRESS</a:t>
            </a:r>
            <a:endParaRPr lang="en-US" dirty="0"/>
          </a:p>
        </p:txBody>
      </p:sp>
      <p:pic>
        <p:nvPicPr>
          <p:cNvPr id="1026" name="Picture 2" descr="Paging in Operating System with examples | Engineer's Por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306" y="1825625"/>
            <a:ext cx="6711051" cy="410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76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MULTILEVEL FEEDBACK QUEUE SCHEDULING</a:t>
            </a:r>
            <a:endParaRPr lang="en-US" b="1" dirty="0"/>
          </a:p>
        </p:txBody>
      </p:sp>
      <p:pic>
        <p:nvPicPr>
          <p:cNvPr id="2050" name="Picture 2" descr="https://media.geeksforgeeks.org/wp-content/uploads/Multilevel-Feedback-Queue-Scheduling-300x269.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9171" y="2081986"/>
            <a:ext cx="4433440" cy="3975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235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descr="Segmentation Technique in Operating System - Shiksha Onl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675"/>
            <a:ext cx="11800937" cy="601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554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68232859"/>
              </p:ext>
            </p:extLst>
          </p:nvPr>
        </p:nvGraphicFramePr>
        <p:xfrm>
          <a:off x="838200" y="534988"/>
          <a:ext cx="1801483" cy="3088108"/>
        </p:xfrm>
        <a:graphic>
          <a:graphicData uri="http://schemas.openxmlformats.org/drawingml/2006/table">
            <a:tbl>
              <a:tblPr firstRow="1" bandRow="1">
                <a:tableStyleId>{5C22544A-7EE6-4342-B048-85BDC9FD1C3A}</a:tableStyleId>
              </a:tblPr>
              <a:tblGrid>
                <a:gridCol w="1801483"/>
              </a:tblGrid>
              <a:tr h="772027">
                <a:tc>
                  <a:txBody>
                    <a:bodyPr/>
                    <a:lstStyle/>
                    <a:p>
                      <a:endParaRPr lang="en-US" dirty="0"/>
                    </a:p>
                  </a:txBody>
                  <a:tcPr/>
                </a:tc>
              </a:tr>
              <a:tr h="772027">
                <a:tc>
                  <a:txBody>
                    <a:bodyPr/>
                    <a:lstStyle/>
                    <a:p>
                      <a:endParaRPr lang="en-US" dirty="0"/>
                    </a:p>
                  </a:txBody>
                  <a:tcPr/>
                </a:tc>
              </a:tr>
              <a:tr h="772027">
                <a:tc>
                  <a:txBody>
                    <a:bodyPr/>
                    <a:lstStyle/>
                    <a:p>
                      <a:endParaRPr lang="en-US" dirty="0"/>
                    </a:p>
                  </a:txBody>
                  <a:tcPr/>
                </a:tc>
              </a:tr>
              <a:tr h="772027">
                <a:tc>
                  <a:txBody>
                    <a:bodyPr/>
                    <a:lstStyle/>
                    <a:p>
                      <a:r>
                        <a:rPr lang="en-IN" dirty="0" smtClean="0"/>
                        <a:t>  </a:t>
                      </a:r>
                      <a:endParaRPr lang="en-US" dirty="0"/>
                    </a:p>
                  </a:txBody>
                  <a:tcPr/>
                </a:tc>
              </a:tr>
            </a:tbl>
          </a:graphicData>
        </a:graphic>
      </p:graphicFrame>
      <p:sp>
        <p:nvSpPr>
          <p:cNvPr id="5" name="TextBox 4"/>
          <p:cNvSpPr txBox="1"/>
          <p:nvPr/>
        </p:nvSpPr>
        <p:spPr>
          <a:xfrm>
            <a:off x="1173191" y="776377"/>
            <a:ext cx="1466491" cy="369332"/>
          </a:xfrm>
          <a:prstGeom prst="rect">
            <a:avLst/>
          </a:prstGeom>
          <a:noFill/>
        </p:spPr>
        <p:txBody>
          <a:bodyPr wrap="square" rtlCol="0">
            <a:spAutoFit/>
          </a:bodyPr>
          <a:lstStyle/>
          <a:p>
            <a:r>
              <a:rPr lang="en-IN" dirty="0" smtClean="0"/>
              <a:t>Segment 1</a:t>
            </a:r>
            <a:endParaRPr lang="en-US" dirty="0"/>
          </a:p>
        </p:txBody>
      </p:sp>
      <p:sp>
        <p:nvSpPr>
          <p:cNvPr id="6" name="TextBox 5"/>
          <p:cNvSpPr txBox="1"/>
          <p:nvPr/>
        </p:nvSpPr>
        <p:spPr>
          <a:xfrm>
            <a:off x="1268083" y="1492370"/>
            <a:ext cx="1250830" cy="369332"/>
          </a:xfrm>
          <a:prstGeom prst="rect">
            <a:avLst/>
          </a:prstGeom>
          <a:noFill/>
        </p:spPr>
        <p:txBody>
          <a:bodyPr wrap="square" rtlCol="0">
            <a:spAutoFit/>
          </a:bodyPr>
          <a:lstStyle/>
          <a:p>
            <a:r>
              <a:rPr lang="en-IN" dirty="0" smtClean="0"/>
              <a:t>Segment 2</a:t>
            </a:r>
            <a:endParaRPr lang="en-US" dirty="0"/>
          </a:p>
        </p:txBody>
      </p:sp>
      <p:sp>
        <p:nvSpPr>
          <p:cNvPr id="7" name="TextBox 6"/>
          <p:cNvSpPr txBox="1"/>
          <p:nvPr/>
        </p:nvSpPr>
        <p:spPr>
          <a:xfrm>
            <a:off x="1268083" y="2372264"/>
            <a:ext cx="1250830" cy="369332"/>
          </a:xfrm>
          <a:prstGeom prst="rect">
            <a:avLst/>
          </a:prstGeom>
          <a:noFill/>
        </p:spPr>
        <p:txBody>
          <a:bodyPr wrap="square" rtlCol="0">
            <a:spAutoFit/>
          </a:bodyPr>
          <a:lstStyle/>
          <a:p>
            <a:r>
              <a:rPr lang="en-IN" dirty="0" smtClean="0"/>
              <a:t>Segment 3</a:t>
            </a:r>
            <a:endParaRPr lang="en-US" dirty="0"/>
          </a:p>
        </p:txBody>
      </p:sp>
      <p:sp>
        <p:nvSpPr>
          <p:cNvPr id="8" name="TextBox 7"/>
          <p:cNvSpPr txBox="1"/>
          <p:nvPr/>
        </p:nvSpPr>
        <p:spPr>
          <a:xfrm>
            <a:off x="1173191" y="3071004"/>
            <a:ext cx="1345722" cy="369332"/>
          </a:xfrm>
          <a:prstGeom prst="rect">
            <a:avLst/>
          </a:prstGeom>
          <a:noFill/>
        </p:spPr>
        <p:txBody>
          <a:bodyPr wrap="square" rtlCol="0">
            <a:spAutoFit/>
          </a:bodyPr>
          <a:lstStyle/>
          <a:p>
            <a:r>
              <a:rPr lang="en-IN" dirty="0" smtClean="0"/>
              <a:t>Segment 4</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28913611"/>
              </p:ext>
            </p:extLst>
          </p:nvPr>
        </p:nvGraphicFramePr>
        <p:xfrm>
          <a:off x="4313208" y="719666"/>
          <a:ext cx="5846792" cy="1142036"/>
        </p:xfrm>
        <a:graphic>
          <a:graphicData uri="http://schemas.openxmlformats.org/drawingml/2006/table">
            <a:tbl>
              <a:tblPr firstRow="1" bandRow="1">
                <a:tableStyleId>{5C22544A-7EE6-4342-B048-85BDC9FD1C3A}</a:tableStyleId>
              </a:tblPr>
              <a:tblGrid>
                <a:gridCol w="2923396"/>
                <a:gridCol w="2923396"/>
              </a:tblGrid>
              <a:tr h="1142036">
                <a:tc>
                  <a:txBody>
                    <a:bodyPr/>
                    <a:lstStyle/>
                    <a:p>
                      <a:endParaRPr lang="en-US" dirty="0"/>
                    </a:p>
                  </a:txBody>
                  <a:tcPr/>
                </a:tc>
                <a:tc>
                  <a:txBody>
                    <a:bodyPr/>
                    <a:lstStyle/>
                    <a:p>
                      <a:endParaRPr lang="en-US" dirty="0"/>
                    </a:p>
                  </a:txBody>
                  <a:tcPr/>
                </a:tc>
              </a:tr>
            </a:tbl>
          </a:graphicData>
        </a:graphic>
      </p:graphicFrame>
      <p:sp>
        <p:nvSpPr>
          <p:cNvPr id="10" name="TextBox 9"/>
          <p:cNvSpPr txBox="1"/>
          <p:nvPr/>
        </p:nvSpPr>
        <p:spPr>
          <a:xfrm>
            <a:off x="4554747" y="1035170"/>
            <a:ext cx="1846053" cy="646331"/>
          </a:xfrm>
          <a:prstGeom prst="rect">
            <a:avLst/>
          </a:prstGeom>
          <a:noFill/>
        </p:spPr>
        <p:txBody>
          <a:bodyPr wrap="square" rtlCol="0">
            <a:spAutoFit/>
          </a:bodyPr>
          <a:lstStyle/>
          <a:p>
            <a:r>
              <a:rPr lang="en-IN" dirty="0" smtClean="0"/>
              <a:t>Base address of segment</a:t>
            </a:r>
            <a:endParaRPr lang="en-US" dirty="0"/>
          </a:p>
        </p:txBody>
      </p:sp>
      <p:sp>
        <p:nvSpPr>
          <p:cNvPr id="11" name="TextBox 10"/>
          <p:cNvSpPr txBox="1"/>
          <p:nvPr/>
        </p:nvSpPr>
        <p:spPr>
          <a:xfrm>
            <a:off x="7677509" y="1052422"/>
            <a:ext cx="2087593" cy="369332"/>
          </a:xfrm>
          <a:prstGeom prst="rect">
            <a:avLst/>
          </a:prstGeom>
          <a:noFill/>
        </p:spPr>
        <p:txBody>
          <a:bodyPr wrap="square" rtlCol="0">
            <a:spAutoFit/>
          </a:bodyPr>
          <a:lstStyle/>
          <a:p>
            <a:r>
              <a:rPr lang="en-IN" dirty="0" smtClean="0"/>
              <a:t>Size of segment</a:t>
            </a:r>
            <a:endParaRPr lang="en-US" dirty="0"/>
          </a:p>
        </p:txBody>
      </p:sp>
    </p:spTree>
    <p:extLst>
      <p:ext uri="{BB962C8B-B14F-4D97-AF65-F5344CB8AC3E}">
        <p14:creationId xmlns:p14="http://schemas.microsoft.com/office/powerpoint/2010/main" val="2753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Generation of physical Address</a:t>
            </a:r>
            <a:endParaRPr lang="en-US" dirty="0"/>
          </a:p>
        </p:txBody>
      </p:sp>
      <p:pic>
        <p:nvPicPr>
          <p:cNvPr id="5" name="Picture 4"/>
          <p:cNvPicPr>
            <a:picLocks noChangeAspect="1"/>
          </p:cNvPicPr>
          <p:nvPr/>
        </p:nvPicPr>
        <p:blipFill>
          <a:blip r:embed="rId2"/>
          <a:stretch>
            <a:fillRect/>
          </a:stretch>
        </p:blipFill>
        <p:spPr>
          <a:xfrm>
            <a:off x="1614487" y="2085166"/>
            <a:ext cx="9151279" cy="4257675"/>
          </a:xfrm>
          <a:prstGeom prst="rect">
            <a:avLst/>
          </a:prstGeom>
        </p:spPr>
      </p:pic>
      <p:sp>
        <p:nvSpPr>
          <p:cNvPr id="6" name="TextBox 5"/>
          <p:cNvSpPr txBox="1"/>
          <p:nvPr/>
        </p:nvSpPr>
        <p:spPr>
          <a:xfrm>
            <a:off x="879894" y="4270075"/>
            <a:ext cx="3001993" cy="1200329"/>
          </a:xfrm>
          <a:prstGeom prst="rect">
            <a:avLst/>
          </a:prstGeom>
          <a:noFill/>
        </p:spPr>
        <p:txBody>
          <a:bodyPr wrap="square" rtlCol="0">
            <a:spAutoFit/>
          </a:bodyPr>
          <a:lstStyle/>
          <a:p>
            <a:r>
              <a:rPr lang="en-IN" dirty="0" smtClean="0"/>
              <a:t>S is segment no</a:t>
            </a:r>
          </a:p>
          <a:p>
            <a:r>
              <a:rPr lang="en-IN" dirty="0" smtClean="0"/>
              <a:t>D is offset with segment</a:t>
            </a:r>
          </a:p>
          <a:p>
            <a:r>
              <a:rPr lang="en-IN" dirty="0" smtClean="0"/>
              <a:t>B is base address of segment</a:t>
            </a:r>
          </a:p>
          <a:p>
            <a:r>
              <a:rPr lang="en-IN" dirty="0" smtClean="0"/>
              <a:t>Z is size of segment</a:t>
            </a:r>
            <a:endParaRPr lang="en-US" dirty="0"/>
          </a:p>
        </p:txBody>
      </p:sp>
    </p:spTree>
    <p:extLst>
      <p:ext uri="{BB962C8B-B14F-4D97-AF65-F5344CB8AC3E}">
        <p14:creationId xmlns:p14="http://schemas.microsoft.com/office/powerpoint/2010/main" val="3489945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Paging with segmentation</a:t>
            </a:r>
            <a:endParaRPr lang="en-US" dirty="0"/>
          </a:p>
        </p:txBody>
      </p:sp>
      <p:sp>
        <p:nvSpPr>
          <p:cNvPr id="3" name="Content Placeholder 2"/>
          <p:cNvSpPr>
            <a:spLocks noGrp="1"/>
          </p:cNvSpPr>
          <p:nvPr>
            <p:ph idx="1"/>
          </p:nvPr>
        </p:nvSpPr>
        <p:spPr/>
        <p:txBody>
          <a:bodyPr/>
          <a:lstStyle/>
          <a:p>
            <a:r>
              <a:rPr lang="en-IN" dirty="0" smtClean="0"/>
              <a:t>It combines features of both paging and segmentation</a:t>
            </a:r>
          </a:p>
          <a:p>
            <a:r>
              <a:rPr lang="en-IN" dirty="0" smtClean="0"/>
              <a:t>Each segment is divided into pages of fixed size which is equal to main memory frames.</a:t>
            </a:r>
          </a:p>
          <a:p>
            <a:r>
              <a:rPr lang="en-IN" dirty="0" smtClean="0"/>
              <a:t>Each segment has page table </a:t>
            </a:r>
          </a:p>
          <a:p>
            <a:r>
              <a:rPr lang="en-IN" dirty="0" smtClean="0"/>
              <a:t>2 Tables are used –segment and page table</a:t>
            </a:r>
          </a:p>
          <a:p>
            <a:r>
              <a:rPr lang="en-IN" dirty="0" smtClean="0"/>
              <a:t>Logical address consists of segment no and segment offset</a:t>
            </a:r>
          </a:p>
          <a:p>
            <a:r>
              <a:rPr lang="en-IN" dirty="0" smtClean="0"/>
              <a:t>Segment offset is divided into 2 parts</a:t>
            </a:r>
          </a:p>
          <a:p>
            <a:r>
              <a:rPr lang="en-IN" dirty="0" smtClean="0"/>
              <a:t>Page number and page offset</a:t>
            </a:r>
            <a:endParaRPr lang="en-US" dirty="0"/>
          </a:p>
        </p:txBody>
      </p:sp>
    </p:spTree>
    <p:extLst>
      <p:ext uri="{BB962C8B-B14F-4D97-AF65-F5344CB8AC3E}">
        <p14:creationId xmlns:p14="http://schemas.microsoft.com/office/powerpoint/2010/main" val="1723790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ged Segmentation and Segmented Paging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355" y="215660"/>
            <a:ext cx="7445192" cy="5961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73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ALGORITHM EVALUATION</a:t>
            </a:r>
            <a:endParaRPr lang="en-US" dirty="0"/>
          </a:p>
        </p:txBody>
      </p:sp>
      <p:sp>
        <p:nvSpPr>
          <p:cNvPr id="3" name="Content Placeholder 2"/>
          <p:cNvSpPr>
            <a:spLocks noGrp="1"/>
          </p:cNvSpPr>
          <p:nvPr>
            <p:ph idx="1"/>
          </p:nvPr>
        </p:nvSpPr>
        <p:spPr>
          <a:xfrm>
            <a:off x="838200" y="1268083"/>
            <a:ext cx="10515600" cy="4908880"/>
          </a:xfrm>
        </p:spPr>
        <p:txBody>
          <a:bodyPr>
            <a:normAutofit/>
          </a:bodyPr>
          <a:lstStyle/>
          <a:p>
            <a:r>
              <a:rPr lang="en-US" dirty="0"/>
              <a:t>The first thing we need to decide is how we will evaluate the algorithms. To do this we need to decide on the relative importance of the factors we listed above (Fairness, Efficiency, Response Times, Turnaround and Throughput). Only once we have decided on our </a:t>
            </a:r>
            <a:r>
              <a:rPr lang="en-US" dirty="0" smtClean="0"/>
              <a:t>evaluation </a:t>
            </a:r>
            <a:r>
              <a:rPr lang="en-US" dirty="0"/>
              <a:t>method can we </a:t>
            </a:r>
            <a:r>
              <a:rPr lang="en-US" dirty="0" smtClean="0"/>
              <a:t>carry </a:t>
            </a:r>
            <a:r>
              <a:rPr lang="en-US" dirty="0"/>
              <a:t>out the evaluation</a:t>
            </a:r>
            <a:r>
              <a:rPr lang="en-US" dirty="0" smtClean="0"/>
              <a:t>.</a:t>
            </a:r>
          </a:p>
          <a:p>
            <a:r>
              <a:rPr lang="en-IN" dirty="0" smtClean="0"/>
              <a:t>There are 3 Evaluation Methods which can be used for selection of an algorithm</a:t>
            </a:r>
          </a:p>
          <a:p>
            <a:r>
              <a:rPr lang="en-IN" b="1" dirty="0" smtClean="0"/>
              <a:t>1)Deterministic modelling</a:t>
            </a:r>
          </a:p>
          <a:p>
            <a:r>
              <a:rPr lang="en-IN" b="1" dirty="0" smtClean="0"/>
              <a:t>2)Queuing model</a:t>
            </a:r>
          </a:p>
          <a:p>
            <a:r>
              <a:rPr lang="en-IN" b="1" dirty="0" smtClean="0"/>
              <a:t>3)Simulation </a:t>
            </a:r>
          </a:p>
          <a:p>
            <a:endParaRPr lang="en-US" dirty="0"/>
          </a:p>
        </p:txBody>
      </p:sp>
    </p:spTree>
    <p:extLst>
      <p:ext uri="{BB962C8B-B14F-4D97-AF65-F5344CB8AC3E}">
        <p14:creationId xmlns:p14="http://schemas.microsoft.com/office/powerpoint/2010/main" val="1938355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Deterministic </a:t>
            </a:r>
            <a:r>
              <a:rPr lang="en-IN" b="1" dirty="0" err="1" smtClean="0"/>
              <a:t>modeling</a:t>
            </a:r>
            <a:endParaRPr lang="en-US" b="1" dirty="0"/>
          </a:p>
        </p:txBody>
      </p:sp>
      <p:sp>
        <p:nvSpPr>
          <p:cNvPr id="3" name="Content Placeholder 2"/>
          <p:cNvSpPr>
            <a:spLocks noGrp="1"/>
          </p:cNvSpPr>
          <p:nvPr>
            <p:ph idx="1"/>
          </p:nvPr>
        </p:nvSpPr>
        <p:spPr/>
        <p:txBody>
          <a:bodyPr/>
          <a:lstStyle/>
          <a:p>
            <a:r>
              <a:rPr lang="en-US" dirty="0"/>
              <a:t>This evaluation method takes a predetermined workload and </a:t>
            </a:r>
            <a:r>
              <a:rPr lang="en-US" dirty="0" smtClean="0"/>
              <a:t>evaluates </a:t>
            </a:r>
            <a:r>
              <a:rPr lang="en-US" dirty="0"/>
              <a:t>each algorithm using that workload</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95204056"/>
              </p:ext>
            </p:extLst>
          </p:nvPr>
        </p:nvGraphicFramePr>
        <p:xfrm>
          <a:off x="838200" y="2904014"/>
          <a:ext cx="3991252" cy="2228774"/>
        </p:xfrm>
        <a:graphic>
          <a:graphicData uri="http://schemas.openxmlformats.org/drawingml/2006/table">
            <a:tbl>
              <a:tblPr/>
              <a:tblGrid>
                <a:gridCol w="1995626"/>
                <a:gridCol w="1995626"/>
              </a:tblGrid>
              <a:tr h="313971">
                <a:tc>
                  <a:txBody>
                    <a:bodyPr/>
                    <a:lstStyle/>
                    <a:p>
                      <a:pPr algn="ctr"/>
                      <a:r>
                        <a:rPr lang="en-US" b="1" dirty="0"/>
                        <a:t>Process</a:t>
                      </a:r>
                      <a:endParaRPr lang="en-US" dirty="0"/>
                    </a:p>
                  </a:txBody>
                  <a:tcPr anchor="ctr">
                    <a:lnL>
                      <a:noFill/>
                    </a:lnL>
                    <a:lnR>
                      <a:noFill/>
                    </a:lnR>
                    <a:lnT>
                      <a:noFill/>
                    </a:lnT>
                    <a:lnB>
                      <a:noFill/>
                    </a:lnB>
                    <a:solidFill>
                      <a:srgbClr val="FFFFFF"/>
                    </a:solidFill>
                  </a:tcPr>
                </a:tc>
                <a:tc>
                  <a:txBody>
                    <a:bodyPr/>
                    <a:lstStyle/>
                    <a:p>
                      <a:pPr algn="ctr"/>
                      <a:r>
                        <a:rPr lang="en-US" b="1"/>
                        <a:t>Burst Time</a:t>
                      </a:r>
                      <a:endParaRPr lang="en-US"/>
                    </a:p>
                  </a:txBody>
                  <a:tcPr anchor="ctr">
                    <a:lnL>
                      <a:noFill/>
                    </a:lnL>
                    <a:lnR>
                      <a:noFill/>
                    </a:lnR>
                    <a:lnT>
                      <a:noFill/>
                    </a:lnT>
                    <a:lnB>
                      <a:noFill/>
                    </a:lnB>
                    <a:solidFill>
                      <a:srgbClr val="FFFFFF"/>
                    </a:solidFill>
                  </a:tcPr>
                </a:tc>
              </a:tr>
              <a:tr h="313971">
                <a:tc>
                  <a:txBody>
                    <a:bodyPr/>
                    <a:lstStyle/>
                    <a:p>
                      <a:pPr algn="ctr"/>
                      <a:r>
                        <a:rPr lang="en-US"/>
                        <a:t>P1</a:t>
                      </a:r>
                    </a:p>
                  </a:txBody>
                  <a:tcPr anchor="ctr">
                    <a:lnL>
                      <a:noFill/>
                    </a:lnL>
                    <a:lnR>
                      <a:noFill/>
                    </a:lnR>
                    <a:lnT>
                      <a:noFill/>
                    </a:lnT>
                    <a:lnB>
                      <a:noFill/>
                    </a:lnB>
                    <a:solidFill>
                      <a:srgbClr val="FFFFFF"/>
                    </a:solidFill>
                  </a:tcPr>
                </a:tc>
                <a:tc>
                  <a:txBody>
                    <a:bodyPr/>
                    <a:lstStyle/>
                    <a:p>
                      <a:pPr algn="ctr"/>
                      <a:r>
                        <a:rPr lang="en-US"/>
                        <a:t>9</a:t>
                      </a:r>
                    </a:p>
                  </a:txBody>
                  <a:tcPr anchor="ctr">
                    <a:lnL>
                      <a:noFill/>
                    </a:lnL>
                    <a:lnR>
                      <a:noFill/>
                    </a:lnR>
                    <a:lnT>
                      <a:noFill/>
                    </a:lnT>
                    <a:lnB>
                      <a:noFill/>
                    </a:lnB>
                    <a:solidFill>
                      <a:srgbClr val="FFFFFF"/>
                    </a:solidFill>
                  </a:tcPr>
                </a:tc>
              </a:tr>
              <a:tr h="399974">
                <a:tc>
                  <a:txBody>
                    <a:bodyPr/>
                    <a:lstStyle/>
                    <a:p>
                      <a:pPr algn="ctr"/>
                      <a:r>
                        <a:rPr lang="en-US"/>
                        <a:t>P2</a:t>
                      </a:r>
                    </a:p>
                  </a:txBody>
                  <a:tcPr anchor="ctr">
                    <a:lnL>
                      <a:noFill/>
                    </a:lnL>
                    <a:lnR>
                      <a:noFill/>
                    </a:lnR>
                    <a:lnT>
                      <a:noFill/>
                    </a:lnT>
                    <a:lnB>
                      <a:noFill/>
                    </a:lnB>
                    <a:solidFill>
                      <a:srgbClr val="FFFFFF"/>
                    </a:solidFill>
                  </a:tcPr>
                </a:tc>
                <a:tc>
                  <a:txBody>
                    <a:bodyPr/>
                    <a:lstStyle/>
                    <a:p>
                      <a:pPr algn="ctr"/>
                      <a:r>
                        <a:rPr lang="en-US"/>
                        <a:t>33</a:t>
                      </a:r>
                    </a:p>
                  </a:txBody>
                  <a:tcPr anchor="ctr">
                    <a:lnL>
                      <a:noFill/>
                    </a:lnL>
                    <a:lnR>
                      <a:noFill/>
                    </a:lnR>
                    <a:lnT>
                      <a:noFill/>
                    </a:lnT>
                    <a:lnB>
                      <a:noFill/>
                    </a:lnB>
                    <a:solidFill>
                      <a:srgbClr val="FFFFFF"/>
                    </a:solidFill>
                  </a:tcPr>
                </a:tc>
              </a:tr>
              <a:tr h="313971">
                <a:tc>
                  <a:txBody>
                    <a:bodyPr/>
                    <a:lstStyle/>
                    <a:p>
                      <a:pPr algn="ctr"/>
                      <a:r>
                        <a:rPr lang="en-US"/>
                        <a:t>P3</a:t>
                      </a:r>
                    </a:p>
                  </a:txBody>
                  <a:tcPr anchor="ctr">
                    <a:lnL>
                      <a:noFill/>
                    </a:lnL>
                    <a:lnR>
                      <a:noFill/>
                    </a:lnR>
                    <a:lnT>
                      <a:noFill/>
                    </a:lnT>
                    <a:lnB>
                      <a:noFill/>
                    </a:lnB>
                    <a:solidFill>
                      <a:srgbClr val="FFFFFF"/>
                    </a:solidFill>
                  </a:tcPr>
                </a:tc>
                <a:tc>
                  <a:txBody>
                    <a:bodyPr/>
                    <a:lstStyle/>
                    <a:p>
                      <a:pPr algn="ctr"/>
                      <a:r>
                        <a:rPr lang="en-US"/>
                        <a:t>2</a:t>
                      </a:r>
                    </a:p>
                  </a:txBody>
                  <a:tcPr anchor="ctr">
                    <a:lnL>
                      <a:noFill/>
                    </a:lnL>
                    <a:lnR>
                      <a:noFill/>
                    </a:lnR>
                    <a:lnT>
                      <a:noFill/>
                    </a:lnT>
                    <a:lnB>
                      <a:noFill/>
                    </a:lnB>
                    <a:solidFill>
                      <a:srgbClr val="FFFFFF"/>
                    </a:solidFill>
                  </a:tcPr>
                </a:tc>
              </a:tr>
              <a:tr h="313971">
                <a:tc>
                  <a:txBody>
                    <a:bodyPr/>
                    <a:lstStyle/>
                    <a:p>
                      <a:pPr algn="ctr"/>
                      <a:r>
                        <a:rPr lang="en-US"/>
                        <a:t>P4</a:t>
                      </a:r>
                    </a:p>
                  </a:txBody>
                  <a:tcPr anchor="ctr">
                    <a:lnL>
                      <a:noFill/>
                    </a:lnL>
                    <a:lnR>
                      <a:noFill/>
                    </a:lnR>
                    <a:lnT>
                      <a:noFill/>
                    </a:lnT>
                    <a:lnB>
                      <a:noFill/>
                    </a:lnB>
                    <a:solidFill>
                      <a:srgbClr val="FFFFFF"/>
                    </a:solidFill>
                  </a:tcPr>
                </a:tc>
                <a:tc>
                  <a:txBody>
                    <a:bodyPr/>
                    <a:lstStyle/>
                    <a:p>
                      <a:pPr algn="ctr"/>
                      <a:r>
                        <a:rPr lang="en-US" dirty="0"/>
                        <a:t>5</a:t>
                      </a:r>
                    </a:p>
                  </a:txBody>
                  <a:tcPr anchor="ctr">
                    <a:lnL>
                      <a:noFill/>
                    </a:lnL>
                    <a:lnR>
                      <a:noFill/>
                    </a:lnR>
                    <a:lnT>
                      <a:noFill/>
                    </a:lnT>
                    <a:lnB>
                      <a:noFill/>
                    </a:lnB>
                    <a:solidFill>
                      <a:srgbClr val="FFFFFF"/>
                    </a:solidFill>
                  </a:tcPr>
                </a:tc>
              </a:tr>
              <a:tr h="313971">
                <a:tc>
                  <a:txBody>
                    <a:bodyPr/>
                    <a:lstStyle/>
                    <a:p>
                      <a:pPr algn="ctr"/>
                      <a:r>
                        <a:rPr lang="en-US"/>
                        <a:t>P5</a:t>
                      </a:r>
                    </a:p>
                  </a:txBody>
                  <a:tcPr anchor="ctr">
                    <a:lnL>
                      <a:noFill/>
                    </a:lnL>
                    <a:lnR>
                      <a:noFill/>
                    </a:lnR>
                    <a:lnT>
                      <a:noFill/>
                    </a:lnT>
                    <a:lnB>
                      <a:noFill/>
                    </a:lnB>
                    <a:solidFill>
                      <a:srgbClr val="FFFFFF"/>
                    </a:solidFill>
                  </a:tcPr>
                </a:tc>
                <a:tc>
                  <a:txBody>
                    <a:bodyPr/>
                    <a:lstStyle/>
                    <a:p>
                      <a:pPr algn="ctr"/>
                      <a:r>
                        <a:rPr lang="en-US" dirty="0"/>
                        <a:t>14</a:t>
                      </a:r>
                    </a:p>
                  </a:txBody>
                  <a:tcPr anchor="ctr">
                    <a:lnL>
                      <a:noFill/>
                    </a:lnL>
                    <a:lnR>
                      <a:noFill/>
                    </a:lnR>
                    <a:lnT>
                      <a:noFill/>
                    </a:lnT>
                    <a:lnB>
                      <a:noFill/>
                    </a:lnB>
                    <a:solidFill>
                      <a:srgbClr val="FFFFFF"/>
                    </a:solidFill>
                  </a:tcPr>
                </a:tc>
              </a:tr>
            </a:tbl>
          </a:graphicData>
        </a:graphic>
      </p:graphicFrame>
      <p:sp>
        <p:nvSpPr>
          <p:cNvPr id="6" name="TextBox 5"/>
          <p:cNvSpPr txBox="1"/>
          <p:nvPr/>
        </p:nvSpPr>
        <p:spPr>
          <a:xfrm>
            <a:off x="6036816" y="3142695"/>
            <a:ext cx="4873840" cy="2308324"/>
          </a:xfrm>
          <a:prstGeom prst="rect">
            <a:avLst/>
          </a:prstGeom>
          <a:noFill/>
        </p:spPr>
        <p:txBody>
          <a:bodyPr wrap="square" rtlCol="0">
            <a:spAutoFit/>
          </a:bodyPr>
          <a:lstStyle/>
          <a:p>
            <a:r>
              <a:rPr lang="en-IN" dirty="0" smtClean="0"/>
              <a:t>We need to find average waiting time of all the algorithm and whichever provides minimum waiting time  that algorithm will be best to achieve our goal.</a:t>
            </a:r>
          </a:p>
          <a:p>
            <a:endParaRPr lang="en-IN" dirty="0"/>
          </a:p>
          <a:p>
            <a:r>
              <a:rPr lang="en-IN" dirty="0" err="1" smtClean="0"/>
              <a:t>Advantage:simple,fast</a:t>
            </a:r>
            <a:r>
              <a:rPr lang="en-IN" dirty="0" smtClean="0"/>
              <a:t> and easy to compute</a:t>
            </a:r>
          </a:p>
          <a:p>
            <a:r>
              <a:rPr lang="en-IN" dirty="0" err="1" smtClean="0"/>
              <a:t>Disadvantage:It</a:t>
            </a:r>
            <a:r>
              <a:rPr lang="en-IN" dirty="0" smtClean="0"/>
              <a:t> requires exact knowledge of system workload</a:t>
            </a:r>
            <a:endParaRPr lang="en-US" dirty="0"/>
          </a:p>
        </p:txBody>
      </p:sp>
    </p:spTree>
    <p:extLst>
      <p:ext uri="{BB962C8B-B14F-4D97-AF65-F5344CB8AC3E}">
        <p14:creationId xmlns:p14="http://schemas.microsoft.com/office/powerpoint/2010/main" val="8691580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5706"/>
          </a:xfrm>
        </p:spPr>
        <p:txBody>
          <a:bodyPr/>
          <a:lstStyle/>
          <a:p>
            <a:r>
              <a:rPr lang="en-IN" b="1" dirty="0" smtClean="0"/>
              <a:t>Queuing Model:</a:t>
            </a:r>
            <a:endParaRPr lang="en-US" b="1" dirty="0"/>
          </a:p>
        </p:txBody>
      </p:sp>
      <p:sp>
        <p:nvSpPr>
          <p:cNvPr id="3" name="Content Placeholder 2"/>
          <p:cNvSpPr>
            <a:spLocks noGrp="1"/>
          </p:cNvSpPr>
          <p:nvPr>
            <p:ph idx="1"/>
          </p:nvPr>
        </p:nvSpPr>
        <p:spPr>
          <a:xfrm>
            <a:off x="838200" y="1207363"/>
            <a:ext cx="10515600" cy="5220069"/>
          </a:xfrm>
        </p:spPr>
        <p:txBody>
          <a:bodyPr/>
          <a:lstStyle/>
          <a:p>
            <a:r>
              <a:rPr lang="en-IN" dirty="0" smtClean="0"/>
              <a:t>In this we assume that every resource of computer will act as server and every server will have its own queue.</a:t>
            </a:r>
          </a:p>
          <a:p>
            <a:r>
              <a:rPr lang="en-IN" dirty="0" smtClean="0"/>
              <a:t>Knowing the arrival rate and service rate we can calculate </a:t>
            </a:r>
            <a:r>
              <a:rPr lang="en-IN" dirty="0" err="1" smtClean="0"/>
              <a:t>cpu</a:t>
            </a:r>
            <a:r>
              <a:rPr lang="en-IN" dirty="0" smtClean="0"/>
              <a:t> utilization, average waiting time, average queue length.</a:t>
            </a:r>
          </a:p>
          <a:p>
            <a:r>
              <a:rPr lang="en-IN" dirty="0" smtClean="0"/>
              <a:t>We uses  </a:t>
            </a:r>
            <a:r>
              <a:rPr lang="en-IN" dirty="0" err="1" smtClean="0"/>
              <a:t>littles</a:t>
            </a:r>
            <a:r>
              <a:rPr lang="en-IN" dirty="0" smtClean="0"/>
              <a:t> formula</a:t>
            </a:r>
          </a:p>
          <a:p>
            <a:r>
              <a:rPr lang="en-IN" dirty="0" smtClean="0"/>
              <a:t>N=ꭚw</a:t>
            </a:r>
          </a:p>
          <a:p>
            <a:r>
              <a:rPr lang="en-IN" dirty="0" smtClean="0"/>
              <a:t>Where N is average queue length</a:t>
            </a:r>
          </a:p>
          <a:p>
            <a:r>
              <a:rPr lang="en-IN" dirty="0" smtClean="0"/>
              <a:t>ꭚ is average arrival rate of process</a:t>
            </a:r>
          </a:p>
          <a:p>
            <a:r>
              <a:rPr lang="en-IN" dirty="0" smtClean="0"/>
              <a:t>W is average waiting time</a:t>
            </a:r>
            <a:endParaRPr lang="en-US" dirty="0"/>
          </a:p>
        </p:txBody>
      </p:sp>
    </p:spTree>
    <p:extLst>
      <p:ext uri="{BB962C8B-B14F-4D97-AF65-F5344CB8AC3E}">
        <p14:creationId xmlns:p14="http://schemas.microsoft.com/office/powerpoint/2010/main" val="555866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SIMULATION</a:t>
            </a:r>
            <a:endParaRPr lang="en-US" dirty="0"/>
          </a:p>
        </p:txBody>
      </p:sp>
      <p:sp>
        <p:nvSpPr>
          <p:cNvPr id="3" name="Content Placeholder 2"/>
          <p:cNvSpPr>
            <a:spLocks noGrp="1"/>
          </p:cNvSpPr>
          <p:nvPr>
            <p:ph idx="1"/>
          </p:nvPr>
        </p:nvSpPr>
        <p:spPr/>
        <p:txBody>
          <a:bodyPr/>
          <a:lstStyle/>
          <a:p>
            <a:r>
              <a:rPr lang="en-IN" dirty="0" smtClean="0"/>
              <a:t>To get more accurate evaluation of algorithm we use simulation .</a:t>
            </a:r>
          </a:p>
          <a:p>
            <a:r>
              <a:rPr lang="en-IN" dirty="0" smtClean="0"/>
              <a:t>We develop a programming model through which we can check the various parameters for all scheduling algorithm.</a:t>
            </a:r>
          </a:p>
          <a:p>
            <a:r>
              <a:rPr lang="en-US" dirty="0" smtClean="0"/>
              <a:t>Data </a:t>
            </a:r>
            <a:r>
              <a:rPr lang="en-US" dirty="0"/>
              <a:t>collected from real processes on real machines and is fed into the simulation. This can often provide good results and good comparisons over a range of scheduling algorithms.</a:t>
            </a:r>
          </a:p>
        </p:txBody>
      </p:sp>
    </p:spTree>
    <p:extLst>
      <p:ext uri="{BB962C8B-B14F-4D97-AF65-F5344CB8AC3E}">
        <p14:creationId xmlns:p14="http://schemas.microsoft.com/office/powerpoint/2010/main" val="1571486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processor scheduling</a:t>
            </a:r>
            <a:endParaRPr lang="en-US" dirty="0"/>
          </a:p>
        </p:txBody>
      </p:sp>
      <p:sp>
        <p:nvSpPr>
          <p:cNvPr id="3" name="Content Placeholder 2"/>
          <p:cNvSpPr>
            <a:spLocks noGrp="1"/>
          </p:cNvSpPr>
          <p:nvPr>
            <p:ph idx="1"/>
          </p:nvPr>
        </p:nvSpPr>
        <p:spPr>
          <a:xfrm>
            <a:off x="838200" y="1406106"/>
            <a:ext cx="10515600" cy="4770857"/>
          </a:xfrm>
        </p:spPr>
        <p:txBody>
          <a:bodyPr>
            <a:normAutofit/>
          </a:bodyPr>
          <a:lstStyle/>
          <a:p>
            <a:r>
              <a:rPr lang="en-US" dirty="0" smtClean="0"/>
              <a:t>In multiple-processor scheduling multiple CPU’s are available and hence Load Sharing becomes possible. However multiple processor scheduling is more complex as compared to single processor scheduling.</a:t>
            </a:r>
          </a:p>
          <a:p>
            <a:r>
              <a:rPr lang="en-US" dirty="0" smtClean="0"/>
              <a:t>Multiple-processor scheduling is important because it enables a computer system to perform multiple tasks simultaneously, which can greatly improve overall system performance and efficiency.</a:t>
            </a:r>
          </a:p>
          <a:p>
            <a:r>
              <a:rPr lang="en-US" dirty="0"/>
              <a:t>Multiple-processor scheduling works by dividing tasks among multiple processors in a computer system, which allows tasks to be processed simultaneously and reduces the overall time needed to complete them.</a:t>
            </a:r>
          </a:p>
        </p:txBody>
      </p:sp>
    </p:spTree>
    <p:extLst>
      <p:ext uri="{BB962C8B-B14F-4D97-AF65-F5344CB8AC3E}">
        <p14:creationId xmlns:p14="http://schemas.microsoft.com/office/powerpoint/2010/main" val="139892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44166"/>
          </a:xfrm>
        </p:spPr>
        <p:txBody>
          <a:bodyPr>
            <a:normAutofit fontScale="90000"/>
          </a:bodyPr>
          <a:lstStyle/>
          <a:p>
            <a:r>
              <a:rPr lang="en-IN" dirty="0" smtClean="0"/>
              <a:t>ASYMMETRIC MULTIPROCESSING</a:t>
            </a:r>
            <a:endParaRPr lang="en-US" dirty="0"/>
          </a:p>
        </p:txBody>
      </p:sp>
      <p:sp>
        <p:nvSpPr>
          <p:cNvPr id="3" name="Content Placeholder 2"/>
          <p:cNvSpPr>
            <a:spLocks noGrp="1"/>
          </p:cNvSpPr>
          <p:nvPr>
            <p:ph idx="1"/>
          </p:nvPr>
        </p:nvSpPr>
        <p:spPr>
          <a:xfrm>
            <a:off x="838200" y="1121434"/>
            <a:ext cx="6873815" cy="5055529"/>
          </a:xfrm>
        </p:spPr>
        <p:txBody>
          <a:bodyPr>
            <a:normAutofit fontScale="92500" lnSpcReduction="10000"/>
          </a:bodyPr>
          <a:lstStyle/>
          <a:p>
            <a:pPr algn="just" fontAlgn="base"/>
            <a:r>
              <a:rPr lang="en-US" dirty="0"/>
              <a:t>Asymmetric Multiprocessing system is a multiprocessor computer system where not all of the multiple interconnected central processing units (CPUs) are treated equally. In asymmetric multiprocessing, only a master processor runs the tasks of the operating system. </a:t>
            </a:r>
          </a:p>
          <a:p>
            <a:pPr algn="just" fontAlgn="base"/>
            <a:r>
              <a:rPr lang="en-US" dirty="0"/>
              <a:t>The processors in this instance are in a master-slave relationship. While the other processors are viewed as slave processors, one serves as the master or supervisor process.</a:t>
            </a:r>
          </a:p>
          <a:p>
            <a:pPr algn="just" fontAlgn="base"/>
            <a:r>
              <a:rPr lang="en-US" dirty="0"/>
              <a:t>In this system, the master processor is responsible for assigning tasks to the slave processor.</a:t>
            </a:r>
          </a:p>
          <a:p>
            <a:endParaRPr lang="en-US" dirty="0"/>
          </a:p>
        </p:txBody>
      </p:sp>
      <p:pic>
        <p:nvPicPr>
          <p:cNvPr id="4098" name="Picture 2" descr="https://media.geeksforgeeks.org/wp-content/uploads/20201117015924/a22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1796" y="724620"/>
            <a:ext cx="3864634" cy="535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85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SYMMETRIC MULTIPROCESSING </a:t>
            </a:r>
            <a:endParaRPr lang="en-US" dirty="0"/>
          </a:p>
        </p:txBody>
      </p:sp>
      <p:sp>
        <p:nvSpPr>
          <p:cNvPr id="3" name="Content Placeholder 2"/>
          <p:cNvSpPr>
            <a:spLocks noGrp="1"/>
          </p:cNvSpPr>
          <p:nvPr>
            <p:ph idx="1"/>
          </p:nvPr>
        </p:nvSpPr>
        <p:spPr/>
        <p:txBody>
          <a:bodyPr/>
          <a:lstStyle/>
          <a:p>
            <a:r>
              <a:rPr lang="en-IN" dirty="0" smtClean="0"/>
              <a:t>1)Global Queue </a:t>
            </a:r>
          </a:p>
          <a:p>
            <a:r>
              <a:rPr lang="en-IN" dirty="0" smtClean="0"/>
              <a:t>2)Local queue </a:t>
            </a:r>
          </a:p>
          <a:p>
            <a:r>
              <a:rPr lang="en-IN" dirty="0" smtClean="0"/>
              <a:t>3)Hybrid Approach</a:t>
            </a:r>
            <a:endParaRPr lang="en-US" dirty="0"/>
          </a:p>
        </p:txBody>
      </p:sp>
    </p:spTree>
    <p:extLst>
      <p:ext uri="{BB962C8B-B14F-4D97-AF65-F5344CB8AC3E}">
        <p14:creationId xmlns:p14="http://schemas.microsoft.com/office/powerpoint/2010/main" val="343725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762</Words>
  <Application>Microsoft Office PowerPoint</Application>
  <PresentationFormat>Widescreen</PresentationFormat>
  <Paragraphs>125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MULTILEVEL FEEDBACK QUEUE SCHEDULING</vt:lpstr>
      <vt:lpstr>ALGORITHM EVALUATION</vt:lpstr>
      <vt:lpstr>Deterministic modeling</vt:lpstr>
      <vt:lpstr>Queuing Model:</vt:lpstr>
      <vt:lpstr>SIMULATION</vt:lpstr>
      <vt:lpstr>Multiple processor scheduling</vt:lpstr>
      <vt:lpstr>ASYMMETRIC MULTIPROCESSING</vt:lpstr>
      <vt:lpstr>SYMMETRIC MULTIPROCESSING </vt:lpstr>
      <vt:lpstr>THREADS</vt:lpstr>
      <vt:lpstr>TYPES OF THREAD</vt:lpstr>
      <vt:lpstr>CONT….</vt:lpstr>
      <vt:lpstr>MEMORY ALLOCATION METHODS</vt:lpstr>
      <vt:lpstr>MFT/fixed partition</vt:lpstr>
      <vt:lpstr>MVT/variable partition</vt:lpstr>
      <vt:lpstr>Partition Allocation Methods</vt:lpstr>
      <vt:lpstr> Non contiguous memory allocation-   PAGING</vt:lpstr>
      <vt:lpstr>PAGING</vt:lpstr>
      <vt:lpstr>GENERATION OF PHYSICAL ADDRESS</vt:lpstr>
      <vt:lpstr>PowerPoint Presentation</vt:lpstr>
      <vt:lpstr>PowerPoint Presentation</vt:lpstr>
      <vt:lpstr>Generation of physical Address</vt:lpstr>
      <vt:lpstr>Paging with segmentation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HOME</dc:creator>
  <cp:lastModifiedBy>HOME</cp:lastModifiedBy>
  <cp:revision>21</cp:revision>
  <dcterms:created xsi:type="dcterms:W3CDTF">2024-05-19T16:31:01Z</dcterms:created>
  <dcterms:modified xsi:type="dcterms:W3CDTF">2024-05-24T16:03:33Z</dcterms:modified>
</cp:coreProperties>
</file>