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ileron Bold" panose="020B0604020202020204" charset="0"/>
      <p:regular r:id="rId11"/>
    </p:embeddedFont>
    <p:embeddedFont>
      <p:font typeface="Aileron Heavy" panose="020B0604020202020204" charset="0"/>
      <p:regular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Inter Bold" panose="020B0604020202020204" charset="0"/>
      <p:regular r:id="rId15"/>
    </p:embeddedFont>
    <p:embeddedFont>
      <p:font typeface="Inter Semi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244" y="-54320"/>
            <a:ext cx="4695523" cy="4695523"/>
          </a:xfrm>
          <a:custGeom>
            <a:avLst/>
            <a:gdLst/>
            <a:ahLst/>
            <a:cxnLst/>
            <a:rect l="l" t="t" r="r" b="b"/>
            <a:pathLst>
              <a:path w="4695523" h="4695523">
                <a:moveTo>
                  <a:pt x="0" y="0"/>
                </a:moveTo>
                <a:lnTo>
                  <a:pt x="4695523" y="0"/>
                </a:lnTo>
                <a:lnTo>
                  <a:pt x="4695523" y="4695523"/>
                </a:lnTo>
                <a:lnTo>
                  <a:pt x="0" y="4695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0244" y="5820806"/>
            <a:ext cx="19701933" cy="7440873"/>
          </a:xfrm>
          <a:custGeom>
            <a:avLst/>
            <a:gdLst/>
            <a:ahLst/>
            <a:cxnLst/>
            <a:rect l="l" t="t" r="r" b="b"/>
            <a:pathLst>
              <a:path w="19701933" h="7440873">
                <a:moveTo>
                  <a:pt x="0" y="0"/>
                </a:moveTo>
                <a:lnTo>
                  <a:pt x="19701933" y="0"/>
                </a:lnTo>
                <a:lnTo>
                  <a:pt x="19701933" y="7440873"/>
                </a:lnTo>
                <a:lnTo>
                  <a:pt x="0" y="74408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364217" y="6001378"/>
            <a:ext cx="7170216" cy="2483794"/>
            <a:chOff x="0" y="0"/>
            <a:chExt cx="1888452" cy="6541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8452" cy="654168"/>
            </a:xfrm>
            <a:custGeom>
              <a:avLst/>
              <a:gdLst/>
              <a:ahLst/>
              <a:cxnLst/>
              <a:rect l="l" t="t" r="r" b="b"/>
              <a:pathLst>
                <a:path w="1888452" h="654168">
                  <a:moveTo>
                    <a:pt x="53987" y="0"/>
                  </a:moveTo>
                  <a:lnTo>
                    <a:pt x="1834465" y="0"/>
                  </a:lnTo>
                  <a:cubicBezTo>
                    <a:pt x="1848783" y="0"/>
                    <a:pt x="1862515" y="5688"/>
                    <a:pt x="1872639" y="15812"/>
                  </a:cubicBezTo>
                  <a:cubicBezTo>
                    <a:pt x="1882764" y="25937"/>
                    <a:pt x="1888452" y="39669"/>
                    <a:pt x="1888452" y="53987"/>
                  </a:cubicBezTo>
                  <a:lnTo>
                    <a:pt x="1888452" y="600181"/>
                  </a:lnTo>
                  <a:cubicBezTo>
                    <a:pt x="1888452" y="614499"/>
                    <a:pt x="1882764" y="628231"/>
                    <a:pt x="1872639" y="638356"/>
                  </a:cubicBezTo>
                  <a:cubicBezTo>
                    <a:pt x="1862515" y="648480"/>
                    <a:pt x="1848783" y="654168"/>
                    <a:pt x="1834465" y="654168"/>
                  </a:cubicBezTo>
                  <a:lnTo>
                    <a:pt x="53987" y="654168"/>
                  </a:lnTo>
                  <a:cubicBezTo>
                    <a:pt x="24171" y="654168"/>
                    <a:pt x="0" y="629997"/>
                    <a:pt x="0" y="600181"/>
                  </a:cubicBezTo>
                  <a:lnTo>
                    <a:pt x="0" y="53987"/>
                  </a:lnTo>
                  <a:cubicBezTo>
                    <a:pt x="0" y="39669"/>
                    <a:pt x="5688" y="25937"/>
                    <a:pt x="15812" y="15812"/>
                  </a:cubicBezTo>
                  <a:cubicBezTo>
                    <a:pt x="25937" y="5688"/>
                    <a:pt x="39669" y="0"/>
                    <a:pt x="53987" y="0"/>
                  </a:cubicBezTo>
                  <a:close/>
                </a:path>
              </a:pathLst>
            </a:custGeom>
            <a:solidFill>
              <a:srgbClr val="8BC29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88452" cy="692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6404808" y="2192655"/>
            <a:ext cx="1049288" cy="1049288"/>
          </a:xfrm>
          <a:custGeom>
            <a:avLst/>
            <a:gdLst/>
            <a:ahLst/>
            <a:cxnLst/>
            <a:rect l="l" t="t" r="r" b="b"/>
            <a:pathLst>
              <a:path w="1049288" h="1049288">
                <a:moveTo>
                  <a:pt x="0" y="0"/>
                </a:moveTo>
                <a:lnTo>
                  <a:pt x="1049288" y="0"/>
                </a:lnTo>
                <a:lnTo>
                  <a:pt x="1049288" y="1049289"/>
                </a:lnTo>
                <a:lnTo>
                  <a:pt x="0" y="1049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961600" y="4022948"/>
            <a:ext cx="4627548" cy="4739574"/>
          </a:xfrm>
          <a:custGeom>
            <a:avLst/>
            <a:gdLst/>
            <a:ahLst/>
            <a:cxnLst/>
            <a:rect l="l" t="t" r="r" b="b"/>
            <a:pathLst>
              <a:path w="4627548" h="4739574">
                <a:moveTo>
                  <a:pt x="0" y="0"/>
                </a:moveTo>
                <a:lnTo>
                  <a:pt x="4627548" y="0"/>
                </a:lnTo>
                <a:lnTo>
                  <a:pt x="4627548" y="4739573"/>
                </a:lnTo>
                <a:lnTo>
                  <a:pt x="0" y="4739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873077" y="1133475"/>
            <a:ext cx="15056375" cy="113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0"/>
              </a:lnSpc>
            </a:pPr>
            <a:r>
              <a:rPr lang="en-US" sz="82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DEEP DATA HACKATHON 2.0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6399" y="6079011"/>
            <a:ext cx="6519600" cy="268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u="sng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Team Members</a:t>
            </a:r>
            <a:r>
              <a:rPr lang="en-US" sz="3199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: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Alok Kumar Singh(2401201185)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Sujal Kumar Singh(2401201209)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Mohd Aman (2401201145)</a:t>
            </a:r>
          </a:p>
          <a:p>
            <a:pPr algn="l">
              <a:lnSpc>
                <a:spcPts val="4200"/>
              </a:lnSpc>
            </a:pPr>
            <a:endParaRPr lang="en-US" sz="3000" b="1">
              <a:solidFill>
                <a:srgbClr val="000000"/>
              </a:solidFill>
              <a:latin typeface="Inter Semi-Bold"/>
              <a:ea typeface="Inter Semi-Bold"/>
              <a:cs typeface="Inter Semi-Bold"/>
              <a:sym typeface="Inter Semi-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364217" y="3543615"/>
            <a:ext cx="13118602" cy="2112715"/>
            <a:chOff x="0" y="0"/>
            <a:chExt cx="3455105" cy="5564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55105" cy="556435"/>
            </a:xfrm>
            <a:custGeom>
              <a:avLst/>
              <a:gdLst/>
              <a:ahLst/>
              <a:cxnLst/>
              <a:rect l="l" t="t" r="r" b="b"/>
              <a:pathLst>
                <a:path w="3455105" h="556435">
                  <a:moveTo>
                    <a:pt x="29507" y="0"/>
                  </a:moveTo>
                  <a:lnTo>
                    <a:pt x="3425597" y="0"/>
                  </a:lnTo>
                  <a:cubicBezTo>
                    <a:pt x="3441894" y="0"/>
                    <a:pt x="3455105" y="13211"/>
                    <a:pt x="3455105" y="29507"/>
                  </a:cubicBezTo>
                  <a:lnTo>
                    <a:pt x="3455105" y="526928"/>
                  </a:lnTo>
                  <a:cubicBezTo>
                    <a:pt x="3455105" y="534754"/>
                    <a:pt x="3451996" y="542259"/>
                    <a:pt x="3446462" y="547793"/>
                  </a:cubicBezTo>
                  <a:cubicBezTo>
                    <a:pt x="3440929" y="553326"/>
                    <a:pt x="3433423" y="556435"/>
                    <a:pt x="3425597" y="556435"/>
                  </a:cubicBezTo>
                  <a:lnTo>
                    <a:pt x="29507" y="556435"/>
                  </a:lnTo>
                  <a:cubicBezTo>
                    <a:pt x="21682" y="556435"/>
                    <a:pt x="14176" y="553326"/>
                    <a:pt x="8643" y="547793"/>
                  </a:cubicBezTo>
                  <a:cubicBezTo>
                    <a:pt x="3109" y="542259"/>
                    <a:pt x="0" y="534754"/>
                    <a:pt x="0" y="526928"/>
                  </a:cubicBezTo>
                  <a:lnTo>
                    <a:pt x="0" y="29507"/>
                  </a:lnTo>
                  <a:cubicBezTo>
                    <a:pt x="0" y="21682"/>
                    <a:pt x="3109" y="14176"/>
                    <a:pt x="8643" y="8643"/>
                  </a:cubicBezTo>
                  <a:cubicBezTo>
                    <a:pt x="14176" y="3109"/>
                    <a:pt x="21682" y="0"/>
                    <a:pt x="29507" y="0"/>
                  </a:cubicBezTo>
                  <a:close/>
                </a:path>
              </a:pathLst>
            </a:custGeom>
            <a:solidFill>
              <a:srgbClr val="8BC29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455105" cy="594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6399" y="3660295"/>
            <a:ext cx="12467987" cy="178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5"/>
              </a:lnSpc>
            </a:pPr>
            <a:r>
              <a:rPr lang="en-US" sz="3382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Team Name: TECHMORPH</a:t>
            </a:r>
          </a:p>
          <a:p>
            <a:pPr algn="ctr">
              <a:lnSpc>
                <a:spcPts val="4735"/>
              </a:lnSpc>
            </a:pPr>
            <a:r>
              <a:rPr lang="en-US" sz="3382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Problem Statement: Analyzing Global Climate Change Data </a:t>
            </a:r>
          </a:p>
          <a:p>
            <a:pPr algn="l">
              <a:lnSpc>
                <a:spcPts val="4735"/>
              </a:lnSpc>
              <a:spcBef>
                <a:spcPct val="0"/>
              </a:spcBef>
            </a:pPr>
            <a:r>
              <a:rPr lang="en-US" sz="3382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for Policy Insights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6406" y="9258300"/>
            <a:ext cx="19300813" cy="1374547"/>
            <a:chOff x="0" y="0"/>
            <a:chExt cx="5083342" cy="362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83342" cy="362021"/>
            </a:xfrm>
            <a:custGeom>
              <a:avLst/>
              <a:gdLst/>
              <a:ahLst/>
              <a:cxnLst/>
              <a:rect l="l" t="t" r="r" b="b"/>
              <a:pathLst>
                <a:path w="5083342" h="362021">
                  <a:moveTo>
                    <a:pt x="0" y="0"/>
                  </a:moveTo>
                  <a:lnTo>
                    <a:pt x="5083342" y="0"/>
                  </a:lnTo>
                  <a:lnTo>
                    <a:pt x="5083342" y="362021"/>
                  </a:lnTo>
                  <a:lnTo>
                    <a:pt x="0" y="362021"/>
                  </a:lnTo>
                  <a:close/>
                </a:path>
              </a:pathLst>
            </a:custGeom>
            <a:solidFill>
              <a:srgbClr val="12372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83342" cy="400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20515" y="-68235"/>
            <a:ext cx="4695523" cy="4695523"/>
          </a:xfrm>
          <a:custGeom>
            <a:avLst/>
            <a:gdLst/>
            <a:ahLst/>
            <a:cxnLst/>
            <a:rect l="l" t="t" r="r" b="b"/>
            <a:pathLst>
              <a:path w="4695523" h="4695523">
                <a:moveTo>
                  <a:pt x="0" y="0"/>
                </a:moveTo>
                <a:lnTo>
                  <a:pt x="4695522" y="0"/>
                </a:lnTo>
                <a:lnTo>
                  <a:pt x="4695522" y="4695523"/>
                </a:lnTo>
                <a:lnTo>
                  <a:pt x="0" y="4695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236790" y="-2258593"/>
            <a:ext cx="5448240" cy="9076241"/>
            <a:chOff x="0" y="0"/>
            <a:chExt cx="850166" cy="14162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0166" cy="1416294"/>
            </a:xfrm>
            <a:custGeom>
              <a:avLst/>
              <a:gdLst/>
              <a:ahLst/>
              <a:cxnLst/>
              <a:rect l="l" t="t" r="r" b="b"/>
              <a:pathLst>
                <a:path w="850166" h="1416294">
                  <a:moveTo>
                    <a:pt x="283542" y="1397225"/>
                  </a:moveTo>
                  <a:cubicBezTo>
                    <a:pt x="327127" y="1408739"/>
                    <a:pt x="376679" y="1416294"/>
                    <a:pt x="425312" y="1416294"/>
                  </a:cubicBezTo>
                  <a:cubicBezTo>
                    <a:pt x="473946" y="1416294"/>
                    <a:pt x="520745" y="1409817"/>
                    <a:pt x="563871" y="1398303"/>
                  </a:cubicBezTo>
                  <a:cubicBezTo>
                    <a:pt x="564790" y="1397944"/>
                    <a:pt x="565707" y="1397944"/>
                    <a:pt x="566624" y="1397584"/>
                  </a:cubicBezTo>
                  <a:cubicBezTo>
                    <a:pt x="728582" y="1351529"/>
                    <a:pt x="847872" y="1229915"/>
                    <a:pt x="850166" y="1074387"/>
                  </a:cubicBezTo>
                  <a:lnTo>
                    <a:pt x="850166" y="0"/>
                  </a:lnTo>
                  <a:lnTo>
                    <a:pt x="0" y="0"/>
                  </a:lnTo>
                  <a:lnTo>
                    <a:pt x="0" y="1073589"/>
                  </a:lnTo>
                  <a:cubicBezTo>
                    <a:pt x="2294" y="1230634"/>
                    <a:pt x="119748" y="1352249"/>
                    <a:pt x="283542" y="1397225"/>
                  </a:cubicBezTo>
                  <a:close/>
                </a:path>
              </a:pathLst>
            </a:custGeom>
            <a:solidFill>
              <a:srgbClr val="13403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50166" cy="13273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371648" y="8030888"/>
            <a:ext cx="2509355" cy="374122"/>
          </a:xfrm>
          <a:custGeom>
            <a:avLst/>
            <a:gdLst/>
            <a:ahLst/>
            <a:cxnLst/>
            <a:rect l="l" t="t" r="r" b="b"/>
            <a:pathLst>
              <a:path w="2509355" h="374122">
                <a:moveTo>
                  <a:pt x="0" y="0"/>
                </a:moveTo>
                <a:lnTo>
                  <a:pt x="2509355" y="0"/>
                </a:lnTo>
                <a:lnTo>
                  <a:pt x="2509355" y="374122"/>
                </a:lnTo>
                <a:lnTo>
                  <a:pt x="0" y="374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40083" y="1754916"/>
            <a:ext cx="11034875" cy="112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75"/>
              </a:lnSpc>
            </a:pPr>
            <a:r>
              <a:rPr lang="en-US" sz="7500" b="1">
                <a:solidFill>
                  <a:srgbClr val="000000"/>
                </a:solidFill>
                <a:latin typeface="Aileron Heavy"/>
                <a:ea typeface="Aileron Heavy"/>
                <a:cs typeface="Aileron Heavy"/>
                <a:sym typeface="Aileron Heavy"/>
              </a:rPr>
              <a:t>PROBLEM STATEMENT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678444" y="1667565"/>
            <a:ext cx="4564933" cy="4114800"/>
          </a:xfrm>
          <a:custGeom>
            <a:avLst/>
            <a:gdLst/>
            <a:ahLst/>
            <a:cxnLst/>
            <a:rect l="l" t="t" r="r" b="b"/>
            <a:pathLst>
              <a:path w="4564933" h="4114800">
                <a:moveTo>
                  <a:pt x="0" y="0"/>
                </a:moveTo>
                <a:lnTo>
                  <a:pt x="4564932" y="0"/>
                </a:lnTo>
                <a:lnTo>
                  <a:pt x="45649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0" y="3367781"/>
            <a:ext cx="11774958" cy="556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2186" lvl="1" indent="-316093" algn="l">
              <a:lnSpc>
                <a:spcPts val="4099"/>
              </a:lnSpc>
              <a:buFont typeface="Arial"/>
              <a:buChar char="•"/>
            </a:pP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Climate change</a:t>
            </a:r>
            <a:r>
              <a:rPr lang="en-US" sz="29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is accelerating due to </a:t>
            </a: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rising temperatures and extreme weather.</a:t>
            </a:r>
          </a:p>
          <a:p>
            <a:pPr marL="632186" lvl="1" indent="-316093" algn="l">
              <a:lnSpc>
                <a:spcPts val="4099"/>
              </a:lnSpc>
              <a:buFont typeface="Arial"/>
              <a:buChar char="•"/>
            </a:pP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Environmental degradation</a:t>
            </a:r>
            <a:r>
              <a:rPr lang="en-US" sz="29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is driven by </a:t>
            </a: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carbon emissions, deforestation, and fossil fuel use.</a:t>
            </a:r>
          </a:p>
          <a:p>
            <a:pPr marL="632186" lvl="1" indent="-316093" algn="l">
              <a:lnSpc>
                <a:spcPts val="4099"/>
              </a:lnSpc>
              <a:buFont typeface="Arial"/>
              <a:buChar char="•"/>
            </a:pP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Billions of people are affected globally</a:t>
            </a:r>
            <a:r>
              <a:rPr lang="en-US" sz="29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by </a:t>
            </a: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climate-related disruptions.</a:t>
            </a:r>
          </a:p>
          <a:p>
            <a:pPr marL="632186" lvl="1" indent="-316093" algn="l">
              <a:lnSpc>
                <a:spcPts val="4099"/>
              </a:lnSpc>
              <a:buFont typeface="Arial"/>
              <a:buChar char="•"/>
            </a:pP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 policies</a:t>
            </a:r>
            <a:r>
              <a:rPr lang="en-US" sz="29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often </a:t>
            </a: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integration, evidence, and long-term effectiveness.</a:t>
            </a:r>
          </a:p>
          <a:p>
            <a:pPr marL="632186" lvl="1" indent="-316093" algn="l">
              <a:lnSpc>
                <a:spcPts val="4099"/>
              </a:lnSpc>
              <a:buFont typeface="Arial"/>
              <a:buChar char="•"/>
            </a:pP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Governments and organizations</a:t>
            </a:r>
            <a:r>
              <a:rPr lang="en-US" sz="29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need </a:t>
            </a:r>
            <a:r>
              <a:rPr lang="en-US" sz="292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data-driven strategies to reduce emissions.</a:t>
            </a:r>
          </a:p>
          <a:p>
            <a:pPr algn="l">
              <a:lnSpc>
                <a:spcPts val="3511"/>
              </a:lnSpc>
            </a:pPr>
            <a:endParaRPr lang="en-US" sz="2928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13984558" cy="112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75"/>
              </a:lnSpc>
            </a:pPr>
            <a:r>
              <a:rPr lang="en-US" sz="7500" b="1">
                <a:solidFill>
                  <a:srgbClr val="000000"/>
                </a:solidFill>
                <a:latin typeface="Aileron Heavy"/>
                <a:ea typeface="Aileron Heavy"/>
                <a:cs typeface="Aileron Heavy"/>
                <a:sym typeface="Aileron Heavy"/>
              </a:rPr>
              <a:t>PROPOSED SOLUTIONS:</a:t>
            </a:r>
          </a:p>
        </p:txBody>
      </p:sp>
      <p:sp>
        <p:nvSpPr>
          <p:cNvPr id="3" name="Freeform 3"/>
          <p:cNvSpPr/>
          <p:nvPr/>
        </p:nvSpPr>
        <p:spPr>
          <a:xfrm>
            <a:off x="15718189" y="-681817"/>
            <a:ext cx="4479925" cy="3421034"/>
          </a:xfrm>
          <a:custGeom>
            <a:avLst/>
            <a:gdLst/>
            <a:ahLst/>
            <a:cxnLst/>
            <a:rect l="l" t="t" r="r" b="b"/>
            <a:pathLst>
              <a:path w="4479925" h="3421034">
                <a:moveTo>
                  <a:pt x="0" y="0"/>
                </a:moveTo>
                <a:lnTo>
                  <a:pt x="4479926" y="0"/>
                </a:lnTo>
                <a:lnTo>
                  <a:pt x="4479926" y="3421034"/>
                </a:lnTo>
                <a:lnTo>
                  <a:pt x="0" y="3421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98852" y="2799528"/>
            <a:ext cx="16198495" cy="5117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016" lvl="1" indent="-314008" algn="l">
              <a:lnSpc>
                <a:spcPts val="4072"/>
              </a:lnSpc>
              <a:buFont typeface="Arial"/>
              <a:buChar char="•"/>
            </a:pP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Climate Intelligence Dashboard</a:t>
            </a: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transforms </a:t>
            </a: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raw climate data into actionable insights.</a:t>
            </a:r>
          </a:p>
          <a:p>
            <a:pPr marL="628016" lvl="1" indent="-314008" algn="l">
              <a:lnSpc>
                <a:spcPts val="4072"/>
              </a:lnSpc>
              <a:buFont typeface="Arial"/>
              <a:buChar char="•"/>
            </a:pP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</a:t>
            </a: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EDA platform</a:t>
            </a: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enables </a:t>
            </a: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policymakers to explore climate trends dynamically</a:t>
            </a: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628016" lvl="1" indent="-314008" algn="l">
              <a:lnSpc>
                <a:spcPts val="4072"/>
              </a:lnSpc>
              <a:buFont typeface="Arial"/>
              <a:buChar char="•"/>
            </a:pP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</a:t>
            </a: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multi-dimensional analysis engine</a:t>
            </a: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tracks </a:t>
            </a: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 key climate variables across countries and time</a:t>
            </a: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628016" lvl="1" indent="-314008" algn="l">
              <a:lnSpc>
                <a:spcPts val="4072"/>
              </a:lnSpc>
              <a:buFont typeface="Arial"/>
              <a:buChar char="•"/>
            </a:pP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policy impact simulator </a:t>
            </a: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visualizes </a:t>
            </a: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outcomes of various climate interventions.</a:t>
            </a:r>
          </a:p>
          <a:p>
            <a:pPr marL="628016" lvl="1" indent="-314008" algn="l">
              <a:lnSpc>
                <a:spcPts val="4072"/>
              </a:lnSpc>
              <a:buFont typeface="Arial"/>
              <a:buChar char="•"/>
            </a:pP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country-specific recommendation system</a:t>
            </a:r>
            <a:r>
              <a:rPr lang="en-US" sz="29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suggests tailored </a:t>
            </a:r>
            <a:r>
              <a:rPr lang="en-US" sz="29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climate action strategies.</a:t>
            </a:r>
          </a:p>
          <a:p>
            <a:pPr algn="l">
              <a:lnSpc>
                <a:spcPts val="4072"/>
              </a:lnSpc>
              <a:spcBef>
                <a:spcPct val="0"/>
              </a:spcBef>
            </a:pPr>
            <a:endParaRPr lang="en-US" sz="2908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506406" y="9258300"/>
            <a:ext cx="19300813" cy="1374547"/>
            <a:chOff x="0" y="0"/>
            <a:chExt cx="5083342" cy="3620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83342" cy="362021"/>
            </a:xfrm>
            <a:custGeom>
              <a:avLst/>
              <a:gdLst/>
              <a:ahLst/>
              <a:cxnLst/>
              <a:rect l="l" t="t" r="r" b="b"/>
              <a:pathLst>
                <a:path w="5083342" h="362021">
                  <a:moveTo>
                    <a:pt x="0" y="0"/>
                  </a:moveTo>
                  <a:lnTo>
                    <a:pt x="5083342" y="0"/>
                  </a:lnTo>
                  <a:lnTo>
                    <a:pt x="5083342" y="362021"/>
                  </a:lnTo>
                  <a:lnTo>
                    <a:pt x="0" y="362021"/>
                  </a:lnTo>
                  <a:close/>
                </a:path>
              </a:pathLst>
            </a:custGeom>
            <a:solidFill>
              <a:srgbClr val="12372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3342" cy="400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7C46F4CA-090C-995F-2BFC-B0C45B55E80D}"/>
              </a:ext>
            </a:extLst>
          </p:cNvPr>
          <p:cNvSpPr/>
          <p:nvPr/>
        </p:nvSpPr>
        <p:spPr>
          <a:xfrm>
            <a:off x="0" y="-68235"/>
            <a:ext cx="3733800" cy="3535335"/>
          </a:xfrm>
          <a:custGeom>
            <a:avLst/>
            <a:gdLst/>
            <a:ahLst/>
            <a:cxnLst/>
            <a:rect l="l" t="t" r="r" b="b"/>
            <a:pathLst>
              <a:path w="4695523" h="4695523">
                <a:moveTo>
                  <a:pt x="0" y="0"/>
                </a:moveTo>
                <a:lnTo>
                  <a:pt x="4695522" y="0"/>
                </a:lnTo>
                <a:lnTo>
                  <a:pt x="4695522" y="4695523"/>
                </a:lnTo>
                <a:lnTo>
                  <a:pt x="0" y="4695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6406" y="9258300"/>
            <a:ext cx="19300813" cy="1374547"/>
            <a:chOff x="0" y="0"/>
            <a:chExt cx="5083342" cy="362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83342" cy="362021"/>
            </a:xfrm>
            <a:custGeom>
              <a:avLst/>
              <a:gdLst/>
              <a:ahLst/>
              <a:cxnLst/>
              <a:rect l="l" t="t" r="r" b="b"/>
              <a:pathLst>
                <a:path w="5083342" h="362021">
                  <a:moveTo>
                    <a:pt x="0" y="0"/>
                  </a:moveTo>
                  <a:lnTo>
                    <a:pt x="5083342" y="0"/>
                  </a:lnTo>
                  <a:lnTo>
                    <a:pt x="5083342" y="362021"/>
                  </a:lnTo>
                  <a:lnTo>
                    <a:pt x="0" y="362021"/>
                  </a:lnTo>
                  <a:close/>
                </a:path>
              </a:pathLst>
            </a:custGeom>
            <a:solidFill>
              <a:srgbClr val="12372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83342" cy="400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39100"/>
            <a:ext cx="9584597" cy="112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75"/>
              </a:lnSpc>
            </a:pPr>
            <a:r>
              <a:rPr lang="en-US" sz="7500" b="1">
                <a:solidFill>
                  <a:srgbClr val="000000"/>
                </a:solidFill>
                <a:latin typeface="Aileron Heavy"/>
                <a:ea typeface="Aileron Heavy"/>
                <a:cs typeface="Aileron Heavy"/>
                <a:sym typeface="Aileron Heavy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6047" y="2776863"/>
            <a:ext cx="16815906" cy="408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4611" lvl="1" indent="-357305" algn="l">
              <a:lnSpc>
                <a:spcPts val="4633"/>
              </a:lnSpc>
              <a:buFont typeface="Arial"/>
              <a:buChar char="•"/>
            </a:pPr>
            <a:r>
              <a:rPr lang="en-US" sz="3309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Conduct comprehensive climate analysis by exploring links between emissions, temperature, renewables, and extreme weather.</a:t>
            </a:r>
          </a:p>
          <a:p>
            <a:pPr marL="714611" lvl="1" indent="-357305" algn="l">
              <a:lnSpc>
                <a:spcPts val="4633"/>
              </a:lnSpc>
              <a:buFont typeface="Arial"/>
              <a:buChar char="•"/>
            </a:pPr>
            <a:r>
              <a:rPr lang="en-US" sz="3309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Generate over 10 evidence-based insights to guide climate policy decisions.</a:t>
            </a:r>
          </a:p>
          <a:p>
            <a:pPr marL="714611" lvl="1" indent="-357305" algn="l">
              <a:lnSpc>
                <a:spcPts val="4633"/>
              </a:lnSpc>
              <a:buFont typeface="Arial"/>
              <a:buChar char="•"/>
            </a:pPr>
            <a:r>
              <a:rPr lang="en-US" sz="3309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Present findings through an interactive, judge-friendly dashboard interface.</a:t>
            </a:r>
          </a:p>
          <a:p>
            <a:pPr marL="714611" lvl="1" indent="-357305" algn="l">
              <a:lnSpc>
                <a:spcPts val="4633"/>
              </a:lnSpc>
              <a:buFont typeface="Arial"/>
              <a:buChar char="•"/>
            </a:pPr>
            <a:r>
              <a:rPr lang="en-US" sz="3309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Provide specific and implementable recommendations for climate action.</a:t>
            </a:r>
          </a:p>
          <a:p>
            <a:pPr marL="714611" lvl="1" indent="-357305" algn="l">
              <a:lnSpc>
                <a:spcPts val="4633"/>
              </a:lnSpc>
              <a:buFont typeface="Arial"/>
              <a:buChar char="•"/>
            </a:pPr>
            <a:r>
              <a:rPr lang="en-US" sz="3309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Deliver professional outputs including Python code, dashboard, and policy brief for real-world use.</a:t>
            </a:r>
          </a:p>
        </p:txBody>
      </p:sp>
      <p:sp>
        <p:nvSpPr>
          <p:cNvPr id="7" name="Freeform 7"/>
          <p:cNvSpPr/>
          <p:nvPr/>
        </p:nvSpPr>
        <p:spPr>
          <a:xfrm>
            <a:off x="16055587" y="-113202"/>
            <a:ext cx="4464826" cy="3409503"/>
          </a:xfrm>
          <a:custGeom>
            <a:avLst/>
            <a:gdLst/>
            <a:ahLst/>
            <a:cxnLst/>
            <a:rect l="l" t="t" r="r" b="b"/>
            <a:pathLst>
              <a:path w="4464826" h="3409503">
                <a:moveTo>
                  <a:pt x="0" y="0"/>
                </a:moveTo>
                <a:lnTo>
                  <a:pt x="4464826" y="0"/>
                </a:lnTo>
                <a:lnTo>
                  <a:pt x="4464826" y="3409504"/>
                </a:lnTo>
                <a:lnTo>
                  <a:pt x="0" y="3409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A5F0C53-DD53-3E2F-8773-FA6B4F4143D5}"/>
              </a:ext>
            </a:extLst>
          </p:cNvPr>
          <p:cNvSpPr/>
          <p:nvPr/>
        </p:nvSpPr>
        <p:spPr>
          <a:xfrm>
            <a:off x="0" y="-68235"/>
            <a:ext cx="3352800" cy="2468535"/>
          </a:xfrm>
          <a:custGeom>
            <a:avLst/>
            <a:gdLst/>
            <a:ahLst/>
            <a:cxnLst/>
            <a:rect l="l" t="t" r="r" b="b"/>
            <a:pathLst>
              <a:path w="4695523" h="4695523">
                <a:moveTo>
                  <a:pt x="0" y="0"/>
                </a:moveTo>
                <a:lnTo>
                  <a:pt x="4695522" y="0"/>
                </a:lnTo>
                <a:lnTo>
                  <a:pt x="4695522" y="4695523"/>
                </a:lnTo>
                <a:lnTo>
                  <a:pt x="0" y="4695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6406" y="9258300"/>
            <a:ext cx="19300813" cy="1374547"/>
            <a:chOff x="0" y="0"/>
            <a:chExt cx="5083342" cy="362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83342" cy="362021"/>
            </a:xfrm>
            <a:custGeom>
              <a:avLst/>
              <a:gdLst/>
              <a:ahLst/>
              <a:cxnLst/>
              <a:rect l="l" t="t" r="r" b="b"/>
              <a:pathLst>
                <a:path w="5083342" h="362021">
                  <a:moveTo>
                    <a:pt x="0" y="0"/>
                  </a:moveTo>
                  <a:lnTo>
                    <a:pt x="5083342" y="0"/>
                  </a:lnTo>
                  <a:lnTo>
                    <a:pt x="5083342" y="362021"/>
                  </a:lnTo>
                  <a:lnTo>
                    <a:pt x="0" y="362021"/>
                  </a:lnTo>
                  <a:close/>
                </a:path>
              </a:pathLst>
            </a:custGeom>
            <a:solidFill>
              <a:srgbClr val="12372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83342" cy="400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96046" y="2250950"/>
            <a:ext cx="1126508" cy="1126508"/>
          </a:xfrm>
          <a:custGeom>
            <a:avLst/>
            <a:gdLst/>
            <a:ahLst/>
            <a:cxnLst/>
            <a:rect l="l" t="t" r="r" b="b"/>
            <a:pathLst>
              <a:path w="1126508" h="1126508">
                <a:moveTo>
                  <a:pt x="0" y="0"/>
                </a:moveTo>
                <a:lnTo>
                  <a:pt x="1126508" y="0"/>
                </a:lnTo>
                <a:lnTo>
                  <a:pt x="1126508" y="1126508"/>
                </a:lnTo>
                <a:lnTo>
                  <a:pt x="0" y="1126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213330" y="141208"/>
            <a:ext cx="1514061" cy="1514061"/>
          </a:xfrm>
          <a:custGeom>
            <a:avLst/>
            <a:gdLst/>
            <a:ahLst/>
            <a:cxnLst/>
            <a:rect l="l" t="t" r="r" b="b"/>
            <a:pathLst>
              <a:path w="1514061" h="1514061">
                <a:moveTo>
                  <a:pt x="1514061" y="0"/>
                </a:moveTo>
                <a:lnTo>
                  <a:pt x="0" y="0"/>
                </a:lnTo>
                <a:lnTo>
                  <a:pt x="0" y="1514061"/>
                </a:lnTo>
                <a:lnTo>
                  <a:pt x="1514061" y="1514061"/>
                </a:lnTo>
                <a:lnTo>
                  <a:pt x="15140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710726" y="6771450"/>
            <a:ext cx="1970640" cy="2262738"/>
          </a:xfrm>
          <a:custGeom>
            <a:avLst/>
            <a:gdLst/>
            <a:ahLst/>
            <a:cxnLst/>
            <a:rect l="l" t="t" r="r" b="b"/>
            <a:pathLst>
              <a:path w="1970640" h="2262738">
                <a:moveTo>
                  <a:pt x="0" y="0"/>
                </a:moveTo>
                <a:lnTo>
                  <a:pt x="1970640" y="0"/>
                </a:lnTo>
                <a:lnTo>
                  <a:pt x="1970640" y="2262739"/>
                </a:lnTo>
                <a:lnTo>
                  <a:pt x="0" y="2262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62571" y="1126999"/>
            <a:ext cx="10671098" cy="112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75"/>
              </a:lnSpc>
            </a:pPr>
            <a:r>
              <a:rPr lang="en-US" sz="7500" b="1">
                <a:solidFill>
                  <a:srgbClr val="000000"/>
                </a:solidFill>
                <a:latin typeface="Aileron Heavy"/>
                <a:ea typeface="Aileron Heavy"/>
                <a:cs typeface="Aileron Heavy"/>
                <a:sym typeface="Aileron Heavy"/>
              </a:rPr>
              <a:t>TECH STACK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1452" y="2963821"/>
            <a:ext cx="16005095" cy="4004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390" lvl="1" indent="-311195" algn="l">
              <a:lnSpc>
                <a:spcPts val="4035"/>
              </a:lnSpc>
              <a:buFont typeface="Arial"/>
              <a:buChar char="•"/>
            </a:pPr>
            <a:r>
              <a:rPr lang="en-US" sz="2882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Python Ecosystem- Pandas, NumPy for data processing and analysis.</a:t>
            </a:r>
          </a:p>
          <a:p>
            <a:pPr marL="622390" lvl="1" indent="-311195" algn="l">
              <a:lnSpc>
                <a:spcPts val="4035"/>
              </a:lnSpc>
              <a:buFont typeface="Arial"/>
              <a:buChar char="•"/>
            </a:pPr>
            <a:r>
              <a:rPr lang="en-US" sz="2882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Visualization Libraries - Matplotlib, Seaborn, Plotly for statistical and interactive charts. </a:t>
            </a:r>
          </a:p>
          <a:p>
            <a:pPr marL="622390" lvl="1" indent="-311195" algn="l">
              <a:lnSpc>
                <a:spcPts val="4035"/>
              </a:lnSpc>
              <a:buFont typeface="Arial"/>
              <a:buChar char="•"/>
            </a:pPr>
            <a:r>
              <a:rPr lang="en-US" sz="2882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Dashboard Framework - Streamlit for web-based interactive presentation as well PowerBi.</a:t>
            </a:r>
          </a:p>
          <a:p>
            <a:pPr marL="622390" lvl="1" indent="-311195" algn="l">
              <a:lnSpc>
                <a:spcPts val="4035"/>
              </a:lnSpc>
              <a:buFont typeface="Arial"/>
              <a:buChar char="•"/>
            </a:pPr>
            <a:r>
              <a:rPr lang="en-US" sz="2882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Geographic Mapping - Folium for climate data visualization on world maps.</a:t>
            </a:r>
          </a:p>
          <a:p>
            <a:pPr marL="622390" lvl="1" indent="-311195" algn="l">
              <a:lnSpc>
                <a:spcPts val="4035"/>
              </a:lnSpc>
              <a:buFont typeface="Arial"/>
              <a:buChar char="•"/>
            </a:pPr>
            <a:r>
              <a:rPr lang="en-US" sz="2882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Development Environment - Jupyter Notebook with comprehensive documentation.</a:t>
            </a:r>
          </a:p>
          <a:p>
            <a:pPr algn="l">
              <a:lnSpc>
                <a:spcPts val="4035"/>
              </a:lnSpc>
            </a:pPr>
            <a:endParaRPr lang="en-US" sz="2882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683F058-C96F-A2DC-9D53-4852E9F2B7EF}"/>
              </a:ext>
            </a:extLst>
          </p:cNvPr>
          <p:cNvSpPr/>
          <p:nvPr/>
        </p:nvSpPr>
        <p:spPr>
          <a:xfrm>
            <a:off x="-29497" y="-52258"/>
            <a:ext cx="2177915" cy="887023"/>
          </a:xfrm>
          <a:custGeom>
            <a:avLst/>
            <a:gdLst/>
            <a:ahLst/>
            <a:cxnLst/>
            <a:rect l="l" t="t" r="r" b="b"/>
            <a:pathLst>
              <a:path w="4695523" h="4695523">
                <a:moveTo>
                  <a:pt x="0" y="0"/>
                </a:moveTo>
                <a:lnTo>
                  <a:pt x="4695522" y="0"/>
                </a:lnTo>
                <a:lnTo>
                  <a:pt x="4695522" y="4695523"/>
                </a:lnTo>
                <a:lnTo>
                  <a:pt x="0" y="4695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05686"/>
            <a:ext cx="18288000" cy="781314"/>
            <a:chOff x="0" y="0"/>
            <a:chExt cx="4816593" cy="205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5778"/>
            </a:xfrm>
            <a:custGeom>
              <a:avLst/>
              <a:gdLst/>
              <a:ahLst/>
              <a:cxnLst/>
              <a:rect l="l" t="t" r="r" b="b"/>
              <a:pathLst>
                <a:path w="4816592" h="205778">
                  <a:moveTo>
                    <a:pt x="0" y="0"/>
                  </a:moveTo>
                  <a:lnTo>
                    <a:pt x="4816592" y="0"/>
                  </a:lnTo>
                  <a:lnTo>
                    <a:pt x="4816592" y="205778"/>
                  </a:lnTo>
                  <a:lnTo>
                    <a:pt x="0" y="205778"/>
                  </a:lnTo>
                  <a:close/>
                </a:path>
              </a:pathLst>
            </a:custGeom>
            <a:solidFill>
              <a:srgbClr val="12372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43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161492" y="0"/>
            <a:ext cx="1126508" cy="1126508"/>
          </a:xfrm>
          <a:custGeom>
            <a:avLst/>
            <a:gdLst/>
            <a:ahLst/>
            <a:cxnLst/>
            <a:rect l="l" t="t" r="r" b="b"/>
            <a:pathLst>
              <a:path w="1126508" h="1126508">
                <a:moveTo>
                  <a:pt x="0" y="0"/>
                </a:moveTo>
                <a:lnTo>
                  <a:pt x="1126508" y="0"/>
                </a:lnTo>
                <a:lnTo>
                  <a:pt x="1126508" y="1126508"/>
                </a:lnTo>
                <a:lnTo>
                  <a:pt x="0" y="1126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0" y="0"/>
            <a:ext cx="1126508" cy="1126508"/>
          </a:xfrm>
          <a:custGeom>
            <a:avLst/>
            <a:gdLst/>
            <a:ahLst/>
            <a:cxnLst/>
            <a:rect l="l" t="t" r="r" b="b"/>
            <a:pathLst>
              <a:path w="1126508" h="1126508">
                <a:moveTo>
                  <a:pt x="0" y="0"/>
                </a:moveTo>
                <a:lnTo>
                  <a:pt x="1126508" y="0"/>
                </a:lnTo>
                <a:lnTo>
                  <a:pt x="1126508" y="1126508"/>
                </a:lnTo>
                <a:lnTo>
                  <a:pt x="0" y="1126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45311" y="1520373"/>
            <a:ext cx="9434221" cy="3467588"/>
          </a:xfrm>
          <a:custGeom>
            <a:avLst/>
            <a:gdLst/>
            <a:ahLst/>
            <a:cxnLst/>
            <a:rect l="l" t="t" r="r" b="b"/>
            <a:pathLst>
              <a:path w="9434221" h="3467588">
                <a:moveTo>
                  <a:pt x="0" y="0"/>
                </a:moveTo>
                <a:lnTo>
                  <a:pt x="9434222" y="0"/>
                </a:lnTo>
                <a:lnTo>
                  <a:pt x="9434222" y="3467588"/>
                </a:lnTo>
                <a:lnTo>
                  <a:pt x="0" y="3467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189" r="-2491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585485" y="1286014"/>
            <a:ext cx="7208767" cy="3999999"/>
          </a:xfrm>
          <a:custGeom>
            <a:avLst/>
            <a:gdLst/>
            <a:ahLst/>
            <a:cxnLst/>
            <a:rect l="l" t="t" r="r" b="b"/>
            <a:pathLst>
              <a:path w="7208767" h="3999999">
                <a:moveTo>
                  <a:pt x="0" y="0"/>
                </a:moveTo>
                <a:lnTo>
                  <a:pt x="7208767" y="0"/>
                </a:lnTo>
                <a:lnTo>
                  <a:pt x="7208767" y="3999998"/>
                </a:lnTo>
                <a:lnTo>
                  <a:pt x="0" y="39999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7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45311" y="5949674"/>
            <a:ext cx="9434221" cy="3102731"/>
          </a:xfrm>
          <a:custGeom>
            <a:avLst/>
            <a:gdLst/>
            <a:ahLst/>
            <a:cxnLst/>
            <a:rect l="l" t="t" r="r" b="b"/>
            <a:pathLst>
              <a:path w="9434221" h="3102731">
                <a:moveTo>
                  <a:pt x="0" y="0"/>
                </a:moveTo>
                <a:lnTo>
                  <a:pt x="9434222" y="0"/>
                </a:lnTo>
                <a:lnTo>
                  <a:pt x="9434222" y="3102731"/>
                </a:lnTo>
                <a:lnTo>
                  <a:pt x="0" y="31027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8767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903515" y="5447937"/>
            <a:ext cx="6572707" cy="3928198"/>
          </a:xfrm>
          <a:custGeom>
            <a:avLst/>
            <a:gdLst/>
            <a:ahLst/>
            <a:cxnLst/>
            <a:rect l="l" t="t" r="r" b="b"/>
            <a:pathLst>
              <a:path w="6572707" h="3928198">
                <a:moveTo>
                  <a:pt x="0" y="0"/>
                </a:moveTo>
                <a:lnTo>
                  <a:pt x="6572707" y="0"/>
                </a:lnTo>
                <a:lnTo>
                  <a:pt x="6572707" y="3928198"/>
                </a:lnTo>
                <a:lnTo>
                  <a:pt x="0" y="39281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747623" y="2869282"/>
            <a:ext cx="769772" cy="76977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581400" y="281956"/>
            <a:ext cx="11125199" cy="824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Implementation: Code &amp; Insights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815714" y="6856162"/>
            <a:ext cx="769772" cy="76977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70610"/>
            <a:ext cx="18288000" cy="616390"/>
            <a:chOff x="0" y="0"/>
            <a:chExt cx="4816593" cy="162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2341"/>
            </a:xfrm>
            <a:custGeom>
              <a:avLst/>
              <a:gdLst/>
              <a:ahLst/>
              <a:cxnLst/>
              <a:rect l="l" t="t" r="r" b="b"/>
              <a:pathLst>
                <a:path w="4816592" h="162341">
                  <a:moveTo>
                    <a:pt x="0" y="0"/>
                  </a:moveTo>
                  <a:lnTo>
                    <a:pt x="4816592" y="0"/>
                  </a:lnTo>
                  <a:lnTo>
                    <a:pt x="4816592" y="162341"/>
                  </a:lnTo>
                  <a:lnTo>
                    <a:pt x="0" y="162341"/>
                  </a:lnTo>
                  <a:close/>
                </a:path>
              </a:pathLst>
            </a:custGeom>
            <a:solidFill>
              <a:srgbClr val="12372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00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0" y="0"/>
            <a:ext cx="1126508" cy="1126508"/>
          </a:xfrm>
          <a:custGeom>
            <a:avLst/>
            <a:gdLst/>
            <a:ahLst/>
            <a:cxnLst/>
            <a:rect l="l" t="t" r="r" b="b"/>
            <a:pathLst>
              <a:path w="1126508" h="1126508">
                <a:moveTo>
                  <a:pt x="0" y="0"/>
                </a:moveTo>
                <a:lnTo>
                  <a:pt x="1126508" y="0"/>
                </a:lnTo>
                <a:lnTo>
                  <a:pt x="1126508" y="1126508"/>
                </a:lnTo>
                <a:lnTo>
                  <a:pt x="0" y="1126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161492" y="0"/>
            <a:ext cx="1126508" cy="1126508"/>
          </a:xfrm>
          <a:custGeom>
            <a:avLst/>
            <a:gdLst/>
            <a:ahLst/>
            <a:cxnLst/>
            <a:rect l="l" t="t" r="r" b="b"/>
            <a:pathLst>
              <a:path w="1126508" h="1126508">
                <a:moveTo>
                  <a:pt x="0" y="0"/>
                </a:moveTo>
                <a:lnTo>
                  <a:pt x="1126508" y="0"/>
                </a:lnTo>
                <a:lnTo>
                  <a:pt x="1126508" y="1126508"/>
                </a:lnTo>
                <a:lnTo>
                  <a:pt x="0" y="1126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855543"/>
            <a:ext cx="8419366" cy="3281697"/>
          </a:xfrm>
          <a:custGeom>
            <a:avLst/>
            <a:gdLst/>
            <a:ahLst/>
            <a:cxnLst/>
            <a:rect l="l" t="t" r="r" b="b"/>
            <a:pathLst>
              <a:path w="8419366" h="3281697">
                <a:moveTo>
                  <a:pt x="0" y="0"/>
                </a:moveTo>
                <a:lnTo>
                  <a:pt x="8419366" y="0"/>
                </a:lnTo>
                <a:lnTo>
                  <a:pt x="8419366" y="3281696"/>
                </a:lnTo>
                <a:lnTo>
                  <a:pt x="0" y="3281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643214" y="111520"/>
            <a:ext cx="5963915" cy="4769741"/>
          </a:xfrm>
          <a:custGeom>
            <a:avLst/>
            <a:gdLst/>
            <a:ahLst/>
            <a:cxnLst/>
            <a:rect l="l" t="t" r="r" b="b"/>
            <a:pathLst>
              <a:path w="5963915" h="4769741">
                <a:moveTo>
                  <a:pt x="0" y="0"/>
                </a:moveTo>
                <a:lnTo>
                  <a:pt x="5963915" y="0"/>
                </a:lnTo>
                <a:lnTo>
                  <a:pt x="5963915" y="4769742"/>
                </a:lnTo>
                <a:lnTo>
                  <a:pt x="0" y="47697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62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52533" y="5111894"/>
            <a:ext cx="9293342" cy="3584061"/>
          </a:xfrm>
          <a:custGeom>
            <a:avLst/>
            <a:gdLst/>
            <a:ahLst/>
            <a:cxnLst/>
            <a:rect l="l" t="t" r="r" b="b"/>
            <a:pathLst>
              <a:path w="9293342" h="3584061">
                <a:moveTo>
                  <a:pt x="0" y="0"/>
                </a:moveTo>
                <a:lnTo>
                  <a:pt x="9293342" y="0"/>
                </a:lnTo>
                <a:lnTo>
                  <a:pt x="9293342" y="3584061"/>
                </a:lnTo>
                <a:lnTo>
                  <a:pt x="0" y="35840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498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643214" y="4985298"/>
            <a:ext cx="6506893" cy="4273002"/>
          </a:xfrm>
          <a:custGeom>
            <a:avLst/>
            <a:gdLst/>
            <a:ahLst/>
            <a:cxnLst/>
            <a:rect l="l" t="t" r="r" b="b"/>
            <a:pathLst>
              <a:path w="6506893" h="4273002">
                <a:moveTo>
                  <a:pt x="0" y="0"/>
                </a:moveTo>
                <a:lnTo>
                  <a:pt x="6506893" y="0"/>
                </a:lnTo>
                <a:lnTo>
                  <a:pt x="6506893" y="4273002"/>
                </a:lnTo>
                <a:lnTo>
                  <a:pt x="0" y="42730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660755" y="2111505"/>
            <a:ext cx="769772" cy="76977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09659" y="6736913"/>
            <a:ext cx="769772" cy="76977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757303" y="-113667"/>
            <a:ext cx="4695523" cy="4695523"/>
          </a:xfrm>
          <a:custGeom>
            <a:avLst/>
            <a:gdLst/>
            <a:ahLst/>
            <a:cxnLst/>
            <a:rect l="l" t="t" r="r" b="b"/>
            <a:pathLst>
              <a:path w="4695523" h="4695523">
                <a:moveTo>
                  <a:pt x="4695522" y="0"/>
                </a:moveTo>
                <a:lnTo>
                  <a:pt x="0" y="0"/>
                </a:lnTo>
                <a:lnTo>
                  <a:pt x="0" y="4695523"/>
                </a:lnTo>
                <a:lnTo>
                  <a:pt x="4695522" y="4695523"/>
                </a:lnTo>
                <a:lnTo>
                  <a:pt x="46955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767" y="-113667"/>
            <a:ext cx="4695523" cy="4695523"/>
          </a:xfrm>
          <a:custGeom>
            <a:avLst/>
            <a:gdLst/>
            <a:ahLst/>
            <a:cxnLst/>
            <a:rect l="l" t="t" r="r" b="b"/>
            <a:pathLst>
              <a:path w="4695523" h="4695523">
                <a:moveTo>
                  <a:pt x="0" y="0"/>
                </a:moveTo>
                <a:lnTo>
                  <a:pt x="4695523" y="0"/>
                </a:lnTo>
                <a:lnTo>
                  <a:pt x="4695523" y="4695523"/>
                </a:lnTo>
                <a:lnTo>
                  <a:pt x="0" y="4695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40872" y="1681644"/>
            <a:ext cx="14206256" cy="112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75"/>
              </a:lnSpc>
            </a:pPr>
            <a:r>
              <a:rPr lang="en-US" sz="7500" b="1">
                <a:solidFill>
                  <a:srgbClr val="000000"/>
                </a:solidFill>
                <a:latin typeface="Aileron Heavy"/>
                <a:ea typeface="Aileron Heavy"/>
                <a:cs typeface="Aileron Heavy"/>
                <a:sym typeface="Aileron Heavy"/>
              </a:rPr>
              <a:t>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65106" y="3422059"/>
            <a:ext cx="15594194" cy="563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517" lvl="1" indent="-314759" algn="l">
              <a:lnSpc>
                <a:spcPts val="4082"/>
              </a:lnSpc>
              <a:buFont typeface="Arial"/>
              <a:buChar char="•"/>
            </a:pPr>
            <a:r>
              <a:rPr lang="en-US" sz="2915" b="1" u="sng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Phase 1</a:t>
            </a:r>
            <a:r>
              <a:rPr lang="en-US" sz="2915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: Assess data quality by loading datasets, identifying missing values, and handling outliers.</a:t>
            </a:r>
          </a:p>
          <a:p>
            <a:pPr marL="629517" lvl="1" indent="-314759" algn="l">
              <a:lnSpc>
                <a:spcPts val="4082"/>
              </a:lnSpc>
              <a:buFont typeface="Arial"/>
              <a:buChar char="•"/>
            </a:pPr>
            <a:r>
              <a:rPr lang="en-US" sz="2915" b="1" u="sng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Phase 2</a:t>
            </a:r>
            <a:r>
              <a:rPr lang="en-US" sz="2915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: Apply a structured EDA framework using 10+ targeted questions across univariate, bivariate, and multivariate analysis.</a:t>
            </a:r>
          </a:p>
          <a:p>
            <a:pPr marL="629517" lvl="1" indent="-314759" algn="l">
              <a:lnSpc>
                <a:spcPts val="4082"/>
              </a:lnSpc>
              <a:buFont typeface="Arial"/>
              <a:buChar char="•"/>
            </a:pPr>
            <a:r>
              <a:rPr lang="en-US" sz="2915" b="1" u="sng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Phase 3</a:t>
            </a:r>
            <a:r>
              <a:rPr lang="en-US" sz="2915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: Perform pattern recognition through correlation analysis, trend identification, and anomaly detection.</a:t>
            </a:r>
          </a:p>
          <a:p>
            <a:pPr marL="629517" lvl="1" indent="-314759" algn="l">
              <a:lnSpc>
                <a:spcPts val="4082"/>
              </a:lnSpc>
              <a:buFont typeface="Arial"/>
              <a:buChar char="•"/>
            </a:pPr>
            <a:r>
              <a:rPr lang="en-US" sz="2915" b="1" u="sng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Phase 4</a:t>
            </a:r>
            <a:r>
              <a:rPr lang="en-US" sz="2915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: Create interactive visualizations including dynamic charts, geographic heatmaps, and time-series animations.</a:t>
            </a:r>
          </a:p>
          <a:p>
            <a:pPr marL="629517" lvl="1" indent="-314759" algn="l">
              <a:lnSpc>
                <a:spcPts val="4082"/>
              </a:lnSpc>
              <a:buFont typeface="Arial"/>
              <a:buChar char="•"/>
            </a:pPr>
            <a:r>
              <a:rPr lang="en-US" sz="2915" b="1" u="sng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Phase 5</a:t>
            </a:r>
            <a:r>
              <a:rPr lang="en-US" sz="2915" b="1">
                <a:solidFill>
                  <a:srgbClr val="000000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: Translate analytical insights into actionable climate policy recommendations</a:t>
            </a:r>
          </a:p>
          <a:p>
            <a:pPr algn="l">
              <a:lnSpc>
                <a:spcPts val="4082"/>
              </a:lnSpc>
            </a:pPr>
            <a:endParaRPr lang="en-US" sz="2915" b="1">
              <a:solidFill>
                <a:srgbClr val="000000"/>
              </a:solidFill>
              <a:latin typeface="Inter Semi-Bold"/>
              <a:ea typeface="Inter Semi-Bold"/>
              <a:cs typeface="Inter Semi-Bold"/>
              <a:sym typeface="Inter Semi-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8638" y="4584053"/>
            <a:ext cx="19701933" cy="7440873"/>
          </a:xfrm>
          <a:custGeom>
            <a:avLst/>
            <a:gdLst/>
            <a:ahLst/>
            <a:cxnLst/>
            <a:rect l="l" t="t" r="r" b="b"/>
            <a:pathLst>
              <a:path w="19701933" h="7440873">
                <a:moveTo>
                  <a:pt x="0" y="0"/>
                </a:moveTo>
                <a:lnTo>
                  <a:pt x="19701933" y="0"/>
                </a:lnTo>
                <a:lnTo>
                  <a:pt x="19701933" y="7440873"/>
                </a:lnTo>
                <a:lnTo>
                  <a:pt x="0" y="7440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1767" y="-113667"/>
            <a:ext cx="4695523" cy="4695523"/>
          </a:xfrm>
          <a:custGeom>
            <a:avLst/>
            <a:gdLst/>
            <a:ahLst/>
            <a:cxnLst/>
            <a:rect l="l" t="t" r="r" b="b"/>
            <a:pathLst>
              <a:path w="4695523" h="4695523">
                <a:moveTo>
                  <a:pt x="0" y="0"/>
                </a:moveTo>
                <a:lnTo>
                  <a:pt x="4695523" y="0"/>
                </a:lnTo>
                <a:lnTo>
                  <a:pt x="4695523" y="4695523"/>
                </a:lnTo>
                <a:lnTo>
                  <a:pt x="0" y="4695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59180" y="3120052"/>
            <a:ext cx="10530817" cy="194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168"/>
              </a:lnSpc>
            </a:pPr>
            <a:r>
              <a:rPr lang="en-US" sz="12964" b="1">
                <a:solidFill>
                  <a:srgbClr val="000000"/>
                </a:solidFill>
                <a:latin typeface="Aileron Heavy"/>
                <a:ea typeface="Aileron Heavy"/>
                <a:cs typeface="Aileron Heavy"/>
                <a:sym typeface="Aileron Heavy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>
            <a:off x="13904492" y="-113667"/>
            <a:ext cx="3521966" cy="2689501"/>
          </a:xfrm>
          <a:custGeom>
            <a:avLst/>
            <a:gdLst/>
            <a:ahLst/>
            <a:cxnLst/>
            <a:rect l="l" t="t" r="r" b="b"/>
            <a:pathLst>
              <a:path w="3521966" h="2689501">
                <a:moveTo>
                  <a:pt x="0" y="0"/>
                </a:moveTo>
                <a:lnTo>
                  <a:pt x="3521966" y="0"/>
                </a:lnTo>
                <a:lnTo>
                  <a:pt x="3521966" y="2689501"/>
                </a:lnTo>
                <a:lnTo>
                  <a:pt x="0" y="26895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380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Aileron Heavy</vt:lpstr>
      <vt:lpstr>Inter Semi-Bold</vt:lpstr>
      <vt:lpstr>Canva Sans Bold</vt:lpstr>
      <vt:lpstr>Calibri</vt:lpstr>
      <vt:lpstr>Aileron Bold</vt:lpstr>
      <vt:lpstr>Arial</vt:lpstr>
      <vt:lpstr>Inter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Dark Green and Light Green Minimalist Climate Change Presentation</dc:title>
  <cp:lastModifiedBy>Sujal Singh</cp:lastModifiedBy>
  <cp:revision>3</cp:revision>
  <dcterms:created xsi:type="dcterms:W3CDTF">2006-08-16T00:00:00Z</dcterms:created>
  <dcterms:modified xsi:type="dcterms:W3CDTF">2025-10-04T06:49:32Z</dcterms:modified>
  <dc:identifier>DAG0wjMGeJA</dc:identifier>
</cp:coreProperties>
</file>