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24"/>
  </p:notesMasterIdLst>
  <p:handoutMasterIdLst>
    <p:handoutMasterId r:id="rId25"/>
  </p:handoutMasterIdLst>
  <p:sldIdLst>
    <p:sldId id="256" r:id="rId5"/>
    <p:sldId id="264" r:id="rId6"/>
    <p:sldId id="265" r:id="rId7"/>
    <p:sldId id="266" r:id="rId8"/>
    <p:sldId id="267" r:id="rId9"/>
    <p:sldId id="286" r:id="rId10"/>
    <p:sldId id="268" r:id="rId11"/>
    <p:sldId id="288" r:id="rId12"/>
    <p:sldId id="289" r:id="rId13"/>
    <p:sldId id="291" r:id="rId14"/>
    <p:sldId id="290" r:id="rId15"/>
    <p:sldId id="287" r:id="rId16"/>
    <p:sldId id="292" r:id="rId17"/>
    <p:sldId id="293" r:id="rId18"/>
    <p:sldId id="270" r:id="rId19"/>
    <p:sldId id="273" r:id="rId20"/>
    <p:sldId id="271" r:id="rId21"/>
    <p:sldId id="272" r:id="rId22"/>
    <p:sldId id="29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1/5/2025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1/5/2025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-sharpcorner.com/csharp-tutorials" TargetMode="External"/><Relationship Id="rId2" Type="http://schemas.openxmlformats.org/officeDocument/2006/relationships/hyperlink" Target="https://wpf-tutorial.com/usercontrols-and-customcontrols/introduc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tutorialspoint.com/wpf/wpf_layouts.htm" TargetMode="External"/><Relationship Id="rId4" Type="http://schemas.openxmlformats.org/officeDocument/2006/relationships/hyperlink" Target="https://www.tutorialspoint.com/wpf/wpf_controls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Rockwell" panose="02060603020205020403" pitchFamily="18" charset="0"/>
              </a:rPr>
              <a:t>IFM</a:t>
            </a:r>
            <a:r>
              <a:rPr lang="en-CA" sz="3600" dirty="0"/>
              <a:t>029987: : </a:t>
            </a:r>
            <a:r>
              <a:rPr lang="fr-CA" sz="3600" dirty="0"/>
              <a:t>Développement d'application de bureau</a:t>
            </a:r>
            <a:endParaRPr lang="fr-CA" sz="36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5048066"/>
            <a:ext cx="8791575" cy="1171759"/>
          </a:xfrm>
        </p:spPr>
        <p:txBody>
          <a:bodyPr>
            <a:normAutofit/>
          </a:bodyPr>
          <a:lstStyle/>
          <a:p>
            <a:pPr algn="ctr"/>
            <a:r>
              <a:rPr lang="fr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Larbi Elhajjaoui</a:t>
            </a:r>
          </a:p>
          <a:p>
            <a:pPr algn="ctr"/>
            <a:r>
              <a:rPr lang="fr-CA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E94A8-A2C2-7831-7246-89B290354DBE}"/>
              </a:ext>
            </a:extLst>
          </p:cNvPr>
          <p:cNvSpPr txBox="1"/>
          <p:nvPr/>
        </p:nvSpPr>
        <p:spPr>
          <a:xfrm>
            <a:off x="9133367" y="154172"/>
            <a:ext cx="4688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800" dirty="0">
                <a:solidFill>
                  <a:schemeClr val="tx1">
                    <a:lumMod val="95000"/>
                  </a:schemeClr>
                </a:solidFill>
              </a:rPr>
              <a:t>Collège de la Cité</a:t>
            </a:r>
            <a:br>
              <a:rPr lang="fr-CA" sz="18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fr-CA" sz="1800" dirty="0">
                <a:solidFill>
                  <a:schemeClr val="tx1">
                    <a:lumMod val="95000"/>
                  </a:schemeClr>
                </a:solidFill>
              </a:rPr>
              <a:t>Département d’informatique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F7D41-D5C8-3580-A3F9-563EEECF7324}"/>
              </a:ext>
            </a:extLst>
          </p:cNvPr>
          <p:cNvSpPr txBox="1"/>
          <p:nvPr/>
        </p:nvSpPr>
        <p:spPr>
          <a:xfrm>
            <a:off x="2438399" y="6383893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16 </a:t>
            </a:r>
            <a:r>
              <a:rPr lang="fr-CA"/>
              <a:t>janvier 2025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1611"/>
            <a:ext cx="9905998" cy="66953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Rockwell" panose="02060603020205020403" pitchFamily="18" charset="0"/>
              </a:rPr>
              <a:t>Layouts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C46FD5-8AFB-B2A9-3F09-699FBF1BF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104159"/>
              </p:ext>
            </p:extLst>
          </p:nvPr>
        </p:nvGraphicFramePr>
        <p:xfrm>
          <a:off x="1141413" y="741145"/>
          <a:ext cx="8128000" cy="585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3791440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noProof="0" dirty="0" err="1"/>
                        <a:t>WrapPanel</a:t>
                      </a:r>
                      <a:endParaRPr lang="fr-CA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14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noProof="0" dirty="0"/>
                        <a:t>les contrôles sont positionnés dans un ordre séquentiel, de gauche à droite ou du haut en bas en fonction de l’orientation choisi.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022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fr-CA" dirty="0"/>
                    </a:p>
                    <a:p>
                      <a:endParaRPr lang="fr-CA" dirty="0"/>
                    </a:p>
                    <a:p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24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</a:t>
                      </a:r>
                      <a:r>
                        <a:rPr lang="fr-CA" sz="180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WrapPanel</a:t>
                      </a:r>
                      <a:r>
                        <a:rPr lang="fr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Orientation="</a:t>
                      </a:r>
                      <a:r>
                        <a:rPr lang="fr-CA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Horizontal</a:t>
                      </a:r>
                      <a:r>
                        <a:rPr lang="fr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&lt;Button Content="Bouton 1" Height="50" Width="100" Margin="10"/&gt;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&lt;Button Content="Bouton 2" Height="50" Width="100" Margin="10"/&gt;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&lt;Button Content="Bouton 3" Height="50" Width="100" Margin="10"/&gt;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&lt;Button Content="Bouton 4" Height="50" Width="100" Margin="10"/&gt;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&lt;Button Content="Bouton 4" Height="50" Width="100" Margin="10"/&gt;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&lt;Button Content="Bouton 4" Height="50" Width="100" Margin="10"/&gt;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&lt;Button Content="Bouton 4" Height="50" Width="100" Margin="10"/&gt;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&lt;Button Content="Bouton 4" Height="50" Width="100" Margin="10"/&gt;</a:t>
                      </a:r>
                    </a:p>
                    <a:p>
                      <a:r>
                        <a:rPr lang="fr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&lt;/</a:t>
                      </a:r>
                      <a:r>
                        <a:rPr lang="fr-CA" sz="180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WrapPanel</a:t>
                      </a:r>
                      <a:r>
                        <a:rPr lang="fr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13619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7145EB74-E332-8E84-2816-1FBAE8D7A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009" y="1876208"/>
            <a:ext cx="5715798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51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54864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Rockwell" panose="02060603020205020403" pitchFamily="18" charset="0"/>
              </a:rPr>
              <a:t>Layouts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A91AF2-41A1-5D49-ED94-44306E6EF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846036"/>
              </p:ext>
            </p:extLst>
          </p:nvPr>
        </p:nvGraphicFramePr>
        <p:xfrm>
          <a:off x="1143001" y="735804"/>
          <a:ext cx="10411077" cy="373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253">
                  <a:extLst>
                    <a:ext uri="{9D8B030D-6E8A-4147-A177-3AD203B41FA5}">
                      <a16:colId xmlns:a16="http://schemas.microsoft.com/office/drawing/2014/main" val="2178265254"/>
                    </a:ext>
                  </a:extLst>
                </a:gridCol>
                <a:gridCol w="7324824">
                  <a:extLst>
                    <a:ext uri="{9D8B030D-6E8A-4147-A177-3AD203B41FA5}">
                      <a16:colId xmlns:a16="http://schemas.microsoft.com/office/drawing/2014/main" val="3650104567"/>
                    </a:ext>
                  </a:extLst>
                </a:gridCol>
              </a:tblGrid>
              <a:tr h="431558">
                <a:tc>
                  <a:txBody>
                    <a:bodyPr/>
                    <a:lstStyle/>
                    <a:p>
                      <a:r>
                        <a:rPr lang="en-US" dirty="0"/>
                        <a:t>Wrap Panel 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/>
                        <a:t>verticalement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925716"/>
                  </a:ext>
                </a:extLst>
              </a:tr>
              <a:tr h="329876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fr-CA" dirty="0"/>
                    </a:p>
                    <a:p>
                      <a:endParaRPr lang="fr-CA" dirty="0"/>
                    </a:p>
                    <a:p>
                      <a:endParaRPr lang="fr-CA" dirty="0"/>
                    </a:p>
                    <a:p>
                      <a:endParaRPr lang="fr-CA" dirty="0"/>
                    </a:p>
                    <a:p>
                      <a:endParaRPr lang="fr-CA" dirty="0"/>
                    </a:p>
                    <a:p>
                      <a:endParaRPr lang="fr-CA" dirty="0"/>
                    </a:p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</a:t>
                      </a:r>
                      <a:r>
                        <a:rPr lang="fr-CA" sz="180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WrapPanel</a:t>
                      </a:r>
                      <a:r>
                        <a:rPr lang="fr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Orientation="</a:t>
                      </a:r>
                      <a:r>
                        <a:rPr lang="fr-CA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Vertical</a:t>
                      </a:r>
                      <a:r>
                        <a:rPr lang="fr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&lt;Button Content="Bouton 1" Height="50" Width="100" Margin="10"/&gt;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&lt;Button Content="Bouton 2" Height="50" Width="100" Margin="10"/&gt;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&lt;Button Content="Bouton 3" Height="50" Width="100" Margin="10"/&gt;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&lt;Button Content="Bouton 4" Height="50" Width="100" Margin="10"/&gt;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&lt;Button Content="Bouton 5" Height="50" Width="100" Margin="10"/&gt;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&lt;Button Content="Bouton 6" Height="50" Width="100" Margin="10"/&gt;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&lt;Button Content="Bouton 7" Height="50" Width="100" Margin="10"/&gt;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&lt;Button Content="Bouton 8" Height="50" Width="100" Margin="10"/&gt;</a:t>
                      </a:r>
                    </a:p>
                    <a:p>
                      <a:r>
                        <a:rPr lang="fr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&lt;/</a:t>
                      </a:r>
                      <a:r>
                        <a:rPr lang="fr-CA" sz="180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WrapPanel</a:t>
                      </a:r>
                      <a:r>
                        <a:rPr lang="fr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76281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D5D45C5-97BD-E159-4836-A8AD3D58D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407" y="1367387"/>
            <a:ext cx="1895740" cy="246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95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"/>
            <a:ext cx="9905998" cy="676238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Rockwell" panose="02060603020205020403" pitchFamily="18" charset="0"/>
              </a:rPr>
              <a:t>Layouts</a:t>
            </a:r>
            <a:r>
              <a:rPr lang="en-US" sz="4400" dirty="0">
                <a:latin typeface="Rockwell" panose="02060603020205020403" pitchFamily="18" charset="0"/>
              </a:rPr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0D1E4C9-5E83-60CA-6AC1-08BD7A409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163278"/>
              </p:ext>
            </p:extLst>
          </p:nvPr>
        </p:nvGraphicFramePr>
        <p:xfrm>
          <a:off x="1220612" y="676238"/>
          <a:ext cx="8982167" cy="607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2167">
                  <a:extLst>
                    <a:ext uri="{9D8B030D-6E8A-4147-A177-3AD203B41FA5}">
                      <a16:colId xmlns:a16="http://schemas.microsoft.com/office/drawing/2014/main" val="1311462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 err="1"/>
                        <a:t>DockPanel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245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b="1" noProof="0" dirty="0"/>
                        <a:t>L</a:t>
                      </a:r>
                      <a:r>
                        <a:rPr lang="fr-CA" noProof="0" dirty="0"/>
                        <a:t>es contrôles dans ce panneau sont disposés les uns par rapport aux autres, horizontalement/verticalement. Ces contrôles sont ancrés en bas/haut/gauche/droite/centre en utilisant la propriété </a:t>
                      </a:r>
                      <a:r>
                        <a:rPr lang="fr-CA" b="1" noProof="0" dirty="0"/>
                        <a:t>Dock</a:t>
                      </a:r>
                      <a:r>
                        <a:rPr lang="fr-CA" noProof="0" dirty="0"/>
                        <a:t>.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890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noProof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CA" noProof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CA" noProof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CA" noProof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CA" noProof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CA" noProof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CA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618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fr-CA" sz="160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DockPanel</a:t>
                      </a:r>
                      <a:r>
                        <a:rPr lang="fr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&lt;Button Content="bouton Left" </a:t>
                      </a:r>
                      <a:r>
                        <a:rPr lang="en-US" sz="160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DockPanel.Dock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sz="16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Left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"/&gt;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&lt;Button Content="New Left" </a:t>
                      </a:r>
                      <a:r>
                        <a:rPr lang="en-US" sz="160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DockPanel.Dock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sz="16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Left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"/&gt;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&lt;Button Content="Right" </a:t>
                      </a:r>
                      <a:r>
                        <a:rPr lang="en-US" sz="160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DockPanel.Dock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sz="16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"/&gt;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&lt;Button Content="New Right" </a:t>
                      </a:r>
                      <a:r>
                        <a:rPr lang="en-US" sz="160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DockPanel.Dock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sz="16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Right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"/&gt;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&lt;Button Content="Top" </a:t>
                      </a:r>
                      <a:r>
                        <a:rPr lang="en-US" sz="160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DockPanel.Dock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sz="16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Top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"/&gt;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&lt;Button Content="New Top" </a:t>
                      </a:r>
                      <a:r>
                        <a:rPr lang="en-US" sz="160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DockPanel.Dock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sz="16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Top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"/&gt;</a:t>
                      </a:r>
                    </a:p>
                    <a:p>
                      <a:r>
                        <a:rPr lang="sv-SE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&lt;Button Content="Bottom" </a:t>
                      </a:r>
                      <a:r>
                        <a:rPr lang="sv-SE" sz="16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DockPanel.Dock</a:t>
                      </a:r>
                      <a:r>
                        <a:rPr lang="sv-SE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sv-SE" sz="16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Bottom</a:t>
                      </a:r>
                      <a:r>
                        <a:rPr lang="sv-SE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"/&gt;</a:t>
                      </a:r>
                    </a:p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&lt;Button Content="New Bottom" </a:t>
                      </a:r>
                      <a:r>
                        <a:rPr lang="en-US" sz="160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DockPanel.Dock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</a:t>
                      </a:r>
                      <a:r>
                        <a:rPr lang="en-US" sz="16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Bottom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"/&gt;</a:t>
                      </a:r>
                    </a:p>
                    <a:p>
                      <a:r>
                        <a:rPr lang="fr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&lt;Button Content="Center"/&gt;</a:t>
                      </a:r>
                    </a:p>
                    <a:p>
                      <a:r>
                        <a:rPr lang="fr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fr-CA" sz="160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DockPanel</a:t>
                      </a:r>
                      <a:r>
                        <a:rPr lang="fr-CA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fr-CA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967698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5186176-A9C9-BBFE-8B91-D21B9260B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180" y="2088683"/>
            <a:ext cx="2975818" cy="179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83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"/>
            <a:ext cx="9905998" cy="676238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Rockwell" panose="02060603020205020403" pitchFamily="18" charset="0"/>
              </a:rPr>
              <a:t>Layouts</a:t>
            </a:r>
            <a:r>
              <a:rPr lang="en-US" sz="4400" dirty="0">
                <a:latin typeface="Rockwell" panose="02060603020205020403" pitchFamily="18" charset="0"/>
              </a:rPr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0D1E4C9-5E83-60CA-6AC1-08BD7A409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273404"/>
              </p:ext>
            </p:extLst>
          </p:nvPr>
        </p:nvGraphicFramePr>
        <p:xfrm>
          <a:off x="1220612" y="676238"/>
          <a:ext cx="9828387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8387">
                  <a:extLst>
                    <a:ext uri="{9D8B030D-6E8A-4147-A177-3AD203B41FA5}">
                      <a16:colId xmlns:a16="http://schemas.microsoft.com/office/drawing/2014/main" val="1311462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Canvas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245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noProof="0" dirty="0"/>
                        <a:t>Les contrôles sont disposés explicitement à l’aide de coordonnées qui sont relatives à n’importe quel côté du Canvas. Gauche/droite/haut/bas.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890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noProof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CA" noProof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CA" noProof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CA" noProof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CA" noProof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CA" noProof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CA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618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&lt;Canvas&gt;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&lt;Rectangle Width="200" Height="100" Fill="Green" </a:t>
                      </a:r>
                      <a:r>
                        <a:rPr lang="en-US" sz="180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Canvas.Left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="20" </a:t>
                      </a:r>
                      <a:r>
                        <a:rPr lang="en-US" sz="180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Canvas.Top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="50"/&gt;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&lt;Rectangle Width="200" Height="100" Fill="Yellow" </a:t>
                      </a:r>
                      <a:r>
                        <a:rPr lang="en-US" sz="180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Canvas.Left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="40" </a:t>
                      </a:r>
                      <a:r>
                        <a:rPr lang="en-US" sz="180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Canvas.Top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="50"/&gt;</a:t>
                      </a:r>
                      <a:r>
                        <a:rPr lang="fr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&lt;Rectangle Width="200" Height="100" Fill="Yellow" </a:t>
                      </a:r>
                      <a:r>
                        <a:rPr lang="en-US" sz="180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Canvas.Left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="120" </a:t>
                      </a:r>
                      <a:r>
                        <a:rPr lang="en-US" sz="180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Canvas.Top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="200"/&gt;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&lt;Rectangle Width="200" Height="100" Fill="Green" </a:t>
                      </a:r>
                      <a:r>
                        <a:rPr lang="en-US" sz="180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Canvas.Left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="100" </a:t>
                      </a:r>
                      <a:r>
                        <a:rPr lang="en-US" sz="180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Canvas.Top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="200"/&gt;</a:t>
                      </a:r>
                      <a:endParaRPr lang="fr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&lt;Rectangle Width="200" Height="100" Fill="Yellow" </a:t>
                      </a:r>
                      <a:r>
                        <a:rPr lang="en-US" sz="180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Canvas.Right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="140" </a:t>
                      </a:r>
                      <a:r>
                        <a:rPr lang="en-US" sz="180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Canvas.Bottom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="200"/&gt;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&lt;Rectangle Width="200" Height="100" Fill="Green" </a:t>
                      </a:r>
                      <a:r>
                        <a:rPr lang="en-US" sz="180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Canvas.Right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="100" </a:t>
                      </a:r>
                      <a:r>
                        <a:rPr lang="en-US" sz="180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Canvas.Bottom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="200"/&gt;</a:t>
                      </a:r>
                    </a:p>
                    <a:p>
                      <a:r>
                        <a:rPr lang="fr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&lt;/Canvas&gt;</a:t>
                      </a:r>
                      <a:endParaRPr lang="fr-CA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96769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C67335E-4B60-D599-19F0-50D46B67A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996" y="1785708"/>
            <a:ext cx="5058480" cy="181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74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"/>
            <a:ext cx="9905998" cy="519764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latin typeface="Rockwell" panose="02060603020205020403" pitchFamily="18" charset="0"/>
              </a:rPr>
              <a:t>Layouts</a:t>
            </a:r>
            <a:r>
              <a:rPr lang="en-US" sz="4400" dirty="0">
                <a:latin typeface="Rockwell" panose="02060603020205020403" pitchFamily="18" charset="0"/>
              </a:rPr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0D1E4C9-5E83-60CA-6AC1-08BD7A409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726379"/>
              </p:ext>
            </p:extLst>
          </p:nvPr>
        </p:nvGraphicFramePr>
        <p:xfrm>
          <a:off x="1143001" y="589609"/>
          <a:ext cx="10983532" cy="613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3532">
                  <a:extLst>
                    <a:ext uri="{9D8B030D-6E8A-4147-A177-3AD203B41FA5}">
                      <a16:colId xmlns:a16="http://schemas.microsoft.com/office/drawing/2014/main" val="1311462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 err="1"/>
                        <a:t>Grid</a:t>
                      </a:r>
                      <a:r>
                        <a:rPr lang="fr-CA" dirty="0"/>
                        <a:t> Panel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245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noProof="0" dirty="0"/>
                        <a:t>un panneau d’affichage de contrôles en fonctions des coordonnées ligne, colonne.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890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noProof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CA" noProof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CA" noProof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fr-CA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618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fr-CA" sz="180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Grid</a:t>
                      </a:r>
                      <a:r>
                        <a:rPr lang="fr-CA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fr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&lt;</a:t>
                      </a:r>
                      <a:r>
                        <a:rPr lang="fr-CA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Grid.</a:t>
                      </a:r>
                      <a:r>
                        <a:rPr lang="fr-CA" sz="180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ColumnDefinitions</a:t>
                      </a:r>
                      <a:r>
                        <a:rPr lang="fr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fr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&lt;</a:t>
                      </a:r>
                      <a:r>
                        <a:rPr lang="fr-CA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ColumnDefinition</a:t>
                      </a:r>
                      <a:r>
                        <a:rPr lang="fr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/&gt;</a:t>
                      </a:r>
                    </a:p>
                    <a:p>
                      <a:r>
                        <a:rPr lang="fr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&lt;</a:t>
                      </a:r>
                      <a:r>
                        <a:rPr lang="fr-CA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ColumnDefinition</a:t>
                      </a:r>
                      <a:r>
                        <a:rPr lang="fr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/&gt;</a:t>
                      </a:r>
                    </a:p>
                    <a:p>
                      <a:r>
                        <a:rPr lang="fr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&lt;/</a:t>
                      </a:r>
                      <a:r>
                        <a:rPr lang="fr-CA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Grid.</a:t>
                      </a:r>
                      <a:r>
                        <a:rPr lang="fr-CA" sz="180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ColumnDefinitions</a:t>
                      </a:r>
                      <a:r>
                        <a:rPr lang="fr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fr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&lt;</a:t>
                      </a:r>
                      <a:r>
                        <a:rPr lang="fr-CA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Grid.</a:t>
                      </a:r>
                      <a:r>
                        <a:rPr lang="fr-CA" sz="180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RowDefinitions</a:t>
                      </a:r>
                      <a:r>
                        <a:rPr lang="fr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fr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&lt;</a:t>
                      </a:r>
                      <a:r>
                        <a:rPr lang="fr-CA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RowDefinition</a:t>
                      </a:r>
                      <a:r>
                        <a:rPr lang="fr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/&gt;</a:t>
                      </a:r>
                    </a:p>
                    <a:p>
                      <a:r>
                        <a:rPr lang="fr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&lt;</a:t>
                      </a:r>
                      <a:r>
                        <a:rPr lang="fr-CA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RowDefinition</a:t>
                      </a:r>
                      <a:r>
                        <a:rPr lang="fr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/&gt;</a:t>
                      </a:r>
                    </a:p>
                    <a:p>
                      <a:r>
                        <a:rPr lang="fr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&lt;/</a:t>
                      </a:r>
                      <a:r>
                        <a:rPr lang="fr-CA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Grid.</a:t>
                      </a:r>
                      <a:r>
                        <a:rPr lang="fr-CA" sz="180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RowDefinitions</a:t>
                      </a:r>
                      <a:r>
                        <a:rPr lang="fr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endParaRPr lang="fr-CA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&lt;Button Content="(0,0)" </a:t>
                      </a:r>
                      <a:r>
                        <a:rPr lang="fr-CA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Foreground</a:t>
                      </a:r>
                      <a:r>
                        <a:rPr lang="fr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="Red" </a:t>
                      </a:r>
                      <a:r>
                        <a:rPr lang="fr-CA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FontSize</a:t>
                      </a:r>
                      <a:r>
                        <a:rPr lang="fr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="20" </a:t>
                      </a:r>
                      <a:r>
                        <a:rPr lang="fr-CA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FontWeight</a:t>
                      </a:r>
                      <a:r>
                        <a:rPr lang="fr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="Bold" </a:t>
                      </a:r>
                      <a:r>
                        <a:rPr lang="fr-CA" sz="180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Grid.Column</a:t>
                      </a:r>
                      <a:r>
                        <a:rPr lang="fr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="0" </a:t>
                      </a:r>
                      <a:r>
                        <a:rPr lang="fr-CA" sz="180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Grid.Row</a:t>
                      </a:r>
                      <a:r>
                        <a:rPr lang="fr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="0" /&gt;</a:t>
                      </a:r>
                    </a:p>
                    <a:p>
                      <a:r>
                        <a:rPr lang="fr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&lt;Button Content="(1,0)" </a:t>
                      </a:r>
                      <a:r>
                        <a:rPr lang="fr-CA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Foreground</a:t>
                      </a:r>
                      <a:r>
                        <a:rPr lang="fr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="Red" </a:t>
                      </a:r>
                      <a:r>
                        <a:rPr lang="fr-CA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FontSize</a:t>
                      </a:r>
                      <a:r>
                        <a:rPr lang="fr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="20" </a:t>
                      </a:r>
                      <a:r>
                        <a:rPr lang="fr-CA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FontWeight</a:t>
                      </a:r>
                      <a:r>
                        <a:rPr lang="fr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="Bold" </a:t>
                      </a:r>
                      <a:r>
                        <a:rPr lang="fr-CA" sz="180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Grid.Column</a:t>
                      </a:r>
                      <a:r>
                        <a:rPr lang="fr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="1" </a:t>
                      </a:r>
                      <a:r>
                        <a:rPr lang="fr-CA" sz="180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Grid.Row</a:t>
                      </a:r>
                      <a:r>
                        <a:rPr lang="fr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="0" /&gt;</a:t>
                      </a:r>
                    </a:p>
                    <a:p>
                      <a:r>
                        <a:rPr lang="fr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&lt;Button Content="(0,1)" </a:t>
                      </a:r>
                      <a:r>
                        <a:rPr lang="fr-CA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Foreground</a:t>
                      </a:r>
                      <a:r>
                        <a:rPr lang="fr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="Red" </a:t>
                      </a:r>
                      <a:r>
                        <a:rPr lang="fr-CA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FontSize</a:t>
                      </a:r>
                      <a:r>
                        <a:rPr lang="fr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="20" </a:t>
                      </a:r>
                      <a:r>
                        <a:rPr lang="fr-CA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FontWeight</a:t>
                      </a:r>
                      <a:r>
                        <a:rPr lang="fr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="Bold" </a:t>
                      </a:r>
                      <a:r>
                        <a:rPr lang="fr-CA" sz="180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Grid.Column</a:t>
                      </a:r>
                      <a:r>
                        <a:rPr lang="fr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="0" </a:t>
                      </a:r>
                      <a:r>
                        <a:rPr lang="fr-CA" sz="180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Grid.Row</a:t>
                      </a:r>
                      <a:r>
                        <a:rPr lang="fr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="1" /&gt;</a:t>
                      </a:r>
                    </a:p>
                    <a:p>
                      <a:r>
                        <a:rPr lang="fr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&lt;Button Content="(1,1)" </a:t>
                      </a:r>
                      <a:r>
                        <a:rPr lang="fr-CA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Foreground</a:t>
                      </a:r>
                      <a:r>
                        <a:rPr lang="fr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="Red" </a:t>
                      </a:r>
                      <a:r>
                        <a:rPr lang="fr-CA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FontSize</a:t>
                      </a:r>
                      <a:r>
                        <a:rPr lang="fr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="20" </a:t>
                      </a:r>
                      <a:r>
                        <a:rPr lang="fr-CA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FontWeight</a:t>
                      </a:r>
                      <a:r>
                        <a:rPr lang="fr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="Bold" </a:t>
                      </a:r>
                      <a:r>
                        <a:rPr lang="fr-CA" sz="180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Grid.Column</a:t>
                      </a:r>
                      <a:r>
                        <a:rPr lang="fr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="1" </a:t>
                      </a:r>
                      <a:r>
                        <a:rPr lang="fr-CA" sz="180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Grid.Row</a:t>
                      </a:r>
                      <a:r>
                        <a:rPr lang="fr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="1" /&gt;</a:t>
                      </a:r>
                    </a:p>
                    <a:p>
                      <a:r>
                        <a:rPr lang="fr-CA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fr-CA" sz="1800" kern="1200" dirty="0" err="1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Grid</a:t>
                      </a:r>
                      <a:r>
                        <a:rPr lang="fr-CA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fr-CA" sz="1200" noProof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96769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FAAF377-547E-5A95-5561-1BAE415FF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574" y="1427008"/>
            <a:ext cx="1344074" cy="104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14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037027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Rockwell" panose="02060603020205020403" pitchFamily="18" charset="0"/>
              </a:rPr>
              <a:t>Laboratoire</a:t>
            </a:r>
            <a:r>
              <a:rPr lang="en-US" sz="2800" dirty="0">
                <a:latin typeface="Rockwell" panose="02060603020205020403" pitchFamily="18" charset="0"/>
              </a:rPr>
              <a:t>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fr-FR" sz="2000" b="0" i="0" u="none" strike="noStrike" baseline="0" dirty="0">
                <a:latin typeface="CIDFont+F3"/>
              </a:rPr>
              <a:t>Créer une application WPF qui permet à l’utilisateur de changer la couleur et la taille du texte saisie dans un </a:t>
            </a:r>
            <a:r>
              <a:rPr lang="fr-FR" sz="2000" b="0" i="0" u="none" strike="noStrike" baseline="0" dirty="0" err="1">
                <a:latin typeface="CIDFont+F3"/>
              </a:rPr>
              <a:t>TextBox</a:t>
            </a:r>
            <a:r>
              <a:rPr lang="fr-FR" sz="2000" b="0" i="0" u="none" strike="noStrike" baseline="0" dirty="0">
                <a:latin typeface="CIDFont+F3"/>
              </a:rPr>
              <a:t> avec :</a:t>
            </a:r>
          </a:p>
          <a:p>
            <a:pPr lvl="1"/>
            <a:r>
              <a:rPr lang="fr-FR" b="0" i="0" u="none" strike="noStrike" baseline="0" dirty="0">
                <a:latin typeface="CIDFont+F3"/>
              </a:rPr>
              <a:t>Premier Bouton : « Bleu » permet de changer la couleur du texte en bleu</a:t>
            </a:r>
          </a:p>
          <a:p>
            <a:pPr lvl="1"/>
            <a:r>
              <a:rPr lang="fr-FR" b="0" i="0" u="none" strike="noStrike" baseline="0" dirty="0">
                <a:latin typeface="CIDFont+F3"/>
              </a:rPr>
              <a:t>Deuxième bouton : « Rouge » permet de changer la couleur du texte en rouge</a:t>
            </a:r>
          </a:p>
          <a:p>
            <a:pPr lvl="1"/>
            <a:r>
              <a:rPr lang="fr-FR" b="0" i="0" u="none" strike="noStrike" baseline="0" dirty="0">
                <a:latin typeface="CIDFont+F3"/>
              </a:rPr>
              <a:t>Troisième bouton : « Vert » permet de changer la couleur du texte en vert</a:t>
            </a:r>
          </a:p>
          <a:p>
            <a:pPr lvl="1"/>
            <a:r>
              <a:rPr lang="fr-FR" b="0" i="0" u="none" strike="noStrike" baseline="0" dirty="0">
                <a:latin typeface="CIDFont+F3"/>
              </a:rPr>
              <a:t>Quatrième bouton : « + » permet d’augmenter la taille du texte de 10 px</a:t>
            </a:r>
          </a:p>
          <a:p>
            <a:pPr lvl="1"/>
            <a:r>
              <a:rPr lang="fr-FR" b="0" i="0" u="none" strike="noStrike" baseline="0" dirty="0">
                <a:latin typeface="CIDFont+F3"/>
              </a:rPr>
              <a:t>Cinquième bouton : « - » permet de déminuer la taille de texte de 10 px</a:t>
            </a:r>
          </a:p>
          <a:p>
            <a:pPr algn="l"/>
            <a:r>
              <a:rPr lang="fr-FR" sz="2000" b="0" i="0" u="none" strike="noStrike" baseline="0" dirty="0">
                <a:latin typeface="CIDFont+F3"/>
              </a:rPr>
              <a:t>Il faut gérer les exceptions</a:t>
            </a:r>
            <a:endParaRPr lang="fr-CA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832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777145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Rockwell" panose="02060603020205020403" pitchFamily="18" charset="0"/>
              </a:rPr>
              <a:t>Laboratoire</a:t>
            </a:r>
            <a:r>
              <a:rPr lang="en-US" sz="2800" dirty="0">
                <a:latin typeface="Rockwell" panose="02060603020205020403" pitchFamily="18" charset="0"/>
              </a:rPr>
              <a:t> #1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13BE75D-0B03-2012-AD56-4A1FA1556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3666" y="2249488"/>
            <a:ext cx="7101493" cy="3541712"/>
          </a:xfrm>
        </p:spPr>
      </p:pic>
    </p:spTree>
    <p:extLst>
      <p:ext uri="{BB962C8B-B14F-4D97-AF65-F5344CB8AC3E}">
        <p14:creationId xmlns:p14="http://schemas.microsoft.com/office/powerpoint/2010/main" val="472452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825271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Rockwell" panose="02060603020205020403" pitchFamily="18" charset="0"/>
              </a:rPr>
              <a:t>Laboratoire</a:t>
            </a:r>
            <a:r>
              <a:rPr lang="en-US" sz="2800" dirty="0">
                <a:latin typeface="Rockwell" panose="02060603020205020403" pitchFamily="18" charset="0"/>
              </a:rPr>
              <a:t>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fr-FR" sz="2000" b="0" i="0" u="none" strike="noStrike" baseline="0" dirty="0">
                <a:latin typeface="CIDFont+F3"/>
              </a:rPr>
              <a:t>Créer une application WPF qui permet à l’utilisateur de calculer le nombre de jours entre deux dates:</a:t>
            </a:r>
          </a:p>
          <a:p>
            <a:pPr lvl="1"/>
            <a:r>
              <a:rPr lang="fr-FR" sz="1600" b="0" i="0" u="none" strike="noStrike" baseline="0" dirty="0">
                <a:latin typeface="CIDFont+F3"/>
              </a:rPr>
              <a:t>Sélectionner deux dates.</a:t>
            </a:r>
          </a:p>
          <a:p>
            <a:pPr lvl="1"/>
            <a:r>
              <a:rPr lang="fr-FR" sz="1600" dirty="0">
                <a:latin typeface="CIDFont+F3"/>
              </a:rPr>
              <a:t>Calculer le nombre de jours entre les deux dates.</a:t>
            </a:r>
            <a:endParaRPr lang="fr-FR" sz="1600" b="0" i="0" u="none" strike="noStrike" baseline="0" dirty="0">
              <a:latin typeface="CIDFont+F3"/>
            </a:endParaRPr>
          </a:p>
          <a:p>
            <a:pPr algn="l"/>
            <a:r>
              <a:rPr lang="fr-FR" sz="2000" b="0" i="0" u="none" strike="noStrike" baseline="0" dirty="0">
                <a:latin typeface="CIDFont+F3"/>
              </a:rPr>
              <a:t>Il faut gérer les exceptions</a:t>
            </a:r>
            <a:endParaRPr lang="fr-CA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528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911899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Rockwell" panose="02060603020205020403" pitchFamily="18" charset="0"/>
              </a:rPr>
              <a:t>Laboratoire</a:t>
            </a:r>
            <a:r>
              <a:rPr lang="en-US" sz="2800" dirty="0">
                <a:latin typeface="Rockwell" panose="02060603020205020403" pitchFamily="18" charset="0"/>
              </a:rPr>
              <a:t> #2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8A9AF8-8CDF-7E4E-6BD7-68D34CB88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1642" y="2249488"/>
            <a:ext cx="6225542" cy="3541712"/>
          </a:xfrm>
        </p:spPr>
      </p:pic>
    </p:spTree>
    <p:extLst>
      <p:ext uri="{BB962C8B-B14F-4D97-AF65-F5344CB8AC3E}">
        <p14:creationId xmlns:p14="http://schemas.microsoft.com/office/powerpoint/2010/main" val="3110580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161" y="0"/>
            <a:ext cx="9905998" cy="577516"/>
          </a:xfrm>
        </p:spPr>
        <p:txBody>
          <a:bodyPr>
            <a:normAutofit/>
          </a:bodyPr>
          <a:lstStyle/>
          <a:p>
            <a:r>
              <a:rPr lang="fr-CA" sz="2800" dirty="0">
                <a:latin typeface="Rockwell" panose="02060603020205020403" pitchFamily="18" charset="0"/>
              </a:rPr>
              <a:t>Références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B3874-2260-261C-796C-88F5CCC22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CA" dirty="0"/>
              <a:t>Contrôles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Introduction - The complete WPF tutorial (wpf-tutorial.com)</a:t>
            </a:r>
            <a:endParaRPr lang="en-US" dirty="0"/>
          </a:p>
          <a:p>
            <a:pPr lvl="1"/>
            <a:r>
              <a:rPr lang="en-CA" dirty="0">
                <a:hlinkClick r:id="rId3"/>
              </a:rPr>
              <a:t>C# Tutorials (c-sharpcorner.com)</a:t>
            </a:r>
            <a:endParaRPr lang="en-US" dirty="0"/>
          </a:p>
          <a:p>
            <a:pPr lvl="1"/>
            <a:r>
              <a:rPr lang="en-CA" dirty="0">
                <a:hlinkClick r:id="rId4"/>
              </a:rPr>
              <a:t>WPF - Controls (tutorialspoint.com)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Layouts - </a:t>
            </a:r>
            <a:r>
              <a:rPr lang="fr-CA" dirty="0"/>
              <a:t>Panneaux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Introduction - The complete WPF tutorial (wpf-tutorial.com)</a:t>
            </a:r>
            <a:endParaRPr lang="en-US" dirty="0"/>
          </a:p>
          <a:p>
            <a:pPr lvl="1"/>
            <a:r>
              <a:rPr lang="en-CA" dirty="0">
                <a:hlinkClick r:id="rId3"/>
              </a:rPr>
              <a:t>C# Tutorials (c-sharpcorner.com)</a:t>
            </a:r>
            <a:endParaRPr lang="en-US" dirty="0"/>
          </a:p>
          <a:p>
            <a:pPr lvl="1"/>
            <a:r>
              <a:rPr lang="en-CA" dirty="0">
                <a:hlinkClick r:id="rId5"/>
              </a:rPr>
              <a:t>WPF - Layouts (tutorialspoint.com)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57261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Rockwell" panose="02060603020205020403" pitchFamily="18" charset="0"/>
              </a:rPr>
              <a:t>Plan de la séance.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WPF</a:t>
            </a:r>
          </a:p>
          <a:p>
            <a:r>
              <a:rPr lang="fr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XAML</a:t>
            </a:r>
          </a:p>
          <a:p>
            <a:r>
              <a:rPr lang="fr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 contrôles</a:t>
            </a:r>
          </a:p>
          <a:p>
            <a:r>
              <a:rPr lang="fr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Les Panneaux - </a:t>
            </a:r>
            <a:r>
              <a:rPr lang="fr-CA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Layouts</a:t>
            </a:r>
            <a:endParaRPr lang="fr-C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fr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Pratiques en classe</a:t>
            </a:r>
          </a:p>
          <a:p>
            <a:r>
              <a:rPr lang="fr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Références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232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WPF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Windows </a:t>
            </a:r>
            <a:r>
              <a:rPr lang="fr-CA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Presentation</a:t>
            </a:r>
            <a:r>
              <a:rPr lang="fr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fr-CA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Foundation</a:t>
            </a:r>
            <a:r>
              <a:rPr lang="fr-CA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r>
              <a:rPr lang="fr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 de développement d'interface utilisateur créé par Microsoft pour les applications Windows. Il permet de créer des interfaces utilisateur graphiques riches et interactives. 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99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416" y="0"/>
            <a:ext cx="9905998" cy="71939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Rockwell" panose="02060603020205020403" pitchFamily="18" charset="0"/>
              </a:rPr>
              <a:t>XAML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5A416E-6185-58C2-5C84-8971129E4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164666"/>
              </p:ext>
            </p:extLst>
          </p:nvPr>
        </p:nvGraphicFramePr>
        <p:xfrm>
          <a:off x="1155882" y="844795"/>
          <a:ext cx="8128000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494333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6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800" b="0" i="0" u="none" strike="noStrike" baseline="0" dirty="0" err="1">
                          <a:latin typeface="CIDFont+F4"/>
                        </a:rPr>
                        <a:t>eXtensible</a:t>
                      </a:r>
                      <a:r>
                        <a:rPr lang="fr-FR" sz="1800" b="0" i="0" u="none" strike="noStrike" baseline="0" dirty="0">
                          <a:latin typeface="CIDFont+F4"/>
                        </a:rPr>
                        <a:t> Application Markup </a:t>
                      </a:r>
                      <a:r>
                        <a:rPr lang="fr-FR" sz="1800" b="0" i="0" u="none" strike="noStrike" baseline="0" dirty="0" err="1">
                          <a:latin typeface="CIDFont+F4"/>
                        </a:rPr>
                        <a:t>Language</a:t>
                      </a:r>
                      <a:r>
                        <a:rPr lang="fr-FR" sz="1800" b="0" i="0" u="none" strike="noStrike" baseline="0" dirty="0">
                          <a:latin typeface="CIDFont+F4"/>
                        </a:rPr>
                        <a:t> (langage </a:t>
                      </a:r>
                      <a:r>
                        <a:rPr lang="fr-CA" sz="1800" b="0" i="0" u="none" strike="noStrike" baseline="0" dirty="0">
                          <a:latin typeface="CIDFont+F4"/>
                        </a:rPr>
                        <a:t>extensible de description d'application)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1800" b="0" i="0" u="none" strike="noStrike" baseline="0" dirty="0">
                          <a:latin typeface="CIDFont+F4"/>
                        </a:rPr>
                        <a:t>Notion de Balises et propriétés</a:t>
                      </a:r>
                      <a:endParaRPr lang="fr-CA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CA" sz="1800" b="0" i="0" u="none" strike="noStrike" baseline="0" dirty="0">
                          <a:latin typeface="CIDFont+F4"/>
                        </a:rPr>
                        <a:t>Langage proche de XAML?</a:t>
                      </a:r>
                      <a:endParaRPr lang="en-CA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6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fr-CA" dirty="0"/>
                    </a:p>
                    <a:p>
                      <a:endParaRPr lang="fr-CA" dirty="0"/>
                    </a:p>
                    <a:p>
                      <a:endParaRPr lang="fr-CA" dirty="0"/>
                    </a:p>
                    <a:p>
                      <a:endParaRPr lang="fr-CA" dirty="0"/>
                    </a:p>
                    <a:p>
                      <a:endParaRPr lang="fr-CA" dirty="0"/>
                    </a:p>
                    <a:p>
                      <a:endParaRPr lang="fr-CA" dirty="0"/>
                    </a:p>
                    <a:p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560394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539A587-4B18-4794-482B-989FF7644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873" y="2904735"/>
            <a:ext cx="5100506" cy="1702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2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786770"/>
          </a:xfrm>
        </p:spPr>
        <p:txBody>
          <a:bodyPr>
            <a:normAutofit/>
          </a:bodyPr>
          <a:lstStyle/>
          <a:p>
            <a:r>
              <a:rPr lang="fr-CA" sz="2800" dirty="0">
                <a:latin typeface="Rockwell" panose="02060603020205020403" pitchFamily="18" charset="0"/>
              </a:rPr>
              <a:t>Contrôles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9103F54-9943-2921-7EB2-7096FBE8F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21536"/>
              </p:ext>
            </p:extLst>
          </p:nvPr>
        </p:nvGraphicFramePr>
        <p:xfrm>
          <a:off x="1143001" y="1508972"/>
          <a:ext cx="812800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8343914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Définition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354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Un contrôle WPF est un élément d’interface utilisateur qui permet d’afficher et interagir avec des données. Les contrôles peuvent être simples comme les étiquettes ( Labels) ou plus complexe comme des grilles de données( </a:t>
                      </a:r>
                      <a:r>
                        <a:rPr lang="fr-CA" dirty="0" err="1"/>
                        <a:t>DataGrid</a:t>
                      </a:r>
                      <a:r>
                        <a:rPr lang="fr-CA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735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Les contrôles WPF peuvent être stylisés et personnalisés:</a:t>
                      </a:r>
                    </a:p>
                    <a:p>
                      <a:endParaRPr lang="fr-CA" dirty="0"/>
                    </a:p>
                    <a:p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747982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2E6CE455-8829-F848-CC7E-83D84FD37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839" y="3288767"/>
            <a:ext cx="1324160" cy="362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25BFE2-FBDD-3FD8-51EF-AFA36B638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658" y="3230922"/>
            <a:ext cx="1314633" cy="4776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B55E67-EDE6-8FBD-68BE-7CF1B4942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656" y="3290868"/>
            <a:ext cx="1486107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32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680893"/>
          </a:xfrm>
        </p:spPr>
        <p:txBody>
          <a:bodyPr>
            <a:normAutofit/>
          </a:bodyPr>
          <a:lstStyle/>
          <a:p>
            <a:r>
              <a:rPr lang="fr-CA" sz="2800" dirty="0">
                <a:latin typeface="Rockwell" panose="02060603020205020403" pitchFamily="18" charset="0"/>
              </a:rPr>
              <a:t>Contrôles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A28435-9396-A30B-607A-CA40AC04F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888541"/>
              </p:ext>
            </p:extLst>
          </p:nvPr>
        </p:nvGraphicFramePr>
        <p:xfrm>
          <a:off x="1280885" y="1726248"/>
          <a:ext cx="8128000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977265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Les contrôles les plus utilisés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910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CA" dirty="0"/>
                    </a:p>
                    <a:p>
                      <a:endParaRPr lang="fr-CA" dirty="0"/>
                    </a:p>
                    <a:p>
                      <a:endParaRPr lang="fr-CA" dirty="0"/>
                    </a:p>
                    <a:p>
                      <a:endParaRPr lang="fr-CA" dirty="0"/>
                    </a:p>
                    <a:p>
                      <a:endParaRPr lang="fr-CA" dirty="0"/>
                    </a:p>
                    <a:p>
                      <a:endParaRPr lang="fr-CA" dirty="0"/>
                    </a:p>
                    <a:p>
                      <a:endParaRPr lang="fr-CA" dirty="0"/>
                    </a:p>
                    <a:p>
                      <a:endParaRPr lang="fr-CA" dirty="0"/>
                    </a:p>
                    <a:p>
                      <a:endParaRPr lang="fr-CA" dirty="0"/>
                    </a:p>
                    <a:p>
                      <a:endParaRPr lang="fr-CA" dirty="0"/>
                    </a:p>
                    <a:p>
                      <a:endParaRPr lang="fr-CA" dirty="0"/>
                    </a:p>
                    <a:p>
                      <a:endParaRPr lang="fr-CA" dirty="0"/>
                    </a:p>
                    <a:p>
                      <a:endParaRPr lang="fr-CA" dirty="0"/>
                    </a:p>
                    <a:p>
                      <a:endParaRPr lang="fr-CA" dirty="0"/>
                    </a:p>
                    <a:p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53972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FF74010-FCF3-E49D-EFCF-9CE988EF5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128" y="2370002"/>
            <a:ext cx="7651657" cy="328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8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75789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Rockwell" panose="02060603020205020403" pitchFamily="18" charset="0"/>
              </a:rPr>
              <a:t>Layouts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0D1E4C9-5E83-60CA-6AC1-08BD7A409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191915"/>
              </p:ext>
            </p:extLst>
          </p:nvPr>
        </p:nvGraphicFramePr>
        <p:xfrm>
          <a:off x="1143001" y="1840894"/>
          <a:ext cx="8128000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311462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CA" dirty="0" err="1"/>
                        <a:t>Layouts</a:t>
                      </a:r>
                      <a:r>
                        <a:rPr lang="fr-CA" dirty="0"/>
                        <a:t> : Système de Disposition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245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CA" dirty="0"/>
                        <a:t>Le </a:t>
                      </a:r>
                      <a:r>
                        <a:rPr lang="fr-CA" dirty="0" err="1"/>
                        <a:t>Layout</a:t>
                      </a:r>
                      <a:r>
                        <a:rPr lang="fr-CA" dirty="0"/>
                        <a:t> fait référence à la manière dont les éléments d’interface utilisateur (UI : contrôles) sont organisés et disposés dans une fenêtre.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890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b="1" dirty="0"/>
                        <a:t>StackPanel</a:t>
                      </a:r>
                      <a:r>
                        <a:rPr lang="fr-CA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 err="1"/>
                        <a:t>WrapPanel</a:t>
                      </a:r>
                      <a:endParaRPr lang="en-US" b="1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b="1" noProof="0" dirty="0" err="1"/>
                        <a:t>DockPanel</a:t>
                      </a:r>
                      <a:endParaRPr lang="fr-CA" b="1" noProof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b="1" noProof="0" dirty="0"/>
                        <a:t>Canvas Panel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fr-CA" b="1" noProof="0" dirty="0" err="1"/>
                        <a:t>Grid</a:t>
                      </a:r>
                      <a:r>
                        <a:rPr lang="fr-CA" b="1" noProof="0" dirty="0"/>
                        <a:t> Panel</a:t>
                      </a:r>
                      <a:endParaRPr lang="fr-CA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618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7647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1552"/>
            <a:ext cx="9905998" cy="64239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Rockwell" panose="02060603020205020403" pitchFamily="18" charset="0"/>
              </a:rPr>
              <a:t>Layouts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0D1E4C9-5E83-60CA-6AC1-08BD7A409D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741072"/>
              </p:ext>
            </p:extLst>
          </p:nvPr>
        </p:nvGraphicFramePr>
        <p:xfrm>
          <a:off x="1220614" y="803943"/>
          <a:ext cx="8128000" cy="4577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311462037"/>
                    </a:ext>
                  </a:extLst>
                </a:gridCol>
              </a:tblGrid>
              <a:tr h="345646">
                <a:tc>
                  <a:txBody>
                    <a:bodyPr/>
                    <a:lstStyle/>
                    <a:p>
                      <a:r>
                        <a:rPr lang="fr-CA" dirty="0"/>
                        <a:t>StackPanel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245481"/>
                  </a:ext>
                </a:extLst>
              </a:tr>
              <a:tr h="604880">
                <a:tc>
                  <a:txBody>
                    <a:bodyPr/>
                    <a:lstStyle/>
                    <a:p>
                      <a:r>
                        <a:rPr lang="fr-CA" dirty="0"/>
                        <a:t>Panneau de disposition simple en XAML. Les éléments dedans sont dispos</a:t>
                      </a:r>
                      <a:r>
                        <a:rPr lang="fr-CA" noProof="0" dirty="0" err="1"/>
                        <a:t>és</a:t>
                      </a:r>
                      <a:r>
                        <a:rPr lang="en-US" dirty="0"/>
                        <a:t> </a:t>
                      </a:r>
                      <a:r>
                        <a:rPr lang="fr-CA" noProof="0" dirty="0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fr-CA" noProof="0" dirty="0"/>
                        <a:t>une seule ligne, verticalement ou horizontalement en fonction</a:t>
                      </a:r>
                      <a:r>
                        <a:rPr lang="en-US" dirty="0"/>
                        <a:t> de </a:t>
                      </a:r>
                      <a:r>
                        <a:rPr lang="fr-CA" noProof="0" dirty="0"/>
                        <a:t>l’orientation choisis</a:t>
                      </a:r>
                      <a:r>
                        <a:rPr lang="en-US" dirty="0"/>
                        <a:t>.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890192"/>
                  </a:ext>
                </a:extLst>
              </a:tr>
              <a:tr h="1382584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fr-CA" noProof="0" dirty="0"/>
                        <a:t>Horizontalement</a:t>
                      </a:r>
                      <a:r>
                        <a:rPr lang="en-US" noProof="0" dirty="0"/>
                        <a:t>: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noProof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noProof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noProof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fr-CA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618451"/>
                  </a:ext>
                </a:extLst>
              </a:tr>
              <a:tr h="2109021">
                <a:tc>
                  <a:txBody>
                    <a:bodyPr/>
                    <a:lstStyle/>
                    <a:p>
                      <a:r>
                        <a:rPr lang="fr-CA" sz="1800" kern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&lt;</a:t>
                      </a:r>
                      <a:r>
                        <a:rPr lang="fr-CA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StackPanel</a:t>
                      </a:r>
                      <a:r>
                        <a:rPr lang="fr-CA" sz="1800" kern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Orientation="</a:t>
                      </a:r>
                      <a:r>
                        <a:rPr lang="fr-CA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Horizontal</a:t>
                      </a:r>
                      <a:r>
                        <a:rPr lang="fr-CA" sz="1800" kern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"&gt;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&lt;Button Content="Bouton 1" Height="50" Width="100" Margin="10"/&gt;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&lt;Button Content="Bouton 2" Height="50" Width="100" Margin="10"/&gt;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&lt;Button Content="Bouton 3" Height="50" Width="100" Margin="10"/&gt;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&lt;Button Content="Bouton 4" Height="50" Width="100" Margin="10"/&gt;</a:t>
                      </a:r>
                    </a:p>
                    <a:p>
                      <a:r>
                        <a:rPr lang="fr-CA" sz="1800" kern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&lt;/</a:t>
                      </a:r>
                      <a:r>
                        <a:rPr lang="fr-CA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StackPanel</a:t>
                      </a:r>
                      <a:r>
                        <a:rPr lang="fr-CA" sz="1800" kern="1200" dirty="0">
                          <a:solidFill>
                            <a:schemeClr val="tx2">
                              <a:lumMod val="1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fr-CA" noProof="0" dirty="0">
                        <a:solidFill>
                          <a:schemeClr val="tx2">
                            <a:lumMod val="1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40207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9CDC760-1E5A-CF55-93BF-B40A49F80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758" y="2111681"/>
            <a:ext cx="3915321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526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Layouts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A91AF2-41A1-5D49-ED94-44306E6EF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604458"/>
              </p:ext>
            </p:extLst>
          </p:nvPr>
        </p:nvGraphicFramePr>
        <p:xfrm>
          <a:off x="1110362" y="1602077"/>
          <a:ext cx="10411077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6253">
                  <a:extLst>
                    <a:ext uri="{9D8B030D-6E8A-4147-A177-3AD203B41FA5}">
                      <a16:colId xmlns:a16="http://schemas.microsoft.com/office/drawing/2014/main" val="2178265254"/>
                    </a:ext>
                  </a:extLst>
                </a:gridCol>
                <a:gridCol w="7324824">
                  <a:extLst>
                    <a:ext uri="{9D8B030D-6E8A-4147-A177-3AD203B41FA5}">
                      <a16:colId xmlns:a16="http://schemas.microsoft.com/office/drawing/2014/main" val="36501045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StackPanel</a:t>
                      </a:r>
                      <a:r>
                        <a:rPr lang="en-US" dirty="0"/>
                        <a:t> 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noProof="0" dirty="0"/>
                        <a:t>verticalement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925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fr-CA" dirty="0"/>
                    </a:p>
                    <a:p>
                      <a:endParaRPr lang="fr-CA" dirty="0"/>
                    </a:p>
                    <a:p>
                      <a:endParaRPr lang="fr-CA" dirty="0"/>
                    </a:p>
                    <a:p>
                      <a:endParaRPr lang="fr-CA" dirty="0"/>
                    </a:p>
                    <a:p>
                      <a:endParaRPr lang="fr-CA" dirty="0"/>
                    </a:p>
                    <a:p>
                      <a:endParaRPr lang="fr-CA" dirty="0"/>
                    </a:p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A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fr-CA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StackPanel Orientation="Vertical"</a:t>
                      </a:r>
                      <a:r>
                        <a:rPr lang="fr-CA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&lt;Button Content="Bouton 1" Height="50" Width="100" Margin="10"/&gt;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&lt;Button Content="Bouton 2" Height="50" Width="100" Margin="10"/&gt;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&lt;Button Content="Bouton 3" Height="50" Width="100" Margin="10"/&gt;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&lt;Button Content="Bouton 4" Height="50" Width="100" Margin="10"/&gt;</a:t>
                      </a:r>
                    </a:p>
                    <a:p>
                      <a:r>
                        <a:rPr lang="fr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&lt;/</a:t>
                      </a:r>
                      <a:r>
                        <a:rPr lang="fr-CA" sz="1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StackPanel</a:t>
                      </a:r>
                      <a:r>
                        <a:rPr lang="fr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762810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9A9E4C1D-9F60-1503-D658-E802CFB13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402" y="2214079"/>
            <a:ext cx="1400370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011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3BB76C3B00D24D8A2ECCE96D8569CF" ma:contentTypeVersion="13" ma:contentTypeDescription="Create a new document." ma:contentTypeScope="" ma:versionID="4853108c1ae0a9c35bf500c162a49d39">
  <xsd:schema xmlns:xsd="http://www.w3.org/2001/XMLSchema" xmlns:xs="http://www.w3.org/2001/XMLSchema" xmlns:p="http://schemas.microsoft.com/office/2006/metadata/properties" xmlns:ns3="d6cfbc70-fc9d-49d5-a0a7-95d25fea2d7b" xmlns:ns4="c1b4dfab-67c8-4480-b64a-7c8d8f1e4e9c" targetNamespace="http://schemas.microsoft.com/office/2006/metadata/properties" ma:root="true" ma:fieldsID="9b411cb75e88301d350c4892b9b6c472" ns3:_="" ns4:_="">
    <xsd:import namespace="d6cfbc70-fc9d-49d5-a0a7-95d25fea2d7b"/>
    <xsd:import namespace="c1b4dfab-67c8-4480-b64a-7c8d8f1e4e9c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cfbc70-fc9d-49d5-a0a7-95d25fea2d7b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b4dfab-67c8-4480-b64a-7c8d8f1e4e9c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cfbc70-fc9d-49d5-a0a7-95d25fea2d7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3E3BE6-8B25-48EE-A1B1-7D032DAEDE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cfbc70-fc9d-49d5-a0a7-95d25fea2d7b"/>
    <ds:schemaRef ds:uri="c1b4dfab-67c8-4480-b64a-7c8d8f1e4e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purl.org/dc/terms/"/>
    <ds:schemaRef ds:uri="http://www.w3.org/XML/1998/namespace"/>
    <ds:schemaRef ds:uri="c1b4dfab-67c8-4480-b64a-7c8d8f1e4e9c"/>
    <ds:schemaRef ds:uri="d6cfbc70-fc9d-49d5-a0a7-95d25fea2d7b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3513b79f-ce8d-43d6-b7e5-c12d3e236916}" enabled="1" method="Standard" siteId="{ad8a84ef-f1f3-4b14-ad08-b99ca66f7e3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5751</TotalTime>
  <Words>1533</Words>
  <Application>Microsoft Office PowerPoint</Application>
  <PresentationFormat>Widescreen</PresentationFormat>
  <Paragraphs>196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CIDFont+F3</vt:lpstr>
      <vt:lpstr>CIDFont+F4</vt:lpstr>
      <vt:lpstr>Rockwell</vt:lpstr>
      <vt:lpstr>Tahoma</vt:lpstr>
      <vt:lpstr>Tw Cen MT</vt:lpstr>
      <vt:lpstr>Circuit</vt:lpstr>
      <vt:lpstr>IFM029987: : Développement d'application de bureau</vt:lpstr>
      <vt:lpstr>Plan de la séance.</vt:lpstr>
      <vt:lpstr>WPF</vt:lpstr>
      <vt:lpstr>XAML</vt:lpstr>
      <vt:lpstr>Contrôles</vt:lpstr>
      <vt:lpstr>Contrôles</vt:lpstr>
      <vt:lpstr>Layouts</vt:lpstr>
      <vt:lpstr>Layouts</vt:lpstr>
      <vt:lpstr>Layouts</vt:lpstr>
      <vt:lpstr>Layouts</vt:lpstr>
      <vt:lpstr>Layouts</vt:lpstr>
      <vt:lpstr>Layouts </vt:lpstr>
      <vt:lpstr>Layouts </vt:lpstr>
      <vt:lpstr>Layouts </vt:lpstr>
      <vt:lpstr>Laboratoire #1</vt:lpstr>
      <vt:lpstr>Laboratoire #1</vt:lpstr>
      <vt:lpstr>Laboratoire #2</vt:lpstr>
      <vt:lpstr>Laboratoire #2</vt:lpstr>
      <vt:lpstr>Références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IFM029987: : Développement d'application de bureau</dc:title>
  <dc:creator>Sh0001</dc:creator>
  <cp:lastModifiedBy>Larbi Elhajjaoui</cp:lastModifiedBy>
  <cp:revision>10</cp:revision>
  <dcterms:created xsi:type="dcterms:W3CDTF">2023-09-16T17:40:53Z</dcterms:created>
  <dcterms:modified xsi:type="dcterms:W3CDTF">2025-01-05T20:25:22Z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0x010100213BB76C3B00D24D8A2ECCE96D8569CF</vt:lpwstr>
  </property>
  <property fmtid="{D5CDD505-2E9C-101B-9397-08002B2CF9AE}" pid="3" name="MSIP_Label_3513b79f-ce8d-43d6-b7e5-c12d3e236916_Enabled">
    <vt:lpwstr>true</vt:lpwstr>
  </property>
  <property fmtid="{D5CDD505-2E9C-101B-9397-08002B2CF9AE}" pid="4" name="MSIP_Label_3513b79f-ce8d-43d6-b7e5-c12d3e236916_SetDate">
    <vt:lpwstr>2024-09-13T14:46:33Z</vt:lpwstr>
  </property>
  <property fmtid="{D5CDD505-2E9C-101B-9397-08002B2CF9AE}" pid="5" name="MSIP_Label_3513b79f-ce8d-43d6-b7e5-c12d3e236916_Method">
    <vt:lpwstr>Standard</vt:lpwstr>
  </property>
  <property fmtid="{D5CDD505-2E9C-101B-9397-08002B2CF9AE}" pid="6" name="MSIP_Label_3513b79f-ce8d-43d6-b7e5-c12d3e236916_Name">
    <vt:lpwstr>defa4170-0d19-0005-0004-bc88714345d2</vt:lpwstr>
  </property>
  <property fmtid="{D5CDD505-2E9C-101B-9397-08002B2CF9AE}" pid="7" name="MSIP_Label_3513b79f-ce8d-43d6-b7e5-c12d3e236916_SiteId">
    <vt:lpwstr>ad8a84ef-f1f3-4b14-ad08-b99ca66f7e30</vt:lpwstr>
  </property>
  <property fmtid="{D5CDD505-2E9C-101B-9397-08002B2CF9AE}" pid="8" name="MSIP_Label_3513b79f-ce8d-43d6-b7e5-c12d3e236916_ActionId">
    <vt:lpwstr>e9e480e1-a472-475a-b30c-9a030e21ed00</vt:lpwstr>
  </property>
  <property fmtid="{D5CDD505-2E9C-101B-9397-08002B2CF9AE}" pid="9" name="MSIP_Label_3513b79f-ce8d-43d6-b7e5-c12d3e236916_ContentBits">
    <vt:lpwstr>0</vt:lpwstr>
  </property>
</Properties>
</file>