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1" r:id="rId2"/>
    <p:sldId id="284" r:id="rId3"/>
    <p:sldId id="293" r:id="rId4"/>
    <p:sldId id="294" r:id="rId5"/>
    <p:sldId id="296" r:id="rId6"/>
    <p:sldId id="278" r:id="rId7"/>
    <p:sldId id="297" r:id="rId8"/>
    <p:sldId id="261" r:id="rId9"/>
    <p:sldId id="389" r:id="rId10"/>
    <p:sldId id="390" r:id="rId11"/>
    <p:sldId id="391" r:id="rId12"/>
    <p:sldId id="392" r:id="rId13"/>
    <p:sldId id="393" r:id="rId14"/>
    <p:sldId id="394" r:id="rId15"/>
    <p:sldId id="395" r:id="rId16"/>
    <p:sldId id="396" r:id="rId17"/>
    <p:sldId id="397" r:id="rId18"/>
    <p:sldId id="400" r:id="rId19"/>
    <p:sldId id="398" r:id="rId20"/>
    <p:sldId id="399"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24" r:id="rId39"/>
    <p:sldId id="425" r:id="rId40"/>
    <p:sldId id="426" r:id="rId41"/>
    <p:sldId id="427" r:id="rId42"/>
    <p:sldId id="428" r:id="rId43"/>
    <p:sldId id="384" r:id="rId44"/>
    <p:sldId id="433" r:id="rId45"/>
    <p:sldId id="385" r:id="rId46"/>
    <p:sldId id="386" r:id="rId47"/>
    <p:sldId id="387" r:id="rId48"/>
    <p:sldId id="429" r:id="rId49"/>
    <p:sldId id="430" r:id="rId50"/>
    <p:sldId id="431" r:id="rId51"/>
    <p:sldId id="43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8:37:48.308"/>
    </inkml:context>
    <inkml:brush xml:id="br0">
      <inkml:brushProperty name="width" value="0.035" units="cm"/>
      <inkml:brushProperty name="height" value="0.035" units="cm"/>
      <inkml:brushProperty name="color" value="#E71224"/>
    </inkml:brush>
  </inkml:definitions>
  <inkml:trace contextRef="#ctx0" brushRef="#br0">3748 0 24575,'-1040'0'0,"1020"1"0,-1 1 0,-36 9 0,35-6 0,0-1 0,-26 1 0,13-5 0,-1 1 0,2 2 0,-1 2 0,0 1 0,-53 17 0,50-10 0,0-2 0,-60 10 0,-13 4 0,64-14 0,30-6 0,-1-1 0,-36 4 0,23-4 0,-1 1 0,1 1 0,0 2 0,-36 14 0,-25 6 0,12-12 0,54-13 0,-47 14 0,-53 13 0,91-24 0,1 2 0,-56 20 0,55-16 0,-60 14 0,19-7 0,31-3 0,1 2 0,0 2 0,-74 47 0,85-48 0,-8 4 0,20-12 0,2 0 0,-1 1 0,-31 27 0,8 5 0,27-27 0,0-1 0,-32 24 0,34-29 0,2 0 0,-1 1 0,2 0 0,-17 22 0,-23 24 0,38-45 0,1 1 0,0 1 0,1 0 0,1 0 0,-18 34 0,-31 93 0,35-79 0,19-48 0,0-1 0,2 1 0,-1 0 0,2 0 0,-1 25 0,5 82 0,1-46 0,-4-45 0,0-12 0,1 0 0,0-1 0,2 1 0,0 0 0,1 0 0,1-1 0,0 1 0,1-1 0,9 18 0,-8-23 0,1 0 0,0-1 0,0 0 0,2-1 0,-1 0 0,2 0 0,-1 0 0,1-1 0,1-1 0,20 15 0,-18-15 0,-2 0 0,0 0 0,16 17 0,-17-15 0,1-1 0,0 0 0,22 14 0,133 69 0,-117-70 0,78 25 0,23 11 0,-126-50 0,-1 0 0,44 9 0,-40-12 0,51 20 0,-24-6 0,0-2 0,62 12 0,-11-4 0,-101-25 0,40 12 0,71 10 0,107 12 0,-128-17 0,0-4 0,116 1 0,-6-1 0,-8-1 0,1112-14 0,-1278 0 0,-1-2 0,0 0 0,51-14 0,84-35 0,-113 35 0,33-16 0,130-71 0,-72 32 0,19-11 0,68-31 0,-182 92 0,0-2 0,85-61 0,71-80 0,-181 147 0,-1-1 0,-1-2 0,32-41 0,-26 30 0,-20 27 0,-1 0 0,-1-1 0,1 0 0,-1 0 0,5-10 0,2-7 0,-1-1 0,-1 0 0,-1-1 0,-2 1 0,0-1 0,-1-1 0,-2 1 0,1-46 0,-4 9 0,-3-89 0,1 134 0,0 0 0,-1 1 0,-1-1 0,-1 1 0,0 0 0,-13-28 0,-3 4 0,0 1 0,-3 0 0,-55-67 0,14 30 0,31 45 0,-1 0 0,-2 3 0,-1 1 0,-49-26 0,65 43 0,-1 1 0,-44-12 0,38 13 0,-33-13 0,0-2 0,-2 4 0,0 1 0,-123-15 0,138 26 0,-39-10 0,47 8 0,-79-7 0,-16 2 0,-28 0 0,129 12 0,0-2 0,0-1 0,-38-11 0,35 7 0,0 1 0,-45-2 0,57 7 0,-39-8 0,41 6 0,-51-4 0,-36 11 0,-51-4 0,136-2 0,0-1 0,-39-12 0,43 9 0,-1 2 0,0 1 0,-38-4 0,-48 9-1365,85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36EB-F1E9-496A-8C00-52EFAC797A65}"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5A13F-AEAE-477F-B8CB-58BB49355934}" type="slidenum">
              <a:rPr lang="en-IN" smtClean="0"/>
              <a:t>‹#›</a:t>
            </a:fld>
            <a:endParaRPr lang="en-IN"/>
          </a:p>
        </p:txBody>
      </p:sp>
    </p:spTree>
    <p:extLst>
      <p:ext uri="{BB962C8B-B14F-4D97-AF65-F5344CB8AC3E}">
        <p14:creationId xmlns:p14="http://schemas.microsoft.com/office/powerpoint/2010/main" val="236284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626975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251104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256436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410716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388162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335598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364848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410454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56122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207222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71154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202716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3602459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2974237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2646256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2828790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3993439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2125028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279368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32458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90355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712731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31</a:t>
            </a:fld>
            <a:endParaRPr lang="en-US"/>
          </a:p>
        </p:txBody>
      </p:sp>
    </p:spTree>
    <p:extLst>
      <p:ext uri="{BB962C8B-B14F-4D97-AF65-F5344CB8AC3E}">
        <p14:creationId xmlns:p14="http://schemas.microsoft.com/office/powerpoint/2010/main" val="2874253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32</a:t>
            </a:fld>
            <a:endParaRPr lang="en-US"/>
          </a:p>
        </p:txBody>
      </p:sp>
    </p:spTree>
    <p:extLst>
      <p:ext uri="{BB962C8B-B14F-4D97-AF65-F5344CB8AC3E}">
        <p14:creationId xmlns:p14="http://schemas.microsoft.com/office/powerpoint/2010/main" val="3319242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33</a:t>
            </a:fld>
            <a:endParaRPr lang="en-US"/>
          </a:p>
        </p:txBody>
      </p:sp>
    </p:spTree>
    <p:extLst>
      <p:ext uri="{BB962C8B-B14F-4D97-AF65-F5344CB8AC3E}">
        <p14:creationId xmlns:p14="http://schemas.microsoft.com/office/powerpoint/2010/main" val="772708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34</a:t>
            </a:fld>
            <a:endParaRPr lang="en-US"/>
          </a:p>
        </p:txBody>
      </p:sp>
    </p:spTree>
    <p:extLst>
      <p:ext uri="{BB962C8B-B14F-4D97-AF65-F5344CB8AC3E}">
        <p14:creationId xmlns:p14="http://schemas.microsoft.com/office/powerpoint/2010/main" val="1748848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35</a:t>
            </a:fld>
            <a:endParaRPr lang="en-US"/>
          </a:p>
        </p:txBody>
      </p:sp>
    </p:spTree>
    <p:extLst>
      <p:ext uri="{BB962C8B-B14F-4D97-AF65-F5344CB8AC3E}">
        <p14:creationId xmlns:p14="http://schemas.microsoft.com/office/powerpoint/2010/main" val="1056324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36</a:t>
            </a:fld>
            <a:endParaRPr lang="en-US"/>
          </a:p>
        </p:txBody>
      </p:sp>
    </p:spTree>
    <p:extLst>
      <p:ext uri="{BB962C8B-B14F-4D97-AF65-F5344CB8AC3E}">
        <p14:creationId xmlns:p14="http://schemas.microsoft.com/office/powerpoint/2010/main" val="3769235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37</a:t>
            </a:fld>
            <a:endParaRPr lang="en-US"/>
          </a:p>
        </p:txBody>
      </p:sp>
    </p:spTree>
    <p:extLst>
      <p:ext uri="{BB962C8B-B14F-4D97-AF65-F5344CB8AC3E}">
        <p14:creationId xmlns:p14="http://schemas.microsoft.com/office/powerpoint/2010/main" val="16966186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38</a:t>
            </a:fld>
            <a:endParaRPr lang="en-US"/>
          </a:p>
        </p:txBody>
      </p:sp>
    </p:spTree>
    <p:extLst>
      <p:ext uri="{BB962C8B-B14F-4D97-AF65-F5344CB8AC3E}">
        <p14:creationId xmlns:p14="http://schemas.microsoft.com/office/powerpoint/2010/main" val="3414963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39</a:t>
            </a:fld>
            <a:endParaRPr lang="en-US"/>
          </a:p>
        </p:txBody>
      </p:sp>
    </p:spTree>
    <p:extLst>
      <p:ext uri="{BB962C8B-B14F-4D97-AF65-F5344CB8AC3E}">
        <p14:creationId xmlns:p14="http://schemas.microsoft.com/office/powerpoint/2010/main" val="1324094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40</a:t>
            </a:fld>
            <a:endParaRPr lang="en-US"/>
          </a:p>
        </p:txBody>
      </p:sp>
    </p:spTree>
    <p:extLst>
      <p:ext uri="{BB962C8B-B14F-4D97-AF65-F5344CB8AC3E}">
        <p14:creationId xmlns:p14="http://schemas.microsoft.com/office/powerpoint/2010/main" val="101720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403874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41</a:t>
            </a:fld>
            <a:endParaRPr lang="en-US"/>
          </a:p>
        </p:txBody>
      </p:sp>
    </p:spTree>
    <p:extLst>
      <p:ext uri="{BB962C8B-B14F-4D97-AF65-F5344CB8AC3E}">
        <p14:creationId xmlns:p14="http://schemas.microsoft.com/office/powerpoint/2010/main" val="2879329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42</a:t>
            </a:fld>
            <a:endParaRPr lang="en-US"/>
          </a:p>
        </p:txBody>
      </p:sp>
    </p:spTree>
    <p:extLst>
      <p:ext uri="{BB962C8B-B14F-4D97-AF65-F5344CB8AC3E}">
        <p14:creationId xmlns:p14="http://schemas.microsoft.com/office/powerpoint/2010/main" val="468290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43</a:t>
            </a:fld>
            <a:endParaRPr lang="en-US"/>
          </a:p>
        </p:txBody>
      </p:sp>
    </p:spTree>
    <p:extLst>
      <p:ext uri="{BB962C8B-B14F-4D97-AF65-F5344CB8AC3E}">
        <p14:creationId xmlns:p14="http://schemas.microsoft.com/office/powerpoint/2010/main" val="1036094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44</a:t>
            </a:fld>
            <a:endParaRPr lang="en-US"/>
          </a:p>
        </p:txBody>
      </p:sp>
    </p:spTree>
    <p:extLst>
      <p:ext uri="{BB962C8B-B14F-4D97-AF65-F5344CB8AC3E}">
        <p14:creationId xmlns:p14="http://schemas.microsoft.com/office/powerpoint/2010/main" val="1874188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45</a:t>
            </a:fld>
            <a:endParaRPr lang="en-US"/>
          </a:p>
        </p:txBody>
      </p:sp>
    </p:spTree>
    <p:extLst>
      <p:ext uri="{BB962C8B-B14F-4D97-AF65-F5344CB8AC3E}">
        <p14:creationId xmlns:p14="http://schemas.microsoft.com/office/powerpoint/2010/main" val="186870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46</a:t>
            </a:fld>
            <a:endParaRPr lang="en-US"/>
          </a:p>
        </p:txBody>
      </p:sp>
    </p:spTree>
    <p:extLst>
      <p:ext uri="{BB962C8B-B14F-4D97-AF65-F5344CB8AC3E}">
        <p14:creationId xmlns:p14="http://schemas.microsoft.com/office/powerpoint/2010/main" val="1066336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47</a:t>
            </a:fld>
            <a:endParaRPr lang="en-US"/>
          </a:p>
        </p:txBody>
      </p:sp>
    </p:spTree>
    <p:extLst>
      <p:ext uri="{BB962C8B-B14F-4D97-AF65-F5344CB8AC3E}">
        <p14:creationId xmlns:p14="http://schemas.microsoft.com/office/powerpoint/2010/main" val="35702520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48</a:t>
            </a:fld>
            <a:endParaRPr lang="en-US"/>
          </a:p>
        </p:txBody>
      </p:sp>
    </p:spTree>
    <p:extLst>
      <p:ext uri="{BB962C8B-B14F-4D97-AF65-F5344CB8AC3E}">
        <p14:creationId xmlns:p14="http://schemas.microsoft.com/office/powerpoint/2010/main" val="3975901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49</a:t>
            </a:fld>
            <a:endParaRPr lang="en-US"/>
          </a:p>
        </p:txBody>
      </p:sp>
    </p:spTree>
    <p:extLst>
      <p:ext uri="{BB962C8B-B14F-4D97-AF65-F5344CB8AC3E}">
        <p14:creationId xmlns:p14="http://schemas.microsoft.com/office/powerpoint/2010/main" val="2722540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50</a:t>
            </a:fld>
            <a:endParaRPr lang="en-US"/>
          </a:p>
        </p:txBody>
      </p:sp>
    </p:spTree>
    <p:extLst>
      <p:ext uri="{BB962C8B-B14F-4D97-AF65-F5344CB8AC3E}">
        <p14:creationId xmlns:p14="http://schemas.microsoft.com/office/powerpoint/2010/main" val="404198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51</a:t>
            </a:fld>
            <a:endParaRPr lang="en-US"/>
          </a:p>
        </p:txBody>
      </p:sp>
    </p:spTree>
    <p:extLst>
      <p:ext uri="{BB962C8B-B14F-4D97-AF65-F5344CB8AC3E}">
        <p14:creationId xmlns:p14="http://schemas.microsoft.com/office/powerpoint/2010/main" val="34997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4673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44086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17536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7A17-F049-9745-EA9E-87CE9224E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F76827-A06F-4581-1B1B-43414F2F0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CB6824-CCAB-005C-07B0-A1E7B1D22F53}"/>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F623871D-E63B-0CDC-9E54-B79A93121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F7DB7-276B-7C7E-D389-BC436327386E}"/>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589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CF2-E38B-0885-0A77-265CBEEBBA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936703-F262-8DF1-8946-63AB1DE14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D48EF-F8F3-876C-F36A-228B591A2585}"/>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AEA93A38-9B8F-F48C-A090-5DCD956DD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EFD9B-BE55-7B07-C360-8CAE30264053}"/>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147979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56014-0CE8-5BDF-F9BA-49C5011EC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5881A5-0205-BF68-E576-D1DD7E98C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FDF17-B441-1505-B29D-EC2CF8D65724}"/>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FFB8469A-59E2-F254-C7D4-491DB4BAC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A2A33-AAA2-0F5D-3E07-9760F7CC3923}"/>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186886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1918731" cy="6442841"/>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b="1">
                <a:solidFill>
                  <a:schemeClr val="tx1"/>
                </a:solidFill>
                <a:latin typeface="+mj-lt"/>
              </a:defRPr>
            </a:lvl1pPr>
          </a:lstStyle>
          <a:p>
            <a:r>
              <a:rPr lang="en-US" dirty="0"/>
              <a:t>Click to add title</a:t>
            </a:r>
          </a:p>
        </p:txBody>
      </p:sp>
      <p:sp>
        <p:nvSpPr>
          <p:cNvPr id="3" name="Date Placeholder 2">
            <a:extLst>
              <a:ext uri="{FF2B5EF4-FFF2-40B4-BE49-F238E27FC236}">
                <a16:creationId xmlns:a16="http://schemas.microsoft.com/office/drawing/2014/main" id="{D110921E-F4A1-492F-1222-DAB585D68237}"/>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48109109-CEF2-55FC-B749-8FCEA749EDB2}"/>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CE0F6DC9-8CE7-C7BB-F821-7C7ABECA35B0}"/>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446819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45A485-50EF-2742-95F3-FBFCBF8752F4}"/>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489C9D6F-691B-0D6F-189B-2570BE70DFBF}"/>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D1AD3575-0A50-BBA5-761A-5C7A673B3447}"/>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490525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936750-55EA-ADEE-6A00-30D14FCDCBC6}"/>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000F5D06-205A-39B8-5F67-06BD2DB9D659}"/>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6FCA5ACA-1071-54A4-D0F5-8E8C85599A23}"/>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23914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4" name="Date Placeholder 3">
            <a:extLst>
              <a:ext uri="{FF2B5EF4-FFF2-40B4-BE49-F238E27FC236}">
                <a16:creationId xmlns:a16="http://schemas.microsoft.com/office/drawing/2014/main" id="{25F69590-FBC0-28DC-0948-3FCD1621174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3B2A27CE-C455-64C5-60E7-2B4DBF7C357D}"/>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5D2AABD3-C331-F2DA-6EFB-71CE5648D718}"/>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45574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05117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846A-BD1B-C91A-2C78-0026ACF82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771BD4-2108-CB2F-1BA4-A0EC643CA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5BFD1-C0FE-96E4-B940-79E71FB79C1D}"/>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DAE1A2CD-DBF2-6913-7667-AE5F8E783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67CCB-2572-EDE0-9385-0BD8326C5BF6}"/>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120354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793E-7A3D-35B8-E54B-C24E919D4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B01408-AF12-8287-3A76-0FC83D4C5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88059-6B9D-C3E8-44E6-B8DE55F35974}"/>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5DBE25A5-F603-84E2-B1A8-23C0FE555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31A82-1AB8-4F14-2B07-FD510DE927D9}"/>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91446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D48E-333F-723D-C864-DFBADF08A4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F8251-2337-0FAC-58B4-84986583F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0A92E8-29AF-27CC-257B-40BF2B11D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99CE06-37B5-42CE-28DF-97318905B7DE}"/>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6" name="Footer Placeholder 5">
            <a:extLst>
              <a:ext uri="{FF2B5EF4-FFF2-40B4-BE49-F238E27FC236}">
                <a16:creationId xmlns:a16="http://schemas.microsoft.com/office/drawing/2014/main" id="{1525F1A4-EE4F-3F46-A53F-508BE6C4C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3616F-EF68-656D-17E5-A41672CAFD99}"/>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333068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0846-04F5-FB7F-1B01-8897C45494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6AC3DF-4482-AD6B-4344-9E536AAFF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A0A3A-56C7-AEF3-6D15-8E2BA8CFD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E72C6-FFFC-4E47-2E09-604E81E7A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53EB7-E1D4-BCD8-2AB9-A6AEDBE59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B57891-54EE-8D40-CA35-BF9C7F1B7BC1}"/>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8" name="Footer Placeholder 7">
            <a:extLst>
              <a:ext uri="{FF2B5EF4-FFF2-40B4-BE49-F238E27FC236}">
                <a16:creationId xmlns:a16="http://schemas.microsoft.com/office/drawing/2014/main" id="{11434686-D6A3-7F0A-679C-C883E6CD20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807C39-3858-4B81-40CF-3C967202EAAA}"/>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45694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212B-C768-F1A0-E240-9AF4B5D092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536BDA-58D3-C060-B04C-4EB0927707FF}"/>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4" name="Footer Placeholder 3">
            <a:extLst>
              <a:ext uri="{FF2B5EF4-FFF2-40B4-BE49-F238E27FC236}">
                <a16:creationId xmlns:a16="http://schemas.microsoft.com/office/drawing/2014/main" id="{00A09EBB-C920-2753-2442-1494373B9A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093B4D-CA01-19C1-5959-48D9B18AF25C}"/>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184704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D16FE-5847-C293-2290-7FA979D0E3C1}"/>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3" name="Footer Placeholder 2">
            <a:extLst>
              <a:ext uri="{FF2B5EF4-FFF2-40B4-BE49-F238E27FC236}">
                <a16:creationId xmlns:a16="http://schemas.microsoft.com/office/drawing/2014/main" id="{157BAF48-38A4-9D10-D476-3AA8168D68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7790EB-1E2C-B1D2-8771-95C10AE37CA4}"/>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294460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77AD-10E9-4AFC-E154-53960CCFF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266FE7-CCC0-8534-1EE6-8A99F745B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0F756A-DA93-1096-25B9-F40D7057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5A159-AB26-35A7-988F-FA584906DCC2}"/>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6" name="Footer Placeholder 5">
            <a:extLst>
              <a:ext uri="{FF2B5EF4-FFF2-40B4-BE49-F238E27FC236}">
                <a16:creationId xmlns:a16="http://schemas.microsoft.com/office/drawing/2014/main" id="{A6E734D9-4D6A-ACA8-7D57-731131B21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CD10F-6079-16A1-785A-15880C2DD9BE}"/>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81071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DD24-CD6D-659C-4D4A-93D186145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B60F74-DCC2-8DDC-E4D6-A3B27E1C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83ED42-03F1-4C9A-AEB5-D0EDEC793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66F5-6CE2-3FA6-A618-BEDE94C53739}"/>
              </a:ext>
            </a:extLst>
          </p:cNvPr>
          <p:cNvSpPr>
            <a:spLocks noGrp="1"/>
          </p:cNvSpPr>
          <p:nvPr>
            <p:ph type="dt" sz="half" idx="10"/>
          </p:nvPr>
        </p:nvSpPr>
        <p:spPr/>
        <p:txBody>
          <a:bodyPr/>
          <a:lstStyle/>
          <a:p>
            <a:fld id="{893AFA96-9F42-449A-80E7-EE521BB1783B}" type="datetimeFigureOut">
              <a:rPr lang="en-IN" smtClean="0"/>
              <a:t>03-09-2024</a:t>
            </a:fld>
            <a:endParaRPr lang="en-IN"/>
          </a:p>
        </p:txBody>
      </p:sp>
      <p:sp>
        <p:nvSpPr>
          <p:cNvPr id="6" name="Footer Placeholder 5">
            <a:extLst>
              <a:ext uri="{FF2B5EF4-FFF2-40B4-BE49-F238E27FC236}">
                <a16:creationId xmlns:a16="http://schemas.microsoft.com/office/drawing/2014/main" id="{8747FA66-0AA0-BC03-1080-5106B31A5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EB307-C349-679E-4A87-5718129407B4}"/>
              </a:ext>
            </a:extLst>
          </p:cNvPr>
          <p:cNvSpPr>
            <a:spLocks noGrp="1"/>
          </p:cNvSpPr>
          <p:nvPr>
            <p:ph type="sldNum" sz="quarter" idx="12"/>
          </p:nvPr>
        </p:nvSpPr>
        <p:spPr/>
        <p:txBody>
          <a:bodyPr/>
          <a:lstStyle/>
          <a:p>
            <a:fld id="{BB7F0745-CB16-4FF6-8BEF-7E07121AF02E}" type="slidenum">
              <a:rPr lang="en-IN" smtClean="0"/>
              <a:t>‹#›</a:t>
            </a:fld>
            <a:endParaRPr lang="en-IN"/>
          </a:p>
        </p:txBody>
      </p:sp>
    </p:spTree>
    <p:extLst>
      <p:ext uri="{BB962C8B-B14F-4D97-AF65-F5344CB8AC3E}">
        <p14:creationId xmlns:p14="http://schemas.microsoft.com/office/powerpoint/2010/main" val="361204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694C0-8459-7189-C55D-F73C347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2CD6C-2731-6C02-E006-50BD930A4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2E1F2-E86F-9F2B-A882-7A6C98859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AFA96-9F42-449A-80E7-EE521BB1783B}" type="datetimeFigureOut">
              <a:rPr lang="en-IN" smtClean="0"/>
              <a:t>03-09-2024</a:t>
            </a:fld>
            <a:endParaRPr lang="en-IN"/>
          </a:p>
        </p:txBody>
      </p:sp>
      <p:sp>
        <p:nvSpPr>
          <p:cNvPr id="5" name="Footer Placeholder 4">
            <a:extLst>
              <a:ext uri="{FF2B5EF4-FFF2-40B4-BE49-F238E27FC236}">
                <a16:creationId xmlns:a16="http://schemas.microsoft.com/office/drawing/2014/main" id="{64675334-797F-2863-2D56-C492CB6F3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0A5EDF-EB30-867B-5A97-502D29CBDA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F0745-CB16-4FF6-8BEF-7E07121AF02E}" type="slidenum">
              <a:rPr lang="en-IN" smtClean="0"/>
              <a:t>‹#›</a:t>
            </a:fld>
            <a:endParaRPr lang="en-IN"/>
          </a:p>
        </p:txBody>
      </p:sp>
    </p:spTree>
    <p:extLst>
      <p:ext uri="{BB962C8B-B14F-4D97-AF65-F5344CB8AC3E}">
        <p14:creationId xmlns:p14="http://schemas.microsoft.com/office/powerpoint/2010/main" val="341870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9.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646771" y="2525599"/>
            <a:ext cx="10878014" cy="2286000"/>
          </a:xfrm>
        </p:spPr>
        <p:txBody>
          <a:bodyPr/>
          <a:lstStyle/>
          <a:p>
            <a:r>
              <a:rPr lang="en-GB" sz="4400" dirty="0">
                <a:latin typeface="Arial" panose="020B0604020202020204" pitchFamily="34" charset="0"/>
                <a:ea typeface="Tahoma" panose="020B0604030504040204" pitchFamily="34" charset="0"/>
                <a:cs typeface="Arial" panose="020B0604020202020204" pitchFamily="34" charset="0"/>
              </a:rPr>
              <a:t>Develop an AI System </a:t>
            </a:r>
            <a:br>
              <a:rPr lang="en-GB" sz="4400" dirty="0">
                <a:latin typeface="Arial" panose="020B0604020202020204" pitchFamily="34" charset="0"/>
                <a:ea typeface="Tahoma" panose="020B0604030504040204" pitchFamily="34" charset="0"/>
                <a:cs typeface="Arial" panose="020B0604020202020204" pitchFamily="34" charset="0"/>
              </a:rPr>
            </a:br>
            <a:r>
              <a:rPr lang="en-GB" sz="4400" dirty="0">
                <a:latin typeface="Arial" panose="020B0604020202020204" pitchFamily="34" charset="0"/>
                <a:ea typeface="Tahoma" panose="020B0604030504040204" pitchFamily="34" charset="0"/>
                <a:cs typeface="Arial" panose="020B0604020202020204" pitchFamily="34" charset="0"/>
              </a:rPr>
              <a:t>for Automatically analysing Customer feedback</a:t>
            </a:r>
          </a:p>
        </p:txBody>
      </p:sp>
      <p:sp>
        <p:nvSpPr>
          <p:cNvPr id="3" name="Picture Placeholder 2">
            <a:extLst>
              <a:ext uri="{FF2B5EF4-FFF2-40B4-BE49-F238E27FC236}">
                <a16:creationId xmlns:a16="http://schemas.microsoft.com/office/drawing/2014/main" id="{513ED9C8-9F2F-060A-84BB-207BBE705A7E}"/>
              </a:ext>
            </a:extLst>
          </p:cNvPr>
          <p:cNvSpPr>
            <a:spLocks noGrp="1"/>
          </p:cNvSpPr>
          <p:nvPr>
            <p:ph type="pic" sz="quarter" idx="10"/>
          </p:nvPr>
        </p:nvSpPr>
        <p:spPr>
          <a:xfrm>
            <a:off x="2832410" y="4873084"/>
            <a:ext cx="6980663" cy="1461446"/>
          </a:xfrm>
        </p:spPr>
        <p:txBody>
          <a:bodyPr>
            <a:normAutofit/>
          </a:bodyPr>
          <a:lstStyle/>
          <a:p>
            <a:r>
              <a:rPr lang="en-US" sz="2400" dirty="0">
                <a:solidFill>
                  <a:schemeClr val="tx1"/>
                </a:solidFill>
              </a:rPr>
              <a:t>MSc Student: Aman Seth</a:t>
            </a:r>
          </a:p>
          <a:p>
            <a:r>
              <a:rPr lang="en-US" sz="2400" dirty="0">
                <a:solidFill>
                  <a:schemeClr val="tx1"/>
                </a:solidFill>
              </a:rPr>
              <a:t>Supervisors: Prof. Wenjia Wang(UEA)</a:t>
            </a:r>
          </a:p>
          <a:p>
            <a:r>
              <a:rPr lang="en-US" sz="2400" dirty="0">
                <a:solidFill>
                  <a:schemeClr val="tx1"/>
                </a:solidFill>
              </a:rPr>
              <a:t>Ms. Ilona </a:t>
            </a:r>
            <a:r>
              <a:rPr lang="en-US" sz="2400" dirty="0" err="1">
                <a:solidFill>
                  <a:schemeClr val="tx1"/>
                </a:solidFill>
              </a:rPr>
              <a:t>Utting</a:t>
            </a:r>
            <a:r>
              <a:rPr lang="en-US" sz="2400" dirty="0">
                <a:solidFill>
                  <a:schemeClr val="tx1"/>
                </a:solidFill>
              </a:rPr>
              <a:t> (</a:t>
            </a:r>
            <a:r>
              <a:rPr lang="en-US" sz="2400" dirty="0" err="1">
                <a:solidFill>
                  <a:schemeClr val="tx1"/>
                </a:solidFill>
              </a:rPr>
              <a:t>Wex</a:t>
            </a:r>
            <a:r>
              <a:rPr lang="en-US" sz="2400" dirty="0">
                <a:solidFill>
                  <a:schemeClr val="tx1"/>
                </a:solidFill>
              </a:rPr>
              <a:t> Photo Video)</a:t>
            </a:r>
          </a:p>
        </p:txBody>
      </p:sp>
      <p:pic>
        <p:nvPicPr>
          <p:cNvPr id="1028" name="Picture 4" descr="University of East Anglia - Dataracks">
            <a:extLst>
              <a:ext uri="{FF2B5EF4-FFF2-40B4-BE49-F238E27FC236}">
                <a16:creationId xmlns:a16="http://schemas.microsoft.com/office/drawing/2014/main" id="{A3068023-7C6F-82BA-52E1-879B31531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5" y="245034"/>
            <a:ext cx="3320529" cy="1974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ns Clearance | Wex Photo Video">
            <a:extLst>
              <a:ext uri="{FF2B5EF4-FFF2-40B4-BE49-F238E27FC236}">
                <a16:creationId xmlns:a16="http://schemas.microsoft.com/office/drawing/2014/main" id="{B77E73F9-8EA1-07DD-D897-5078A4F7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6483"/>
            <a:ext cx="5780048" cy="162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10</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9" name="Content Placeholder 2">
            <a:extLst>
              <a:ext uri="{FF2B5EF4-FFF2-40B4-BE49-F238E27FC236}">
                <a16:creationId xmlns:a16="http://schemas.microsoft.com/office/drawing/2014/main" id="{33B144EC-1151-D4A3-7463-28F919DBBED5}"/>
              </a:ext>
            </a:extLst>
          </p:cNvPr>
          <p:cNvSpPr txBox="1">
            <a:spLocks/>
          </p:cNvSpPr>
          <p:nvPr/>
        </p:nvSpPr>
        <p:spPr>
          <a:xfrm>
            <a:off x="336755" y="1308937"/>
            <a:ext cx="11727426" cy="5047414"/>
          </a:xfrm>
          <a:prstGeom prst="rect">
            <a:avLst/>
          </a:prstGeom>
        </p:spPr>
        <p:style>
          <a:lnRef idx="1">
            <a:schemeClr val="dk1"/>
          </a:lnRef>
          <a:fillRef idx="0">
            <a:schemeClr val="dk1"/>
          </a:fillRef>
          <a:effectRef idx="0">
            <a:schemeClr val="dk1"/>
          </a:effectRef>
          <a:fontRef idx="minor">
            <a:schemeClr val="tx1"/>
          </a:fontRef>
        </p:style>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50000"/>
              </a:lnSpc>
            </a:pPr>
            <a:endParaRPr lang="en-US" sz="2200" dirty="0"/>
          </a:p>
        </p:txBody>
      </p:sp>
      <p:sp>
        <p:nvSpPr>
          <p:cNvPr id="2" name="Rectangle 1">
            <a:extLst>
              <a:ext uri="{FF2B5EF4-FFF2-40B4-BE49-F238E27FC236}">
                <a16:creationId xmlns:a16="http://schemas.microsoft.com/office/drawing/2014/main" id="{59916306-B718-E719-E614-ACD6F274CA17}"/>
              </a:ext>
            </a:extLst>
          </p:cNvPr>
          <p:cNvSpPr/>
          <p:nvPr/>
        </p:nvSpPr>
        <p:spPr>
          <a:xfrm>
            <a:off x="2539182" y="1442556"/>
            <a:ext cx="1612491" cy="805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Trust Pilot Reviews Extraction</a:t>
            </a:r>
            <a:endParaRPr lang="en-IN" dirty="0"/>
          </a:p>
        </p:txBody>
      </p:sp>
      <p:sp>
        <p:nvSpPr>
          <p:cNvPr id="3" name="Flowchart: Terminator 2">
            <a:extLst>
              <a:ext uri="{FF2B5EF4-FFF2-40B4-BE49-F238E27FC236}">
                <a16:creationId xmlns:a16="http://schemas.microsoft.com/office/drawing/2014/main" id="{2EC1C867-EF59-5ACC-0E97-060B4E50BF2B}"/>
              </a:ext>
            </a:extLst>
          </p:cNvPr>
          <p:cNvSpPr/>
          <p:nvPr/>
        </p:nvSpPr>
        <p:spPr>
          <a:xfrm>
            <a:off x="677131" y="2052202"/>
            <a:ext cx="1532669" cy="49709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7" name="Rectangle 6">
            <a:extLst>
              <a:ext uri="{FF2B5EF4-FFF2-40B4-BE49-F238E27FC236}">
                <a16:creationId xmlns:a16="http://schemas.microsoft.com/office/drawing/2014/main" id="{A987C69D-F851-1D06-6135-418B34FABBCF}"/>
              </a:ext>
            </a:extLst>
          </p:cNvPr>
          <p:cNvSpPr/>
          <p:nvPr/>
        </p:nvSpPr>
        <p:spPr>
          <a:xfrm>
            <a:off x="2550176" y="2466938"/>
            <a:ext cx="1612491" cy="623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Power Reviews</a:t>
            </a:r>
          </a:p>
          <a:p>
            <a:pPr algn="ctr"/>
            <a:r>
              <a:rPr lang="en-US" dirty="0"/>
              <a:t>Data Extraction</a:t>
            </a:r>
            <a:endParaRPr lang="en-IN" dirty="0"/>
          </a:p>
        </p:txBody>
      </p:sp>
      <p:cxnSp>
        <p:nvCxnSpPr>
          <p:cNvPr id="11" name="Connector: Elbow 10">
            <a:extLst>
              <a:ext uri="{FF2B5EF4-FFF2-40B4-BE49-F238E27FC236}">
                <a16:creationId xmlns:a16="http://schemas.microsoft.com/office/drawing/2014/main" id="{0ED2F29A-2C11-3E31-7B04-A2BBC682FE78}"/>
              </a:ext>
            </a:extLst>
          </p:cNvPr>
          <p:cNvCxnSpPr>
            <a:cxnSpLocks/>
            <a:stCxn id="3" idx="3"/>
            <a:endCxn id="2" idx="1"/>
          </p:cNvCxnSpPr>
          <p:nvPr/>
        </p:nvCxnSpPr>
        <p:spPr>
          <a:xfrm flipV="1">
            <a:off x="2209800" y="1845359"/>
            <a:ext cx="329382" cy="455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1DE3E65D-55F1-5E22-AC3B-A621C32CDBAD}"/>
              </a:ext>
            </a:extLst>
          </p:cNvPr>
          <p:cNvCxnSpPr>
            <a:cxnSpLocks/>
            <a:stCxn id="3" idx="3"/>
            <a:endCxn id="7" idx="1"/>
          </p:cNvCxnSpPr>
          <p:nvPr/>
        </p:nvCxnSpPr>
        <p:spPr>
          <a:xfrm>
            <a:off x="2209800" y="2300748"/>
            <a:ext cx="340376" cy="47799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C9203107-5D1C-F844-39FE-2604FBC12B07}"/>
              </a:ext>
            </a:extLst>
          </p:cNvPr>
          <p:cNvCxnSpPr>
            <a:cxnSpLocks/>
            <a:stCxn id="2" idx="3"/>
          </p:cNvCxnSpPr>
          <p:nvPr/>
        </p:nvCxnSpPr>
        <p:spPr>
          <a:xfrm>
            <a:off x="4151673" y="1845359"/>
            <a:ext cx="656301" cy="30709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F94EA1F-6D53-0E62-2FA4-E5FF35118F09}"/>
              </a:ext>
            </a:extLst>
          </p:cNvPr>
          <p:cNvCxnSpPr>
            <a:cxnSpLocks/>
          </p:cNvCxnSpPr>
          <p:nvPr/>
        </p:nvCxnSpPr>
        <p:spPr>
          <a:xfrm>
            <a:off x="6733864" y="2152457"/>
            <a:ext cx="601001" cy="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2B5764DD-5091-038C-F348-FB0CD6D95BC6}"/>
              </a:ext>
            </a:extLst>
          </p:cNvPr>
          <p:cNvSpPr/>
          <p:nvPr/>
        </p:nvSpPr>
        <p:spPr>
          <a:xfrm>
            <a:off x="7347154" y="1900606"/>
            <a:ext cx="1747685" cy="8029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 &amp; Preprocessing</a:t>
            </a:r>
          </a:p>
        </p:txBody>
      </p:sp>
      <p:sp>
        <p:nvSpPr>
          <p:cNvPr id="36" name="Rectangle 35">
            <a:extLst>
              <a:ext uri="{FF2B5EF4-FFF2-40B4-BE49-F238E27FC236}">
                <a16:creationId xmlns:a16="http://schemas.microsoft.com/office/drawing/2014/main" id="{D2C00935-1FA3-F244-DC4A-A0E695F1B60F}"/>
              </a:ext>
            </a:extLst>
          </p:cNvPr>
          <p:cNvSpPr/>
          <p:nvPr/>
        </p:nvSpPr>
        <p:spPr>
          <a:xfrm>
            <a:off x="9799073" y="1980173"/>
            <a:ext cx="1651820" cy="6323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Final Pre-processed Data</a:t>
            </a:r>
          </a:p>
        </p:txBody>
      </p:sp>
      <p:cxnSp>
        <p:nvCxnSpPr>
          <p:cNvPr id="44" name="Straight Arrow Connector 43">
            <a:extLst>
              <a:ext uri="{FF2B5EF4-FFF2-40B4-BE49-F238E27FC236}">
                <a16:creationId xmlns:a16="http://schemas.microsoft.com/office/drawing/2014/main" id="{E6CC67C6-ABE2-403A-B80F-E15AEA5082E3}"/>
              </a:ext>
            </a:extLst>
          </p:cNvPr>
          <p:cNvCxnSpPr>
            <a:stCxn id="28" idx="3"/>
            <a:endCxn id="36" idx="1"/>
          </p:cNvCxnSpPr>
          <p:nvPr/>
        </p:nvCxnSpPr>
        <p:spPr>
          <a:xfrm flipV="1">
            <a:off x="9094839" y="2296372"/>
            <a:ext cx="704234" cy="5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9DBB17E-E067-6B3F-D5C7-8A7DEDD4FEC1}"/>
              </a:ext>
            </a:extLst>
          </p:cNvPr>
          <p:cNvCxnSpPr>
            <a:cxnSpLocks/>
          </p:cNvCxnSpPr>
          <p:nvPr/>
        </p:nvCxnSpPr>
        <p:spPr>
          <a:xfrm>
            <a:off x="10745427" y="2612570"/>
            <a:ext cx="0" cy="782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CE97D670-00B0-96DD-D32E-72D3CE8D774F}"/>
              </a:ext>
            </a:extLst>
          </p:cNvPr>
          <p:cNvSpPr/>
          <p:nvPr/>
        </p:nvSpPr>
        <p:spPr>
          <a:xfrm>
            <a:off x="9703208" y="3381489"/>
            <a:ext cx="1747685" cy="8029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ML &amp; BERT Models</a:t>
            </a:r>
          </a:p>
        </p:txBody>
      </p:sp>
      <p:sp>
        <p:nvSpPr>
          <p:cNvPr id="49" name="Rectangle 48">
            <a:extLst>
              <a:ext uri="{FF2B5EF4-FFF2-40B4-BE49-F238E27FC236}">
                <a16:creationId xmlns:a16="http://schemas.microsoft.com/office/drawing/2014/main" id="{0FF5A32E-A722-5FB3-D387-DF5A3628C3BD}"/>
              </a:ext>
            </a:extLst>
          </p:cNvPr>
          <p:cNvSpPr/>
          <p:nvPr/>
        </p:nvSpPr>
        <p:spPr>
          <a:xfrm>
            <a:off x="7884240" y="5087825"/>
            <a:ext cx="1210599" cy="365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SVM</a:t>
            </a:r>
          </a:p>
        </p:txBody>
      </p:sp>
      <p:sp>
        <p:nvSpPr>
          <p:cNvPr id="50" name="Rectangle 49">
            <a:extLst>
              <a:ext uri="{FF2B5EF4-FFF2-40B4-BE49-F238E27FC236}">
                <a16:creationId xmlns:a16="http://schemas.microsoft.com/office/drawing/2014/main" id="{C2BF8707-0072-CCB8-BCB5-FC40EF07254D}"/>
              </a:ext>
            </a:extLst>
          </p:cNvPr>
          <p:cNvSpPr/>
          <p:nvPr/>
        </p:nvSpPr>
        <p:spPr>
          <a:xfrm>
            <a:off x="9285335" y="5087825"/>
            <a:ext cx="1291715" cy="5144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Logistic Regression</a:t>
            </a:r>
          </a:p>
        </p:txBody>
      </p:sp>
      <p:sp>
        <p:nvSpPr>
          <p:cNvPr id="51" name="Rectangle 50">
            <a:extLst>
              <a:ext uri="{FF2B5EF4-FFF2-40B4-BE49-F238E27FC236}">
                <a16:creationId xmlns:a16="http://schemas.microsoft.com/office/drawing/2014/main" id="{C4767E4A-937F-3BB3-EF69-644770ED5445}"/>
              </a:ext>
            </a:extLst>
          </p:cNvPr>
          <p:cNvSpPr/>
          <p:nvPr/>
        </p:nvSpPr>
        <p:spPr>
          <a:xfrm>
            <a:off x="10745427" y="5087825"/>
            <a:ext cx="1210599" cy="365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KNN</a:t>
            </a:r>
          </a:p>
        </p:txBody>
      </p:sp>
      <p:cxnSp>
        <p:nvCxnSpPr>
          <p:cNvPr id="53" name="Connector: Elbow 52">
            <a:extLst>
              <a:ext uri="{FF2B5EF4-FFF2-40B4-BE49-F238E27FC236}">
                <a16:creationId xmlns:a16="http://schemas.microsoft.com/office/drawing/2014/main" id="{3AD7A924-84C1-D768-EEC2-05CFCFAE1F41}"/>
              </a:ext>
            </a:extLst>
          </p:cNvPr>
          <p:cNvCxnSpPr>
            <a:endCxn id="51" idx="0"/>
          </p:cNvCxnSpPr>
          <p:nvPr/>
        </p:nvCxnSpPr>
        <p:spPr>
          <a:xfrm rot="16200000" flipH="1">
            <a:off x="10520307" y="4257404"/>
            <a:ext cx="887163" cy="7736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4DEAECCE-84F0-66F6-10F5-05A2AA86D028}"/>
              </a:ext>
            </a:extLst>
          </p:cNvPr>
          <p:cNvCxnSpPr>
            <a:endCxn id="50" idx="0"/>
          </p:cNvCxnSpPr>
          <p:nvPr/>
        </p:nvCxnSpPr>
        <p:spPr>
          <a:xfrm rot="5400000">
            <a:off x="9833393" y="4344167"/>
            <a:ext cx="841459" cy="645857"/>
          </a:xfrm>
          <a:prstGeom prst="bentConnector3">
            <a:avLst>
              <a:gd name="adj1" fmla="val 46494"/>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4ED1FC3F-DFB4-C658-FA8B-25631658F225}"/>
              </a:ext>
            </a:extLst>
          </p:cNvPr>
          <p:cNvCxnSpPr>
            <a:cxnSpLocks/>
            <a:endCxn id="49" idx="0"/>
          </p:cNvCxnSpPr>
          <p:nvPr/>
        </p:nvCxnSpPr>
        <p:spPr>
          <a:xfrm rot="10800000" flipV="1">
            <a:off x="8489540" y="4640825"/>
            <a:ext cx="1441654" cy="4469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9734D72A-D330-6544-7FAA-65FB3FBEA6F2}"/>
              </a:ext>
            </a:extLst>
          </p:cNvPr>
          <p:cNvSpPr/>
          <p:nvPr/>
        </p:nvSpPr>
        <p:spPr>
          <a:xfrm>
            <a:off x="6412474" y="5087824"/>
            <a:ext cx="1210599" cy="365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DistilBERT</a:t>
            </a:r>
          </a:p>
        </p:txBody>
      </p:sp>
      <p:cxnSp>
        <p:nvCxnSpPr>
          <p:cNvPr id="81" name="Connector: Elbow 80">
            <a:extLst>
              <a:ext uri="{FF2B5EF4-FFF2-40B4-BE49-F238E27FC236}">
                <a16:creationId xmlns:a16="http://schemas.microsoft.com/office/drawing/2014/main" id="{AE599E6D-6E34-3978-DFAE-86A2044D5DCE}"/>
              </a:ext>
            </a:extLst>
          </p:cNvPr>
          <p:cNvCxnSpPr>
            <a:cxnSpLocks/>
            <a:endCxn id="69" idx="0"/>
          </p:cNvCxnSpPr>
          <p:nvPr/>
        </p:nvCxnSpPr>
        <p:spPr>
          <a:xfrm rot="10800000" flipV="1">
            <a:off x="7017774" y="4640824"/>
            <a:ext cx="1731400" cy="447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DF85EA02-4917-DB2F-0BC4-A229B696206C}"/>
              </a:ext>
            </a:extLst>
          </p:cNvPr>
          <p:cNvSpPr/>
          <p:nvPr/>
        </p:nvSpPr>
        <p:spPr>
          <a:xfrm>
            <a:off x="5735956" y="3378818"/>
            <a:ext cx="1612491" cy="805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&amp; Evaluation</a:t>
            </a:r>
            <a:endParaRPr lang="en-IN" dirty="0"/>
          </a:p>
        </p:txBody>
      </p:sp>
      <p:cxnSp>
        <p:nvCxnSpPr>
          <p:cNvPr id="85" name="Straight Arrow Connector 84">
            <a:extLst>
              <a:ext uri="{FF2B5EF4-FFF2-40B4-BE49-F238E27FC236}">
                <a16:creationId xmlns:a16="http://schemas.microsoft.com/office/drawing/2014/main" id="{D57A5D28-A9A5-26CF-00E8-58C0FA311048}"/>
              </a:ext>
            </a:extLst>
          </p:cNvPr>
          <p:cNvCxnSpPr>
            <a:endCxn id="83" idx="3"/>
          </p:cNvCxnSpPr>
          <p:nvPr/>
        </p:nvCxnSpPr>
        <p:spPr>
          <a:xfrm flipH="1">
            <a:off x="7348447" y="3781621"/>
            <a:ext cx="2354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FBB23028-BBE0-1BF6-EB24-D8644945EB02}"/>
              </a:ext>
            </a:extLst>
          </p:cNvPr>
          <p:cNvCxnSpPr>
            <a:cxnSpLocks/>
            <a:stCxn id="7" idx="3"/>
          </p:cNvCxnSpPr>
          <p:nvPr/>
        </p:nvCxnSpPr>
        <p:spPr>
          <a:xfrm flipV="1">
            <a:off x="4162667" y="2318647"/>
            <a:ext cx="656301" cy="4600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95" name="Rectangle 94">
            <a:extLst>
              <a:ext uri="{FF2B5EF4-FFF2-40B4-BE49-F238E27FC236}">
                <a16:creationId xmlns:a16="http://schemas.microsoft.com/office/drawing/2014/main" id="{5A1BE8B4-7D2E-F841-ADE3-AB58197710A3}"/>
              </a:ext>
            </a:extLst>
          </p:cNvPr>
          <p:cNvSpPr/>
          <p:nvPr/>
        </p:nvSpPr>
        <p:spPr>
          <a:xfrm>
            <a:off x="3471833" y="3533075"/>
            <a:ext cx="1359679"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Approach 1</a:t>
            </a:r>
          </a:p>
        </p:txBody>
      </p:sp>
      <p:sp>
        <p:nvSpPr>
          <p:cNvPr id="96" name="Rectangle 95">
            <a:extLst>
              <a:ext uri="{FF2B5EF4-FFF2-40B4-BE49-F238E27FC236}">
                <a16:creationId xmlns:a16="http://schemas.microsoft.com/office/drawing/2014/main" id="{BB157201-3F49-EF36-2183-BCB5026ADABF}"/>
              </a:ext>
            </a:extLst>
          </p:cNvPr>
          <p:cNvSpPr/>
          <p:nvPr/>
        </p:nvSpPr>
        <p:spPr>
          <a:xfrm>
            <a:off x="3471832" y="4246366"/>
            <a:ext cx="1359679"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Approach 2</a:t>
            </a:r>
          </a:p>
        </p:txBody>
      </p:sp>
      <p:sp>
        <p:nvSpPr>
          <p:cNvPr id="98" name="Rectangle 97">
            <a:extLst>
              <a:ext uri="{FF2B5EF4-FFF2-40B4-BE49-F238E27FC236}">
                <a16:creationId xmlns:a16="http://schemas.microsoft.com/office/drawing/2014/main" id="{A87D8C62-F64D-DFD0-C8C6-0356CA916A9A}"/>
              </a:ext>
            </a:extLst>
          </p:cNvPr>
          <p:cNvSpPr/>
          <p:nvPr/>
        </p:nvSpPr>
        <p:spPr>
          <a:xfrm>
            <a:off x="3485348" y="4959657"/>
            <a:ext cx="1359679"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Approach 3</a:t>
            </a:r>
          </a:p>
        </p:txBody>
      </p:sp>
      <p:cxnSp>
        <p:nvCxnSpPr>
          <p:cNvPr id="100" name="Straight Arrow Connector 99">
            <a:extLst>
              <a:ext uri="{FF2B5EF4-FFF2-40B4-BE49-F238E27FC236}">
                <a16:creationId xmlns:a16="http://schemas.microsoft.com/office/drawing/2014/main" id="{5BF976DF-333E-7457-50C6-B40BF6DB1871}"/>
              </a:ext>
            </a:extLst>
          </p:cNvPr>
          <p:cNvCxnSpPr>
            <a:cxnSpLocks/>
          </p:cNvCxnSpPr>
          <p:nvPr/>
        </p:nvCxnSpPr>
        <p:spPr>
          <a:xfrm>
            <a:off x="4151671" y="5452950"/>
            <a:ext cx="0" cy="30171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B2E04349-5B4E-ED02-B5A7-CF41AD58BBED}"/>
              </a:ext>
            </a:extLst>
          </p:cNvPr>
          <p:cNvSpPr/>
          <p:nvPr/>
        </p:nvSpPr>
        <p:spPr>
          <a:xfrm>
            <a:off x="3471831" y="5780671"/>
            <a:ext cx="1359679"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Approach N</a:t>
            </a:r>
          </a:p>
        </p:txBody>
      </p:sp>
      <p:cxnSp>
        <p:nvCxnSpPr>
          <p:cNvPr id="104" name="Connector: Elbow 103">
            <a:extLst>
              <a:ext uri="{FF2B5EF4-FFF2-40B4-BE49-F238E27FC236}">
                <a16:creationId xmlns:a16="http://schemas.microsoft.com/office/drawing/2014/main" id="{FB6ABF3C-3958-C4F5-CCCD-EC5EABDA9A8F}"/>
              </a:ext>
            </a:extLst>
          </p:cNvPr>
          <p:cNvCxnSpPr>
            <a:stCxn id="83" idx="1"/>
            <a:endCxn id="102" idx="3"/>
          </p:cNvCxnSpPr>
          <p:nvPr/>
        </p:nvCxnSpPr>
        <p:spPr>
          <a:xfrm rot="10800000" flipV="1">
            <a:off x="4831510" y="3781621"/>
            <a:ext cx="904446" cy="22475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CD0BA628-880A-6F60-67FD-DCD504A09142}"/>
              </a:ext>
            </a:extLst>
          </p:cNvPr>
          <p:cNvCxnSpPr/>
          <p:nvPr/>
        </p:nvCxnSpPr>
        <p:spPr>
          <a:xfrm flipH="1">
            <a:off x="4831509" y="3781620"/>
            <a:ext cx="4522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C016985-06CC-DBAA-04C0-4D1D873D5CB3}"/>
              </a:ext>
            </a:extLst>
          </p:cNvPr>
          <p:cNvCxnSpPr>
            <a:endCxn id="96" idx="3"/>
          </p:cNvCxnSpPr>
          <p:nvPr/>
        </p:nvCxnSpPr>
        <p:spPr>
          <a:xfrm flipH="1">
            <a:off x="4831511" y="4494911"/>
            <a:ext cx="4522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158528A2-05DB-2C38-867D-EEC59A8FAC92}"/>
              </a:ext>
            </a:extLst>
          </p:cNvPr>
          <p:cNvCxnSpPr>
            <a:cxnSpLocks/>
            <a:endCxn id="98" idx="3"/>
          </p:cNvCxnSpPr>
          <p:nvPr/>
        </p:nvCxnSpPr>
        <p:spPr>
          <a:xfrm flipH="1">
            <a:off x="4845027" y="5208203"/>
            <a:ext cx="438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 name="Flowchart: Manual Operation 116">
            <a:extLst>
              <a:ext uri="{FF2B5EF4-FFF2-40B4-BE49-F238E27FC236}">
                <a16:creationId xmlns:a16="http://schemas.microsoft.com/office/drawing/2014/main" id="{2C08E195-31D8-C945-9C0A-817D775B5D6E}"/>
              </a:ext>
            </a:extLst>
          </p:cNvPr>
          <p:cNvSpPr/>
          <p:nvPr/>
        </p:nvSpPr>
        <p:spPr>
          <a:xfrm>
            <a:off x="1722910" y="5457548"/>
            <a:ext cx="1333910" cy="704070"/>
          </a:xfrm>
          <a:prstGeom prst="flowChartManualOperat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Best Model</a:t>
            </a:r>
            <a:endParaRPr lang="en-IN" dirty="0"/>
          </a:p>
        </p:txBody>
      </p:sp>
      <p:sp>
        <p:nvSpPr>
          <p:cNvPr id="121" name="Rectangle 120">
            <a:extLst>
              <a:ext uri="{FF2B5EF4-FFF2-40B4-BE49-F238E27FC236}">
                <a16:creationId xmlns:a16="http://schemas.microsoft.com/office/drawing/2014/main" id="{712EC59C-AF3A-026B-FDDF-03C0B86EFB2A}"/>
              </a:ext>
            </a:extLst>
          </p:cNvPr>
          <p:cNvSpPr/>
          <p:nvPr/>
        </p:nvSpPr>
        <p:spPr>
          <a:xfrm>
            <a:off x="532961" y="2778557"/>
            <a:ext cx="1284826"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Flask</a:t>
            </a:r>
          </a:p>
          <a:p>
            <a:pPr algn="ctr"/>
            <a:r>
              <a:rPr lang="en-US" dirty="0"/>
              <a:t>Web-app</a:t>
            </a:r>
            <a:endParaRPr lang="en-IN" dirty="0"/>
          </a:p>
        </p:txBody>
      </p:sp>
      <p:sp>
        <p:nvSpPr>
          <p:cNvPr id="125" name="Flowchart: Terminator 124">
            <a:extLst>
              <a:ext uri="{FF2B5EF4-FFF2-40B4-BE49-F238E27FC236}">
                <a16:creationId xmlns:a16="http://schemas.microsoft.com/office/drawing/2014/main" id="{3DA4CAAD-6AEB-3B18-05A2-CEF9A8EA3147}"/>
              </a:ext>
            </a:extLst>
          </p:cNvPr>
          <p:cNvSpPr/>
          <p:nvPr/>
        </p:nvSpPr>
        <p:spPr>
          <a:xfrm>
            <a:off x="414495" y="4875778"/>
            <a:ext cx="1131464" cy="32978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
        <p:nvSpPr>
          <p:cNvPr id="129" name="TextBox 128">
            <a:extLst>
              <a:ext uri="{FF2B5EF4-FFF2-40B4-BE49-F238E27FC236}">
                <a16:creationId xmlns:a16="http://schemas.microsoft.com/office/drawing/2014/main" id="{F5C96D3E-2F4F-3ACC-0F88-DDFFD753542E}"/>
              </a:ext>
            </a:extLst>
          </p:cNvPr>
          <p:cNvSpPr txBox="1"/>
          <p:nvPr/>
        </p:nvSpPr>
        <p:spPr>
          <a:xfrm>
            <a:off x="264757" y="867013"/>
            <a:ext cx="4720197" cy="430887"/>
          </a:xfrm>
          <a:prstGeom prst="rect">
            <a:avLst/>
          </a:prstGeom>
          <a:noFill/>
        </p:spPr>
        <p:txBody>
          <a:bodyPr wrap="square" rtlCol="0">
            <a:spAutoFit/>
          </a:bodyPr>
          <a:lstStyle/>
          <a:p>
            <a:r>
              <a:rPr lang="en-US" sz="2200" b="1" dirty="0"/>
              <a:t>Sentiment Prediction Flowchart</a:t>
            </a:r>
            <a:endParaRPr lang="en-IN" sz="2200" b="1" dirty="0"/>
          </a:p>
        </p:txBody>
      </p:sp>
      <p:sp>
        <p:nvSpPr>
          <p:cNvPr id="130" name="Flowchart: Magnetic Disk 129">
            <a:extLst>
              <a:ext uri="{FF2B5EF4-FFF2-40B4-BE49-F238E27FC236}">
                <a16:creationId xmlns:a16="http://schemas.microsoft.com/office/drawing/2014/main" id="{C41EF69E-31E8-FCDC-A449-F66F1C83B268}"/>
              </a:ext>
            </a:extLst>
          </p:cNvPr>
          <p:cNvSpPr/>
          <p:nvPr/>
        </p:nvSpPr>
        <p:spPr>
          <a:xfrm>
            <a:off x="4831256" y="1649796"/>
            <a:ext cx="1902608" cy="1169971"/>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Tab Separated Reviews Data</a:t>
            </a:r>
          </a:p>
          <a:p>
            <a:pPr algn="ctr"/>
            <a:endParaRPr lang="en-IN" dirty="0"/>
          </a:p>
        </p:txBody>
      </p:sp>
      <p:sp>
        <p:nvSpPr>
          <p:cNvPr id="136" name="Rectangle 135">
            <a:extLst>
              <a:ext uri="{FF2B5EF4-FFF2-40B4-BE49-F238E27FC236}">
                <a16:creationId xmlns:a16="http://schemas.microsoft.com/office/drawing/2014/main" id="{BA96C6EE-18F0-20AF-E4F5-B344CB360AFE}"/>
              </a:ext>
            </a:extLst>
          </p:cNvPr>
          <p:cNvSpPr/>
          <p:nvPr/>
        </p:nvSpPr>
        <p:spPr>
          <a:xfrm>
            <a:off x="1685943" y="4526607"/>
            <a:ext cx="1411432" cy="5645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Sentiment Prediction</a:t>
            </a:r>
          </a:p>
        </p:txBody>
      </p:sp>
      <p:cxnSp>
        <p:nvCxnSpPr>
          <p:cNvPr id="138" name="Straight Arrow Connector 137">
            <a:extLst>
              <a:ext uri="{FF2B5EF4-FFF2-40B4-BE49-F238E27FC236}">
                <a16:creationId xmlns:a16="http://schemas.microsoft.com/office/drawing/2014/main" id="{14E73A69-2088-6A67-A197-06323BB2FF35}"/>
              </a:ext>
            </a:extLst>
          </p:cNvPr>
          <p:cNvCxnSpPr>
            <a:cxnSpLocks/>
            <a:stCxn id="117" idx="0"/>
            <a:endCxn id="136" idx="2"/>
          </p:cNvCxnSpPr>
          <p:nvPr/>
        </p:nvCxnSpPr>
        <p:spPr>
          <a:xfrm flipV="1">
            <a:off x="2389865" y="5091119"/>
            <a:ext cx="1794" cy="366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CE4BFC02-3A14-6F8E-03ED-375B65E9C602}"/>
              </a:ext>
            </a:extLst>
          </p:cNvPr>
          <p:cNvCxnSpPr>
            <a:cxnSpLocks/>
          </p:cNvCxnSpPr>
          <p:nvPr/>
        </p:nvCxnSpPr>
        <p:spPr>
          <a:xfrm flipH="1" flipV="1">
            <a:off x="2854536" y="6029216"/>
            <a:ext cx="61064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3AA9C215-ADAD-5360-A2D1-8A36EFA956DD}"/>
              </a:ext>
            </a:extLst>
          </p:cNvPr>
          <p:cNvCxnSpPr/>
          <p:nvPr/>
        </p:nvCxnSpPr>
        <p:spPr>
          <a:xfrm flipV="1">
            <a:off x="2387330" y="4285377"/>
            <a:ext cx="0" cy="241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5" name="Flowchart: Magnetic Disk 154">
            <a:extLst>
              <a:ext uri="{FF2B5EF4-FFF2-40B4-BE49-F238E27FC236}">
                <a16:creationId xmlns:a16="http://schemas.microsoft.com/office/drawing/2014/main" id="{5D047DD1-8DC5-1F58-205D-70785D6432ED}"/>
              </a:ext>
            </a:extLst>
          </p:cNvPr>
          <p:cNvSpPr/>
          <p:nvPr/>
        </p:nvSpPr>
        <p:spPr>
          <a:xfrm>
            <a:off x="1624764" y="3513774"/>
            <a:ext cx="1459060" cy="794934"/>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Predicted Sentiment</a:t>
            </a:r>
          </a:p>
          <a:p>
            <a:pPr algn="ctr"/>
            <a:endParaRPr lang="en-IN" dirty="0"/>
          </a:p>
        </p:txBody>
      </p:sp>
      <p:cxnSp>
        <p:nvCxnSpPr>
          <p:cNvPr id="157" name="Connector: Elbow 156">
            <a:extLst>
              <a:ext uri="{FF2B5EF4-FFF2-40B4-BE49-F238E27FC236}">
                <a16:creationId xmlns:a16="http://schemas.microsoft.com/office/drawing/2014/main" id="{6813D6BD-D190-F3BE-CF9D-A71C6DC7FBC7}"/>
              </a:ext>
            </a:extLst>
          </p:cNvPr>
          <p:cNvCxnSpPr>
            <a:stCxn id="155" idx="1"/>
          </p:cNvCxnSpPr>
          <p:nvPr/>
        </p:nvCxnSpPr>
        <p:spPr>
          <a:xfrm rot="16200000" flipV="1">
            <a:off x="1834759" y="2994238"/>
            <a:ext cx="511752" cy="5273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638C6706-FDA7-8C18-DEB5-0798AB56B3D6}"/>
              </a:ext>
            </a:extLst>
          </p:cNvPr>
          <p:cNvCxnSpPr>
            <a:cxnSpLocks/>
          </p:cNvCxnSpPr>
          <p:nvPr/>
        </p:nvCxnSpPr>
        <p:spPr>
          <a:xfrm>
            <a:off x="956066" y="3272544"/>
            <a:ext cx="0" cy="1588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166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11</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9" name="Content Placeholder 2">
            <a:extLst>
              <a:ext uri="{FF2B5EF4-FFF2-40B4-BE49-F238E27FC236}">
                <a16:creationId xmlns:a16="http://schemas.microsoft.com/office/drawing/2014/main" id="{33B144EC-1151-D4A3-7463-28F919DBBED5}"/>
              </a:ext>
            </a:extLst>
          </p:cNvPr>
          <p:cNvSpPr txBox="1">
            <a:spLocks/>
          </p:cNvSpPr>
          <p:nvPr/>
        </p:nvSpPr>
        <p:spPr>
          <a:xfrm>
            <a:off x="336755" y="1936955"/>
            <a:ext cx="11727426" cy="4419396"/>
          </a:xfrm>
          <a:prstGeom prst="rect">
            <a:avLst/>
          </a:prstGeom>
        </p:spPr>
        <p:style>
          <a:lnRef idx="1">
            <a:schemeClr val="dk1"/>
          </a:lnRef>
          <a:fillRef idx="0">
            <a:schemeClr val="dk1"/>
          </a:fillRef>
          <a:effectRef idx="0">
            <a:schemeClr val="dk1"/>
          </a:effectRef>
          <a:fontRef idx="minor">
            <a:schemeClr val="tx1"/>
          </a:fontRef>
        </p:style>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50000"/>
              </a:lnSpc>
            </a:pPr>
            <a:endParaRPr lang="en-US" sz="2000" dirty="0"/>
          </a:p>
        </p:txBody>
      </p:sp>
      <p:sp>
        <p:nvSpPr>
          <p:cNvPr id="3" name="Flowchart: Terminator 2">
            <a:extLst>
              <a:ext uri="{FF2B5EF4-FFF2-40B4-BE49-F238E27FC236}">
                <a16:creationId xmlns:a16="http://schemas.microsoft.com/office/drawing/2014/main" id="{2EC1C867-EF59-5ACC-0E97-060B4E50BF2B}"/>
              </a:ext>
            </a:extLst>
          </p:cNvPr>
          <p:cNvSpPr/>
          <p:nvPr/>
        </p:nvSpPr>
        <p:spPr>
          <a:xfrm>
            <a:off x="578808" y="2450128"/>
            <a:ext cx="1532669" cy="49709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129" name="TextBox 128">
            <a:extLst>
              <a:ext uri="{FF2B5EF4-FFF2-40B4-BE49-F238E27FC236}">
                <a16:creationId xmlns:a16="http://schemas.microsoft.com/office/drawing/2014/main" id="{F5C96D3E-2F4F-3ACC-0F88-DDFFD753542E}"/>
              </a:ext>
            </a:extLst>
          </p:cNvPr>
          <p:cNvSpPr txBox="1"/>
          <p:nvPr/>
        </p:nvSpPr>
        <p:spPr>
          <a:xfrm>
            <a:off x="254925" y="1371776"/>
            <a:ext cx="4208919" cy="461665"/>
          </a:xfrm>
          <a:prstGeom prst="rect">
            <a:avLst/>
          </a:prstGeom>
          <a:noFill/>
        </p:spPr>
        <p:txBody>
          <a:bodyPr wrap="square" rtlCol="0">
            <a:spAutoFit/>
          </a:bodyPr>
          <a:lstStyle/>
          <a:p>
            <a:r>
              <a:rPr lang="en-US" sz="2400" b="1" dirty="0"/>
              <a:t>Issue Classification Flowchart</a:t>
            </a:r>
            <a:endParaRPr lang="en-IN" sz="2400" b="1" dirty="0"/>
          </a:p>
        </p:txBody>
      </p:sp>
      <p:cxnSp>
        <p:nvCxnSpPr>
          <p:cNvPr id="8" name="Straight Arrow Connector 7">
            <a:extLst>
              <a:ext uri="{FF2B5EF4-FFF2-40B4-BE49-F238E27FC236}">
                <a16:creationId xmlns:a16="http://schemas.microsoft.com/office/drawing/2014/main" id="{9BAAECF2-73F2-ED3D-8C72-70E5CA3F0C27}"/>
              </a:ext>
            </a:extLst>
          </p:cNvPr>
          <p:cNvCxnSpPr/>
          <p:nvPr/>
        </p:nvCxnSpPr>
        <p:spPr>
          <a:xfrm>
            <a:off x="2111477" y="2708505"/>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agnetic Disk 12">
            <a:extLst>
              <a:ext uri="{FF2B5EF4-FFF2-40B4-BE49-F238E27FC236}">
                <a16:creationId xmlns:a16="http://schemas.microsoft.com/office/drawing/2014/main" id="{041194DE-4962-90B2-A0E7-0916DFDB9274}"/>
              </a:ext>
            </a:extLst>
          </p:cNvPr>
          <p:cNvSpPr/>
          <p:nvPr/>
        </p:nvSpPr>
        <p:spPr>
          <a:xfrm>
            <a:off x="3019732" y="2113376"/>
            <a:ext cx="2037736" cy="131562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Predicted Sentiments</a:t>
            </a:r>
          </a:p>
          <a:p>
            <a:pPr algn="ctr"/>
            <a:r>
              <a:rPr lang="en-US" dirty="0"/>
              <a:t>Data</a:t>
            </a:r>
          </a:p>
          <a:p>
            <a:pPr algn="ctr"/>
            <a:endParaRPr lang="en-IN" dirty="0"/>
          </a:p>
        </p:txBody>
      </p:sp>
      <p:cxnSp>
        <p:nvCxnSpPr>
          <p:cNvPr id="15" name="Straight Arrow Connector 14">
            <a:extLst>
              <a:ext uri="{FF2B5EF4-FFF2-40B4-BE49-F238E27FC236}">
                <a16:creationId xmlns:a16="http://schemas.microsoft.com/office/drawing/2014/main" id="{AF6EE111-0832-75E9-3BE2-62FE25F2C60F}"/>
              </a:ext>
            </a:extLst>
          </p:cNvPr>
          <p:cNvCxnSpPr/>
          <p:nvPr/>
        </p:nvCxnSpPr>
        <p:spPr>
          <a:xfrm>
            <a:off x="5057468" y="2799453"/>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957A4D3F-AF7D-53CB-5824-B7BEDD6F9CAA}"/>
              </a:ext>
            </a:extLst>
          </p:cNvPr>
          <p:cNvSpPr/>
          <p:nvPr/>
        </p:nvSpPr>
        <p:spPr>
          <a:xfrm>
            <a:off x="5965723" y="2368383"/>
            <a:ext cx="1612491" cy="805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Issue Classification via </a:t>
            </a:r>
            <a:r>
              <a:rPr lang="en-US" dirty="0" err="1"/>
              <a:t>spaCy</a:t>
            </a:r>
            <a:endParaRPr lang="en-IN" dirty="0"/>
          </a:p>
        </p:txBody>
      </p:sp>
      <p:sp>
        <p:nvSpPr>
          <p:cNvPr id="19" name="Flowchart: Decision 18">
            <a:extLst>
              <a:ext uri="{FF2B5EF4-FFF2-40B4-BE49-F238E27FC236}">
                <a16:creationId xmlns:a16="http://schemas.microsoft.com/office/drawing/2014/main" id="{D18D766E-C4D7-B046-D177-475310DF64B3}"/>
              </a:ext>
            </a:extLst>
          </p:cNvPr>
          <p:cNvSpPr/>
          <p:nvPr/>
        </p:nvSpPr>
        <p:spPr>
          <a:xfrm>
            <a:off x="9741309" y="2113376"/>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Electr-onics</a:t>
            </a:r>
            <a:endParaRPr lang="en-IN" dirty="0"/>
          </a:p>
        </p:txBody>
      </p:sp>
      <p:sp>
        <p:nvSpPr>
          <p:cNvPr id="25" name="Flowchart: Decision 24">
            <a:extLst>
              <a:ext uri="{FF2B5EF4-FFF2-40B4-BE49-F238E27FC236}">
                <a16:creationId xmlns:a16="http://schemas.microsoft.com/office/drawing/2014/main" id="{DADB8466-F5FD-E858-9674-0416B131F713}"/>
              </a:ext>
            </a:extLst>
          </p:cNvPr>
          <p:cNvSpPr/>
          <p:nvPr/>
        </p:nvSpPr>
        <p:spPr>
          <a:xfrm>
            <a:off x="9741309" y="3084051"/>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a:t>
            </a:r>
            <a:r>
              <a:rPr lang="en-US" dirty="0" err="1"/>
              <a:t>uct</a:t>
            </a:r>
            <a:endParaRPr lang="en-IN" dirty="0"/>
          </a:p>
        </p:txBody>
      </p:sp>
      <p:sp>
        <p:nvSpPr>
          <p:cNvPr id="26" name="Flowchart: Decision 25">
            <a:extLst>
              <a:ext uri="{FF2B5EF4-FFF2-40B4-BE49-F238E27FC236}">
                <a16:creationId xmlns:a16="http://schemas.microsoft.com/office/drawing/2014/main" id="{7BBD5405-69EF-0FC2-FAA7-846CD94B5BA2}"/>
              </a:ext>
            </a:extLst>
          </p:cNvPr>
          <p:cNvSpPr/>
          <p:nvPr/>
        </p:nvSpPr>
        <p:spPr>
          <a:xfrm>
            <a:off x="9741309" y="4054726"/>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Packa-ging</a:t>
            </a:r>
            <a:endParaRPr lang="en-IN" dirty="0"/>
          </a:p>
        </p:txBody>
      </p:sp>
      <p:sp>
        <p:nvSpPr>
          <p:cNvPr id="29" name="Flowchart: Decision 28">
            <a:extLst>
              <a:ext uri="{FF2B5EF4-FFF2-40B4-BE49-F238E27FC236}">
                <a16:creationId xmlns:a16="http://schemas.microsoft.com/office/drawing/2014/main" id="{395B49F5-A432-F49D-D833-0DFD82BC4915}"/>
              </a:ext>
            </a:extLst>
          </p:cNvPr>
          <p:cNvSpPr/>
          <p:nvPr/>
        </p:nvSpPr>
        <p:spPr>
          <a:xfrm>
            <a:off x="9741309" y="5013405"/>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a:t>
            </a:r>
            <a:endParaRPr lang="en-IN" dirty="0"/>
          </a:p>
        </p:txBody>
      </p:sp>
      <p:sp>
        <p:nvSpPr>
          <p:cNvPr id="30" name="Flowchart: Decision 29">
            <a:extLst>
              <a:ext uri="{FF2B5EF4-FFF2-40B4-BE49-F238E27FC236}">
                <a16:creationId xmlns:a16="http://schemas.microsoft.com/office/drawing/2014/main" id="{F3887BC5-2E7B-D37D-4472-D88C03775AE2}"/>
              </a:ext>
            </a:extLst>
          </p:cNvPr>
          <p:cNvSpPr/>
          <p:nvPr/>
        </p:nvSpPr>
        <p:spPr>
          <a:xfrm>
            <a:off x="7859660" y="4054726"/>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Servi-ce</a:t>
            </a:r>
            <a:endParaRPr lang="en-IN" dirty="0"/>
          </a:p>
        </p:txBody>
      </p:sp>
      <p:sp>
        <p:nvSpPr>
          <p:cNvPr id="31" name="Flowchart: Decision 30">
            <a:extLst>
              <a:ext uri="{FF2B5EF4-FFF2-40B4-BE49-F238E27FC236}">
                <a16:creationId xmlns:a16="http://schemas.microsoft.com/office/drawing/2014/main" id="{797E5352-914E-8F88-1F43-F20BC2E04FCD}"/>
              </a:ext>
            </a:extLst>
          </p:cNvPr>
          <p:cNvSpPr/>
          <p:nvPr/>
        </p:nvSpPr>
        <p:spPr>
          <a:xfrm>
            <a:off x="7859660" y="5013405"/>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Deliv-</a:t>
            </a:r>
            <a:r>
              <a:rPr lang="en-US" dirty="0" err="1"/>
              <a:t>ery</a:t>
            </a:r>
            <a:endParaRPr lang="en-IN" dirty="0"/>
          </a:p>
        </p:txBody>
      </p:sp>
      <p:sp>
        <p:nvSpPr>
          <p:cNvPr id="32" name="Flowchart: Decision 31">
            <a:extLst>
              <a:ext uri="{FF2B5EF4-FFF2-40B4-BE49-F238E27FC236}">
                <a16:creationId xmlns:a16="http://schemas.microsoft.com/office/drawing/2014/main" id="{ED29C8D3-CA00-9E27-F5B5-DB880C953585}"/>
              </a:ext>
            </a:extLst>
          </p:cNvPr>
          <p:cNvSpPr/>
          <p:nvPr/>
        </p:nvSpPr>
        <p:spPr>
          <a:xfrm>
            <a:off x="7859660" y="3096047"/>
            <a:ext cx="1612491"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Paym-ent</a:t>
            </a:r>
            <a:endParaRPr lang="en-IN" dirty="0"/>
          </a:p>
        </p:txBody>
      </p:sp>
      <p:cxnSp>
        <p:nvCxnSpPr>
          <p:cNvPr id="34" name="Connector: Elbow 33">
            <a:extLst>
              <a:ext uri="{FF2B5EF4-FFF2-40B4-BE49-F238E27FC236}">
                <a16:creationId xmlns:a16="http://schemas.microsoft.com/office/drawing/2014/main" id="{DAC5504E-2A0A-1DAC-588B-A7D60FA758CD}"/>
              </a:ext>
            </a:extLst>
          </p:cNvPr>
          <p:cNvCxnSpPr/>
          <p:nvPr/>
        </p:nvCxnSpPr>
        <p:spPr>
          <a:xfrm flipV="1">
            <a:off x="7600335" y="2516179"/>
            <a:ext cx="2131142" cy="2550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EE59425-EAE6-39E3-02FE-5CF66D187A90}"/>
              </a:ext>
            </a:extLst>
          </p:cNvPr>
          <p:cNvCxnSpPr>
            <a:stCxn id="19" idx="2"/>
          </p:cNvCxnSpPr>
          <p:nvPr/>
        </p:nvCxnSpPr>
        <p:spPr>
          <a:xfrm flipH="1">
            <a:off x="10547554" y="2918982"/>
            <a:ext cx="1" cy="16506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7F899B3-CCDF-492F-9E61-4136AA50BF16}"/>
              </a:ext>
            </a:extLst>
          </p:cNvPr>
          <p:cNvCxnSpPr>
            <a:cxnSpLocks/>
            <a:endCxn id="26" idx="0"/>
          </p:cNvCxnSpPr>
          <p:nvPr/>
        </p:nvCxnSpPr>
        <p:spPr>
          <a:xfrm>
            <a:off x="10547554" y="3919715"/>
            <a:ext cx="1" cy="13501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712B9A7-683A-4E30-33AB-20ABEA810EB2}"/>
              </a:ext>
            </a:extLst>
          </p:cNvPr>
          <p:cNvCxnSpPr>
            <a:cxnSpLocks/>
            <a:stCxn id="26" idx="2"/>
            <a:endCxn id="29" idx="0"/>
          </p:cNvCxnSpPr>
          <p:nvPr/>
        </p:nvCxnSpPr>
        <p:spPr>
          <a:xfrm>
            <a:off x="10547555" y="4860332"/>
            <a:ext cx="0" cy="15307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D048B48-DB33-FCE2-46D0-48F0E7DE38D1}"/>
              </a:ext>
            </a:extLst>
          </p:cNvPr>
          <p:cNvCxnSpPr>
            <a:stCxn id="29" idx="1"/>
            <a:endCxn id="31" idx="3"/>
          </p:cNvCxnSpPr>
          <p:nvPr/>
        </p:nvCxnSpPr>
        <p:spPr>
          <a:xfrm flipH="1">
            <a:off x="9472151" y="5416208"/>
            <a:ext cx="269158"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014165EE-7B26-C6C0-D537-20303F09E2EB}"/>
              </a:ext>
            </a:extLst>
          </p:cNvPr>
          <p:cNvCxnSpPr>
            <a:stCxn id="31" idx="0"/>
            <a:endCxn id="30" idx="2"/>
          </p:cNvCxnSpPr>
          <p:nvPr/>
        </p:nvCxnSpPr>
        <p:spPr>
          <a:xfrm flipV="1">
            <a:off x="8665906" y="4860332"/>
            <a:ext cx="0" cy="1530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F43A1C4-B4E3-6303-67E1-7C36D9B6018D}"/>
              </a:ext>
            </a:extLst>
          </p:cNvPr>
          <p:cNvCxnSpPr>
            <a:endCxn id="32" idx="2"/>
          </p:cNvCxnSpPr>
          <p:nvPr/>
        </p:nvCxnSpPr>
        <p:spPr>
          <a:xfrm flipV="1">
            <a:off x="8665905" y="3901653"/>
            <a:ext cx="1" cy="153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Flowchart: Magnetic Disk 63">
            <a:extLst>
              <a:ext uri="{FF2B5EF4-FFF2-40B4-BE49-F238E27FC236}">
                <a16:creationId xmlns:a16="http://schemas.microsoft.com/office/drawing/2014/main" id="{2F977D9F-C2F2-6F5D-F625-BA81D9D0F632}"/>
              </a:ext>
            </a:extLst>
          </p:cNvPr>
          <p:cNvSpPr/>
          <p:nvPr/>
        </p:nvSpPr>
        <p:spPr>
          <a:xfrm>
            <a:off x="3862232" y="4012841"/>
            <a:ext cx="2037736" cy="131562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Issue Classified</a:t>
            </a:r>
          </a:p>
          <a:p>
            <a:pPr algn="ctr"/>
            <a:r>
              <a:rPr lang="en-US" dirty="0"/>
              <a:t>Reviews Data</a:t>
            </a:r>
          </a:p>
          <a:p>
            <a:pPr algn="ctr"/>
            <a:endParaRPr lang="en-IN" dirty="0"/>
          </a:p>
        </p:txBody>
      </p:sp>
      <p:cxnSp>
        <p:nvCxnSpPr>
          <p:cNvPr id="66" name="Connector: Elbow 65">
            <a:extLst>
              <a:ext uri="{FF2B5EF4-FFF2-40B4-BE49-F238E27FC236}">
                <a16:creationId xmlns:a16="http://schemas.microsoft.com/office/drawing/2014/main" id="{9CE4870B-90EA-E9F9-9216-BA18D015D8BA}"/>
              </a:ext>
            </a:extLst>
          </p:cNvPr>
          <p:cNvCxnSpPr>
            <a:cxnSpLocks/>
            <a:stCxn id="17" idx="2"/>
            <a:endCxn id="64" idx="4"/>
          </p:cNvCxnSpPr>
          <p:nvPr/>
        </p:nvCxnSpPr>
        <p:spPr>
          <a:xfrm rot="5400000">
            <a:off x="5587638" y="3486320"/>
            <a:ext cx="1496662" cy="8720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8B066A52-01EC-B1FF-49A7-AB0C838DE498}"/>
              </a:ext>
            </a:extLst>
          </p:cNvPr>
          <p:cNvSpPr/>
          <p:nvPr/>
        </p:nvSpPr>
        <p:spPr>
          <a:xfrm>
            <a:off x="1636648" y="4422106"/>
            <a:ext cx="1275737"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Flask</a:t>
            </a:r>
          </a:p>
          <a:p>
            <a:pPr algn="ctr"/>
            <a:r>
              <a:rPr lang="en-US" dirty="0"/>
              <a:t>Web-app</a:t>
            </a:r>
            <a:endParaRPr lang="en-IN" dirty="0"/>
          </a:p>
        </p:txBody>
      </p:sp>
      <p:cxnSp>
        <p:nvCxnSpPr>
          <p:cNvPr id="72" name="Straight Arrow Connector 71">
            <a:extLst>
              <a:ext uri="{FF2B5EF4-FFF2-40B4-BE49-F238E27FC236}">
                <a16:creationId xmlns:a16="http://schemas.microsoft.com/office/drawing/2014/main" id="{3DC06869-66D7-38DF-7F93-CB17E6449797}"/>
              </a:ext>
            </a:extLst>
          </p:cNvPr>
          <p:cNvCxnSpPr>
            <a:cxnSpLocks/>
            <a:stCxn id="64" idx="2"/>
            <a:endCxn id="70" idx="3"/>
          </p:cNvCxnSpPr>
          <p:nvPr/>
        </p:nvCxnSpPr>
        <p:spPr>
          <a:xfrm flipH="1">
            <a:off x="2912385" y="4670651"/>
            <a:ext cx="9498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30604A2-4942-44E9-3F75-C66D87BBBE0C}"/>
              </a:ext>
            </a:extLst>
          </p:cNvPr>
          <p:cNvCxnSpPr>
            <a:cxnSpLocks/>
            <a:stCxn id="70" idx="2"/>
          </p:cNvCxnSpPr>
          <p:nvPr/>
        </p:nvCxnSpPr>
        <p:spPr>
          <a:xfrm>
            <a:off x="2274517" y="4919197"/>
            <a:ext cx="0" cy="636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Flowchart: Terminator 78">
            <a:extLst>
              <a:ext uri="{FF2B5EF4-FFF2-40B4-BE49-F238E27FC236}">
                <a16:creationId xmlns:a16="http://schemas.microsoft.com/office/drawing/2014/main" id="{859F7D3C-0A64-6323-EC71-E9E1C428D2A3}"/>
              </a:ext>
            </a:extLst>
          </p:cNvPr>
          <p:cNvSpPr/>
          <p:nvPr/>
        </p:nvSpPr>
        <p:spPr>
          <a:xfrm>
            <a:off x="1508181" y="5550280"/>
            <a:ext cx="1532669" cy="49709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Tree>
    <p:extLst>
      <p:ext uri="{BB962C8B-B14F-4D97-AF65-F5344CB8AC3E}">
        <p14:creationId xmlns:p14="http://schemas.microsoft.com/office/powerpoint/2010/main" val="190954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12</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9" name="Content Placeholder 2">
            <a:extLst>
              <a:ext uri="{FF2B5EF4-FFF2-40B4-BE49-F238E27FC236}">
                <a16:creationId xmlns:a16="http://schemas.microsoft.com/office/drawing/2014/main" id="{33B144EC-1151-D4A3-7463-28F919DBBED5}"/>
              </a:ext>
            </a:extLst>
          </p:cNvPr>
          <p:cNvSpPr txBox="1">
            <a:spLocks/>
          </p:cNvSpPr>
          <p:nvPr/>
        </p:nvSpPr>
        <p:spPr>
          <a:xfrm>
            <a:off x="336755" y="1936955"/>
            <a:ext cx="11727426" cy="4419396"/>
          </a:xfrm>
          <a:prstGeom prst="rect">
            <a:avLst/>
          </a:prstGeom>
        </p:spPr>
        <p:style>
          <a:lnRef idx="1">
            <a:schemeClr val="dk1"/>
          </a:lnRef>
          <a:fillRef idx="0">
            <a:schemeClr val="dk1"/>
          </a:fillRef>
          <a:effectRef idx="0">
            <a:schemeClr val="dk1"/>
          </a:effectRef>
          <a:fontRef idx="minor">
            <a:schemeClr val="tx1"/>
          </a:fontRef>
        </p:style>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50000"/>
              </a:lnSpc>
            </a:pPr>
            <a:endParaRPr lang="en-US" sz="2000" dirty="0"/>
          </a:p>
        </p:txBody>
      </p:sp>
      <p:sp>
        <p:nvSpPr>
          <p:cNvPr id="3" name="Flowchart: Terminator 2">
            <a:extLst>
              <a:ext uri="{FF2B5EF4-FFF2-40B4-BE49-F238E27FC236}">
                <a16:creationId xmlns:a16="http://schemas.microsoft.com/office/drawing/2014/main" id="{2EC1C867-EF59-5ACC-0E97-060B4E50BF2B}"/>
              </a:ext>
            </a:extLst>
          </p:cNvPr>
          <p:cNvSpPr/>
          <p:nvPr/>
        </p:nvSpPr>
        <p:spPr>
          <a:xfrm>
            <a:off x="578808" y="2450128"/>
            <a:ext cx="1532669" cy="49709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129" name="TextBox 128">
            <a:extLst>
              <a:ext uri="{FF2B5EF4-FFF2-40B4-BE49-F238E27FC236}">
                <a16:creationId xmlns:a16="http://schemas.microsoft.com/office/drawing/2014/main" id="{F5C96D3E-2F4F-3ACC-0F88-DDFFD753542E}"/>
              </a:ext>
            </a:extLst>
          </p:cNvPr>
          <p:cNvSpPr txBox="1"/>
          <p:nvPr/>
        </p:nvSpPr>
        <p:spPr>
          <a:xfrm>
            <a:off x="254926" y="1371776"/>
            <a:ext cx="6372016" cy="461665"/>
          </a:xfrm>
          <a:prstGeom prst="rect">
            <a:avLst/>
          </a:prstGeom>
          <a:noFill/>
        </p:spPr>
        <p:txBody>
          <a:bodyPr wrap="square" rtlCol="0">
            <a:spAutoFit/>
          </a:bodyPr>
          <a:lstStyle/>
          <a:p>
            <a:r>
              <a:rPr lang="en-US" sz="2400" b="1" dirty="0"/>
              <a:t>Issue Validity Flowchart </a:t>
            </a:r>
            <a:r>
              <a:rPr lang="en-US" sz="2400" b="1" dirty="0">
                <a:sym typeface="Wingdings" panose="05000000000000000000" pitchFamily="2" charset="2"/>
              </a:rPr>
              <a:t> Further Classification</a:t>
            </a:r>
            <a:endParaRPr lang="en-IN" sz="2400" b="1" dirty="0"/>
          </a:p>
        </p:txBody>
      </p:sp>
      <p:cxnSp>
        <p:nvCxnSpPr>
          <p:cNvPr id="8" name="Straight Arrow Connector 7">
            <a:extLst>
              <a:ext uri="{FF2B5EF4-FFF2-40B4-BE49-F238E27FC236}">
                <a16:creationId xmlns:a16="http://schemas.microsoft.com/office/drawing/2014/main" id="{9BAAECF2-73F2-ED3D-8C72-70E5CA3F0C27}"/>
              </a:ext>
            </a:extLst>
          </p:cNvPr>
          <p:cNvCxnSpPr/>
          <p:nvPr/>
        </p:nvCxnSpPr>
        <p:spPr>
          <a:xfrm>
            <a:off x="2111477" y="2708505"/>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agnetic Disk 12">
            <a:extLst>
              <a:ext uri="{FF2B5EF4-FFF2-40B4-BE49-F238E27FC236}">
                <a16:creationId xmlns:a16="http://schemas.microsoft.com/office/drawing/2014/main" id="{041194DE-4962-90B2-A0E7-0916DFDB9274}"/>
              </a:ext>
            </a:extLst>
          </p:cNvPr>
          <p:cNvSpPr/>
          <p:nvPr/>
        </p:nvSpPr>
        <p:spPr>
          <a:xfrm>
            <a:off x="3019732" y="2113376"/>
            <a:ext cx="2037736" cy="131562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Issue Classified Reviews Data</a:t>
            </a:r>
          </a:p>
          <a:p>
            <a:pPr algn="ctr"/>
            <a:endParaRPr lang="en-IN" dirty="0"/>
          </a:p>
        </p:txBody>
      </p:sp>
      <p:cxnSp>
        <p:nvCxnSpPr>
          <p:cNvPr id="15" name="Straight Arrow Connector 14">
            <a:extLst>
              <a:ext uri="{FF2B5EF4-FFF2-40B4-BE49-F238E27FC236}">
                <a16:creationId xmlns:a16="http://schemas.microsoft.com/office/drawing/2014/main" id="{AF6EE111-0832-75E9-3BE2-62FE25F2C60F}"/>
              </a:ext>
            </a:extLst>
          </p:cNvPr>
          <p:cNvCxnSpPr/>
          <p:nvPr/>
        </p:nvCxnSpPr>
        <p:spPr>
          <a:xfrm>
            <a:off x="5057468" y="2799453"/>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957A4D3F-AF7D-53CB-5824-B7BEDD6F9CAA}"/>
              </a:ext>
            </a:extLst>
          </p:cNvPr>
          <p:cNvSpPr/>
          <p:nvPr/>
        </p:nvSpPr>
        <p:spPr>
          <a:xfrm>
            <a:off x="5965723" y="2368383"/>
            <a:ext cx="1612491" cy="805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Issue Validity via LLM</a:t>
            </a:r>
            <a:endParaRPr lang="en-IN" dirty="0"/>
          </a:p>
        </p:txBody>
      </p:sp>
      <p:sp>
        <p:nvSpPr>
          <p:cNvPr id="32" name="Flowchart: Decision 31">
            <a:extLst>
              <a:ext uri="{FF2B5EF4-FFF2-40B4-BE49-F238E27FC236}">
                <a16:creationId xmlns:a16="http://schemas.microsoft.com/office/drawing/2014/main" id="{ED29C8D3-CA00-9E27-F5B5-DB880C953585}"/>
              </a:ext>
            </a:extLst>
          </p:cNvPr>
          <p:cNvSpPr/>
          <p:nvPr/>
        </p:nvSpPr>
        <p:spPr>
          <a:xfrm>
            <a:off x="9061657" y="2312743"/>
            <a:ext cx="2395448" cy="875688"/>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openAI</a:t>
            </a:r>
            <a:r>
              <a:rPr lang="en-US" dirty="0"/>
              <a:t> (</a:t>
            </a:r>
            <a:r>
              <a:rPr lang="en-US" dirty="0" err="1"/>
              <a:t>gpt</a:t>
            </a:r>
            <a:r>
              <a:rPr lang="en-US" dirty="0"/>
              <a:t> 3.5)</a:t>
            </a:r>
            <a:endParaRPr lang="en-IN" dirty="0"/>
          </a:p>
        </p:txBody>
      </p:sp>
      <p:cxnSp>
        <p:nvCxnSpPr>
          <p:cNvPr id="60" name="Straight Connector 59">
            <a:extLst>
              <a:ext uri="{FF2B5EF4-FFF2-40B4-BE49-F238E27FC236}">
                <a16:creationId xmlns:a16="http://schemas.microsoft.com/office/drawing/2014/main" id="{DF43A1C4-B4E3-6303-67E1-7C36D9B6018D}"/>
              </a:ext>
            </a:extLst>
          </p:cNvPr>
          <p:cNvCxnSpPr>
            <a:cxnSpLocks/>
            <a:endCxn id="32" idx="2"/>
          </p:cNvCxnSpPr>
          <p:nvPr/>
        </p:nvCxnSpPr>
        <p:spPr>
          <a:xfrm flipV="1">
            <a:off x="10259381" y="3188431"/>
            <a:ext cx="0" cy="49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Flowchart: Magnetic Disk 63">
            <a:extLst>
              <a:ext uri="{FF2B5EF4-FFF2-40B4-BE49-F238E27FC236}">
                <a16:creationId xmlns:a16="http://schemas.microsoft.com/office/drawing/2014/main" id="{2F977D9F-C2F2-6F5D-F625-BA81D9D0F632}"/>
              </a:ext>
            </a:extLst>
          </p:cNvPr>
          <p:cNvSpPr/>
          <p:nvPr/>
        </p:nvSpPr>
        <p:spPr>
          <a:xfrm>
            <a:off x="3862232" y="4012841"/>
            <a:ext cx="2037736" cy="131562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Issue Validated Data</a:t>
            </a:r>
          </a:p>
          <a:p>
            <a:pPr algn="ctr"/>
            <a:endParaRPr lang="en-IN" dirty="0"/>
          </a:p>
        </p:txBody>
      </p:sp>
      <p:cxnSp>
        <p:nvCxnSpPr>
          <p:cNvPr id="66" name="Connector: Elbow 65">
            <a:extLst>
              <a:ext uri="{FF2B5EF4-FFF2-40B4-BE49-F238E27FC236}">
                <a16:creationId xmlns:a16="http://schemas.microsoft.com/office/drawing/2014/main" id="{9CE4870B-90EA-E9F9-9216-BA18D015D8BA}"/>
              </a:ext>
            </a:extLst>
          </p:cNvPr>
          <p:cNvCxnSpPr>
            <a:cxnSpLocks/>
            <a:stCxn id="17" idx="2"/>
            <a:endCxn id="64" idx="4"/>
          </p:cNvCxnSpPr>
          <p:nvPr/>
        </p:nvCxnSpPr>
        <p:spPr>
          <a:xfrm rot="5400000">
            <a:off x="5587638" y="3486320"/>
            <a:ext cx="1496662" cy="8720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8B066A52-01EC-B1FF-49A7-AB0C838DE498}"/>
              </a:ext>
            </a:extLst>
          </p:cNvPr>
          <p:cNvSpPr/>
          <p:nvPr/>
        </p:nvSpPr>
        <p:spPr>
          <a:xfrm>
            <a:off x="1636648" y="4422106"/>
            <a:ext cx="1275737" cy="4970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Flask</a:t>
            </a:r>
          </a:p>
          <a:p>
            <a:pPr algn="ctr"/>
            <a:r>
              <a:rPr lang="en-US" dirty="0"/>
              <a:t>Web-app</a:t>
            </a:r>
            <a:endParaRPr lang="en-IN" dirty="0"/>
          </a:p>
        </p:txBody>
      </p:sp>
      <p:cxnSp>
        <p:nvCxnSpPr>
          <p:cNvPr id="72" name="Straight Arrow Connector 71">
            <a:extLst>
              <a:ext uri="{FF2B5EF4-FFF2-40B4-BE49-F238E27FC236}">
                <a16:creationId xmlns:a16="http://schemas.microsoft.com/office/drawing/2014/main" id="{3DC06869-66D7-38DF-7F93-CB17E6449797}"/>
              </a:ext>
            </a:extLst>
          </p:cNvPr>
          <p:cNvCxnSpPr>
            <a:cxnSpLocks/>
            <a:stCxn id="64" idx="2"/>
            <a:endCxn id="70" idx="3"/>
          </p:cNvCxnSpPr>
          <p:nvPr/>
        </p:nvCxnSpPr>
        <p:spPr>
          <a:xfrm flipH="1">
            <a:off x="2912385" y="4670651"/>
            <a:ext cx="9498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30604A2-4942-44E9-3F75-C66D87BBBE0C}"/>
              </a:ext>
            </a:extLst>
          </p:cNvPr>
          <p:cNvCxnSpPr>
            <a:cxnSpLocks/>
            <a:stCxn id="70" idx="2"/>
          </p:cNvCxnSpPr>
          <p:nvPr/>
        </p:nvCxnSpPr>
        <p:spPr>
          <a:xfrm>
            <a:off x="2274517" y="4919197"/>
            <a:ext cx="0" cy="636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Flowchart: Terminator 78">
            <a:extLst>
              <a:ext uri="{FF2B5EF4-FFF2-40B4-BE49-F238E27FC236}">
                <a16:creationId xmlns:a16="http://schemas.microsoft.com/office/drawing/2014/main" id="{859F7D3C-0A64-6323-EC71-E9E1C428D2A3}"/>
              </a:ext>
            </a:extLst>
          </p:cNvPr>
          <p:cNvSpPr/>
          <p:nvPr/>
        </p:nvSpPr>
        <p:spPr>
          <a:xfrm>
            <a:off x="1508181" y="5550280"/>
            <a:ext cx="1532669" cy="49709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
        <p:nvSpPr>
          <p:cNvPr id="11" name="Flowchart: Decision 10">
            <a:extLst>
              <a:ext uri="{FF2B5EF4-FFF2-40B4-BE49-F238E27FC236}">
                <a16:creationId xmlns:a16="http://schemas.microsoft.com/office/drawing/2014/main" id="{AA61157C-23B2-3D38-7662-D8A4AAE591CA}"/>
              </a:ext>
            </a:extLst>
          </p:cNvPr>
          <p:cNvSpPr/>
          <p:nvPr/>
        </p:nvSpPr>
        <p:spPr>
          <a:xfrm>
            <a:off x="9061657" y="3666935"/>
            <a:ext cx="2395448"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Llama2 (13B)</a:t>
            </a:r>
            <a:endParaRPr lang="en-IN" dirty="0"/>
          </a:p>
        </p:txBody>
      </p:sp>
      <p:sp>
        <p:nvSpPr>
          <p:cNvPr id="12" name="Flowchart: Decision 11">
            <a:extLst>
              <a:ext uri="{FF2B5EF4-FFF2-40B4-BE49-F238E27FC236}">
                <a16:creationId xmlns:a16="http://schemas.microsoft.com/office/drawing/2014/main" id="{FB1D047B-4BDC-CBDC-29D6-49CCE25CAF6E}"/>
              </a:ext>
            </a:extLst>
          </p:cNvPr>
          <p:cNvSpPr/>
          <p:nvPr/>
        </p:nvSpPr>
        <p:spPr>
          <a:xfrm>
            <a:off x="9061657" y="4951045"/>
            <a:ext cx="2395448" cy="80560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Llama3 (8B)</a:t>
            </a:r>
            <a:endParaRPr lang="en-IN" dirty="0"/>
          </a:p>
        </p:txBody>
      </p:sp>
      <p:cxnSp>
        <p:nvCxnSpPr>
          <p:cNvPr id="14" name="Straight Connector 13">
            <a:extLst>
              <a:ext uri="{FF2B5EF4-FFF2-40B4-BE49-F238E27FC236}">
                <a16:creationId xmlns:a16="http://schemas.microsoft.com/office/drawing/2014/main" id="{B99C0EE0-C22C-F90F-D679-C3DABFF76E60}"/>
              </a:ext>
            </a:extLst>
          </p:cNvPr>
          <p:cNvCxnSpPr>
            <a:cxnSpLocks/>
          </p:cNvCxnSpPr>
          <p:nvPr/>
        </p:nvCxnSpPr>
        <p:spPr>
          <a:xfrm flipV="1">
            <a:off x="10259381" y="4472541"/>
            <a:ext cx="0" cy="49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1371359-761A-1EB4-0C37-EC1F108141D4}"/>
              </a:ext>
            </a:extLst>
          </p:cNvPr>
          <p:cNvCxnSpPr>
            <a:cxnSpLocks/>
          </p:cNvCxnSpPr>
          <p:nvPr/>
        </p:nvCxnSpPr>
        <p:spPr>
          <a:xfrm>
            <a:off x="7578214" y="2750587"/>
            <a:ext cx="1552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94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13</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254926" y="1371776"/>
            <a:ext cx="5467448" cy="461665"/>
          </a:xfrm>
          <a:prstGeom prst="rect">
            <a:avLst/>
          </a:prstGeom>
          <a:noFill/>
        </p:spPr>
        <p:txBody>
          <a:bodyPr wrap="square" rtlCol="0">
            <a:spAutoFit/>
          </a:bodyPr>
          <a:lstStyle/>
          <a:p>
            <a:r>
              <a:rPr lang="en-US" sz="2400" b="1" dirty="0"/>
              <a:t>Trustpilot &amp; Power Reviews Sample Data</a:t>
            </a:r>
            <a:endParaRPr lang="en-IN" sz="2400" b="1" dirty="0"/>
          </a:p>
        </p:txBody>
      </p:sp>
      <p:graphicFrame>
        <p:nvGraphicFramePr>
          <p:cNvPr id="19" name="Table 18">
            <a:extLst>
              <a:ext uri="{FF2B5EF4-FFF2-40B4-BE49-F238E27FC236}">
                <a16:creationId xmlns:a16="http://schemas.microsoft.com/office/drawing/2014/main" id="{66EC6C73-239D-53DC-E4FB-79A103C12EF9}"/>
              </a:ext>
            </a:extLst>
          </p:cNvPr>
          <p:cNvGraphicFramePr>
            <a:graphicFrameLocks noGrp="1"/>
          </p:cNvGraphicFramePr>
          <p:nvPr>
            <p:extLst>
              <p:ext uri="{D42A27DB-BD31-4B8C-83A1-F6EECF244321}">
                <p14:modId xmlns:p14="http://schemas.microsoft.com/office/powerpoint/2010/main" val="2650687863"/>
              </p:ext>
            </p:extLst>
          </p:nvPr>
        </p:nvGraphicFramePr>
        <p:xfrm>
          <a:off x="399844" y="2119395"/>
          <a:ext cx="10740103" cy="3474720"/>
        </p:xfrm>
        <a:graphic>
          <a:graphicData uri="http://schemas.openxmlformats.org/drawingml/2006/table">
            <a:tbl>
              <a:tblPr firstRow="1" bandRow="1">
                <a:tableStyleId>{073A0DAA-6AF3-43AB-8588-CEC1D06C72B9}</a:tableStyleId>
              </a:tblPr>
              <a:tblGrid>
                <a:gridCol w="2368886">
                  <a:extLst>
                    <a:ext uri="{9D8B030D-6E8A-4147-A177-3AD203B41FA5}">
                      <a16:colId xmlns:a16="http://schemas.microsoft.com/office/drawing/2014/main" val="1838386034"/>
                    </a:ext>
                  </a:extLst>
                </a:gridCol>
                <a:gridCol w="8371217">
                  <a:extLst>
                    <a:ext uri="{9D8B030D-6E8A-4147-A177-3AD203B41FA5}">
                      <a16:colId xmlns:a16="http://schemas.microsoft.com/office/drawing/2014/main" val="1230574310"/>
                    </a:ext>
                  </a:extLst>
                </a:gridCol>
              </a:tblGrid>
              <a:tr h="370840">
                <a:tc gridSpan="2">
                  <a:txBody>
                    <a:bodyPr/>
                    <a:lstStyle/>
                    <a:p>
                      <a:r>
                        <a:rPr lang="en-US" sz="2000" dirty="0"/>
                        <a:t>Trust Pilot</a:t>
                      </a:r>
                      <a:endParaRPr lang="en-IN" sz="2000" dirty="0"/>
                    </a:p>
                  </a:txBody>
                  <a:tcPr/>
                </a:tc>
                <a:tc hMerge="1">
                  <a:txBody>
                    <a:bodyPr/>
                    <a:lstStyle/>
                    <a:p>
                      <a:endParaRPr lang="en-IN" dirty="0"/>
                    </a:p>
                  </a:txBody>
                  <a:tcPr/>
                </a:tc>
                <a:extLst>
                  <a:ext uri="{0D108BD9-81ED-4DB2-BD59-A6C34878D82A}">
                    <a16:rowId xmlns:a16="http://schemas.microsoft.com/office/drawing/2014/main" val="2020794986"/>
                  </a:ext>
                </a:extLst>
              </a:tr>
              <a:tr h="370840">
                <a:tc>
                  <a:txBody>
                    <a:bodyPr/>
                    <a:lstStyle/>
                    <a:p>
                      <a:r>
                        <a:rPr lang="en-US" sz="2000" dirty="0"/>
                        <a:t>Title</a:t>
                      </a:r>
                      <a:endParaRPr lang="en-IN" sz="2000" dirty="0"/>
                    </a:p>
                  </a:txBody>
                  <a:tcPr/>
                </a:tc>
                <a:tc>
                  <a:txBody>
                    <a:bodyPr/>
                    <a:lstStyle/>
                    <a:p>
                      <a:r>
                        <a:rPr lang="en-IN" sz="2000" dirty="0"/>
                        <a:t>Excellent company.</a:t>
                      </a:r>
                    </a:p>
                  </a:txBody>
                  <a:tcPr/>
                </a:tc>
                <a:extLst>
                  <a:ext uri="{0D108BD9-81ED-4DB2-BD59-A6C34878D82A}">
                    <a16:rowId xmlns:a16="http://schemas.microsoft.com/office/drawing/2014/main" val="994617909"/>
                  </a:ext>
                </a:extLst>
              </a:tr>
              <a:tr h="370840">
                <a:tc>
                  <a:txBody>
                    <a:bodyPr/>
                    <a:lstStyle/>
                    <a:p>
                      <a:r>
                        <a:rPr lang="en-US" sz="2000" dirty="0"/>
                        <a:t>Content</a:t>
                      </a:r>
                      <a:endParaRPr lang="en-IN" sz="2000" dirty="0"/>
                    </a:p>
                  </a:txBody>
                  <a:tcPr/>
                </a:tc>
                <a:tc>
                  <a:txBody>
                    <a:bodyPr/>
                    <a:lstStyle/>
                    <a:p>
                      <a:r>
                        <a:rPr lang="en-US" sz="2000" dirty="0"/>
                        <a:t>Excellent company to deal with, ordered my item and was shocked how quickly it came considering postage was free. Wouldn't hesitate to use again.</a:t>
                      </a:r>
                      <a:endParaRPr lang="en-IN" sz="2000" dirty="0"/>
                    </a:p>
                  </a:txBody>
                  <a:tcPr/>
                </a:tc>
                <a:extLst>
                  <a:ext uri="{0D108BD9-81ED-4DB2-BD59-A6C34878D82A}">
                    <a16:rowId xmlns:a16="http://schemas.microsoft.com/office/drawing/2014/main" val="3221842305"/>
                  </a:ext>
                </a:extLst>
              </a:tr>
              <a:tr h="370840">
                <a:tc>
                  <a:txBody>
                    <a:bodyPr/>
                    <a:lstStyle/>
                    <a:p>
                      <a:r>
                        <a:rPr lang="en-US" sz="2000" dirty="0"/>
                        <a:t>Date of Experience</a:t>
                      </a:r>
                      <a:endParaRPr lang="en-IN" sz="2000" dirty="0"/>
                    </a:p>
                  </a:txBody>
                  <a:tcPr/>
                </a:tc>
                <a:tc>
                  <a:txBody>
                    <a:bodyPr/>
                    <a:lstStyle/>
                    <a:p>
                      <a:r>
                        <a:rPr lang="en-IN" sz="2000" dirty="0"/>
                        <a:t>2024-04-28T00:00:00Z</a:t>
                      </a:r>
                    </a:p>
                  </a:txBody>
                  <a:tcPr/>
                </a:tc>
                <a:extLst>
                  <a:ext uri="{0D108BD9-81ED-4DB2-BD59-A6C34878D82A}">
                    <a16:rowId xmlns:a16="http://schemas.microsoft.com/office/drawing/2014/main" val="2379492454"/>
                  </a:ext>
                </a:extLst>
              </a:tr>
              <a:tr h="370840">
                <a:tc>
                  <a:txBody>
                    <a:bodyPr/>
                    <a:lstStyle/>
                    <a:p>
                      <a:r>
                        <a:rPr lang="en-US" sz="2000" dirty="0"/>
                        <a:t>Review Date</a:t>
                      </a:r>
                      <a:endParaRPr lang="en-IN" sz="2000" dirty="0"/>
                    </a:p>
                  </a:txBody>
                  <a:tcPr/>
                </a:tc>
                <a:tc>
                  <a:txBody>
                    <a:bodyPr/>
                    <a:lstStyle/>
                    <a:p>
                      <a:r>
                        <a:rPr lang="en-IN" sz="2000" dirty="0"/>
                        <a:t>2024-04-29T19:27:23Z</a:t>
                      </a:r>
                    </a:p>
                  </a:txBody>
                  <a:tcPr/>
                </a:tc>
                <a:extLst>
                  <a:ext uri="{0D108BD9-81ED-4DB2-BD59-A6C34878D82A}">
                    <a16:rowId xmlns:a16="http://schemas.microsoft.com/office/drawing/2014/main" val="1661339496"/>
                  </a:ext>
                </a:extLst>
              </a:tr>
              <a:tr h="370840">
                <a:tc>
                  <a:txBody>
                    <a:bodyPr/>
                    <a:lstStyle/>
                    <a:p>
                      <a:r>
                        <a:rPr lang="en-US" sz="2000" dirty="0"/>
                        <a:t>Rating</a:t>
                      </a:r>
                      <a:endParaRPr lang="en-IN" sz="2000" dirty="0"/>
                    </a:p>
                  </a:txBody>
                  <a:tcPr/>
                </a:tc>
                <a:tc>
                  <a:txBody>
                    <a:bodyPr/>
                    <a:lstStyle/>
                    <a:p>
                      <a:r>
                        <a:rPr lang="en-US" sz="2000" dirty="0"/>
                        <a:t>5</a:t>
                      </a:r>
                      <a:endParaRPr lang="en-IN" sz="2000" dirty="0"/>
                    </a:p>
                  </a:txBody>
                  <a:tcPr/>
                </a:tc>
                <a:extLst>
                  <a:ext uri="{0D108BD9-81ED-4DB2-BD59-A6C34878D82A}">
                    <a16:rowId xmlns:a16="http://schemas.microsoft.com/office/drawing/2014/main" val="1427979904"/>
                  </a:ext>
                </a:extLst>
              </a:tr>
              <a:tr h="370840">
                <a:tc>
                  <a:txBody>
                    <a:bodyPr/>
                    <a:lstStyle/>
                    <a:p>
                      <a:r>
                        <a:rPr lang="en-US" sz="2000" dirty="0"/>
                        <a:t>Location</a:t>
                      </a:r>
                      <a:endParaRPr lang="en-IN" sz="2000" dirty="0"/>
                    </a:p>
                  </a:txBody>
                  <a:tcPr/>
                </a:tc>
                <a:tc>
                  <a:txBody>
                    <a:bodyPr/>
                    <a:lstStyle/>
                    <a:p>
                      <a:endParaRPr lang="en-IN" sz="2000" dirty="0"/>
                    </a:p>
                  </a:txBody>
                  <a:tcPr/>
                </a:tc>
                <a:extLst>
                  <a:ext uri="{0D108BD9-81ED-4DB2-BD59-A6C34878D82A}">
                    <a16:rowId xmlns:a16="http://schemas.microsoft.com/office/drawing/2014/main" val="310321965"/>
                  </a:ext>
                </a:extLst>
              </a:tr>
              <a:tr h="370840">
                <a:tc>
                  <a:txBody>
                    <a:bodyPr/>
                    <a:lstStyle/>
                    <a:p>
                      <a:r>
                        <a:rPr lang="en-US" sz="2000" dirty="0"/>
                        <a:t>No. of reviews given</a:t>
                      </a:r>
                      <a:endParaRPr lang="en-IN" sz="2000" dirty="0"/>
                    </a:p>
                  </a:txBody>
                  <a:tcPr/>
                </a:tc>
                <a:tc>
                  <a:txBody>
                    <a:bodyPr/>
                    <a:lstStyle/>
                    <a:p>
                      <a:r>
                        <a:rPr lang="en-US" sz="2000" dirty="0"/>
                        <a:t>7</a:t>
                      </a:r>
                      <a:endParaRPr lang="en-IN" sz="2000" dirty="0"/>
                    </a:p>
                  </a:txBody>
                  <a:tcPr/>
                </a:tc>
                <a:extLst>
                  <a:ext uri="{0D108BD9-81ED-4DB2-BD59-A6C34878D82A}">
                    <a16:rowId xmlns:a16="http://schemas.microsoft.com/office/drawing/2014/main" val="190978983"/>
                  </a:ext>
                </a:extLst>
              </a:tr>
            </a:tbl>
          </a:graphicData>
        </a:graphic>
      </p:graphicFrame>
    </p:spTree>
    <p:extLst>
      <p:ext uri="{BB962C8B-B14F-4D97-AF65-F5344CB8AC3E}">
        <p14:creationId xmlns:p14="http://schemas.microsoft.com/office/powerpoint/2010/main" val="149821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14</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254926" y="1371776"/>
            <a:ext cx="5467448" cy="461665"/>
          </a:xfrm>
          <a:prstGeom prst="rect">
            <a:avLst/>
          </a:prstGeom>
          <a:noFill/>
        </p:spPr>
        <p:txBody>
          <a:bodyPr wrap="square" rtlCol="0">
            <a:spAutoFit/>
          </a:bodyPr>
          <a:lstStyle/>
          <a:p>
            <a:r>
              <a:rPr lang="en-US" sz="2400" b="1" dirty="0"/>
              <a:t>Trustpilot &amp; Power Reviews Sample Data</a:t>
            </a:r>
            <a:endParaRPr lang="en-IN" sz="2400" b="1" dirty="0"/>
          </a:p>
        </p:txBody>
      </p:sp>
      <p:graphicFrame>
        <p:nvGraphicFramePr>
          <p:cNvPr id="19" name="Table 18">
            <a:extLst>
              <a:ext uri="{FF2B5EF4-FFF2-40B4-BE49-F238E27FC236}">
                <a16:creationId xmlns:a16="http://schemas.microsoft.com/office/drawing/2014/main" id="{66EC6C73-239D-53DC-E4FB-79A103C12EF9}"/>
              </a:ext>
            </a:extLst>
          </p:cNvPr>
          <p:cNvGraphicFramePr>
            <a:graphicFrameLocks noGrp="1"/>
          </p:cNvGraphicFramePr>
          <p:nvPr>
            <p:extLst>
              <p:ext uri="{D42A27DB-BD31-4B8C-83A1-F6EECF244321}">
                <p14:modId xmlns:p14="http://schemas.microsoft.com/office/powerpoint/2010/main" val="3750764888"/>
              </p:ext>
            </p:extLst>
          </p:nvPr>
        </p:nvGraphicFramePr>
        <p:xfrm>
          <a:off x="399844" y="2119395"/>
          <a:ext cx="10740103" cy="3779520"/>
        </p:xfrm>
        <a:graphic>
          <a:graphicData uri="http://schemas.openxmlformats.org/drawingml/2006/table">
            <a:tbl>
              <a:tblPr firstRow="1" bandRow="1">
                <a:tableStyleId>{073A0DAA-6AF3-43AB-8588-CEC1D06C72B9}</a:tableStyleId>
              </a:tblPr>
              <a:tblGrid>
                <a:gridCol w="2368886">
                  <a:extLst>
                    <a:ext uri="{9D8B030D-6E8A-4147-A177-3AD203B41FA5}">
                      <a16:colId xmlns:a16="http://schemas.microsoft.com/office/drawing/2014/main" val="1838386034"/>
                    </a:ext>
                  </a:extLst>
                </a:gridCol>
                <a:gridCol w="8371217">
                  <a:extLst>
                    <a:ext uri="{9D8B030D-6E8A-4147-A177-3AD203B41FA5}">
                      <a16:colId xmlns:a16="http://schemas.microsoft.com/office/drawing/2014/main" val="1230574310"/>
                    </a:ext>
                  </a:extLst>
                </a:gridCol>
              </a:tblGrid>
              <a:tr h="370840">
                <a:tc gridSpan="2">
                  <a:txBody>
                    <a:bodyPr/>
                    <a:lstStyle/>
                    <a:p>
                      <a:r>
                        <a:rPr lang="en-US" sz="2000" dirty="0"/>
                        <a:t>Power Reviews</a:t>
                      </a:r>
                      <a:endParaRPr lang="en-IN" sz="2000" dirty="0"/>
                    </a:p>
                  </a:txBody>
                  <a:tcPr/>
                </a:tc>
                <a:tc hMerge="1">
                  <a:txBody>
                    <a:bodyPr/>
                    <a:lstStyle/>
                    <a:p>
                      <a:endParaRPr lang="en-IN" dirty="0"/>
                    </a:p>
                  </a:txBody>
                  <a:tcPr/>
                </a:tc>
                <a:extLst>
                  <a:ext uri="{0D108BD9-81ED-4DB2-BD59-A6C34878D82A}">
                    <a16:rowId xmlns:a16="http://schemas.microsoft.com/office/drawing/2014/main" val="2020794986"/>
                  </a:ext>
                </a:extLst>
              </a:tr>
              <a:tr h="370840">
                <a:tc>
                  <a:txBody>
                    <a:bodyPr/>
                    <a:lstStyle/>
                    <a:p>
                      <a:r>
                        <a:rPr lang="en-US" sz="2000" dirty="0"/>
                        <a:t>Created Date</a:t>
                      </a:r>
                      <a:endParaRPr lang="en-IN" sz="2000" dirty="0"/>
                    </a:p>
                  </a:txBody>
                  <a:tcPr/>
                </a:tc>
                <a:tc>
                  <a:txBody>
                    <a:bodyPr/>
                    <a:lstStyle/>
                    <a:p>
                      <a:r>
                        <a:rPr lang="en-US" sz="2000" dirty="0"/>
                        <a:t>Wed May 1 22:01:43 2024</a:t>
                      </a:r>
                      <a:endParaRPr lang="en-IN" sz="2000" dirty="0"/>
                    </a:p>
                  </a:txBody>
                  <a:tcPr/>
                </a:tc>
                <a:extLst>
                  <a:ext uri="{0D108BD9-81ED-4DB2-BD59-A6C34878D82A}">
                    <a16:rowId xmlns:a16="http://schemas.microsoft.com/office/drawing/2014/main" val="994617909"/>
                  </a:ext>
                </a:extLst>
              </a:tr>
              <a:tr h="370840">
                <a:tc>
                  <a:txBody>
                    <a:bodyPr/>
                    <a:lstStyle/>
                    <a:p>
                      <a:r>
                        <a:rPr lang="en-US" sz="2000" dirty="0"/>
                        <a:t>Page ID</a:t>
                      </a:r>
                      <a:endParaRPr lang="en-IN" sz="2000" dirty="0"/>
                    </a:p>
                  </a:txBody>
                  <a:tcPr/>
                </a:tc>
                <a:tc>
                  <a:txBody>
                    <a:bodyPr/>
                    <a:lstStyle/>
                    <a:p>
                      <a:r>
                        <a:rPr lang="en-US" sz="2000" dirty="0"/>
                        <a:t>614293</a:t>
                      </a:r>
                      <a:endParaRPr lang="en-IN" sz="2000" dirty="0"/>
                    </a:p>
                  </a:txBody>
                  <a:tcPr/>
                </a:tc>
                <a:extLst>
                  <a:ext uri="{0D108BD9-81ED-4DB2-BD59-A6C34878D82A}">
                    <a16:rowId xmlns:a16="http://schemas.microsoft.com/office/drawing/2014/main" val="3221842305"/>
                  </a:ext>
                </a:extLst>
              </a:tr>
              <a:tr h="370840">
                <a:tc>
                  <a:txBody>
                    <a:bodyPr/>
                    <a:lstStyle/>
                    <a:p>
                      <a:r>
                        <a:rPr lang="en-US" sz="2000" dirty="0"/>
                        <a:t>Review Rating</a:t>
                      </a:r>
                      <a:endParaRPr lang="en-IN" sz="2000" dirty="0"/>
                    </a:p>
                  </a:txBody>
                  <a:tcPr/>
                </a:tc>
                <a:tc>
                  <a:txBody>
                    <a:bodyPr/>
                    <a:lstStyle/>
                    <a:p>
                      <a:r>
                        <a:rPr lang="en-IN" sz="2000" dirty="0"/>
                        <a:t>4</a:t>
                      </a:r>
                    </a:p>
                  </a:txBody>
                  <a:tcPr/>
                </a:tc>
                <a:extLst>
                  <a:ext uri="{0D108BD9-81ED-4DB2-BD59-A6C34878D82A}">
                    <a16:rowId xmlns:a16="http://schemas.microsoft.com/office/drawing/2014/main" val="2379492454"/>
                  </a:ext>
                </a:extLst>
              </a:tr>
              <a:tr h="370840">
                <a:tc>
                  <a:txBody>
                    <a:bodyPr/>
                    <a:lstStyle/>
                    <a:p>
                      <a:r>
                        <a:rPr lang="en-US" sz="2000" dirty="0"/>
                        <a:t>Review Heading</a:t>
                      </a:r>
                      <a:endParaRPr lang="en-IN" sz="2000" dirty="0"/>
                    </a:p>
                  </a:txBody>
                  <a:tcPr/>
                </a:tc>
                <a:tc>
                  <a:txBody>
                    <a:bodyPr/>
                    <a:lstStyle/>
                    <a:p>
                      <a:r>
                        <a:rPr lang="en-IN" sz="2000" dirty="0"/>
                        <a:t>Slow to accept payment</a:t>
                      </a:r>
                    </a:p>
                  </a:txBody>
                  <a:tcPr/>
                </a:tc>
                <a:extLst>
                  <a:ext uri="{0D108BD9-81ED-4DB2-BD59-A6C34878D82A}">
                    <a16:rowId xmlns:a16="http://schemas.microsoft.com/office/drawing/2014/main" val="1661339496"/>
                  </a:ext>
                </a:extLst>
              </a:tr>
              <a:tr h="370840">
                <a:tc>
                  <a:txBody>
                    <a:bodyPr/>
                    <a:lstStyle/>
                    <a:p>
                      <a:r>
                        <a:rPr lang="en-US" sz="2000" dirty="0"/>
                        <a:t>Comment</a:t>
                      </a:r>
                      <a:endParaRPr lang="en-IN" sz="2000" dirty="0"/>
                    </a:p>
                  </a:txBody>
                  <a:tcPr/>
                </a:tc>
                <a:tc>
                  <a:txBody>
                    <a:bodyPr/>
                    <a:lstStyle/>
                    <a:p>
                      <a:r>
                        <a:rPr lang="en-US" sz="2000" dirty="0"/>
                        <a:t>Slow to accept payment. Had to process twice. Then having selected named day delivery ended up with standard delivery. Not what I normally expect from Wex.</a:t>
                      </a:r>
                      <a:endParaRPr lang="en-IN" sz="2000" dirty="0"/>
                    </a:p>
                  </a:txBody>
                  <a:tcPr/>
                </a:tc>
                <a:extLst>
                  <a:ext uri="{0D108BD9-81ED-4DB2-BD59-A6C34878D82A}">
                    <a16:rowId xmlns:a16="http://schemas.microsoft.com/office/drawing/2014/main" val="1427979904"/>
                  </a:ext>
                </a:extLst>
              </a:tr>
              <a:tr h="370840">
                <a:tc>
                  <a:txBody>
                    <a:bodyPr/>
                    <a:lstStyle/>
                    <a:p>
                      <a:r>
                        <a:rPr lang="en-US" sz="2000" dirty="0"/>
                        <a:t>Review Location</a:t>
                      </a:r>
                      <a:endParaRPr lang="en-IN" sz="2000" dirty="0"/>
                    </a:p>
                  </a:txBody>
                  <a:tcPr/>
                </a:tc>
                <a:tc>
                  <a:txBody>
                    <a:bodyPr/>
                    <a:lstStyle/>
                    <a:p>
                      <a:r>
                        <a:rPr lang="en-US" sz="2000" dirty="0"/>
                        <a:t>GB</a:t>
                      </a:r>
                      <a:endParaRPr lang="en-IN" sz="2000" dirty="0"/>
                    </a:p>
                  </a:txBody>
                  <a:tcPr/>
                </a:tc>
                <a:extLst>
                  <a:ext uri="{0D108BD9-81ED-4DB2-BD59-A6C34878D82A}">
                    <a16:rowId xmlns:a16="http://schemas.microsoft.com/office/drawing/2014/main" val="310321965"/>
                  </a:ext>
                </a:extLst>
              </a:tr>
              <a:tr h="370840">
                <a:tc>
                  <a:txBody>
                    <a:bodyPr/>
                    <a:lstStyle/>
                    <a:p>
                      <a:r>
                        <a:rPr lang="en-US" sz="2000" dirty="0"/>
                        <a:t>Reviewer Nickname</a:t>
                      </a:r>
                      <a:endParaRPr lang="en-IN" sz="2000" dirty="0"/>
                    </a:p>
                  </a:txBody>
                  <a:tcPr/>
                </a:tc>
                <a:tc>
                  <a:txBody>
                    <a:bodyPr/>
                    <a:lstStyle/>
                    <a:p>
                      <a:r>
                        <a:rPr lang="en-IN" sz="2000" dirty="0"/>
                        <a:t>aar6478</a:t>
                      </a:r>
                    </a:p>
                  </a:txBody>
                  <a:tcPr/>
                </a:tc>
                <a:extLst>
                  <a:ext uri="{0D108BD9-81ED-4DB2-BD59-A6C34878D82A}">
                    <a16:rowId xmlns:a16="http://schemas.microsoft.com/office/drawing/2014/main" val="190978983"/>
                  </a:ext>
                </a:extLst>
              </a:tr>
            </a:tbl>
          </a:graphicData>
        </a:graphic>
      </p:graphicFrame>
    </p:spTree>
    <p:extLst>
      <p:ext uri="{BB962C8B-B14F-4D97-AF65-F5344CB8AC3E}">
        <p14:creationId xmlns:p14="http://schemas.microsoft.com/office/powerpoint/2010/main" val="80448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15</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43417" y="1371776"/>
            <a:ext cx="5467448" cy="461665"/>
          </a:xfrm>
          <a:prstGeom prst="rect">
            <a:avLst/>
          </a:prstGeom>
          <a:noFill/>
        </p:spPr>
        <p:txBody>
          <a:bodyPr wrap="square" rtlCol="0">
            <a:spAutoFit/>
          </a:bodyPr>
          <a:lstStyle/>
          <a:p>
            <a:r>
              <a:rPr lang="en-US" sz="2400" b="1" dirty="0"/>
              <a:t>Clubbed Reviews Data</a:t>
            </a:r>
            <a:endParaRPr lang="en-IN" sz="2400" b="1" dirty="0"/>
          </a:p>
        </p:txBody>
      </p:sp>
      <p:graphicFrame>
        <p:nvGraphicFramePr>
          <p:cNvPr id="3" name="Table 2">
            <a:extLst>
              <a:ext uri="{FF2B5EF4-FFF2-40B4-BE49-F238E27FC236}">
                <a16:creationId xmlns:a16="http://schemas.microsoft.com/office/drawing/2014/main" id="{6A26AA7F-90E7-31F0-0288-89B90841CB1B}"/>
              </a:ext>
            </a:extLst>
          </p:cNvPr>
          <p:cNvGraphicFramePr>
            <a:graphicFrameLocks noGrp="1"/>
          </p:cNvGraphicFramePr>
          <p:nvPr>
            <p:extLst>
              <p:ext uri="{D42A27DB-BD31-4B8C-83A1-F6EECF244321}">
                <p14:modId xmlns:p14="http://schemas.microsoft.com/office/powerpoint/2010/main" val="4130160987"/>
              </p:ext>
            </p:extLst>
          </p:nvPr>
        </p:nvGraphicFramePr>
        <p:xfrm>
          <a:off x="526435" y="2095618"/>
          <a:ext cx="11139130" cy="4328160"/>
        </p:xfrm>
        <a:graphic>
          <a:graphicData uri="http://schemas.openxmlformats.org/drawingml/2006/table">
            <a:tbl>
              <a:tblPr firstRow="1" bandRow="1">
                <a:tableStyleId>{073A0DAA-6AF3-43AB-8588-CEC1D06C72B9}</a:tableStyleId>
              </a:tblPr>
              <a:tblGrid>
                <a:gridCol w="5873870">
                  <a:extLst>
                    <a:ext uri="{9D8B030D-6E8A-4147-A177-3AD203B41FA5}">
                      <a16:colId xmlns:a16="http://schemas.microsoft.com/office/drawing/2014/main" val="1458224897"/>
                    </a:ext>
                  </a:extLst>
                </a:gridCol>
                <a:gridCol w="2195037">
                  <a:extLst>
                    <a:ext uri="{9D8B030D-6E8A-4147-A177-3AD203B41FA5}">
                      <a16:colId xmlns:a16="http://schemas.microsoft.com/office/drawing/2014/main" val="1881787601"/>
                    </a:ext>
                  </a:extLst>
                </a:gridCol>
                <a:gridCol w="1311853">
                  <a:extLst>
                    <a:ext uri="{9D8B030D-6E8A-4147-A177-3AD203B41FA5}">
                      <a16:colId xmlns:a16="http://schemas.microsoft.com/office/drawing/2014/main" val="1906378017"/>
                    </a:ext>
                  </a:extLst>
                </a:gridCol>
                <a:gridCol w="1758370">
                  <a:extLst>
                    <a:ext uri="{9D8B030D-6E8A-4147-A177-3AD203B41FA5}">
                      <a16:colId xmlns:a16="http://schemas.microsoft.com/office/drawing/2014/main" val="2486368676"/>
                    </a:ext>
                  </a:extLst>
                </a:gridCol>
              </a:tblGrid>
              <a:tr h="370840">
                <a:tc>
                  <a:txBody>
                    <a:bodyPr/>
                    <a:lstStyle/>
                    <a:p>
                      <a:r>
                        <a:rPr lang="en-US" sz="2000" dirty="0"/>
                        <a:t>Content</a:t>
                      </a:r>
                      <a:endParaRPr lang="en-IN" sz="2000" dirty="0"/>
                    </a:p>
                  </a:txBody>
                  <a:tcPr/>
                </a:tc>
                <a:tc>
                  <a:txBody>
                    <a:bodyPr/>
                    <a:lstStyle/>
                    <a:p>
                      <a:r>
                        <a:rPr lang="en-US" sz="2000" dirty="0"/>
                        <a:t>Created Date</a:t>
                      </a:r>
                      <a:endParaRPr lang="en-IN" sz="2000" dirty="0"/>
                    </a:p>
                  </a:txBody>
                  <a:tcPr/>
                </a:tc>
                <a:tc>
                  <a:txBody>
                    <a:bodyPr/>
                    <a:lstStyle/>
                    <a:p>
                      <a:r>
                        <a:rPr lang="en-US" sz="2000" dirty="0"/>
                        <a:t>Rating</a:t>
                      </a:r>
                      <a:endParaRPr lang="en-IN" sz="2000" dirty="0"/>
                    </a:p>
                  </a:txBody>
                  <a:tcPr/>
                </a:tc>
                <a:tc>
                  <a:txBody>
                    <a:bodyPr/>
                    <a:lstStyle/>
                    <a:p>
                      <a:r>
                        <a:rPr lang="en-US" sz="2000" dirty="0"/>
                        <a:t>Source</a:t>
                      </a:r>
                      <a:endParaRPr lang="en-IN" sz="2000" dirty="0"/>
                    </a:p>
                  </a:txBody>
                  <a:tcPr/>
                </a:tc>
                <a:extLst>
                  <a:ext uri="{0D108BD9-81ED-4DB2-BD59-A6C34878D82A}">
                    <a16:rowId xmlns:a16="http://schemas.microsoft.com/office/drawing/2014/main" val="206857933"/>
                  </a:ext>
                </a:extLst>
              </a:tr>
              <a:tr h="370840">
                <a:tc>
                  <a:txBody>
                    <a:bodyPr/>
                    <a:lstStyle/>
                    <a:p>
                      <a:r>
                        <a:rPr lang="en-IN" sz="2000" dirty="0"/>
                        <a:t>No hassle. Professional </a:t>
                      </a:r>
                    </a:p>
                  </a:txBody>
                  <a:tcPr/>
                </a:tc>
                <a:tc>
                  <a:txBody>
                    <a:bodyPr/>
                    <a:lstStyle/>
                    <a:p>
                      <a:r>
                        <a:rPr lang="en-IN" sz="2000" dirty="0"/>
                        <a:t>2024-09-01T18:16:02Z</a:t>
                      </a:r>
                    </a:p>
                  </a:txBody>
                  <a:tcPr/>
                </a:tc>
                <a:tc>
                  <a:txBody>
                    <a:bodyPr/>
                    <a:lstStyle/>
                    <a:p>
                      <a:r>
                        <a:rPr lang="en-US" sz="2000" dirty="0"/>
                        <a:t>5</a:t>
                      </a:r>
                      <a:endParaRPr lang="en-IN" sz="2000" dirty="0"/>
                    </a:p>
                  </a:txBody>
                  <a:tcPr/>
                </a:tc>
                <a:tc>
                  <a:txBody>
                    <a:bodyPr/>
                    <a:lstStyle/>
                    <a:p>
                      <a:r>
                        <a:rPr lang="en-US" sz="2000" dirty="0"/>
                        <a:t>Trustpilot</a:t>
                      </a:r>
                      <a:endParaRPr lang="en-IN" sz="2000" dirty="0"/>
                    </a:p>
                  </a:txBody>
                  <a:tcPr/>
                </a:tc>
                <a:extLst>
                  <a:ext uri="{0D108BD9-81ED-4DB2-BD59-A6C34878D82A}">
                    <a16:rowId xmlns:a16="http://schemas.microsoft.com/office/drawing/2014/main" val="1473149493"/>
                  </a:ext>
                </a:extLst>
              </a:tr>
              <a:tr h="0">
                <a:tc>
                  <a:txBody>
                    <a:bodyPr/>
                    <a:lstStyle/>
                    <a:p>
                      <a:r>
                        <a:rPr lang="en-US" sz="2000" dirty="0"/>
                        <a:t>Bit difficult to rate in honesty.</a:t>
                      </a:r>
                    </a:p>
                    <a:p>
                      <a:r>
                        <a:rPr lang="en-US" sz="2000" dirty="0"/>
                        <a:t>Ordered two identical items, both allegedly in stock at time of ordering.</a:t>
                      </a:r>
                    </a:p>
                    <a:p>
                      <a:r>
                        <a:rPr lang="en-US" sz="2000" dirty="0"/>
                        <a:t>First arrived exceedingly quickly without issue. The second yet to arrive. Only charged for the one to date but absolutely no contact to explain anything.</a:t>
                      </a:r>
                    </a:p>
                  </a:txBody>
                  <a:tcPr/>
                </a:tc>
                <a:tc>
                  <a:txBody>
                    <a:bodyPr/>
                    <a:lstStyle/>
                    <a:p>
                      <a:r>
                        <a:rPr lang="en-IN" sz="2000" dirty="0"/>
                        <a:t>2024-09-01T12:06:13Z</a:t>
                      </a:r>
                    </a:p>
                  </a:txBody>
                  <a:tcPr/>
                </a:tc>
                <a:tc>
                  <a:txBody>
                    <a:bodyPr/>
                    <a:lstStyle/>
                    <a:p>
                      <a:r>
                        <a:rPr lang="en-US" sz="2000" dirty="0"/>
                        <a:t>2</a:t>
                      </a:r>
                      <a:endParaRPr lang="en-IN" sz="2000" dirty="0"/>
                    </a:p>
                  </a:txBody>
                  <a:tcPr/>
                </a:tc>
                <a:tc>
                  <a:txBody>
                    <a:bodyPr/>
                    <a:lstStyle/>
                    <a:p>
                      <a:r>
                        <a:rPr lang="en-US" sz="2000" dirty="0"/>
                        <a:t>Trustpilot</a:t>
                      </a:r>
                      <a:endParaRPr lang="en-IN" sz="2000" dirty="0"/>
                    </a:p>
                  </a:txBody>
                  <a:tcPr/>
                </a:tc>
                <a:extLst>
                  <a:ext uri="{0D108BD9-81ED-4DB2-BD59-A6C34878D82A}">
                    <a16:rowId xmlns:a16="http://schemas.microsoft.com/office/drawing/2014/main" val="230868665"/>
                  </a:ext>
                </a:extLst>
              </a:tr>
              <a:tr h="370840">
                <a:tc>
                  <a:txBody>
                    <a:bodyPr/>
                    <a:lstStyle/>
                    <a:p>
                      <a:r>
                        <a:rPr lang="en-US" sz="2000" dirty="0"/>
                        <a:t>The payment system failed twice on my PC. I was using Edge - it eventually worked when I used Chrome. Otherwise am happy with the service and the range of products for sale. Thank you.</a:t>
                      </a:r>
                      <a:endParaRPr lang="en-IN" sz="2000" dirty="0"/>
                    </a:p>
                  </a:txBody>
                  <a:tcPr/>
                </a:tc>
                <a:tc>
                  <a:txBody>
                    <a:bodyPr/>
                    <a:lstStyle/>
                    <a:p>
                      <a:r>
                        <a:rPr lang="nn-NO" sz="2000" dirty="0"/>
                        <a:t>Fri Aug 30 09:20:48 2024</a:t>
                      </a:r>
                      <a:endParaRPr lang="en-IN" sz="2000" dirty="0"/>
                    </a:p>
                  </a:txBody>
                  <a:tcPr/>
                </a:tc>
                <a:tc>
                  <a:txBody>
                    <a:bodyPr/>
                    <a:lstStyle/>
                    <a:p>
                      <a:r>
                        <a:rPr lang="en-US" sz="2000" dirty="0"/>
                        <a:t>3</a:t>
                      </a:r>
                      <a:endParaRPr lang="en-IN" sz="2000" dirty="0"/>
                    </a:p>
                  </a:txBody>
                  <a:tcPr/>
                </a:tc>
                <a:tc>
                  <a:txBody>
                    <a:bodyPr/>
                    <a:lstStyle/>
                    <a:p>
                      <a:r>
                        <a:rPr lang="en-US" sz="2000" dirty="0"/>
                        <a:t>PowerReviews</a:t>
                      </a:r>
                      <a:endParaRPr lang="en-IN" sz="2000" dirty="0"/>
                    </a:p>
                  </a:txBody>
                  <a:tcPr/>
                </a:tc>
                <a:extLst>
                  <a:ext uri="{0D108BD9-81ED-4DB2-BD59-A6C34878D82A}">
                    <a16:rowId xmlns:a16="http://schemas.microsoft.com/office/drawing/2014/main" val="2754770410"/>
                  </a:ext>
                </a:extLst>
              </a:tr>
            </a:tbl>
          </a:graphicData>
        </a:graphic>
      </p:graphicFrame>
    </p:spTree>
    <p:extLst>
      <p:ext uri="{BB962C8B-B14F-4D97-AF65-F5344CB8AC3E}">
        <p14:creationId xmlns:p14="http://schemas.microsoft.com/office/powerpoint/2010/main" val="198906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16</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43417" y="1371776"/>
            <a:ext cx="5467448" cy="461665"/>
          </a:xfrm>
          <a:prstGeom prst="rect">
            <a:avLst/>
          </a:prstGeom>
          <a:noFill/>
        </p:spPr>
        <p:txBody>
          <a:bodyPr wrap="square" rtlCol="0">
            <a:spAutoFit/>
          </a:bodyPr>
          <a:lstStyle/>
          <a:p>
            <a:r>
              <a:rPr lang="en-US" sz="2400" b="1" dirty="0"/>
              <a:t>Feature Engineering</a:t>
            </a:r>
            <a:endParaRPr lang="en-IN" sz="2400" b="1" dirty="0"/>
          </a:p>
        </p:txBody>
      </p:sp>
      <p:graphicFrame>
        <p:nvGraphicFramePr>
          <p:cNvPr id="3" name="Table 2">
            <a:extLst>
              <a:ext uri="{FF2B5EF4-FFF2-40B4-BE49-F238E27FC236}">
                <a16:creationId xmlns:a16="http://schemas.microsoft.com/office/drawing/2014/main" id="{6A26AA7F-90E7-31F0-0288-89B90841CB1B}"/>
              </a:ext>
            </a:extLst>
          </p:cNvPr>
          <p:cNvGraphicFramePr>
            <a:graphicFrameLocks noGrp="1"/>
          </p:cNvGraphicFramePr>
          <p:nvPr>
            <p:extLst>
              <p:ext uri="{D42A27DB-BD31-4B8C-83A1-F6EECF244321}">
                <p14:modId xmlns:p14="http://schemas.microsoft.com/office/powerpoint/2010/main" val="2504994093"/>
              </p:ext>
            </p:extLst>
          </p:nvPr>
        </p:nvGraphicFramePr>
        <p:xfrm>
          <a:off x="526435" y="2095618"/>
          <a:ext cx="11139130" cy="3937000"/>
        </p:xfrm>
        <a:graphic>
          <a:graphicData uri="http://schemas.openxmlformats.org/drawingml/2006/table">
            <a:tbl>
              <a:tblPr firstRow="1" bandRow="1">
                <a:tableStyleId>{073A0DAA-6AF3-43AB-8588-CEC1D06C72B9}</a:tableStyleId>
              </a:tblPr>
              <a:tblGrid>
                <a:gridCol w="5073061">
                  <a:extLst>
                    <a:ext uri="{9D8B030D-6E8A-4147-A177-3AD203B41FA5}">
                      <a16:colId xmlns:a16="http://schemas.microsoft.com/office/drawing/2014/main" val="1458224897"/>
                    </a:ext>
                  </a:extLst>
                </a:gridCol>
                <a:gridCol w="1588391">
                  <a:extLst>
                    <a:ext uri="{9D8B030D-6E8A-4147-A177-3AD203B41FA5}">
                      <a16:colId xmlns:a16="http://schemas.microsoft.com/office/drawing/2014/main" val="1881787601"/>
                    </a:ext>
                  </a:extLst>
                </a:gridCol>
                <a:gridCol w="1440390">
                  <a:extLst>
                    <a:ext uri="{9D8B030D-6E8A-4147-A177-3AD203B41FA5}">
                      <a16:colId xmlns:a16="http://schemas.microsoft.com/office/drawing/2014/main" val="1906378017"/>
                    </a:ext>
                  </a:extLst>
                </a:gridCol>
                <a:gridCol w="1518644">
                  <a:extLst>
                    <a:ext uri="{9D8B030D-6E8A-4147-A177-3AD203B41FA5}">
                      <a16:colId xmlns:a16="http://schemas.microsoft.com/office/drawing/2014/main" val="2486368676"/>
                    </a:ext>
                  </a:extLst>
                </a:gridCol>
                <a:gridCol w="1518644">
                  <a:extLst>
                    <a:ext uri="{9D8B030D-6E8A-4147-A177-3AD203B41FA5}">
                      <a16:colId xmlns:a16="http://schemas.microsoft.com/office/drawing/2014/main" val="340984232"/>
                    </a:ext>
                  </a:extLst>
                </a:gridCol>
              </a:tblGrid>
              <a:tr h="370840">
                <a:tc>
                  <a:txBody>
                    <a:bodyPr/>
                    <a:lstStyle/>
                    <a:p>
                      <a:r>
                        <a:rPr lang="en-US" dirty="0"/>
                        <a:t>Content</a:t>
                      </a:r>
                      <a:endParaRPr lang="en-IN" dirty="0"/>
                    </a:p>
                  </a:txBody>
                  <a:tcPr/>
                </a:tc>
                <a:tc>
                  <a:txBody>
                    <a:bodyPr/>
                    <a:lstStyle/>
                    <a:p>
                      <a:r>
                        <a:rPr lang="en-US" dirty="0"/>
                        <a:t>Created Date</a:t>
                      </a:r>
                      <a:endParaRPr lang="en-IN" dirty="0"/>
                    </a:p>
                  </a:txBody>
                  <a:tcPr/>
                </a:tc>
                <a:tc>
                  <a:txBody>
                    <a:bodyPr/>
                    <a:lstStyle/>
                    <a:p>
                      <a:r>
                        <a:rPr lang="en-US" dirty="0"/>
                        <a:t>Rating</a:t>
                      </a:r>
                      <a:endParaRPr lang="en-IN" dirty="0"/>
                    </a:p>
                  </a:txBody>
                  <a:tcPr/>
                </a:tc>
                <a:tc>
                  <a:txBody>
                    <a:bodyPr/>
                    <a:lstStyle/>
                    <a:p>
                      <a:r>
                        <a:rPr lang="en-US" dirty="0"/>
                        <a:t>Source</a:t>
                      </a:r>
                      <a:endParaRPr lang="en-IN" dirty="0"/>
                    </a:p>
                  </a:txBody>
                  <a:tcPr/>
                </a:tc>
                <a:tc>
                  <a:txBody>
                    <a:bodyPr/>
                    <a:lstStyle/>
                    <a:p>
                      <a:r>
                        <a:rPr lang="en-US" dirty="0"/>
                        <a:t>Sentiment</a:t>
                      </a:r>
                      <a:endParaRPr lang="en-IN" dirty="0"/>
                    </a:p>
                  </a:txBody>
                  <a:tcPr/>
                </a:tc>
                <a:extLst>
                  <a:ext uri="{0D108BD9-81ED-4DB2-BD59-A6C34878D82A}">
                    <a16:rowId xmlns:a16="http://schemas.microsoft.com/office/drawing/2014/main" val="206857933"/>
                  </a:ext>
                </a:extLst>
              </a:tr>
              <a:tr h="370840">
                <a:tc>
                  <a:txBody>
                    <a:bodyPr/>
                    <a:lstStyle/>
                    <a:p>
                      <a:r>
                        <a:rPr lang="en-IN" dirty="0"/>
                        <a:t>No hassle. Professional </a:t>
                      </a:r>
                    </a:p>
                  </a:txBody>
                  <a:tcPr/>
                </a:tc>
                <a:tc>
                  <a:txBody>
                    <a:bodyPr/>
                    <a:lstStyle/>
                    <a:p>
                      <a:r>
                        <a:rPr lang="en-IN" dirty="0"/>
                        <a:t>2024-09-01T18:16:02Z</a:t>
                      </a:r>
                    </a:p>
                  </a:txBody>
                  <a:tcPr/>
                </a:tc>
                <a:tc>
                  <a:txBody>
                    <a:bodyPr/>
                    <a:lstStyle/>
                    <a:p>
                      <a:r>
                        <a:rPr lang="en-US" dirty="0"/>
                        <a:t>5</a:t>
                      </a:r>
                      <a:endParaRPr lang="en-IN" dirty="0"/>
                    </a:p>
                  </a:txBody>
                  <a:tcPr/>
                </a:tc>
                <a:tc>
                  <a:txBody>
                    <a:bodyPr/>
                    <a:lstStyle/>
                    <a:p>
                      <a:r>
                        <a:rPr lang="en-US" dirty="0"/>
                        <a:t>Trustpilot</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473149493"/>
                  </a:ext>
                </a:extLst>
              </a:tr>
              <a:tr h="0">
                <a:tc>
                  <a:txBody>
                    <a:bodyPr/>
                    <a:lstStyle/>
                    <a:p>
                      <a:r>
                        <a:rPr lang="en-US" dirty="0"/>
                        <a:t>Bit difficult to rate in honesty.</a:t>
                      </a:r>
                    </a:p>
                    <a:p>
                      <a:r>
                        <a:rPr lang="en-US" dirty="0"/>
                        <a:t>Ordered two identical items, both allegedly in stock at time of ordering.</a:t>
                      </a:r>
                    </a:p>
                    <a:p>
                      <a:r>
                        <a:rPr lang="en-US" dirty="0"/>
                        <a:t>First arrived exceedingly quickly without issue. The second yet to arrive. Only charged for the one to date but absolutely no contact to explain anything.</a:t>
                      </a:r>
                    </a:p>
                  </a:txBody>
                  <a:tcPr/>
                </a:tc>
                <a:tc>
                  <a:txBody>
                    <a:bodyPr/>
                    <a:lstStyle/>
                    <a:p>
                      <a:r>
                        <a:rPr lang="en-IN" dirty="0"/>
                        <a:t>2024-09-01T12:06:13Z</a:t>
                      </a:r>
                    </a:p>
                  </a:txBody>
                  <a:tcPr/>
                </a:tc>
                <a:tc>
                  <a:txBody>
                    <a:bodyPr/>
                    <a:lstStyle/>
                    <a:p>
                      <a:r>
                        <a:rPr lang="en-US" dirty="0"/>
                        <a:t>2</a:t>
                      </a:r>
                      <a:endParaRPr lang="en-IN" dirty="0"/>
                    </a:p>
                  </a:txBody>
                  <a:tcPr/>
                </a:tc>
                <a:tc>
                  <a:txBody>
                    <a:bodyPr/>
                    <a:lstStyle/>
                    <a:p>
                      <a:r>
                        <a:rPr lang="en-US" dirty="0"/>
                        <a:t>Trustpilot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30868665"/>
                  </a:ext>
                </a:extLst>
              </a:tr>
              <a:tr h="370840">
                <a:tc>
                  <a:txBody>
                    <a:bodyPr/>
                    <a:lstStyle/>
                    <a:p>
                      <a:r>
                        <a:rPr lang="en-US" dirty="0"/>
                        <a:t>The payment system failed twice on my PC. I was using Edge - it eventually worked when I used Chrome. Otherwise am happy with the service and the range of products for sale. Thank you.</a:t>
                      </a:r>
                      <a:endParaRPr lang="en-IN" dirty="0"/>
                    </a:p>
                  </a:txBody>
                  <a:tcPr/>
                </a:tc>
                <a:tc>
                  <a:txBody>
                    <a:bodyPr/>
                    <a:lstStyle/>
                    <a:p>
                      <a:r>
                        <a:rPr lang="nn-NO" dirty="0"/>
                        <a:t>Fri Aug 30 09:20:48 2024</a:t>
                      </a:r>
                      <a:endParaRPr lang="en-IN" dirty="0"/>
                    </a:p>
                  </a:txBody>
                  <a:tcPr/>
                </a:tc>
                <a:tc>
                  <a:txBody>
                    <a:bodyPr/>
                    <a:lstStyle/>
                    <a:p>
                      <a:r>
                        <a:rPr lang="en-US" dirty="0"/>
                        <a:t>3</a:t>
                      </a:r>
                      <a:endParaRPr lang="en-IN" dirty="0"/>
                    </a:p>
                  </a:txBody>
                  <a:tcPr/>
                </a:tc>
                <a:tc>
                  <a:txBody>
                    <a:bodyPr/>
                    <a:lstStyle/>
                    <a:p>
                      <a:r>
                        <a:rPr lang="en-US" dirty="0"/>
                        <a:t>PowerReviews</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754770410"/>
                  </a:ext>
                </a:extLst>
              </a:tr>
            </a:tbl>
          </a:graphicData>
        </a:graphic>
      </p:graphicFrame>
    </p:spTree>
    <p:extLst>
      <p:ext uri="{BB962C8B-B14F-4D97-AF65-F5344CB8AC3E}">
        <p14:creationId xmlns:p14="http://schemas.microsoft.com/office/powerpoint/2010/main" val="285509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17</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 SYSTEM DESIGN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43417" y="1254582"/>
            <a:ext cx="5467448" cy="461665"/>
          </a:xfrm>
          <a:prstGeom prst="rect">
            <a:avLst/>
          </a:prstGeom>
          <a:noFill/>
        </p:spPr>
        <p:txBody>
          <a:bodyPr wrap="square" rtlCol="0">
            <a:spAutoFit/>
          </a:bodyPr>
          <a:lstStyle/>
          <a:p>
            <a:r>
              <a:rPr lang="en-US" sz="2400" b="1" dirty="0"/>
              <a:t>Pre-processing Techniques</a:t>
            </a:r>
            <a:endParaRPr lang="en-IN" sz="2400" b="1" dirty="0"/>
          </a:p>
        </p:txBody>
      </p:sp>
      <p:graphicFrame>
        <p:nvGraphicFramePr>
          <p:cNvPr id="2" name="Table 1">
            <a:extLst>
              <a:ext uri="{FF2B5EF4-FFF2-40B4-BE49-F238E27FC236}">
                <a16:creationId xmlns:a16="http://schemas.microsoft.com/office/drawing/2014/main" id="{83AD53D8-49F1-0638-6F79-CB418A33439D}"/>
              </a:ext>
            </a:extLst>
          </p:cNvPr>
          <p:cNvGraphicFramePr>
            <a:graphicFrameLocks noGrp="1"/>
          </p:cNvGraphicFramePr>
          <p:nvPr>
            <p:extLst>
              <p:ext uri="{D42A27DB-BD31-4B8C-83A1-F6EECF244321}">
                <p14:modId xmlns:p14="http://schemas.microsoft.com/office/powerpoint/2010/main" val="2850553022"/>
              </p:ext>
            </p:extLst>
          </p:nvPr>
        </p:nvGraphicFramePr>
        <p:xfrm>
          <a:off x="487279" y="1766124"/>
          <a:ext cx="10647172" cy="3718560"/>
        </p:xfrm>
        <a:graphic>
          <a:graphicData uri="http://schemas.openxmlformats.org/drawingml/2006/table">
            <a:tbl>
              <a:tblPr firstRow="1" bandRow="1">
                <a:tableStyleId>{073A0DAA-6AF3-43AB-8588-CEC1D06C72B9}</a:tableStyleId>
              </a:tblPr>
              <a:tblGrid>
                <a:gridCol w="1751899">
                  <a:extLst>
                    <a:ext uri="{9D8B030D-6E8A-4147-A177-3AD203B41FA5}">
                      <a16:colId xmlns:a16="http://schemas.microsoft.com/office/drawing/2014/main" val="2494748955"/>
                    </a:ext>
                  </a:extLst>
                </a:gridCol>
                <a:gridCol w="4243978">
                  <a:extLst>
                    <a:ext uri="{9D8B030D-6E8A-4147-A177-3AD203B41FA5}">
                      <a16:colId xmlns:a16="http://schemas.microsoft.com/office/drawing/2014/main" val="370592582"/>
                    </a:ext>
                  </a:extLst>
                </a:gridCol>
                <a:gridCol w="4651295">
                  <a:extLst>
                    <a:ext uri="{9D8B030D-6E8A-4147-A177-3AD203B41FA5}">
                      <a16:colId xmlns:a16="http://schemas.microsoft.com/office/drawing/2014/main" val="2346122879"/>
                    </a:ext>
                  </a:extLst>
                </a:gridCol>
              </a:tblGrid>
              <a:tr h="370840">
                <a:tc>
                  <a:txBody>
                    <a:bodyPr/>
                    <a:lstStyle/>
                    <a:p>
                      <a:r>
                        <a:rPr lang="en-US" sz="2000" dirty="0"/>
                        <a:t>Technique No.</a:t>
                      </a:r>
                      <a:endParaRPr lang="en-IN" sz="2000" dirty="0"/>
                    </a:p>
                  </a:txBody>
                  <a:tcPr/>
                </a:tc>
                <a:tc>
                  <a:txBody>
                    <a:bodyPr/>
                    <a:lstStyle/>
                    <a:p>
                      <a:r>
                        <a:rPr lang="en-US" sz="2000" dirty="0"/>
                        <a:t>Imbalance Handling</a:t>
                      </a:r>
                      <a:endParaRPr lang="en-IN" sz="2000" dirty="0"/>
                    </a:p>
                  </a:txBody>
                  <a:tcPr/>
                </a:tc>
                <a:tc>
                  <a:txBody>
                    <a:bodyPr/>
                    <a:lstStyle/>
                    <a:p>
                      <a:r>
                        <a:rPr lang="en-US" sz="2000" dirty="0"/>
                        <a:t>Text Pre-processing</a:t>
                      </a:r>
                      <a:endParaRPr lang="en-IN" sz="2000" dirty="0"/>
                    </a:p>
                  </a:txBody>
                  <a:tcPr/>
                </a:tc>
                <a:extLst>
                  <a:ext uri="{0D108BD9-81ED-4DB2-BD59-A6C34878D82A}">
                    <a16:rowId xmlns:a16="http://schemas.microsoft.com/office/drawing/2014/main" val="2881342566"/>
                  </a:ext>
                </a:extLst>
              </a:tr>
              <a:tr h="370840">
                <a:tc>
                  <a:txBody>
                    <a:bodyPr/>
                    <a:lstStyle/>
                    <a:p>
                      <a:r>
                        <a:rPr lang="en-US" sz="2000" dirty="0"/>
                        <a:t>1</a:t>
                      </a:r>
                      <a:endParaRPr lang="en-IN" sz="2000" dirty="0"/>
                    </a:p>
                  </a:txBody>
                  <a:tcPr/>
                </a:tc>
                <a:tc>
                  <a:txBody>
                    <a:bodyPr/>
                    <a:lstStyle/>
                    <a:p>
                      <a:r>
                        <a:rPr lang="en-US" sz="2000" dirty="0"/>
                        <a:t>SMOTE Random Oversampling</a:t>
                      </a:r>
                      <a:endParaRPr lang="en-IN" sz="2000" dirty="0"/>
                    </a:p>
                  </a:txBody>
                  <a:tcPr/>
                </a:tc>
                <a:tc>
                  <a:txBody>
                    <a:bodyPr/>
                    <a:lstStyle/>
                    <a:p>
                      <a:r>
                        <a:rPr lang="en-US" sz="2000" dirty="0"/>
                        <a:t>Lowercasing, Contractions Removal, Emoji Removal, Special Characters Removal, Lemmatisation</a:t>
                      </a:r>
                      <a:endParaRPr lang="en-IN" sz="2000" dirty="0"/>
                    </a:p>
                  </a:txBody>
                  <a:tcPr/>
                </a:tc>
                <a:extLst>
                  <a:ext uri="{0D108BD9-81ED-4DB2-BD59-A6C34878D82A}">
                    <a16:rowId xmlns:a16="http://schemas.microsoft.com/office/drawing/2014/main" val="815916819"/>
                  </a:ext>
                </a:extLst>
              </a:tr>
              <a:tr h="370840">
                <a:tc>
                  <a:txBody>
                    <a:bodyPr/>
                    <a:lstStyle/>
                    <a:p>
                      <a:r>
                        <a:rPr lang="en-US" sz="2000" dirty="0"/>
                        <a:t>2</a:t>
                      </a:r>
                      <a:endParaRPr lang="en-IN" sz="2000" dirty="0"/>
                    </a:p>
                  </a:txBody>
                  <a:tcPr/>
                </a:tc>
                <a:tc>
                  <a:txBody>
                    <a:bodyPr/>
                    <a:lstStyle/>
                    <a:p>
                      <a:r>
                        <a:rPr lang="en-US" sz="2000" b="1" dirty="0"/>
                        <a:t>Balancing with external reviews</a:t>
                      </a:r>
                      <a:endParaRPr lang="en-IN" sz="2000" b="1" dirty="0"/>
                    </a:p>
                  </a:txBody>
                  <a:tcPr/>
                </a:tc>
                <a:tc>
                  <a:txBody>
                    <a:bodyPr/>
                    <a:lstStyle/>
                    <a:p>
                      <a:r>
                        <a:rPr lang="en-US" sz="2000" dirty="0"/>
                        <a:t>Lowercasing, Contractions Removal, Emoji Removal, Special Characters Removal, Lemmatisation</a:t>
                      </a:r>
                      <a:endParaRPr lang="en-IN" sz="2000" dirty="0"/>
                    </a:p>
                  </a:txBody>
                  <a:tcPr/>
                </a:tc>
                <a:extLst>
                  <a:ext uri="{0D108BD9-81ED-4DB2-BD59-A6C34878D82A}">
                    <a16:rowId xmlns:a16="http://schemas.microsoft.com/office/drawing/2014/main" val="2238227115"/>
                  </a:ext>
                </a:extLst>
              </a:tr>
              <a:tr h="370840">
                <a:tc>
                  <a:txBody>
                    <a:bodyPr/>
                    <a:lstStyle/>
                    <a:p>
                      <a:r>
                        <a:rPr lang="en-US" sz="2000" dirty="0"/>
                        <a:t>3</a:t>
                      </a:r>
                      <a:endParaRPr lang="en-IN" sz="2000" dirty="0"/>
                    </a:p>
                  </a:txBody>
                  <a:tcPr/>
                </a:tc>
                <a:tc>
                  <a:txBody>
                    <a:bodyPr/>
                    <a:lstStyle/>
                    <a:p>
                      <a:r>
                        <a:rPr lang="en-US" sz="2000" dirty="0"/>
                        <a:t>Balancing with external reviews</a:t>
                      </a:r>
                      <a:endParaRPr lang="en-IN" sz="2000" b="1" dirty="0"/>
                    </a:p>
                  </a:txBody>
                  <a:tcPr/>
                </a:tc>
                <a:tc>
                  <a:txBody>
                    <a:bodyPr/>
                    <a:lstStyle/>
                    <a:p>
                      <a:r>
                        <a:rPr lang="en-US" sz="2000" dirty="0"/>
                        <a:t>Lowercasing, Contractions Removal, Emoji Replacement, Special Characters Removal, </a:t>
                      </a:r>
                      <a:r>
                        <a:rPr lang="en-US" sz="2000" b="1" dirty="0"/>
                        <a:t>Excluded Lemmatisation</a:t>
                      </a:r>
                      <a:r>
                        <a:rPr lang="en-US" sz="2000" dirty="0"/>
                        <a:t>, </a:t>
                      </a:r>
                      <a:r>
                        <a:rPr lang="en-US" sz="2000" b="1" dirty="0"/>
                        <a:t>Duplicates Removal, TF-IDF</a:t>
                      </a:r>
                      <a:endParaRPr lang="en-IN" sz="2000" b="1" dirty="0"/>
                    </a:p>
                  </a:txBody>
                  <a:tcPr/>
                </a:tc>
                <a:extLst>
                  <a:ext uri="{0D108BD9-81ED-4DB2-BD59-A6C34878D82A}">
                    <a16:rowId xmlns:a16="http://schemas.microsoft.com/office/drawing/2014/main" val="3671663447"/>
                  </a:ext>
                </a:extLst>
              </a:tr>
            </a:tbl>
          </a:graphicData>
        </a:graphic>
      </p:graphicFrame>
      <p:sp>
        <p:nvSpPr>
          <p:cNvPr id="7" name="TextBox 6">
            <a:extLst>
              <a:ext uri="{FF2B5EF4-FFF2-40B4-BE49-F238E27FC236}">
                <a16:creationId xmlns:a16="http://schemas.microsoft.com/office/drawing/2014/main" id="{771AB3CE-01C5-013D-75F3-E1BF50782E17}"/>
              </a:ext>
            </a:extLst>
          </p:cNvPr>
          <p:cNvSpPr txBox="1"/>
          <p:nvPr/>
        </p:nvSpPr>
        <p:spPr>
          <a:xfrm>
            <a:off x="343417" y="5484684"/>
            <a:ext cx="8053439" cy="1323439"/>
          </a:xfrm>
          <a:prstGeom prst="rect">
            <a:avLst/>
          </a:prstGeom>
          <a:noFill/>
        </p:spPr>
        <p:txBody>
          <a:bodyPr wrap="square" rtlCol="0">
            <a:spAutoFit/>
          </a:bodyPr>
          <a:lstStyle/>
          <a:p>
            <a:r>
              <a:rPr lang="en-US" sz="2000" b="1" dirty="0"/>
              <a:t>Abbreviations</a:t>
            </a:r>
          </a:p>
          <a:p>
            <a:r>
              <a:rPr lang="en-US" sz="2000" dirty="0"/>
              <a:t>SMOTE: Synthetic Minority Over-sampling Technique</a:t>
            </a:r>
          </a:p>
          <a:p>
            <a:r>
              <a:rPr lang="en-US" sz="2000" dirty="0"/>
              <a:t>TF-IDF: Term Frequency – Inverse Document Frequency </a:t>
            </a:r>
          </a:p>
          <a:p>
            <a:endParaRPr lang="en-IN" sz="2000" dirty="0"/>
          </a:p>
        </p:txBody>
      </p:sp>
    </p:spTree>
    <p:extLst>
      <p:ext uri="{BB962C8B-B14F-4D97-AF65-F5344CB8AC3E}">
        <p14:creationId xmlns:p14="http://schemas.microsoft.com/office/powerpoint/2010/main" val="304770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18</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ML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section focusses on different approaches that were taken to evaluate machine learning models performance based on different scores and metrics. </a:t>
            </a:r>
          </a:p>
          <a:p>
            <a:pPr marL="342900" indent="-342900">
              <a:buFont typeface="Arial" panose="020B0604020202020204" pitchFamily="34" charset="0"/>
              <a:buChar char="•"/>
            </a:pPr>
            <a:r>
              <a:rPr lang="en-US" sz="2000" dirty="0"/>
              <a:t>For every pre-processing technique, different ML models performance scores were calculated. </a:t>
            </a:r>
            <a:endParaRPr lang="en-IN" sz="2000" dirty="0"/>
          </a:p>
        </p:txBody>
      </p:sp>
      <p:sp>
        <p:nvSpPr>
          <p:cNvPr id="8" name="TextBox 7">
            <a:extLst>
              <a:ext uri="{FF2B5EF4-FFF2-40B4-BE49-F238E27FC236}">
                <a16:creationId xmlns:a16="http://schemas.microsoft.com/office/drawing/2014/main" id="{F01C0D00-1F97-305B-1000-3453407AA773}"/>
              </a:ext>
            </a:extLst>
          </p:cNvPr>
          <p:cNvSpPr txBox="1"/>
          <p:nvPr/>
        </p:nvSpPr>
        <p:spPr>
          <a:xfrm>
            <a:off x="333583" y="3429000"/>
            <a:ext cx="10913808" cy="2554545"/>
          </a:xfrm>
          <a:prstGeom prst="rect">
            <a:avLst/>
          </a:prstGeom>
          <a:noFill/>
        </p:spPr>
        <p:txBody>
          <a:bodyPr wrap="square" rtlCol="0">
            <a:spAutoFit/>
          </a:bodyPr>
          <a:lstStyle/>
          <a:p>
            <a:r>
              <a:rPr lang="en-US" sz="2000" b="1" dirty="0"/>
              <a:t>Key Definitions</a:t>
            </a:r>
          </a:p>
          <a:p>
            <a:pPr marL="742950" lvl="1" indent="-285750">
              <a:buFont typeface="Arial" panose="020B0604020202020204" pitchFamily="34" charset="0"/>
              <a:buChar char="•"/>
            </a:pPr>
            <a:r>
              <a:rPr lang="en-IN" sz="2000" dirty="0"/>
              <a:t>Accuracy: Measures how accurate the model is overall</a:t>
            </a:r>
            <a:endParaRPr lang="en-US" sz="2000" b="1" dirty="0"/>
          </a:p>
          <a:p>
            <a:pPr marL="742950" lvl="1" indent="-285750">
              <a:buFont typeface="Arial" panose="020B0604020202020204" pitchFamily="34" charset="0"/>
              <a:buChar char="•"/>
            </a:pPr>
            <a:r>
              <a:rPr lang="en-IN" sz="2000" dirty="0"/>
              <a:t>Precision Score: Measures how many reviews predicted as a sentiment (0, 1, 2) are actually that sentiment</a:t>
            </a:r>
          </a:p>
          <a:p>
            <a:pPr marL="742950" lvl="1" indent="-285750">
              <a:buFont typeface="Arial" panose="020B0604020202020204" pitchFamily="34" charset="0"/>
              <a:buChar char="•"/>
            </a:pPr>
            <a:r>
              <a:rPr lang="en-IN" sz="2000" dirty="0"/>
              <a:t>Recall Score: Measures how many reviews predicted as a sentiment (0, 1, 2) are correctly identified by the model</a:t>
            </a:r>
          </a:p>
          <a:p>
            <a:pPr marL="742950" lvl="1" indent="-285750">
              <a:buFont typeface="Arial" panose="020B0604020202020204" pitchFamily="34" charset="0"/>
              <a:buChar char="•"/>
            </a:pPr>
            <a:r>
              <a:rPr lang="en-IN" sz="2000" dirty="0"/>
              <a:t>F1 Score: Harmonic mean of Precision and Recall</a:t>
            </a:r>
          </a:p>
          <a:p>
            <a:pPr marL="742950" lvl="1" indent="-285750">
              <a:buFont typeface="Arial" panose="020B0604020202020204" pitchFamily="34" charset="0"/>
              <a:buChar char="•"/>
            </a:pPr>
            <a:r>
              <a:rPr lang="en-IN" sz="2000" dirty="0"/>
              <a:t>Confusion Matrix: Visual classification table of actual vs predicted classifications</a:t>
            </a:r>
          </a:p>
        </p:txBody>
      </p:sp>
    </p:spTree>
    <p:extLst>
      <p:ext uri="{BB962C8B-B14F-4D97-AF65-F5344CB8AC3E}">
        <p14:creationId xmlns:p14="http://schemas.microsoft.com/office/powerpoint/2010/main" val="124677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19</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43416" y="1161348"/>
            <a:ext cx="5467448" cy="461665"/>
          </a:xfrm>
          <a:prstGeom prst="rect">
            <a:avLst/>
          </a:prstGeom>
          <a:noFill/>
        </p:spPr>
        <p:txBody>
          <a:bodyPr wrap="square" rtlCol="0">
            <a:spAutoFit/>
          </a:bodyPr>
          <a:lstStyle/>
          <a:p>
            <a:r>
              <a:rPr lang="en-US" sz="2400" b="1" dirty="0"/>
              <a:t>ML Models Approaches Evaluation Scores</a:t>
            </a:r>
            <a:endParaRPr lang="en-IN" sz="2400" b="1" dirty="0"/>
          </a:p>
        </p:txBody>
      </p:sp>
      <p:graphicFrame>
        <p:nvGraphicFramePr>
          <p:cNvPr id="2" name="Table 1">
            <a:extLst>
              <a:ext uri="{FF2B5EF4-FFF2-40B4-BE49-F238E27FC236}">
                <a16:creationId xmlns:a16="http://schemas.microsoft.com/office/drawing/2014/main" id="{83AD53D8-49F1-0638-6F79-CB418A33439D}"/>
              </a:ext>
            </a:extLst>
          </p:cNvPr>
          <p:cNvGraphicFramePr>
            <a:graphicFrameLocks noGrp="1"/>
          </p:cNvGraphicFramePr>
          <p:nvPr>
            <p:extLst>
              <p:ext uri="{D42A27DB-BD31-4B8C-83A1-F6EECF244321}">
                <p14:modId xmlns:p14="http://schemas.microsoft.com/office/powerpoint/2010/main" val="2724094035"/>
              </p:ext>
            </p:extLst>
          </p:nvPr>
        </p:nvGraphicFramePr>
        <p:xfrm>
          <a:off x="343416" y="1544743"/>
          <a:ext cx="10720443" cy="4900662"/>
        </p:xfrm>
        <a:graphic>
          <a:graphicData uri="http://schemas.openxmlformats.org/drawingml/2006/table">
            <a:tbl>
              <a:tblPr firstRow="1" bandRow="1">
                <a:tableStyleId>{073A0DAA-6AF3-43AB-8588-CEC1D06C72B9}</a:tableStyleId>
              </a:tblPr>
              <a:tblGrid>
                <a:gridCol w="1514719">
                  <a:extLst>
                    <a:ext uri="{9D8B030D-6E8A-4147-A177-3AD203B41FA5}">
                      <a16:colId xmlns:a16="http://schemas.microsoft.com/office/drawing/2014/main" val="2536914665"/>
                    </a:ext>
                  </a:extLst>
                </a:gridCol>
                <a:gridCol w="1543826">
                  <a:extLst>
                    <a:ext uri="{9D8B030D-6E8A-4147-A177-3AD203B41FA5}">
                      <a16:colId xmlns:a16="http://schemas.microsoft.com/office/drawing/2014/main" val="2494748955"/>
                    </a:ext>
                  </a:extLst>
                </a:gridCol>
                <a:gridCol w="1297858">
                  <a:extLst>
                    <a:ext uri="{9D8B030D-6E8A-4147-A177-3AD203B41FA5}">
                      <a16:colId xmlns:a16="http://schemas.microsoft.com/office/drawing/2014/main" val="370592582"/>
                    </a:ext>
                  </a:extLst>
                </a:gridCol>
                <a:gridCol w="1278194">
                  <a:extLst>
                    <a:ext uri="{9D8B030D-6E8A-4147-A177-3AD203B41FA5}">
                      <a16:colId xmlns:a16="http://schemas.microsoft.com/office/drawing/2014/main" val="1531133337"/>
                    </a:ext>
                  </a:extLst>
                </a:gridCol>
                <a:gridCol w="1900192">
                  <a:extLst>
                    <a:ext uri="{9D8B030D-6E8A-4147-A177-3AD203B41FA5}">
                      <a16:colId xmlns:a16="http://schemas.microsoft.com/office/drawing/2014/main" val="2346122879"/>
                    </a:ext>
                  </a:extLst>
                </a:gridCol>
                <a:gridCol w="1494504">
                  <a:extLst>
                    <a:ext uri="{9D8B030D-6E8A-4147-A177-3AD203B41FA5}">
                      <a16:colId xmlns:a16="http://schemas.microsoft.com/office/drawing/2014/main" val="2854764387"/>
                    </a:ext>
                  </a:extLst>
                </a:gridCol>
                <a:gridCol w="471948">
                  <a:extLst>
                    <a:ext uri="{9D8B030D-6E8A-4147-A177-3AD203B41FA5}">
                      <a16:colId xmlns:a16="http://schemas.microsoft.com/office/drawing/2014/main" val="4225107781"/>
                    </a:ext>
                  </a:extLst>
                </a:gridCol>
                <a:gridCol w="1219202">
                  <a:extLst>
                    <a:ext uri="{9D8B030D-6E8A-4147-A177-3AD203B41FA5}">
                      <a16:colId xmlns:a16="http://schemas.microsoft.com/office/drawing/2014/main" val="4100443957"/>
                    </a:ext>
                  </a:extLst>
                </a:gridCol>
              </a:tblGrid>
              <a:tr h="830470">
                <a:tc>
                  <a:txBody>
                    <a:bodyPr/>
                    <a:lstStyle/>
                    <a:p>
                      <a:r>
                        <a:rPr lang="en-US" sz="1600" dirty="0"/>
                        <a:t>Approach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US" sz="1600" dirty="0"/>
                        <a:t>Pre-processing Technique No.</a:t>
                      </a:r>
                      <a:endParaRPr lang="en-IN" sz="1600" dirty="0"/>
                    </a:p>
                  </a:txBody>
                  <a:tcPr>
                    <a:lnB w="12700" cap="flat" cmpd="sng" algn="ctr">
                      <a:solidFill>
                        <a:schemeClr val="tx1"/>
                      </a:solidFill>
                      <a:prstDash val="solid"/>
                      <a:round/>
                      <a:headEnd type="none" w="med" len="med"/>
                      <a:tailEnd type="none" w="med" len="med"/>
                    </a:lnB>
                  </a:tcPr>
                </a:tc>
                <a:tc gridSpan="2">
                  <a:txBody>
                    <a:bodyPr/>
                    <a:lstStyle/>
                    <a:p>
                      <a:r>
                        <a:rPr lang="en-US" sz="1600" dirty="0"/>
                        <a:t>Data Split Ratio</a:t>
                      </a:r>
                      <a:endParaRPr lang="en-IN" sz="16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r>
                        <a:rPr lang="en-US" sz="1600" dirty="0"/>
                        <a:t>Models &amp; Scores</a:t>
                      </a:r>
                    </a:p>
                    <a:p>
                      <a:endParaRPr lang="en-US" sz="1600" dirty="0"/>
                    </a:p>
                    <a:p>
                      <a:r>
                        <a:rPr lang="en-IN" sz="1600" dirty="0"/>
                        <a:t>Model Name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gridSpan="2">
                  <a:txBody>
                    <a:bodyPr/>
                    <a:lstStyle/>
                    <a:p>
                      <a:endParaRPr lang="en-US" sz="1600" dirty="0"/>
                    </a:p>
                    <a:p>
                      <a:endParaRPr lang="en-IN" sz="1600" dirty="0"/>
                    </a:p>
                    <a:p>
                      <a:r>
                        <a:rPr lang="en-IN" sz="1600"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hMerge="1">
                  <a:txBody>
                    <a:bodyPr/>
                    <a:lstStyle/>
                    <a:p>
                      <a:endParaRPr lang="en-IN"/>
                    </a:p>
                  </a:txBody>
                  <a:tcPr/>
                </a:tc>
                <a:tc>
                  <a:txBody>
                    <a:bodyPr/>
                    <a:lstStyle/>
                    <a:p>
                      <a:endParaRPr lang="en-US" dirty="0"/>
                    </a:p>
                    <a:p>
                      <a:endParaRPr lang="en-IN" dirty="0"/>
                    </a:p>
                    <a:p>
                      <a:r>
                        <a:rPr lang="en-IN" dirty="0"/>
                        <a:t>F1 Score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881342566"/>
                  </a:ext>
                </a:extLst>
              </a:tr>
              <a:tr h="664377">
                <a:tc rowSpan="2">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600" dirty="0"/>
                        <a:t>80/20</a:t>
                      </a:r>
                    </a:p>
                    <a:p>
                      <a:endParaRPr lang="en-US" sz="1600" dirty="0"/>
                    </a:p>
                    <a:p>
                      <a:r>
                        <a:rPr lang="en-US" sz="1600" dirty="0"/>
                        <a:t>Total: 30,000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Train: 24,000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600" dirty="0"/>
                        <a:t>SVC</a:t>
                      </a:r>
                    </a:p>
                    <a:p>
                      <a:r>
                        <a:rPr lang="en-US" sz="1600" dirty="0"/>
                        <a:t>Logistic Regression</a:t>
                      </a:r>
                    </a:p>
                    <a:p>
                      <a:r>
                        <a:rPr lang="en-US" sz="1600" dirty="0"/>
                        <a:t>Random Forest</a:t>
                      </a:r>
                    </a:p>
                    <a:p>
                      <a:r>
                        <a:rPr lang="en-US" sz="1600" dirty="0"/>
                        <a:t>KNN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Naïve Bayes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IN" sz="1600" b="0" i="0" kern="1200" dirty="0">
                          <a:solidFill>
                            <a:schemeClr val="tx1"/>
                          </a:solidFill>
                          <a:effectLst/>
                          <a:latin typeface="+mn-lt"/>
                          <a:ea typeface="+mn-ea"/>
                          <a:cs typeface="+mn-cs"/>
                        </a:rPr>
                        <a:t>0.491</a:t>
                      </a:r>
                    </a:p>
                    <a:p>
                      <a:r>
                        <a:rPr lang="en-IN" sz="1600" b="0" i="0" kern="1200" dirty="0">
                          <a:solidFill>
                            <a:schemeClr val="tx1"/>
                          </a:solidFill>
                          <a:effectLst/>
                          <a:latin typeface="+mn-lt"/>
                          <a:ea typeface="+mn-ea"/>
                          <a:cs typeface="+mn-cs"/>
                        </a:rPr>
                        <a:t>0.509</a:t>
                      </a:r>
                    </a:p>
                    <a:p>
                      <a:r>
                        <a:rPr lang="en-US" sz="1600" dirty="0"/>
                        <a:t>0.44</a:t>
                      </a:r>
                    </a:p>
                    <a:p>
                      <a:r>
                        <a:rPr lang="en-US" sz="1600" dirty="0"/>
                        <a:t>0.452</a:t>
                      </a:r>
                    </a:p>
                    <a:p>
                      <a:r>
                        <a:rPr lang="en-US" sz="1600" dirty="0"/>
                        <a:t>0.422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2">
                  <a:txBody>
                    <a:bodyPr/>
                    <a:lstStyle/>
                    <a:p>
                      <a:r>
                        <a:rPr lang="en-IN" sz="1600" b="0" i="0" kern="1200" dirty="0">
                          <a:solidFill>
                            <a:schemeClr val="tx1"/>
                          </a:solidFill>
                          <a:effectLst/>
                          <a:latin typeface="+mn-lt"/>
                          <a:ea typeface="+mn-ea"/>
                          <a:cs typeface="+mn-cs"/>
                        </a:rPr>
                        <a:t>0.38</a:t>
                      </a:r>
                    </a:p>
                    <a:p>
                      <a:r>
                        <a:rPr lang="en-IN" sz="1600" b="0" i="0" kern="1200" dirty="0">
                          <a:solidFill>
                            <a:schemeClr val="tx1"/>
                          </a:solidFill>
                          <a:effectLst/>
                          <a:latin typeface="+mn-lt"/>
                          <a:ea typeface="+mn-ea"/>
                          <a:cs typeface="+mn-cs"/>
                        </a:rPr>
                        <a:t>0.397</a:t>
                      </a:r>
                    </a:p>
                    <a:p>
                      <a:r>
                        <a:rPr lang="en-US" sz="1600" dirty="0"/>
                        <a:t>0.366</a:t>
                      </a:r>
                    </a:p>
                    <a:p>
                      <a:r>
                        <a:rPr lang="en-US" sz="1600" dirty="0"/>
                        <a:t>0.354</a:t>
                      </a:r>
                    </a:p>
                    <a:p>
                      <a:r>
                        <a:rPr lang="en-US" sz="1600" dirty="0"/>
                        <a:t>0.342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extLst>
                  <a:ext uri="{0D108BD9-81ED-4DB2-BD59-A6C34878D82A}">
                    <a16:rowId xmlns:a16="http://schemas.microsoft.com/office/drawing/2014/main" val="815916819"/>
                  </a:ext>
                </a:extLst>
              </a:tr>
              <a:tr h="66437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US" sz="1600" dirty="0"/>
                        <a:t>Val: 6,000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442408945"/>
                  </a:ext>
                </a:extLst>
              </a:tr>
              <a:tr h="664377">
                <a:tc rowSpan="2">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600" dirty="0"/>
                        <a:t>80/20</a:t>
                      </a:r>
                    </a:p>
                    <a:p>
                      <a:endParaRPr lang="en-US" sz="1600" dirty="0"/>
                    </a:p>
                    <a:p>
                      <a:r>
                        <a:rPr lang="en-US" sz="1600" dirty="0"/>
                        <a:t>Total: 21,378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Train: 17,102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600" dirty="0"/>
                        <a:t>SVC</a:t>
                      </a:r>
                    </a:p>
                    <a:p>
                      <a:r>
                        <a:rPr lang="en-US" sz="1600" dirty="0"/>
                        <a:t>Logistic Regression</a:t>
                      </a:r>
                    </a:p>
                    <a:p>
                      <a:r>
                        <a:rPr lang="en-US" sz="1600" dirty="0"/>
                        <a:t>Random Forest</a:t>
                      </a:r>
                    </a:p>
                    <a:p>
                      <a:r>
                        <a:rPr lang="en-US" sz="1600" dirty="0"/>
                        <a:t>KNN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Naïve Bayes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IN" sz="1600" b="0" i="0" kern="1200" dirty="0">
                          <a:solidFill>
                            <a:schemeClr val="tx1"/>
                          </a:solidFill>
                          <a:effectLst/>
                          <a:latin typeface="+mn-lt"/>
                          <a:ea typeface="+mn-ea"/>
                          <a:cs typeface="+mn-cs"/>
                        </a:rPr>
                        <a:t>0.689</a:t>
                      </a:r>
                    </a:p>
                    <a:p>
                      <a:r>
                        <a:rPr lang="en-IN" sz="1600" b="0" i="0" kern="1200" dirty="0">
                          <a:solidFill>
                            <a:schemeClr val="tx1"/>
                          </a:solidFill>
                          <a:effectLst/>
                          <a:latin typeface="+mn-lt"/>
                          <a:ea typeface="+mn-ea"/>
                          <a:cs typeface="+mn-cs"/>
                        </a:rPr>
                        <a:t>0.697</a:t>
                      </a:r>
                    </a:p>
                    <a:p>
                      <a:r>
                        <a:rPr lang="en-IN" sz="1600" b="0" i="0" kern="1200" dirty="0">
                          <a:solidFill>
                            <a:schemeClr val="tx1"/>
                          </a:solidFill>
                          <a:effectLst/>
                          <a:latin typeface="+mn-lt"/>
                          <a:ea typeface="+mn-ea"/>
                          <a:cs typeface="+mn-cs"/>
                        </a:rPr>
                        <a:t>0.626</a:t>
                      </a:r>
                    </a:p>
                    <a:p>
                      <a:r>
                        <a:rPr lang="en-IN" sz="1600" b="0" i="0" kern="1200" dirty="0">
                          <a:solidFill>
                            <a:schemeClr val="tx1"/>
                          </a:solidFill>
                          <a:effectLst/>
                          <a:latin typeface="+mn-lt"/>
                          <a:ea typeface="+mn-ea"/>
                          <a:cs typeface="+mn-cs"/>
                        </a:rPr>
                        <a:t>0.473</a:t>
                      </a:r>
                    </a:p>
                    <a:p>
                      <a:r>
                        <a:rPr lang="en-IN" sz="1600" b="0" i="0" kern="1200" dirty="0">
                          <a:solidFill>
                            <a:schemeClr val="tx1"/>
                          </a:solidFill>
                          <a:effectLst/>
                          <a:latin typeface="+mn-lt"/>
                          <a:ea typeface="+mn-ea"/>
                          <a:cs typeface="+mn-cs"/>
                        </a:rPr>
                        <a:t>0.639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2">
                  <a:txBody>
                    <a:bodyPr/>
                    <a:lstStyle/>
                    <a:p>
                      <a:r>
                        <a:rPr lang="en-IN" sz="1600" b="0" i="0" kern="1200" dirty="0">
                          <a:solidFill>
                            <a:schemeClr val="tx1"/>
                          </a:solidFill>
                          <a:effectLst/>
                          <a:latin typeface="+mn-lt"/>
                          <a:ea typeface="+mn-ea"/>
                          <a:cs typeface="+mn-cs"/>
                        </a:rPr>
                        <a:t>0.682</a:t>
                      </a:r>
                    </a:p>
                    <a:p>
                      <a:r>
                        <a:rPr lang="en-IN" sz="1600" b="0" i="0" kern="1200" dirty="0">
                          <a:solidFill>
                            <a:schemeClr val="tx1"/>
                          </a:solidFill>
                          <a:effectLst/>
                          <a:latin typeface="+mn-lt"/>
                          <a:ea typeface="+mn-ea"/>
                          <a:cs typeface="+mn-cs"/>
                        </a:rPr>
                        <a:t>0.696</a:t>
                      </a:r>
                    </a:p>
                    <a:p>
                      <a:r>
                        <a:rPr lang="en-IN" sz="1600" b="0" i="0" kern="1200" dirty="0">
                          <a:solidFill>
                            <a:schemeClr val="tx1"/>
                          </a:solidFill>
                          <a:effectLst/>
                          <a:latin typeface="+mn-lt"/>
                          <a:ea typeface="+mn-ea"/>
                          <a:cs typeface="+mn-cs"/>
                        </a:rPr>
                        <a:t>0.623</a:t>
                      </a:r>
                    </a:p>
                    <a:p>
                      <a:r>
                        <a:rPr lang="en-IN" sz="1600" b="0" i="0" kern="1200" dirty="0">
                          <a:solidFill>
                            <a:schemeClr val="tx1"/>
                          </a:solidFill>
                          <a:effectLst/>
                          <a:latin typeface="+mn-lt"/>
                          <a:ea typeface="+mn-ea"/>
                          <a:cs typeface="+mn-cs"/>
                        </a:rPr>
                        <a:t>0.43</a:t>
                      </a:r>
                    </a:p>
                    <a:p>
                      <a:r>
                        <a:rPr lang="en-IN" sz="1600" b="0" i="0" kern="1200" dirty="0">
                          <a:solidFill>
                            <a:schemeClr val="tx1"/>
                          </a:solidFill>
                          <a:effectLst/>
                          <a:latin typeface="+mn-lt"/>
                          <a:ea typeface="+mn-ea"/>
                          <a:cs typeface="+mn-cs"/>
                        </a:rPr>
                        <a:t>0.643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extLst>
                  <a:ext uri="{0D108BD9-81ED-4DB2-BD59-A6C34878D82A}">
                    <a16:rowId xmlns:a16="http://schemas.microsoft.com/office/drawing/2014/main" val="2238227115"/>
                  </a:ext>
                </a:extLst>
              </a:tr>
              <a:tr h="66437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US" sz="1600" dirty="0"/>
                        <a:t>Val: 4,276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451431378"/>
                  </a:ext>
                </a:extLst>
              </a:tr>
              <a:tr h="664377">
                <a:tc rowSpan="2">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b="0" dirty="0"/>
                        <a:t>80/20</a:t>
                      </a:r>
                    </a:p>
                    <a:p>
                      <a:endParaRPr lang="en-US" sz="1600" b="0" dirty="0"/>
                    </a:p>
                    <a:p>
                      <a:r>
                        <a:rPr lang="en-US" sz="1600" b="0" dirty="0"/>
                        <a:t>Total: 20,748</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t>Train: 16,597</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b="1" dirty="0"/>
                        <a:t>SVC</a:t>
                      </a:r>
                    </a:p>
                    <a:p>
                      <a:r>
                        <a:rPr lang="en-US" sz="1600" b="0" dirty="0"/>
                        <a:t>Logistic Regression</a:t>
                      </a:r>
                    </a:p>
                    <a:p>
                      <a:r>
                        <a:rPr lang="en-US" sz="1600" b="0" dirty="0"/>
                        <a:t>Random Forest</a:t>
                      </a:r>
                    </a:p>
                    <a:p>
                      <a:r>
                        <a:rPr lang="en-US" sz="1600" b="0" dirty="0"/>
                        <a:t>KNN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Naïve Bayes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IN" sz="1600" b="1" i="0" kern="1200" dirty="0">
                          <a:solidFill>
                            <a:schemeClr val="tx1"/>
                          </a:solidFill>
                          <a:effectLst/>
                          <a:latin typeface="+mn-lt"/>
                          <a:ea typeface="+mn-ea"/>
                          <a:cs typeface="+mn-cs"/>
                        </a:rPr>
                        <a:t>0.735</a:t>
                      </a:r>
                    </a:p>
                    <a:p>
                      <a:r>
                        <a:rPr lang="en-IN" sz="1600" b="0" i="0" kern="1200" dirty="0">
                          <a:solidFill>
                            <a:schemeClr val="tx1"/>
                          </a:solidFill>
                          <a:effectLst/>
                          <a:latin typeface="+mn-lt"/>
                          <a:ea typeface="+mn-ea"/>
                          <a:cs typeface="+mn-cs"/>
                        </a:rPr>
                        <a:t>0.731</a:t>
                      </a:r>
                    </a:p>
                    <a:p>
                      <a:r>
                        <a:rPr lang="en-IN" sz="1600" b="0" i="0" kern="1200" dirty="0">
                          <a:solidFill>
                            <a:schemeClr val="tx1"/>
                          </a:solidFill>
                          <a:effectLst/>
                          <a:latin typeface="+mn-lt"/>
                          <a:ea typeface="+mn-ea"/>
                          <a:cs typeface="+mn-cs"/>
                        </a:rPr>
                        <a:t>0.696</a:t>
                      </a:r>
                    </a:p>
                    <a:p>
                      <a:r>
                        <a:rPr lang="en-IN" sz="1600" b="0" i="0" kern="1200" dirty="0">
                          <a:solidFill>
                            <a:schemeClr val="tx1"/>
                          </a:solidFill>
                          <a:effectLst/>
                          <a:latin typeface="+mn-lt"/>
                          <a:ea typeface="+mn-ea"/>
                          <a:cs typeface="+mn-cs"/>
                        </a:rPr>
                        <a:t>0.446</a:t>
                      </a:r>
                    </a:p>
                    <a:p>
                      <a:r>
                        <a:rPr lang="en-IN" sz="1600" b="0" i="0" kern="1200" dirty="0">
                          <a:solidFill>
                            <a:schemeClr val="tx1"/>
                          </a:solidFill>
                          <a:effectLst/>
                          <a:latin typeface="+mn-lt"/>
                          <a:ea typeface="+mn-ea"/>
                          <a:cs typeface="+mn-cs"/>
                        </a:rPr>
                        <a:t>0.699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2">
                  <a:txBody>
                    <a:bodyPr/>
                    <a:lstStyle/>
                    <a:p>
                      <a:r>
                        <a:rPr lang="en-IN" sz="1600" b="1" i="0" kern="1200" dirty="0">
                          <a:solidFill>
                            <a:schemeClr val="tx1"/>
                          </a:solidFill>
                          <a:effectLst/>
                          <a:latin typeface="+mn-lt"/>
                          <a:ea typeface="+mn-ea"/>
                          <a:cs typeface="+mn-cs"/>
                        </a:rPr>
                        <a:t>0.734</a:t>
                      </a:r>
                    </a:p>
                    <a:p>
                      <a:r>
                        <a:rPr lang="en-IN" sz="1600" b="0" i="0" kern="1200" dirty="0">
                          <a:solidFill>
                            <a:schemeClr val="tx1"/>
                          </a:solidFill>
                          <a:effectLst/>
                          <a:latin typeface="+mn-lt"/>
                          <a:ea typeface="+mn-ea"/>
                          <a:cs typeface="+mn-cs"/>
                        </a:rPr>
                        <a:t>0.729</a:t>
                      </a:r>
                    </a:p>
                    <a:p>
                      <a:r>
                        <a:rPr lang="en-IN" sz="1600" b="0" i="0" kern="1200" dirty="0">
                          <a:solidFill>
                            <a:schemeClr val="tx1"/>
                          </a:solidFill>
                          <a:effectLst/>
                          <a:latin typeface="+mn-lt"/>
                          <a:ea typeface="+mn-ea"/>
                          <a:cs typeface="+mn-cs"/>
                        </a:rPr>
                        <a:t>0.694</a:t>
                      </a:r>
                    </a:p>
                    <a:p>
                      <a:r>
                        <a:rPr lang="en-IN" sz="1600" b="0" i="0" kern="1200" dirty="0">
                          <a:solidFill>
                            <a:schemeClr val="tx1"/>
                          </a:solidFill>
                          <a:effectLst/>
                          <a:latin typeface="+mn-lt"/>
                          <a:ea typeface="+mn-ea"/>
                          <a:cs typeface="+mn-cs"/>
                        </a:rPr>
                        <a:t>0.355</a:t>
                      </a:r>
                    </a:p>
                    <a:p>
                      <a:r>
                        <a:rPr lang="en-IN" sz="1600" b="0" i="0" kern="1200" dirty="0">
                          <a:solidFill>
                            <a:schemeClr val="tx1"/>
                          </a:solidFill>
                          <a:effectLst/>
                          <a:latin typeface="+mn-lt"/>
                          <a:ea typeface="+mn-ea"/>
                          <a:cs typeface="+mn-cs"/>
                        </a:rPr>
                        <a:t>0.693</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extLst>
                  <a:ext uri="{0D108BD9-81ED-4DB2-BD59-A6C34878D82A}">
                    <a16:rowId xmlns:a16="http://schemas.microsoft.com/office/drawing/2014/main" val="3671663447"/>
                  </a:ext>
                </a:extLst>
              </a:tr>
              <a:tr h="66437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US" sz="1600" b="0" dirty="0"/>
                        <a:t>Val: 4,151</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635624543"/>
                  </a:ext>
                </a:extLst>
              </a:tr>
            </a:tbl>
          </a:graphicData>
        </a:graphic>
      </p:graphicFrame>
    </p:spTree>
    <p:extLst>
      <p:ext uri="{BB962C8B-B14F-4D97-AF65-F5344CB8AC3E}">
        <p14:creationId xmlns:p14="http://schemas.microsoft.com/office/powerpoint/2010/main" val="287017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972057" y="317965"/>
            <a:ext cx="10247886" cy="788940"/>
          </a:xfrm>
          <a:noFill/>
        </p:spPr>
        <p:txBody>
          <a:bodyPr anchor="b">
            <a:noAutofit/>
          </a:bodyPr>
          <a:lstStyle/>
          <a:p>
            <a:r>
              <a:rPr lang="en-US" sz="4400" b="1" dirty="0">
                <a:latin typeface="Arial" panose="020B0604020202020204" pitchFamily="34" charset="0"/>
                <a:cs typeface="Arial" panose="020B0604020202020204" pitchFamily="34" charset="0"/>
              </a:rPr>
              <a:t>Wex PHOTO VIDEO OBJECTIVES</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926432" y="1611800"/>
            <a:ext cx="10828421" cy="4139295"/>
          </a:xfrm>
          <a:noFill/>
        </p:spPr>
        <p:txBody>
          <a:bodyPr anchor="t">
            <a:noAutofit/>
          </a:bodyPr>
          <a:lstStyle/>
          <a:p>
            <a:pPr marL="285750" indent="-285750">
              <a:buFont typeface="Arial" panose="020B0604020202020204" pitchFamily="34" charset="0"/>
              <a:buChar char="•"/>
            </a:pPr>
            <a:r>
              <a:rPr lang="en-US" sz="2800" dirty="0"/>
              <a:t>Customer Profiling and Predictive Analysis</a:t>
            </a:r>
          </a:p>
          <a:p>
            <a:pPr marL="285750" indent="-285750">
              <a:buFont typeface="Arial" panose="020B0604020202020204" pitchFamily="34" charset="0"/>
              <a:buChar char="•"/>
            </a:pPr>
            <a:r>
              <a:rPr lang="en-US" sz="2800" dirty="0"/>
              <a:t>Personalised Advertising and Communication</a:t>
            </a:r>
          </a:p>
          <a:p>
            <a:pPr marL="285750" indent="-285750">
              <a:buFont typeface="Arial" panose="020B0604020202020204" pitchFamily="34" charset="0"/>
              <a:buChar char="•"/>
            </a:pPr>
            <a:r>
              <a:rPr lang="en-US" sz="2800" dirty="0"/>
              <a:t>Customer Feedback Analysis</a:t>
            </a:r>
          </a:p>
          <a:p>
            <a:pPr marL="285750" indent="-285750">
              <a:buFont typeface="Arial" panose="020B0604020202020204" pitchFamily="34" charset="0"/>
              <a:buChar char="•"/>
            </a:pPr>
            <a:r>
              <a:rPr lang="en-US" sz="2800" dirty="0"/>
              <a:t>Segmentation and Targeted Marketing</a:t>
            </a:r>
          </a:p>
          <a:p>
            <a:pPr marL="285750" indent="-285750">
              <a:buFont typeface="Arial" panose="020B0604020202020204" pitchFamily="34" charset="0"/>
              <a:buChar char="•"/>
            </a:pPr>
            <a:r>
              <a:rPr lang="en-US" sz="2800" dirty="0"/>
              <a:t>Customer Engagement and Problem Resolution</a:t>
            </a:r>
          </a:p>
        </p:txBody>
      </p:sp>
      <p:sp>
        <p:nvSpPr>
          <p:cNvPr id="4" name="Date Placeholder 3">
            <a:extLst>
              <a:ext uri="{FF2B5EF4-FFF2-40B4-BE49-F238E27FC236}">
                <a16:creationId xmlns:a16="http://schemas.microsoft.com/office/drawing/2014/main" id="{BC70856E-0B20-462E-59C9-333C522B3471}"/>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AAE1BBC6-174B-064D-FE57-4CB2E98B4248}"/>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166F0085-29C8-429D-A5D3-5826488C1255}"/>
              </a:ext>
            </a:extLst>
          </p:cNvPr>
          <p:cNvSpPr>
            <a:spLocks noGrp="1"/>
          </p:cNvSpPr>
          <p:nvPr>
            <p:ph type="sldNum" sz="quarter" idx="13"/>
          </p:nvPr>
        </p:nvSpPr>
        <p:spPr/>
        <p:txBody>
          <a:bodyPr/>
          <a:lstStyle/>
          <a:p>
            <a:fld id="{CBD12358-51D2-46B3-9BDE-DF29528B9454}" type="slidenum">
              <a:rPr lang="en-US" smtClean="0"/>
              <a:t>2</a:t>
            </a:fld>
            <a:endParaRPr lang="en-US"/>
          </a:p>
        </p:txBody>
      </p:sp>
    </p:spTree>
    <p:extLst>
      <p:ext uri="{BB962C8B-B14F-4D97-AF65-F5344CB8AC3E}">
        <p14:creationId xmlns:p14="http://schemas.microsoft.com/office/powerpoint/2010/main" val="16720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20</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43416" y="1036478"/>
            <a:ext cx="5467448" cy="461665"/>
          </a:xfrm>
          <a:prstGeom prst="rect">
            <a:avLst/>
          </a:prstGeom>
          <a:noFill/>
        </p:spPr>
        <p:txBody>
          <a:bodyPr wrap="square" rtlCol="0">
            <a:spAutoFit/>
          </a:bodyPr>
          <a:lstStyle/>
          <a:p>
            <a:r>
              <a:rPr lang="en-US" sz="2400" b="1" dirty="0"/>
              <a:t>ML Models Approaches Evaluation Scores</a:t>
            </a:r>
            <a:endParaRPr lang="en-IN" sz="2400" b="1" dirty="0"/>
          </a:p>
        </p:txBody>
      </p:sp>
      <p:graphicFrame>
        <p:nvGraphicFramePr>
          <p:cNvPr id="7" name="Table 6">
            <a:extLst>
              <a:ext uri="{FF2B5EF4-FFF2-40B4-BE49-F238E27FC236}">
                <a16:creationId xmlns:a16="http://schemas.microsoft.com/office/drawing/2014/main" id="{4BC5A351-6BA6-267D-0D63-27748FD68953}"/>
              </a:ext>
            </a:extLst>
          </p:cNvPr>
          <p:cNvGraphicFramePr>
            <a:graphicFrameLocks noGrp="1"/>
          </p:cNvGraphicFramePr>
          <p:nvPr>
            <p:extLst>
              <p:ext uri="{D42A27DB-BD31-4B8C-83A1-F6EECF244321}">
                <p14:modId xmlns:p14="http://schemas.microsoft.com/office/powerpoint/2010/main" val="4196858387"/>
              </p:ext>
            </p:extLst>
          </p:nvPr>
        </p:nvGraphicFramePr>
        <p:xfrm>
          <a:off x="343416" y="4253230"/>
          <a:ext cx="9830426" cy="2103120"/>
        </p:xfrm>
        <a:graphic>
          <a:graphicData uri="http://schemas.openxmlformats.org/drawingml/2006/table">
            <a:tbl>
              <a:tblPr firstRow="1" bandRow="1">
                <a:tableStyleId>{7E9639D4-E3E2-4D34-9284-5A2195B3D0D7}</a:tableStyleId>
              </a:tblPr>
              <a:tblGrid>
                <a:gridCol w="1394350">
                  <a:extLst>
                    <a:ext uri="{9D8B030D-6E8A-4147-A177-3AD203B41FA5}">
                      <a16:colId xmlns:a16="http://schemas.microsoft.com/office/drawing/2014/main" val="3342345000"/>
                    </a:ext>
                  </a:extLst>
                </a:gridCol>
                <a:gridCol w="1042220">
                  <a:extLst>
                    <a:ext uri="{9D8B030D-6E8A-4147-A177-3AD203B41FA5}">
                      <a16:colId xmlns:a16="http://schemas.microsoft.com/office/drawing/2014/main" val="362116387"/>
                    </a:ext>
                  </a:extLst>
                </a:gridCol>
                <a:gridCol w="844385">
                  <a:extLst>
                    <a:ext uri="{9D8B030D-6E8A-4147-A177-3AD203B41FA5}">
                      <a16:colId xmlns:a16="http://schemas.microsoft.com/office/drawing/2014/main" val="3933764056"/>
                    </a:ext>
                  </a:extLst>
                </a:gridCol>
                <a:gridCol w="758273">
                  <a:extLst>
                    <a:ext uri="{9D8B030D-6E8A-4147-A177-3AD203B41FA5}">
                      <a16:colId xmlns:a16="http://schemas.microsoft.com/office/drawing/2014/main" val="4265187235"/>
                    </a:ext>
                  </a:extLst>
                </a:gridCol>
                <a:gridCol w="1209367">
                  <a:extLst>
                    <a:ext uri="{9D8B030D-6E8A-4147-A177-3AD203B41FA5}">
                      <a16:colId xmlns:a16="http://schemas.microsoft.com/office/drawing/2014/main" val="3527061674"/>
                    </a:ext>
                  </a:extLst>
                </a:gridCol>
                <a:gridCol w="858553">
                  <a:extLst>
                    <a:ext uri="{9D8B030D-6E8A-4147-A177-3AD203B41FA5}">
                      <a16:colId xmlns:a16="http://schemas.microsoft.com/office/drawing/2014/main" val="3910637761"/>
                    </a:ext>
                  </a:extLst>
                </a:gridCol>
                <a:gridCol w="882872">
                  <a:extLst>
                    <a:ext uri="{9D8B030D-6E8A-4147-A177-3AD203B41FA5}">
                      <a16:colId xmlns:a16="http://schemas.microsoft.com/office/drawing/2014/main" val="3898055912"/>
                    </a:ext>
                  </a:extLst>
                </a:gridCol>
                <a:gridCol w="1149259">
                  <a:extLst>
                    <a:ext uri="{9D8B030D-6E8A-4147-A177-3AD203B41FA5}">
                      <a16:colId xmlns:a16="http://schemas.microsoft.com/office/drawing/2014/main" val="3935480841"/>
                    </a:ext>
                  </a:extLst>
                </a:gridCol>
                <a:gridCol w="884903">
                  <a:extLst>
                    <a:ext uri="{9D8B030D-6E8A-4147-A177-3AD203B41FA5}">
                      <a16:colId xmlns:a16="http://schemas.microsoft.com/office/drawing/2014/main" val="654080339"/>
                    </a:ext>
                  </a:extLst>
                </a:gridCol>
                <a:gridCol w="806244">
                  <a:extLst>
                    <a:ext uri="{9D8B030D-6E8A-4147-A177-3AD203B41FA5}">
                      <a16:colId xmlns:a16="http://schemas.microsoft.com/office/drawing/2014/main" val="3361946048"/>
                    </a:ext>
                  </a:extLst>
                </a:gridCol>
              </a:tblGrid>
              <a:tr h="320040">
                <a:tc rowSpan="2">
                  <a:txBody>
                    <a:bodyPr/>
                    <a:lstStyle/>
                    <a:p>
                      <a:r>
                        <a:rPr lang="en-US" sz="1800" dirty="0"/>
                        <a:t>Approach</a:t>
                      </a:r>
                    </a:p>
                    <a:p>
                      <a:r>
                        <a:rPr lang="en-US" sz="1800" dirty="0"/>
                        <a:t>(SVC)</a:t>
                      </a:r>
                      <a:endParaRPr lang="en-IN" sz="1800" dirty="0"/>
                    </a:p>
                  </a:txBody>
                  <a:tcPr>
                    <a:lnR w="12700" cap="flat" cmpd="sng" algn="ctr">
                      <a:solidFill>
                        <a:schemeClr val="tx1"/>
                      </a:solidFill>
                      <a:prstDash val="solid"/>
                      <a:round/>
                      <a:headEnd type="none" w="med" len="med"/>
                      <a:tailEnd type="none" w="med" len="med"/>
                    </a:lnR>
                  </a:tcPr>
                </a:tc>
                <a:tc gridSpan="3">
                  <a:txBody>
                    <a:bodyPr/>
                    <a:lstStyle/>
                    <a:p>
                      <a:r>
                        <a:rPr lang="en-US" sz="1800" dirty="0"/>
                        <a:t>Label 0</a:t>
                      </a:r>
                    </a:p>
                    <a:p>
                      <a:endParaRPr lang="en-IN" sz="1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1800" dirty="0"/>
                        <a:t>Label 1</a:t>
                      </a:r>
                      <a:endParaRPr lang="en-IN" sz="18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1800" dirty="0"/>
                        <a:t>Label 2</a:t>
                      </a:r>
                      <a:endParaRPr lang="en-IN" sz="18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168317">
                <a:tc vMerge="1">
                  <a:txBody>
                    <a:bodyPr/>
                    <a:lstStyle/>
                    <a:p>
                      <a:endParaRPr lang="en-IN"/>
                    </a:p>
                  </a:txBody>
                  <a:tcPr/>
                </a:tc>
                <a:tc>
                  <a:txBody>
                    <a:bodyPr/>
                    <a:lstStyle/>
                    <a:p>
                      <a:r>
                        <a:rPr lang="en-US" sz="1800" dirty="0"/>
                        <a:t>Precision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Recall</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F1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Precision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Recall</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F1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a:t>Precision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Recall</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F1</a:t>
                      </a:r>
                      <a:endParaRPr lang="en-IN"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sz="1800" dirty="0"/>
                        <a:t>Approach 1</a:t>
                      </a:r>
                      <a:endParaRPr lang="en-IN" sz="1800" dirty="0"/>
                    </a:p>
                  </a:txBody>
                  <a:tcPr>
                    <a:lnR w="12700" cap="flat" cmpd="sng" algn="ctr">
                      <a:solidFill>
                        <a:schemeClr val="tx1"/>
                      </a:solidFill>
                      <a:prstDash val="solid"/>
                      <a:round/>
                      <a:headEnd type="none" w="med" len="med"/>
                      <a:tailEnd type="none" w="med" len="med"/>
                    </a:lnR>
                  </a:tcPr>
                </a:tc>
                <a:tc>
                  <a:txBody>
                    <a:bodyPr/>
                    <a:lstStyle/>
                    <a:p>
                      <a:r>
                        <a:rPr lang="en-IN" sz="18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0" i="0" kern="1200" dirty="0">
                          <a:solidFill>
                            <a:schemeClr val="tx1"/>
                          </a:solidFill>
                          <a:effectLst/>
                          <a:latin typeface="+mn-lt"/>
                          <a:ea typeface="+mn-ea"/>
                          <a:cs typeface="+mn-cs"/>
                        </a:rPr>
                        <a:t> 0.00</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18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1800" dirty="0"/>
                        <a:t>0.60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sz="1800" dirty="0"/>
                        <a:t>Approach 2</a:t>
                      </a:r>
                      <a:endParaRPr lang="en-IN" sz="1800" dirty="0"/>
                    </a:p>
                  </a:txBody>
                  <a:tcPr>
                    <a:lnR w="12700" cap="flat" cmpd="sng" algn="ctr">
                      <a:solidFill>
                        <a:schemeClr val="tx1"/>
                      </a:solidFill>
                      <a:prstDash val="solid"/>
                      <a:round/>
                      <a:headEnd type="none" w="med" len="med"/>
                      <a:tailEnd type="none" w="med" len="med"/>
                    </a:lnR>
                  </a:tcPr>
                </a:tc>
                <a:tc>
                  <a:txBody>
                    <a:bodyPr/>
                    <a:lstStyle/>
                    <a:p>
                      <a:r>
                        <a:rPr lang="en-IN" sz="18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0.80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r h="289702">
                <a:tc>
                  <a:txBody>
                    <a:bodyPr/>
                    <a:lstStyle/>
                    <a:p>
                      <a:r>
                        <a:rPr lang="en-US" sz="1800" dirty="0"/>
                        <a:t>Approach 3</a:t>
                      </a:r>
                      <a:endParaRPr lang="en-IN" sz="1800" dirty="0"/>
                    </a:p>
                  </a:txBody>
                  <a:tcPr>
                    <a:lnR w="12700" cap="flat" cmpd="sng" algn="ctr">
                      <a:solidFill>
                        <a:schemeClr val="tx1"/>
                      </a:solidFill>
                      <a:prstDash val="solid"/>
                      <a:round/>
                      <a:headEnd type="none" w="med" len="med"/>
                      <a:tailEnd type="none" w="med" len="med"/>
                    </a:lnR>
                  </a:tcPr>
                </a:tc>
                <a:tc>
                  <a:txBody>
                    <a:bodyPr/>
                    <a:lstStyle/>
                    <a:p>
                      <a:r>
                        <a:rPr lang="en-IN" sz="1800" b="1"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800" b="1" dirty="0"/>
                        <a:t>0.84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7512065"/>
                  </a:ext>
                </a:extLst>
              </a:tr>
            </a:tbl>
          </a:graphicData>
        </a:graphic>
      </p:graphicFrame>
      <p:sp>
        <p:nvSpPr>
          <p:cNvPr id="8" name="TextBox 7">
            <a:extLst>
              <a:ext uri="{FF2B5EF4-FFF2-40B4-BE49-F238E27FC236}">
                <a16:creationId xmlns:a16="http://schemas.microsoft.com/office/drawing/2014/main" id="{C8E19DF7-2B2B-49F7-573E-5604BE6586C5}"/>
              </a:ext>
            </a:extLst>
          </p:cNvPr>
          <p:cNvSpPr txBox="1"/>
          <p:nvPr/>
        </p:nvSpPr>
        <p:spPr>
          <a:xfrm>
            <a:off x="343416" y="3861775"/>
            <a:ext cx="3758686" cy="400110"/>
          </a:xfrm>
          <a:prstGeom prst="rect">
            <a:avLst/>
          </a:prstGeom>
          <a:noFill/>
        </p:spPr>
        <p:txBody>
          <a:bodyPr wrap="square" rtlCol="0">
            <a:spAutoFit/>
          </a:bodyPr>
          <a:lstStyle/>
          <a:p>
            <a:r>
              <a:rPr lang="en-US" sz="2000" b="1" dirty="0"/>
              <a:t>Per Label Classification Report</a:t>
            </a:r>
            <a:endParaRPr lang="en-IN" sz="2000" b="1" dirty="0"/>
          </a:p>
        </p:txBody>
      </p:sp>
      <p:sp>
        <p:nvSpPr>
          <p:cNvPr id="9" name="TextBox 8">
            <a:extLst>
              <a:ext uri="{FF2B5EF4-FFF2-40B4-BE49-F238E27FC236}">
                <a16:creationId xmlns:a16="http://schemas.microsoft.com/office/drawing/2014/main" id="{EBBFD15D-EA14-434C-EACD-5E48C0F080DF}"/>
              </a:ext>
            </a:extLst>
          </p:cNvPr>
          <p:cNvSpPr txBox="1"/>
          <p:nvPr/>
        </p:nvSpPr>
        <p:spPr>
          <a:xfrm>
            <a:off x="343416" y="1458711"/>
            <a:ext cx="3237984" cy="400110"/>
          </a:xfrm>
          <a:prstGeom prst="rect">
            <a:avLst/>
          </a:prstGeom>
          <a:noFill/>
        </p:spPr>
        <p:txBody>
          <a:bodyPr wrap="square" rtlCol="0">
            <a:spAutoFit/>
          </a:bodyPr>
          <a:lstStyle/>
          <a:p>
            <a:r>
              <a:rPr lang="en-US" sz="2000" b="1" dirty="0"/>
              <a:t>Confusion Matrix</a:t>
            </a:r>
            <a:endParaRPr lang="en-IN" sz="2000" b="1" dirty="0"/>
          </a:p>
        </p:txBody>
      </p:sp>
      <p:pic>
        <p:nvPicPr>
          <p:cNvPr id="11" name="Picture 10">
            <a:extLst>
              <a:ext uri="{FF2B5EF4-FFF2-40B4-BE49-F238E27FC236}">
                <a16:creationId xmlns:a16="http://schemas.microsoft.com/office/drawing/2014/main" id="{E880DE7A-368C-A518-9749-5C87F5E93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540" y="1971939"/>
            <a:ext cx="2434891" cy="1889835"/>
          </a:xfrm>
          <a:prstGeom prst="rect">
            <a:avLst/>
          </a:prstGeom>
        </p:spPr>
      </p:pic>
      <p:pic>
        <p:nvPicPr>
          <p:cNvPr id="12" name="Picture 11">
            <a:extLst>
              <a:ext uri="{FF2B5EF4-FFF2-40B4-BE49-F238E27FC236}">
                <a16:creationId xmlns:a16="http://schemas.microsoft.com/office/drawing/2014/main" id="{A0DF42F7-C10B-2D7E-F629-802CE7AFE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1583" y="1971940"/>
            <a:ext cx="2328834" cy="1889835"/>
          </a:xfrm>
          <a:prstGeom prst="rect">
            <a:avLst/>
          </a:prstGeom>
        </p:spPr>
      </p:pic>
      <p:pic>
        <p:nvPicPr>
          <p:cNvPr id="13" name="Picture 12">
            <a:extLst>
              <a:ext uri="{FF2B5EF4-FFF2-40B4-BE49-F238E27FC236}">
                <a16:creationId xmlns:a16="http://schemas.microsoft.com/office/drawing/2014/main" id="{2878BA90-74F1-9783-7A7C-039A890BC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268" y="1971940"/>
            <a:ext cx="2258497" cy="1889835"/>
          </a:xfrm>
          <a:prstGeom prst="rect">
            <a:avLst/>
          </a:prstGeom>
        </p:spPr>
      </p:pic>
      <p:sp>
        <p:nvSpPr>
          <p:cNvPr id="14" name="TextBox 13">
            <a:extLst>
              <a:ext uri="{FF2B5EF4-FFF2-40B4-BE49-F238E27FC236}">
                <a16:creationId xmlns:a16="http://schemas.microsoft.com/office/drawing/2014/main" id="{59FDF013-BA9C-AC3F-52B9-FAA21C6153BC}"/>
              </a:ext>
            </a:extLst>
          </p:cNvPr>
          <p:cNvSpPr txBox="1"/>
          <p:nvPr/>
        </p:nvSpPr>
        <p:spPr>
          <a:xfrm>
            <a:off x="2614929" y="1602608"/>
            <a:ext cx="1487173" cy="369332"/>
          </a:xfrm>
          <a:prstGeom prst="rect">
            <a:avLst/>
          </a:prstGeom>
          <a:noFill/>
        </p:spPr>
        <p:txBody>
          <a:bodyPr wrap="square" rtlCol="0">
            <a:spAutoFit/>
          </a:bodyPr>
          <a:lstStyle/>
          <a:p>
            <a:r>
              <a:rPr lang="en-US" b="1" dirty="0"/>
              <a:t>Approach 1</a:t>
            </a:r>
            <a:endParaRPr lang="en-IN" b="1" dirty="0"/>
          </a:p>
        </p:txBody>
      </p:sp>
      <p:sp>
        <p:nvSpPr>
          <p:cNvPr id="16" name="TextBox 15">
            <a:extLst>
              <a:ext uri="{FF2B5EF4-FFF2-40B4-BE49-F238E27FC236}">
                <a16:creationId xmlns:a16="http://schemas.microsoft.com/office/drawing/2014/main" id="{2975950F-3D19-8B27-4AD2-63C067CC6D27}"/>
              </a:ext>
            </a:extLst>
          </p:cNvPr>
          <p:cNvSpPr txBox="1"/>
          <p:nvPr/>
        </p:nvSpPr>
        <p:spPr>
          <a:xfrm>
            <a:off x="5467252" y="1643377"/>
            <a:ext cx="1487173" cy="369332"/>
          </a:xfrm>
          <a:prstGeom prst="rect">
            <a:avLst/>
          </a:prstGeom>
          <a:noFill/>
        </p:spPr>
        <p:txBody>
          <a:bodyPr wrap="square" rtlCol="0">
            <a:spAutoFit/>
          </a:bodyPr>
          <a:lstStyle/>
          <a:p>
            <a:r>
              <a:rPr lang="en-US" b="1" dirty="0"/>
              <a:t>Approach 2</a:t>
            </a:r>
            <a:endParaRPr lang="en-IN" b="1" dirty="0"/>
          </a:p>
        </p:txBody>
      </p:sp>
      <p:sp>
        <p:nvSpPr>
          <p:cNvPr id="17" name="TextBox 16">
            <a:extLst>
              <a:ext uri="{FF2B5EF4-FFF2-40B4-BE49-F238E27FC236}">
                <a16:creationId xmlns:a16="http://schemas.microsoft.com/office/drawing/2014/main" id="{C5425D92-73AA-CFF5-246C-57BB5BF76414}"/>
              </a:ext>
            </a:extLst>
          </p:cNvPr>
          <p:cNvSpPr txBox="1"/>
          <p:nvPr/>
        </p:nvSpPr>
        <p:spPr>
          <a:xfrm>
            <a:off x="8153400" y="1643377"/>
            <a:ext cx="1487173" cy="369332"/>
          </a:xfrm>
          <a:prstGeom prst="rect">
            <a:avLst/>
          </a:prstGeom>
          <a:noFill/>
        </p:spPr>
        <p:txBody>
          <a:bodyPr wrap="square" rtlCol="0">
            <a:spAutoFit/>
          </a:bodyPr>
          <a:lstStyle/>
          <a:p>
            <a:r>
              <a:rPr lang="en-US" b="1" dirty="0"/>
              <a:t>Approach 3</a:t>
            </a:r>
            <a:endParaRPr lang="en-IN" b="1" dirty="0"/>
          </a:p>
        </p:txBody>
      </p:sp>
    </p:spTree>
    <p:extLst>
      <p:ext uri="{BB962C8B-B14F-4D97-AF65-F5344CB8AC3E}">
        <p14:creationId xmlns:p14="http://schemas.microsoft.com/office/powerpoint/2010/main" val="330796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21</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754326"/>
          </a:xfrm>
          <a:prstGeom prst="rect">
            <a:avLst/>
          </a:prstGeom>
          <a:noFill/>
        </p:spPr>
        <p:txBody>
          <a:bodyPr wrap="square" rtlCol="0">
            <a:spAutoFit/>
          </a:bodyPr>
          <a:lstStyle/>
          <a:p>
            <a:pPr marL="342900" indent="-342900">
              <a:buFont typeface="Arial" panose="020B0604020202020204" pitchFamily="34" charset="0"/>
              <a:buChar char="•"/>
            </a:pPr>
            <a:r>
              <a:rPr lang="en-US" dirty="0"/>
              <a:t>This section focusses on different approaches that were taken to evaluate BERT based </a:t>
            </a:r>
            <a:r>
              <a:rPr lang="en-US" dirty="0" err="1"/>
              <a:t>distilBERT</a:t>
            </a:r>
            <a:r>
              <a:rPr lang="en-US" dirty="0"/>
              <a:t> model performance based on different scores and metrics</a:t>
            </a:r>
          </a:p>
          <a:p>
            <a:pPr marL="342900" indent="-342900">
              <a:buFont typeface="Arial" panose="020B0604020202020204" pitchFamily="34" charset="0"/>
              <a:buChar char="•"/>
            </a:pPr>
            <a:r>
              <a:rPr lang="en-US" dirty="0"/>
              <a:t>Four different cross validations were performed which are categorised under four different approaches within this section</a:t>
            </a:r>
          </a:p>
          <a:p>
            <a:pPr marL="342900" indent="-342900">
              <a:buFont typeface="Arial" panose="020B0604020202020204" pitchFamily="34" charset="0"/>
              <a:buChar char="•"/>
            </a:pPr>
            <a:r>
              <a:rPr lang="en-US" b="1" dirty="0"/>
              <a:t>Note</a:t>
            </a:r>
            <a:r>
              <a:rPr lang="en-US" dirty="0"/>
              <a:t>: The same pre-processed data is used as per ML best approach (3)</a:t>
            </a:r>
          </a:p>
          <a:p>
            <a:pPr marL="342900" indent="-34290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F01C0D00-1F97-305B-1000-3453407AA773}"/>
              </a:ext>
            </a:extLst>
          </p:cNvPr>
          <p:cNvSpPr txBox="1"/>
          <p:nvPr/>
        </p:nvSpPr>
        <p:spPr>
          <a:xfrm>
            <a:off x="333583" y="3429000"/>
            <a:ext cx="11091502" cy="2308324"/>
          </a:xfrm>
          <a:prstGeom prst="rect">
            <a:avLst/>
          </a:prstGeom>
          <a:noFill/>
        </p:spPr>
        <p:txBody>
          <a:bodyPr wrap="square" rtlCol="0">
            <a:spAutoFit/>
          </a:bodyPr>
          <a:lstStyle/>
          <a:p>
            <a:r>
              <a:rPr lang="en-US" b="1" dirty="0"/>
              <a:t>Key Definitions</a:t>
            </a:r>
          </a:p>
          <a:p>
            <a:pPr lvl="1"/>
            <a:endParaRPr lang="en-IN" dirty="0"/>
          </a:p>
          <a:p>
            <a:pPr marL="742950" lvl="1" indent="-285750">
              <a:buFont typeface="Arial" panose="020B0604020202020204" pitchFamily="34" charset="0"/>
              <a:buChar char="•"/>
            </a:pPr>
            <a:r>
              <a:rPr lang="en-IN" dirty="0"/>
              <a:t>Batch Size: The no. of samples of the dataset that model processes before updating it’s internal parameters</a:t>
            </a:r>
          </a:p>
          <a:p>
            <a:pPr marL="742950" lvl="1" indent="-285750">
              <a:buFont typeface="Arial" panose="020B0604020202020204" pitchFamily="34" charset="0"/>
              <a:buChar char="•"/>
            </a:pPr>
            <a:r>
              <a:rPr lang="en-IN" dirty="0"/>
              <a:t>Random Seed: A no. used to initialise random no. generator to ensure the model results are reproducible</a:t>
            </a:r>
          </a:p>
          <a:p>
            <a:pPr marL="742950" lvl="1" indent="-285750">
              <a:buFont typeface="Arial" panose="020B0604020202020204" pitchFamily="34" charset="0"/>
              <a:buChar char="•"/>
            </a:pPr>
            <a:r>
              <a:rPr lang="en-IN" dirty="0"/>
              <a:t>Learning Rate: A small no. that controls how much the model’s parameters are adjusted during training</a:t>
            </a:r>
          </a:p>
          <a:p>
            <a:pPr marL="742950" lvl="1" indent="-285750">
              <a:buFont typeface="Arial" panose="020B0604020202020204" pitchFamily="34" charset="0"/>
              <a:buChar char="•"/>
            </a:pPr>
            <a:r>
              <a:rPr lang="en-IN" dirty="0"/>
              <a:t>Epoch: A complete loop or pass through the entire training dataset</a:t>
            </a:r>
          </a:p>
          <a:p>
            <a:pPr marL="742950" lvl="1" indent="-285750">
              <a:buFont typeface="Arial" panose="020B0604020202020204" pitchFamily="34" charset="0"/>
              <a:buChar char="•"/>
            </a:pPr>
            <a:r>
              <a:rPr lang="en-IN" dirty="0"/>
              <a:t>Token Length: The no. of individual units (like words or sub-words) that make up a sequence in NLP tasks</a:t>
            </a:r>
          </a:p>
          <a:p>
            <a:pPr marL="742950" lvl="1" indent="-285750">
              <a:buFont typeface="Arial" panose="020B0604020202020204" pitchFamily="34" charset="0"/>
              <a:buChar char="•"/>
            </a:pPr>
            <a:r>
              <a:rPr lang="en-IN" dirty="0"/>
              <a:t>Dropout Rate: The % of neurons randomly ignored during training to prevent model from over-fitting</a:t>
            </a:r>
          </a:p>
        </p:txBody>
      </p:sp>
    </p:spTree>
    <p:extLst>
      <p:ext uri="{BB962C8B-B14F-4D97-AF65-F5344CB8AC3E}">
        <p14:creationId xmlns:p14="http://schemas.microsoft.com/office/powerpoint/2010/main" val="362342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22</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87793"/>
            <a:ext cx="10913808" cy="3477875"/>
          </a:xfrm>
          <a:prstGeom prst="rect">
            <a:avLst/>
          </a:prstGeom>
          <a:noFill/>
        </p:spPr>
        <p:txBody>
          <a:bodyPr wrap="square" rtlCol="0">
            <a:spAutoFit/>
          </a:bodyPr>
          <a:lstStyle/>
          <a:p>
            <a:r>
              <a:rPr lang="en-US" sz="2000" b="1" dirty="0"/>
              <a:t>Approach 1:</a:t>
            </a:r>
          </a:p>
          <a:p>
            <a:endParaRPr lang="en-US" sz="2000" dirty="0"/>
          </a:p>
          <a:p>
            <a:r>
              <a:rPr lang="en-IN" sz="2000" dirty="0"/>
              <a:t>Cross Validation 1:</a:t>
            </a:r>
          </a:p>
          <a:p>
            <a:pPr marL="800100" lvl="1" indent="-342900">
              <a:buFont typeface="Arial" panose="020B0604020202020204" pitchFamily="34" charset="0"/>
              <a:buChar char="•"/>
            </a:pPr>
            <a:r>
              <a:rPr lang="en-IN" sz="2000" dirty="0"/>
              <a:t>Split Ratio: 80 (Train) / 20 (Validate) 	</a:t>
            </a:r>
          </a:p>
          <a:p>
            <a:pPr marL="800100" lvl="1" indent="-342900">
              <a:buFont typeface="Arial" panose="020B0604020202020204" pitchFamily="34" charset="0"/>
              <a:buChar char="•"/>
            </a:pPr>
            <a:r>
              <a:rPr lang="en-IN" sz="2000" dirty="0"/>
              <a:t>Random Seed: 42, 101, 789, 1001, 2023</a:t>
            </a:r>
          </a:p>
          <a:p>
            <a:pPr marL="800100" lvl="1" indent="-342900">
              <a:buFont typeface="Arial" panose="020B0604020202020204" pitchFamily="34" charset="0"/>
              <a:buChar char="•"/>
            </a:pPr>
            <a:r>
              <a:rPr lang="en-IN" sz="2000" dirty="0"/>
              <a:t>Total Samples: 20,208  </a:t>
            </a:r>
            <a:r>
              <a:rPr lang="en-IN" sz="2000" dirty="0">
                <a:sym typeface="Wingdings" panose="05000000000000000000" pitchFamily="2" charset="2"/>
              </a:rPr>
              <a:t> Train: 16,166 | Val: 4042</a:t>
            </a:r>
            <a:r>
              <a:rPr lang="en-IN" sz="2000" dirty="0"/>
              <a:t> </a:t>
            </a:r>
          </a:p>
          <a:p>
            <a:pPr marL="800100" lvl="1" indent="-342900">
              <a:buFont typeface="Arial" panose="020B0604020202020204" pitchFamily="34" charset="0"/>
              <a:buChar char="•"/>
            </a:pPr>
            <a:r>
              <a:rPr lang="en-IN" sz="2000" dirty="0"/>
              <a:t>Batch Size: 16	</a:t>
            </a:r>
          </a:p>
          <a:p>
            <a:pPr marL="800100" lvl="1" indent="-342900">
              <a:buFont typeface="Arial" panose="020B0604020202020204" pitchFamily="34" charset="0"/>
              <a:buChar char="•"/>
            </a:pPr>
            <a:r>
              <a:rPr lang="en-IN" sz="2000" dirty="0"/>
              <a:t>Learning Rate: 5e-5</a:t>
            </a:r>
          </a:p>
          <a:p>
            <a:pPr marL="800100" lvl="1" indent="-342900">
              <a:buFont typeface="Arial" panose="020B0604020202020204" pitchFamily="34" charset="0"/>
              <a:buChar char="•"/>
            </a:pPr>
            <a:r>
              <a:rPr lang="en-IN" sz="2000" dirty="0"/>
              <a:t>Dropout Rate: 0.1	</a:t>
            </a:r>
          </a:p>
          <a:p>
            <a:pPr marL="800100" lvl="1" indent="-342900">
              <a:buFont typeface="Arial" panose="020B0604020202020204" pitchFamily="34" charset="0"/>
              <a:buChar char="•"/>
            </a:pPr>
            <a:r>
              <a:rPr lang="en-IN" sz="2000" dirty="0"/>
              <a:t>Token Length: 256</a:t>
            </a:r>
          </a:p>
          <a:p>
            <a:pPr marL="800100" lvl="1" indent="-342900">
              <a:buFont typeface="Arial" panose="020B0604020202020204" pitchFamily="34" charset="0"/>
              <a:buChar char="•"/>
            </a:pPr>
            <a:r>
              <a:rPr lang="en-IN" sz="2000" dirty="0"/>
              <a:t>Epoch: 4</a:t>
            </a:r>
          </a:p>
        </p:txBody>
      </p:sp>
    </p:spTree>
    <p:extLst>
      <p:ext uri="{BB962C8B-B14F-4D97-AF65-F5344CB8AC3E}">
        <p14:creationId xmlns:p14="http://schemas.microsoft.com/office/powerpoint/2010/main" val="377534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23</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959062"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1:</a:t>
            </a:r>
          </a:p>
          <a:p>
            <a:endParaRPr lang="en-US" sz="2000" dirty="0"/>
          </a:p>
          <a:p>
            <a:r>
              <a:rPr lang="en-IN" sz="2000" dirty="0"/>
              <a:t>Cross Validation 1:</a:t>
            </a:r>
          </a:p>
          <a:p>
            <a:endParaRPr lang="en-IN" sz="2000" dirty="0"/>
          </a:p>
        </p:txBody>
      </p:sp>
      <p:pic>
        <p:nvPicPr>
          <p:cNvPr id="2" name="Picture 1">
            <a:extLst>
              <a:ext uri="{FF2B5EF4-FFF2-40B4-BE49-F238E27FC236}">
                <a16:creationId xmlns:a16="http://schemas.microsoft.com/office/drawing/2014/main" id="{96C25C76-5CA2-32F9-74FA-78F713E03690}"/>
              </a:ext>
            </a:extLst>
          </p:cNvPr>
          <p:cNvPicPr>
            <a:picLocks noChangeAspect="1"/>
          </p:cNvPicPr>
          <p:nvPr/>
        </p:nvPicPr>
        <p:blipFill>
          <a:blip r:embed="rId3"/>
          <a:stretch>
            <a:fillRect/>
          </a:stretch>
        </p:blipFill>
        <p:spPr>
          <a:xfrm>
            <a:off x="511275" y="2910043"/>
            <a:ext cx="10493952" cy="1700665"/>
          </a:xfrm>
          <a:prstGeom prst="rect">
            <a:avLst/>
          </a:prstGeom>
        </p:spPr>
      </p:pic>
      <p:pic>
        <p:nvPicPr>
          <p:cNvPr id="8" name="Picture 7">
            <a:extLst>
              <a:ext uri="{FF2B5EF4-FFF2-40B4-BE49-F238E27FC236}">
                <a16:creationId xmlns:a16="http://schemas.microsoft.com/office/drawing/2014/main" id="{77D93902-CDA5-5365-1E96-099963499B9B}"/>
              </a:ext>
            </a:extLst>
          </p:cNvPr>
          <p:cNvPicPr>
            <a:picLocks noChangeAspect="1"/>
          </p:cNvPicPr>
          <p:nvPr/>
        </p:nvPicPr>
        <p:blipFill>
          <a:blip r:embed="rId4"/>
          <a:stretch>
            <a:fillRect/>
          </a:stretch>
        </p:blipFill>
        <p:spPr>
          <a:xfrm>
            <a:off x="511275" y="4715550"/>
            <a:ext cx="10407079" cy="1700665"/>
          </a:xfrm>
          <a:prstGeom prst="rect">
            <a:avLst/>
          </a:prstGeom>
        </p:spPr>
      </p:pic>
    </p:spTree>
    <p:extLst>
      <p:ext uri="{BB962C8B-B14F-4D97-AF65-F5344CB8AC3E}">
        <p14:creationId xmlns:p14="http://schemas.microsoft.com/office/powerpoint/2010/main" val="93294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24</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1:</a:t>
            </a:r>
          </a:p>
          <a:p>
            <a:endParaRPr lang="en-US" sz="2000" dirty="0"/>
          </a:p>
          <a:p>
            <a:r>
              <a:rPr lang="en-IN" sz="2000" dirty="0"/>
              <a:t>Cross Validation 1:</a:t>
            </a:r>
          </a:p>
          <a:p>
            <a:endParaRPr lang="en-IN" sz="2000" dirty="0"/>
          </a:p>
        </p:txBody>
      </p:sp>
      <p:sp>
        <p:nvSpPr>
          <p:cNvPr id="9" name="TextBox 8">
            <a:extLst>
              <a:ext uri="{FF2B5EF4-FFF2-40B4-BE49-F238E27FC236}">
                <a16:creationId xmlns:a16="http://schemas.microsoft.com/office/drawing/2014/main" id="{72472ECB-1D87-F063-9995-DCFD818D4849}"/>
              </a:ext>
            </a:extLst>
          </p:cNvPr>
          <p:cNvSpPr txBox="1"/>
          <p:nvPr/>
        </p:nvSpPr>
        <p:spPr>
          <a:xfrm>
            <a:off x="734961" y="2900369"/>
            <a:ext cx="8955355" cy="400110"/>
          </a:xfrm>
          <a:prstGeom prst="rect">
            <a:avLst/>
          </a:prstGeom>
          <a:noFill/>
        </p:spPr>
        <p:txBody>
          <a:bodyPr wrap="square" rtlCol="0">
            <a:spAutoFit/>
          </a:bodyPr>
          <a:lstStyle/>
          <a:p>
            <a:r>
              <a:rPr lang="en-US" sz="2000" b="0" i="0" u="none" strike="noStrike" baseline="0" dirty="0"/>
              <a:t>Train, Validation Mean Accuracy/Loss &amp; Standard Deviation Across Different Seeds</a:t>
            </a:r>
            <a:endParaRPr lang="en-IN" sz="2000" dirty="0"/>
          </a:p>
        </p:txBody>
      </p:sp>
      <p:pic>
        <p:nvPicPr>
          <p:cNvPr id="11" name="Picture 10">
            <a:extLst>
              <a:ext uri="{FF2B5EF4-FFF2-40B4-BE49-F238E27FC236}">
                <a16:creationId xmlns:a16="http://schemas.microsoft.com/office/drawing/2014/main" id="{0EE2F45B-EF46-F913-78EB-3CDDF90A4B5C}"/>
              </a:ext>
            </a:extLst>
          </p:cNvPr>
          <p:cNvPicPr>
            <a:picLocks noChangeAspect="1"/>
          </p:cNvPicPr>
          <p:nvPr/>
        </p:nvPicPr>
        <p:blipFill>
          <a:blip r:embed="rId3"/>
          <a:stretch>
            <a:fillRect/>
          </a:stretch>
        </p:blipFill>
        <p:spPr>
          <a:xfrm>
            <a:off x="1136184" y="3491735"/>
            <a:ext cx="3862246" cy="2512725"/>
          </a:xfrm>
          <a:prstGeom prst="rect">
            <a:avLst/>
          </a:prstGeom>
        </p:spPr>
      </p:pic>
      <p:pic>
        <p:nvPicPr>
          <p:cNvPr id="12" name="Picture 11">
            <a:extLst>
              <a:ext uri="{FF2B5EF4-FFF2-40B4-BE49-F238E27FC236}">
                <a16:creationId xmlns:a16="http://schemas.microsoft.com/office/drawing/2014/main" id="{1E3D394D-99CC-AB38-2C9F-58BFBAF16586}"/>
              </a:ext>
            </a:extLst>
          </p:cNvPr>
          <p:cNvPicPr>
            <a:picLocks noChangeAspect="1"/>
          </p:cNvPicPr>
          <p:nvPr/>
        </p:nvPicPr>
        <p:blipFill>
          <a:blip r:embed="rId4"/>
          <a:stretch>
            <a:fillRect/>
          </a:stretch>
        </p:blipFill>
        <p:spPr>
          <a:xfrm>
            <a:off x="6219485" y="3557522"/>
            <a:ext cx="3648757" cy="2446938"/>
          </a:xfrm>
          <a:prstGeom prst="rect">
            <a:avLst/>
          </a:prstGeom>
        </p:spPr>
      </p:pic>
    </p:spTree>
    <p:extLst>
      <p:ext uri="{BB962C8B-B14F-4D97-AF65-F5344CB8AC3E}">
        <p14:creationId xmlns:p14="http://schemas.microsoft.com/office/powerpoint/2010/main" val="78077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25</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3477875"/>
          </a:xfrm>
          <a:prstGeom prst="rect">
            <a:avLst/>
          </a:prstGeom>
          <a:noFill/>
        </p:spPr>
        <p:txBody>
          <a:bodyPr wrap="square" rtlCol="0">
            <a:spAutoFit/>
          </a:bodyPr>
          <a:lstStyle/>
          <a:p>
            <a:r>
              <a:rPr lang="en-US" sz="2000" b="1" dirty="0"/>
              <a:t>Approach 2:</a:t>
            </a:r>
          </a:p>
          <a:p>
            <a:endParaRPr lang="en-US" sz="2000" dirty="0"/>
          </a:p>
          <a:p>
            <a:r>
              <a:rPr lang="en-IN" sz="2000" dirty="0"/>
              <a:t>Cross Validation 2:</a:t>
            </a:r>
          </a:p>
          <a:p>
            <a:pPr marL="800100" lvl="1" indent="-342900">
              <a:buFont typeface="Arial" panose="020B0604020202020204" pitchFamily="34" charset="0"/>
              <a:buChar char="•"/>
            </a:pPr>
            <a:r>
              <a:rPr lang="en-IN" sz="2000" b="1" dirty="0"/>
              <a:t>Split Ratio: 70 (Train) / 30 (Validate) </a:t>
            </a:r>
            <a:r>
              <a:rPr lang="en-IN" sz="2000" dirty="0"/>
              <a:t>	</a:t>
            </a:r>
          </a:p>
          <a:p>
            <a:pPr marL="800100" lvl="1" indent="-342900">
              <a:buFont typeface="Arial" panose="020B0604020202020204" pitchFamily="34" charset="0"/>
              <a:buChar char="•"/>
            </a:pPr>
            <a:r>
              <a:rPr lang="en-IN" sz="2000" dirty="0"/>
              <a:t>Random Seed: 42, 101, 789, 1001, 2023</a:t>
            </a:r>
          </a:p>
          <a:p>
            <a:pPr marL="800100" lvl="1" indent="-342900">
              <a:buFont typeface="Arial" panose="020B0604020202020204" pitchFamily="34" charset="0"/>
              <a:buChar char="•"/>
            </a:pPr>
            <a:r>
              <a:rPr lang="en-IN" sz="2000" dirty="0"/>
              <a:t>Total Samples: 20,208  </a:t>
            </a:r>
            <a:r>
              <a:rPr lang="en-IN" sz="2000" dirty="0">
                <a:sym typeface="Wingdings" panose="05000000000000000000" pitchFamily="2" charset="2"/>
              </a:rPr>
              <a:t> </a:t>
            </a:r>
            <a:r>
              <a:rPr lang="en-IN" sz="2000" b="1" dirty="0">
                <a:sym typeface="Wingdings" panose="05000000000000000000" pitchFamily="2" charset="2"/>
              </a:rPr>
              <a:t>Train: 14,145 | Val: 6063</a:t>
            </a:r>
            <a:r>
              <a:rPr lang="en-IN" sz="2000" b="1" dirty="0"/>
              <a:t> </a:t>
            </a:r>
          </a:p>
          <a:p>
            <a:pPr marL="800100" lvl="1" indent="-342900">
              <a:buFont typeface="Arial" panose="020B0604020202020204" pitchFamily="34" charset="0"/>
              <a:buChar char="•"/>
            </a:pPr>
            <a:r>
              <a:rPr lang="en-IN" sz="2000" b="1" dirty="0"/>
              <a:t>Batch Size: 32</a:t>
            </a:r>
            <a:r>
              <a:rPr lang="en-IN" sz="2000" dirty="0"/>
              <a:t>	</a:t>
            </a:r>
          </a:p>
          <a:p>
            <a:pPr marL="800100" lvl="1" indent="-342900">
              <a:buFont typeface="Arial" panose="020B0604020202020204" pitchFamily="34" charset="0"/>
              <a:buChar char="•"/>
            </a:pPr>
            <a:r>
              <a:rPr lang="en-IN" sz="2000" b="1" dirty="0"/>
              <a:t>Learning Rate: 2e-5</a:t>
            </a:r>
          </a:p>
          <a:p>
            <a:pPr marL="800100" lvl="1" indent="-342900">
              <a:buFont typeface="Arial" panose="020B0604020202020204" pitchFamily="34" charset="0"/>
              <a:buChar char="•"/>
            </a:pPr>
            <a:r>
              <a:rPr lang="en-IN" sz="2000" b="1" dirty="0"/>
              <a:t>Dropout Rate: 0.2	</a:t>
            </a:r>
          </a:p>
          <a:p>
            <a:pPr marL="800100" lvl="1" indent="-342900">
              <a:buFont typeface="Arial" panose="020B0604020202020204" pitchFamily="34" charset="0"/>
              <a:buChar char="•"/>
            </a:pPr>
            <a:r>
              <a:rPr lang="en-IN" sz="2000" dirty="0"/>
              <a:t>Token Length: 256</a:t>
            </a:r>
          </a:p>
          <a:p>
            <a:pPr marL="800100" lvl="1" indent="-342900">
              <a:buFont typeface="Arial" panose="020B0604020202020204" pitchFamily="34" charset="0"/>
              <a:buChar char="•"/>
            </a:pPr>
            <a:r>
              <a:rPr lang="en-IN" sz="2000" dirty="0"/>
              <a:t>Epoch: 4</a:t>
            </a:r>
          </a:p>
        </p:txBody>
      </p:sp>
    </p:spTree>
    <p:extLst>
      <p:ext uri="{BB962C8B-B14F-4D97-AF65-F5344CB8AC3E}">
        <p14:creationId xmlns:p14="http://schemas.microsoft.com/office/powerpoint/2010/main" val="178997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26</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2:</a:t>
            </a:r>
          </a:p>
          <a:p>
            <a:endParaRPr lang="en-US" sz="2000" dirty="0"/>
          </a:p>
          <a:p>
            <a:r>
              <a:rPr lang="en-IN" sz="2000" dirty="0"/>
              <a:t>Cross Validation 2:</a:t>
            </a:r>
          </a:p>
          <a:p>
            <a:endParaRPr lang="en-IN" sz="2000" dirty="0"/>
          </a:p>
        </p:txBody>
      </p:sp>
      <p:pic>
        <p:nvPicPr>
          <p:cNvPr id="9" name="Picture 8">
            <a:extLst>
              <a:ext uri="{FF2B5EF4-FFF2-40B4-BE49-F238E27FC236}">
                <a16:creationId xmlns:a16="http://schemas.microsoft.com/office/drawing/2014/main" id="{DFCB1D3B-053A-B7E4-C5CB-68DC400EA040}"/>
              </a:ext>
            </a:extLst>
          </p:cNvPr>
          <p:cNvPicPr>
            <a:picLocks noChangeAspect="1"/>
          </p:cNvPicPr>
          <p:nvPr/>
        </p:nvPicPr>
        <p:blipFill>
          <a:blip r:embed="rId3"/>
          <a:stretch>
            <a:fillRect/>
          </a:stretch>
        </p:blipFill>
        <p:spPr>
          <a:xfrm>
            <a:off x="511274" y="2938631"/>
            <a:ext cx="9260155" cy="1776919"/>
          </a:xfrm>
          <a:prstGeom prst="rect">
            <a:avLst/>
          </a:prstGeom>
        </p:spPr>
      </p:pic>
      <p:pic>
        <p:nvPicPr>
          <p:cNvPr id="11" name="Picture 10">
            <a:extLst>
              <a:ext uri="{FF2B5EF4-FFF2-40B4-BE49-F238E27FC236}">
                <a16:creationId xmlns:a16="http://schemas.microsoft.com/office/drawing/2014/main" id="{003485AF-7961-BD7D-52B7-8045D8E35C38}"/>
              </a:ext>
            </a:extLst>
          </p:cNvPr>
          <p:cNvPicPr>
            <a:picLocks noChangeAspect="1"/>
          </p:cNvPicPr>
          <p:nvPr/>
        </p:nvPicPr>
        <p:blipFill>
          <a:blip r:embed="rId4"/>
          <a:stretch>
            <a:fillRect/>
          </a:stretch>
        </p:blipFill>
        <p:spPr>
          <a:xfrm>
            <a:off x="511273" y="4592670"/>
            <a:ext cx="9260155" cy="1789889"/>
          </a:xfrm>
          <a:prstGeom prst="rect">
            <a:avLst/>
          </a:prstGeom>
        </p:spPr>
      </p:pic>
    </p:spTree>
    <p:extLst>
      <p:ext uri="{BB962C8B-B14F-4D97-AF65-F5344CB8AC3E}">
        <p14:creationId xmlns:p14="http://schemas.microsoft.com/office/powerpoint/2010/main" val="322403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27</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2:</a:t>
            </a:r>
          </a:p>
          <a:p>
            <a:endParaRPr lang="en-US" sz="2000" dirty="0"/>
          </a:p>
          <a:p>
            <a:r>
              <a:rPr lang="en-IN" sz="2000" dirty="0"/>
              <a:t>Cross Validation 2:</a:t>
            </a:r>
          </a:p>
          <a:p>
            <a:endParaRPr lang="en-IN" sz="2000" dirty="0"/>
          </a:p>
        </p:txBody>
      </p:sp>
      <p:sp>
        <p:nvSpPr>
          <p:cNvPr id="9" name="TextBox 8">
            <a:extLst>
              <a:ext uri="{FF2B5EF4-FFF2-40B4-BE49-F238E27FC236}">
                <a16:creationId xmlns:a16="http://schemas.microsoft.com/office/drawing/2014/main" id="{72472ECB-1D87-F063-9995-DCFD818D4849}"/>
              </a:ext>
            </a:extLst>
          </p:cNvPr>
          <p:cNvSpPr txBox="1"/>
          <p:nvPr/>
        </p:nvSpPr>
        <p:spPr>
          <a:xfrm>
            <a:off x="734961" y="2900369"/>
            <a:ext cx="8955355" cy="400110"/>
          </a:xfrm>
          <a:prstGeom prst="rect">
            <a:avLst/>
          </a:prstGeom>
          <a:noFill/>
        </p:spPr>
        <p:txBody>
          <a:bodyPr wrap="square" rtlCol="0">
            <a:spAutoFit/>
          </a:bodyPr>
          <a:lstStyle/>
          <a:p>
            <a:r>
              <a:rPr lang="en-US" sz="2000" b="0" i="0" u="none" strike="noStrike" baseline="0" dirty="0"/>
              <a:t>Train, Validation Mean Accuracy/Loss &amp; Standard Deviation Across Different Seeds</a:t>
            </a:r>
            <a:endParaRPr lang="en-IN" sz="2000" dirty="0"/>
          </a:p>
        </p:txBody>
      </p:sp>
      <p:pic>
        <p:nvPicPr>
          <p:cNvPr id="2" name="Picture 1">
            <a:extLst>
              <a:ext uri="{FF2B5EF4-FFF2-40B4-BE49-F238E27FC236}">
                <a16:creationId xmlns:a16="http://schemas.microsoft.com/office/drawing/2014/main" id="{4D8BD444-3A0D-23F5-7A7C-F2DEF41CA350}"/>
              </a:ext>
            </a:extLst>
          </p:cNvPr>
          <p:cNvPicPr>
            <a:picLocks noChangeAspect="1"/>
          </p:cNvPicPr>
          <p:nvPr/>
        </p:nvPicPr>
        <p:blipFill>
          <a:blip r:embed="rId3"/>
          <a:stretch>
            <a:fillRect/>
          </a:stretch>
        </p:blipFill>
        <p:spPr>
          <a:xfrm>
            <a:off x="1428167" y="3557522"/>
            <a:ext cx="3278279" cy="2446938"/>
          </a:xfrm>
          <a:prstGeom prst="rect">
            <a:avLst/>
          </a:prstGeom>
        </p:spPr>
      </p:pic>
      <p:pic>
        <p:nvPicPr>
          <p:cNvPr id="8" name="Picture 7">
            <a:extLst>
              <a:ext uri="{FF2B5EF4-FFF2-40B4-BE49-F238E27FC236}">
                <a16:creationId xmlns:a16="http://schemas.microsoft.com/office/drawing/2014/main" id="{C8123DD1-3FBF-420E-8D1A-E29238BC9C30}"/>
              </a:ext>
            </a:extLst>
          </p:cNvPr>
          <p:cNvPicPr>
            <a:picLocks noChangeAspect="1"/>
          </p:cNvPicPr>
          <p:nvPr/>
        </p:nvPicPr>
        <p:blipFill>
          <a:blip r:embed="rId4"/>
          <a:stretch>
            <a:fillRect/>
          </a:stretch>
        </p:blipFill>
        <p:spPr>
          <a:xfrm>
            <a:off x="5968180" y="3429000"/>
            <a:ext cx="3569110" cy="2575460"/>
          </a:xfrm>
          <a:prstGeom prst="rect">
            <a:avLst/>
          </a:prstGeom>
        </p:spPr>
      </p:pic>
    </p:spTree>
    <p:extLst>
      <p:ext uri="{BB962C8B-B14F-4D97-AF65-F5344CB8AC3E}">
        <p14:creationId xmlns:p14="http://schemas.microsoft.com/office/powerpoint/2010/main" val="3025239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28</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3477875"/>
          </a:xfrm>
          <a:prstGeom prst="rect">
            <a:avLst/>
          </a:prstGeom>
          <a:noFill/>
        </p:spPr>
        <p:txBody>
          <a:bodyPr wrap="square" rtlCol="0">
            <a:spAutoFit/>
          </a:bodyPr>
          <a:lstStyle/>
          <a:p>
            <a:r>
              <a:rPr lang="en-US" sz="2000" b="1" dirty="0"/>
              <a:t>Approach 3:</a:t>
            </a:r>
          </a:p>
          <a:p>
            <a:endParaRPr lang="en-US" sz="2000" dirty="0"/>
          </a:p>
          <a:p>
            <a:r>
              <a:rPr lang="en-IN" sz="2000" dirty="0"/>
              <a:t>Cross Validation 3:</a:t>
            </a:r>
          </a:p>
          <a:p>
            <a:pPr marL="800100" lvl="1" indent="-342900">
              <a:buFont typeface="Arial" panose="020B0604020202020204" pitchFamily="34" charset="0"/>
              <a:buChar char="•"/>
            </a:pPr>
            <a:r>
              <a:rPr lang="en-IN" sz="2000" b="1" dirty="0"/>
              <a:t>Split Ratio: 60 (Train) / 40 (Validate) </a:t>
            </a:r>
            <a:r>
              <a:rPr lang="en-IN" sz="2000" dirty="0"/>
              <a:t>	</a:t>
            </a:r>
          </a:p>
          <a:p>
            <a:pPr marL="800100" lvl="1" indent="-342900">
              <a:buFont typeface="Arial" panose="020B0604020202020204" pitchFamily="34" charset="0"/>
              <a:buChar char="•"/>
            </a:pPr>
            <a:r>
              <a:rPr lang="en-IN" sz="2000" dirty="0"/>
              <a:t>Random Seed: 42, 101, 789, 1001, 2023</a:t>
            </a:r>
          </a:p>
          <a:p>
            <a:pPr marL="800100" lvl="1" indent="-342900">
              <a:buFont typeface="Arial" panose="020B0604020202020204" pitchFamily="34" charset="0"/>
              <a:buChar char="•"/>
            </a:pPr>
            <a:r>
              <a:rPr lang="en-IN" sz="2000" dirty="0"/>
              <a:t>Total Samples: 20,208  </a:t>
            </a:r>
            <a:r>
              <a:rPr lang="en-IN" sz="2000" dirty="0">
                <a:sym typeface="Wingdings" panose="05000000000000000000" pitchFamily="2" charset="2"/>
              </a:rPr>
              <a:t> </a:t>
            </a:r>
            <a:r>
              <a:rPr lang="en-IN" sz="2000" b="1" dirty="0">
                <a:sym typeface="Wingdings" panose="05000000000000000000" pitchFamily="2" charset="2"/>
              </a:rPr>
              <a:t>Train: 12,124 | Val: 8084</a:t>
            </a:r>
            <a:r>
              <a:rPr lang="en-IN" sz="2000" b="1" dirty="0"/>
              <a:t> </a:t>
            </a:r>
          </a:p>
          <a:p>
            <a:pPr marL="800100" lvl="1" indent="-342900">
              <a:buFont typeface="Arial" panose="020B0604020202020204" pitchFamily="34" charset="0"/>
              <a:buChar char="•"/>
            </a:pPr>
            <a:r>
              <a:rPr lang="en-IN" sz="2000" b="1" dirty="0"/>
              <a:t>Batch Size: 64</a:t>
            </a:r>
            <a:r>
              <a:rPr lang="en-IN" sz="2000" dirty="0"/>
              <a:t>	</a:t>
            </a:r>
          </a:p>
          <a:p>
            <a:pPr marL="800100" lvl="1" indent="-342900">
              <a:buFont typeface="Arial" panose="020B0604020202020204" pitchFamily="34" charset="0"/>
              <a:buChar char="•"/>
            </a:pPr>
            <a:r>
              <a:rPr lang="en-IN" sz="2000" dirty="0"/>
              <a:t>Learning Rate: 2e-5</a:t>
            </a:r>
          </a:p>
          <a:p>
            <a:pPr marL="800100" lvl="1" indent="-342900">
              <a:buFont typeface="Arial" panose="020B0604020202020204" pitchFamily="34" charset="0"/>
              <a:buChar char="•"/>
            </a:pPr>
            <a:r>
              <a:rPr lang="en-IN" sz="2000" b="1" dirty="0"/>
              <a:t>Dropout Rate: 0.3	</a:t>
            </a:r>
          </a:p>
          <a:p>
            <a:pPr marL="800100" lvl="1" indent="-342900">
              <a:buFont typeface="Arial" panose="020B0604020202020204" pitchFamily="34" charset="0"/>
              <a:buChar char="•"/>
            </a:pPr>
            <a:r>
              <a:rPr lang="en-IN" sz="2000" dirty="0"/>
              <a:t>Token Length: 512</a:t>
            </a:r>
          </a:p>
          <a:p>
            <a:pPr marL="800100" lvl="1" indent="-342900">
              <a:buFont typeface="Arial" panose="020B0604020202020204" pitchFamily="34" charset="0"/>
              <a:buChar char="•"/>
            </a:pPr>
            <a:r>
              <a:rPr lang="en-IN" sz="2000" dirty="0"/>
              <a:t>Epoch: 4</a:t>
            </a:r>
          </a:p>
        </p:txBody>
      </p:sp>
    </p:spTree>
    <p:extLst>
      <p:ext uri="{BB962C8B-B14F-4D97-AF65-F5344CB8AC3E}">
        <p14:creationId xmlns:p14="http://schemas.microsoft.com/office/powerpoint/2010/main" val="421140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29</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3:</a:t>
            </a:r>
          </a:p>
          <a:p>
            <a:endParaRPr lang="en-US" sz="2000" dirty="0"/>
          </a:p>
          <a:p>
            <a:r>
              <a:rPr lang="en-IN" sz="2000" dirty="0"/>
              <a:t>Cross Validation 3:</a:t>
            </a:r>
          </a:p>
          <a:p>
            <a:endParaRPr lang="en-IN" sz="2000" dirty="0"/>
          </a:p>
        </p:txBody>
      </p:sp>
      <p:pic>
        <p:nvPicPr>
          <p:cNvPr id="2" name="Picture 1">
            <a:extLst>
              <a:ext uri="{FF2B5EF4-FFF2-40B4-BE49-F238E27FC236}">
                <a16:creationId xmlns:a16="http://schemas.microsoft.com/office/drawing/2014/main" id="{001CC71E-53E1-35D7-8A6B-E9E54C238302}"/>
              </a:ext>
            </a:extLst>
          </p:cNvPr>
          <p:cNvPicPr>
            <a:picLocks noChangeAspect="1"/>
          </p:cNvPicPr>
          <p:nvPr/>
        </p:nvPicPr>
        <p:blipFill>
          <a:blip r:embed="rId3"/>
          <a:stretch>
            <a:fillRect/>
          </a:stretch>
        </p:blipFill>
        <p:spPr>
          <a:xfrm>
            <a:off x="333583" y="2864970"/>
            <a:ext cx="9260155" cy="1796374"/>
          </a:xfrm>
          <a:prstGeom prst="rect">
            <a:avLst/>
          </a:prstGeom>
        </p:spPr>
      </p:pic>
      <p:pic>
        <p:nvPicPr>
          <p:cNvPr id="8" name="Picture 7">
            <a:extLst>
              <a:ext uri="{FF2B5EF4-FFF2-40B4-BE49-F238E27FC236}">
                <a16:creationId xmlns:a16="http://schemas.microsoft.com/office/drawing/2014/main" id="{F6940822-0FC9-B06E-A3AF-A54F324DA490}"/>
              </a:ext>
            </a:extLst>
          </p:cNvPr>
          <p:cNvPicPr>
            <a:picLocks noChangeAspect="1"/>
          </p:cNvPicPr>
          <p:nvPr/>
        </p:nvPicPr>
        <p:blipFill>
          <a:blip r:embed="rId4"/>
          <a:stretch>
            <a:fillRect/>
          </a:stretch>
        </p:blipFill>
        <p:spPr>
          <a:xfrm>
            <a:off x="511277" y="4659298"/>
            <a:ext cx="9082462" cy="1699098"/>
          </a:xfrm>
          <a:prstGeom prst="rect">
            <a:avLst/>
          </a:prstGeom>
        </p:spPr>
      </p:pic>
    </p:spTree>
    <p:extLst>
      <p:ext uri="{BB962C8B-B14F-4D97-AF65-F5344CB8AC3E}">
        <p14:creationId xmlns:p14="http://schemas.microsoft.com/office/powerpoint/2010/main" val="375208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95899" y="312350"/>
            <a:ext cx="10647172" cy="788940"/>
          </a:xfrm>
          <a:noFill/>
        </p:spPr>
        <p:txBody>
          <a:bodyPr anchor="b">
            <a:noAutofit/>
          </a:bodyPr>
          <a:lstStyle/>
          <a:p>
            <a:pPr algn="ctr"/>
            <a:r>
              <a:rPr lang="en-US" b="1" dirty="0"/>
              <a:t>Content</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895899" y="1139543"/>
            <a:ext cx="9944945" cy="5310418"/>
          </a:xfrm>
          <a:noFill/>
        </p:spPr>
        <p:txBody>
          <a:bodyPr anchor="t">
            <a:noAutofit/>
          </a:bodyPr>
          <a:lstStyle/>
          <a:p>
            <a:pPr marL="342900" indent="-342900">
              <a:buFont typeface="Arial" panose="020B0604020202020204" pitchFamily="34" charset="0"/>
              <a:buChar char="•"/>
            </a:pPr>
            <a:r>
              <a:rPr lang="en-US" sz="2400" dirty="0"/>
              <a:t>Introduction</a:t>
            </a:r>
          </a:p>
          <a:p>
            <a:pPr marL="342900" indent="-342900">
              <a:buFont typeface="Arial" panose="020B0604020202020204" pitchFamily="34" charset="0"/>
              <a:buChar char="•"/>
            </a:pPr>
            <a:r>
              <a:rPr lang="en-US" sz="2400" dirty="0"/>
              <a:t>Problem Statement</a:t>
            </a:r>
          </a:p>
          <a:p>
            <a:pPr marL="342900" indent="-342900">
              <a:buFont typeface="Arial" panose="020B0604020202020204" pitchFamily="34" charset="0"/>
              <a:buChar char="•"/>
            </a:pPr>
            <a:r>
              <a:rPr lang="en-US" sz="2400" dirty="0"/>
              <a:t>Aim and Objectives</a:t>
            </a:r>
          </a:p>
          <a:p>
            <a:pPr marL="342900" indent="-342900">
              <a:buFont typeface="Arial" panose="020B0604020202020204" pitchFamily="34" charset="0"/>
              <a:buChar char="•"/>
            </a:pPr>
            <a:r>
              <a:rPr lang="en-US" sz="2400" dirty="0"/>
              <a:t>Main Challenges</a:t>
            </a:r>
          </a:p>
          <a:p>
            <a:pPr marL="342900" indent="-342900">
              <a:buFont typeface="Arial" panose="020B0604020202020204" pitchFamily="34" charset="0"/>
              <a:buChar char="•"/>
            </a:pPr>
            <a:r>
              <a:rPr lang="en-US" sz="2400" dirty="0"/>
              <a:t>AI System Design</a:t>
            </a:r>
          </a:p>
          <a:p>
            <a:pPr marL="342900" indent="-342900">
              <a:buFont typeface="Arial" panose="020B0604020202020204" pitchFamily="34" charset="0"/>
              <a:buChar char="•"/>
            </a:pPr>
            <a:r>
              <a:rPr lang="en-US" sz="2400" dirty="0"/>
              <a:t>Best model selection</a:t>
            </a:r>
          </a:p>
          <a:p>
            <a:pPr marL="342900" indent="-342900">
              <a:buFont typeface="Arial" panose="020B0604020202020204" pitchFamily="34" charset="0"/>
              <a:buChar char="•"/>
            </a:pPr>
            <a:r>
              <a:rPr lang="en-US" sz="2400" dirty="0"/>
              <a:t>WEB APPLICATION – BEST MODEL DEPLOYMENT</a:t>
            </a:r>
          </a:p>
          <a:p>
            <a:pPr marL="342900" indent="-342900">
              <a:buFont typeface="Arial" panose="020B0604020202020204" pitchFamily="34" charset="0"/>
              <a:buChar char="•"/>
            </a:pPr>
            <a:r>
              <a:rPr lang="en-US" sz="2400" dirty="0"/>
              <a:t>Conclusion and Future work</a:t>
            </a:r>
          </a:p>
        </p:txBody>
      </p:sp>
      <p:sp>
        <p:nvSpPr>
          <p:cNvPr id="4" name="Date Placeholder 3">
            <a:extLst>
              <a:ext uri="{FF2B5EF4-FFF2-40B4-BE49-F238E27FC236}">
                <a16:creationId xmlns:a16="http://schemas.microsoft.com/office/drawing/2014/main" id="{2787CB3E-54C2-813D-DDC6-9AD63AF10F02}"/>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22BE7DA3-1FC3-E344-9BD2-864776C0651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960F5746-1B38-1F0E-8852-CE3058995049}"/>
              </a:ext>
            </a:extLst>
          </p:cNvPr>
          <p:cNvSpPr>
            <a:spLocks noGrp="1"/>
          </p:cNvSpPr>
          <p:nvPr>
            <p:ph type="sldNum" sz="quarter" idx="13"/>
          </p:nvPr>
        </p:nvSpPr>
        <p:spPr/>
        <p:txBody>
          <a:bodyPr/>
          <a:lstStyle/>
          <a:p>
            <a:fld id="{CBD12358-51D2-46B3-9BDE-DF29528B9454}" type="slidenum">
              <a:rPr lang="en-US" smtClean="0"/>
              <a:t>3</a:t>
            </a:fld>
            <a:endParaRPr lang="en-US"/>
          </a:p>
        </p:txBody>
      </p:sp>
    </p:spTree>
    <p:extLst>
      <p:ext uri="{BB962C8B-B14F-4D97-AF65-F5344CB8AC3E}">
        <p14:creationId xmlns:p14="http://schemas.microsoft.com/office/powerpoint/2010/main" val="412474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30</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3:</a:t>
            </a:r>
          </a:p>
          <a:p>
            <a:endParaRPr lang="en-US" sz="2000" dirty="0"/>
          </a:p>
          <a:p>
            <a:r>
              <a:rPr lang="en-IN" sz="2000" dirty="0"/>
              <a:t>Cross Validation 3:</a:t>
            </a:r>
          </a:p>
          <a:p>
            <a:endParaRPr lang="en-IN" sz="2000" dirty="0"/>
          </a:p>
        </p:txBody>
      </p:sp>
      <p:sp>
        <p:nvSpPr>
          <p:cNvPr id="9" name="TextBox 8">
            <a:extLst>
              <a:ext uri="{FF2B5EF4-FFF2-40B4-BE49-F238E27FC236}">
                <a16:creationId xmlns:a16="http://schemas.microsoft.com/office/drawing/2014/main" id="{72472ECB-1D87-F063-9995-DCFD818D4849}"/>
              </a:ext>
            </a:extLst>
          </p:cNvPr>
          <p:cNvSpPr txBox="1"/>
          <p:nvPr/>
        </p:nvSpPr>
        <p:spPr>
          <a:xfrm>
            <a:off x="734961" y="2900369"/>
            <a:ext cx="8955355" cy="400110"/>
          </a:xfrm>
          <a:prstGeom prst="rect">
            <a:avLst/>
          </a:prstGeom>
          <a:noFill/>
        </p:spPr>
        <p:txBody>
          <a:bodyPr wrap="square" rtlCol="0">
            <a:spAutoFit/>
          </a:bodyPr>
          <a:lstStyle/>
          <a:p>
            <a:r>
              <a:rPr lang="en-US" sz="2000" b="0" i="0" u="none" strike="noStrike" baseline="0" dirty="0"/>
              <a:t>Train, Validation Mean Accuracy/Loss &amp; Standard Deviation Across Different Seeds</a:t>
            </a:r>
            <a:endParaRPr lang="en-IN" sz="2000" dirty="0"/>
          </a:p>
        </p:txBody>
      </p:sp>
      <p:pic>
        <p:nvPicPr>
          <p:cNvPr id="11" name="Picture 10">
            <a:extLst>
              <a:ext uri="{FF2B5EF4-FFF2-40B4-BE49-F238E27FC236}">
                <a16:creationId xmlns:a16="http://schemas.microsoft.com/office/drawing/2014/main" id="{7DC098CA-B426-3D8E-A1C6-1C7C44014998}"/>
              </a:ext>
            </a:extLst>
          </p:cNvPr>
          <p:cNvPicPr>
            <a:picLocks noChangeAspect="1"/>
          </p:cNvPicPr>
          <p:nvPr/>
        </p:nvPicPr>
        <p:blipFill>
          <a:blip r:embed="rId3"/>
          <a:stretch>
            <a:fillRect/>
          </a:stretch>
        </p:blipFill>
        <p:spPr>
          <a:xfrm>
            <a:off x="734961" y="3429000"/>
            <a:ext cx="3889420" cy="2995307"/>
          </a:xfrm>
          <a:prstGeom prst="rect">
            <a:avLst/>
          </a:prstGeom>
        </p:spPr>
      </p:pic>
      <p:pic>
        <p:nvPicPr>
          <p:cNvPr id="12" name="Picture 11">
            <a:extLst>
              <a:ext uri="{FF2B5EF4-FFF2-40B4-BE49-F238E27FC236}">
                <a16:creationId xmlns:a16="http://schemas.microsoft.com/office/drawing/2014/main" id="{7DB67E9C-278C-0386-1AAD-31D38ABB45EB}"/>
              </a:ext>
            </a:extLst>
          </p:cNvPr>
          <p:cNvPicPr>
            <a:picLocks noChangeAspect="1"/>
          </p:cNvPicPr>
          <p:nvPr/>
        </p:nvPicPr>
        <p:blipFill>
          <a:blip r:embed="rId4"/>
          <a:stretch>
            <a:fillRect/>
          </a:stretch>
        </p:blipFill>
        <p:spPr>
          <a:xfrm>
            <a:off x="5429483" y="3429001"/>
            <a:ext cx="3889420" cy="2995306"/>
          </a:xfrm>
          <a:prstGeom prst="rect">
            <a:avLst/>
          </a:prstGeom>
        </p:spPr>
      </p:pic>
    </p:spTree>
    <p:extLst>
      <p:ext uri="{BB962C8B-B14F-4D97-AF65-F5344CB8AC3E}">
        <p14:creationId xmlns:p14="http://schemas.microsoft.com/office/powerpoint/2010/main" val="36298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31</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Models Approaches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3477875"/>
          </a:xfrm>
          <a:prstGeom prst="rect">
            <a:avLst/>
          </a:prstGeom>
          <a:noFill/>
        </p:spPr>
        <p:txBody>
          <a:bodyPr wrap="square" rtlCol="0">
            <a:spAutoFit/>
          </a:bodyPr>
          <a:lstStyle/>
          <a:p>
            <a:r>
              <a:rPr lang="en-US" sz="2000" b="1" dirty="0"/>
              <a:t>Approach 4:</a:t>
            </a:r>
          </a:p>
          <a:p>
            <a:endParaRPr lang="en-US" sz="2000" dirty="0"/>
          </a:p>
          <a:p>
            <a:r>
              <a:rPr lang="en-IN" sz="2000" dirty="0"/>
              <a:t>Cross Validation 4:</a:t>
            </a:r>
          </a:p>
          <a:p>
            <a:pPr marL="800100" lvl="1" indent="-342900">
              <a:buFont typeface="Arial" panose="020B0604020202020204" pitchFamily="34" charset="0"/>
              <a:buChar char="•"/>
            </a:pPr>
            <a:r>
              <a:rPr lang="en-IN" sz="2000" dirty="0"/>
              <a:t>Split Ratio: 60 (Train) / 40 (Validate) 	</a:t>
            </a:r>
          </a:p>
          <a:p>
            <a:pPr marL="800100" lvl="1" indent="-342900">
              <a:buFont typeface="Arial" panose="020B0604020202020204" pitchFamily="34" charset="0"/>
              <a:buChar char="•"/>
            </a:pPr>
            <a:r>
              <a:rPr lang="en-IN" sz="2000" dirty="0"/>
              <a:t>Random Seed: 42, 101, 789, 1001, 2023</a:t>
            </a:r>
          </a:p>
          <a:p>
            <a:pPr marL="800100" lvl="1" indent="-342900">
              <a:buFont typeface="Arial" panose="020B0604020202020204" pitchFamily="34" charset="0"/>
              <a:buChar char="•"/>
            </a:pPr>
            <a:r>
              <a:rPr lang="en-IN" sz="2000" dirty="0"/>
              <a:t>Total Samples: 20,208  </a:t>
            </a:r>
            <a:r>
              <a:rPr lang="en-IN" sz="2000" dirty="0">
                <a:sym typeface="Wingdings" panose="05000000000000000000" pitchFamily="2" charset="2"/>
              </a:rPr>
              <a:t> Train: 12,124 | Val: 8084</a:t>
            </a:r>
            <a:r>
              <a:rPr lang="en-IN" sz="2000" dirty="0"/>
              <a:t> </a:t>
            </a:r>
          </a:p>
          <a:p>
            <a:pPr marL="800100" lvl="1" indent="-342900">
              <a:buFont typeface="Arial" panose="020B0604020202020204" pitchFamily="34" charset="0"/>
              <a:buChar char="•"/>
            </a:pPr>
            <a:r>
              <a:rPr lang="en-IN" sz="2000" dirty="0"/>
              <a:t>Batch Size: 64	</a:t>
            </a:r>
          </a:p>
          <a:p>
            <a:pPr marL="800100" lvl="1" indent="-342900">
              <a:buFont typeface="Arial" panose="020B0604020202020204" pitchFamily="34" charset="0"/>
              <a:buChar char="•"/>
            </a:pPr>
            <a:r>
              <a:rPr lang="en-IN" sz="2000" dirty="0"/>
              <a:t>Learning Rate: 2e-5</a:t>
            </a:r>
          </a:p>
          <a:p>
            <a:pPr marL="800100" lvl="1" indent="-342900">
              <a:buFont typeface="Arial" panose="020B0604020202020204" pitchFamily="34" charset="0"/>
              <a:buChar char="•"/>
            </a:pPr>
            <a:r>
              <a:rPr lang="en-IN" sz="2000" dirty="0"/>
              <a:t>Dropout Rate: 0.3</a:t>
            </a:r>
            <a:r>
              <a:rPr lang="en-IN" sz="2000" b="1" dirty="0"/>
              <a:t>	</a:t>
            </a:r>
          </a:p>
          <a:p>
            <a:pPr marL="800100" lvl="1" indent="-342900">
              <a:buFont typeface="Arial" panose="020B0604020202020204" pitchFamily="34" charset="0"/>
              <a:buChar char="•"/>
            </a:pPr>
            <a:r>
              <a:rPr lang="en-IN" sz="2000" dirty="0"/>
              <a:t>Token Length: 512</a:t>
            </a:r>
          </a:p>
          <a:p>
            <a:pPr marL="800100" lvl="1" indent="-342900">
              <a:buFont typeface="Arial" panose="020B0604020202020204" pitchFamily="34" charset="0"/>
              <a:buChar char="•"/>
            </a:pPr>
            <a:r>
              <a:rPr lang="en-IN" sz="2000" b="1" dirty="0"/>
              <a:t>Epoch: 8</a:t>
            </a:r>
          </a:p>
        </p:txBody>
      </p:sp>
    </p:spTree>
    <p:extLst>
      <p:ext uri="{BB962C8B-B14F-4D97-AF65-F5344CB8AC3E}">
        <p14:creationId xmlns:p14="http://schemas.microsoft.com/office/powerpoint/2010/main" val="351606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32</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4:</a:t>
            </a:r>
          </a:p>
          <a:p>
            <a:endParaRPr lang="en-US" sz="2000" dirty="0"/>
          </a:p>
          <a:p>
            <a:r>
              <a:rPr lang="en-IN" sz="2000" dirty="0"/>
              <a:t>Cross Validation 4:</a:t>
            </a:r>
          </a:p>
          <a:p>
            <a:endParaRPr lang="en-IN" sz="2000" dirty="0"/>
          </a:p>
        </p:txBody>
      </p:sp>
      <p:pic>
        <p:nvPicPr>
          <p:cNvPr id="9" name="Picture 8">
            <a:extLst>
              <a:ext uri="{FF2B5EF4-FFF2-40B4-BE49-F238E27FC236}">
                <a16:creationId xmlns:a16="http://schemas.microsoft.com/office/drawing/2014/main" id="{E7FB72A0-45CC-F5E7-05FA-7B3B5B8AC865}"/>
              </a:ext>
            </a:extLst>
          </p:cNvPr>
          <p:cNvPicPr>
            <a:picLocks noChangeAspect="1"/>
          </p:cNvPicPr>
          <p:nvPr/>
        </p:nvPicPr>
        <p:blipFill>
          <a:blip r:embed="rId3"/>
          <a:stretch>
            <a:fillRect/>
          </a:stretch>
        </p:blipFill>
        <p:spPr>
          <a:xfrm>
            <a:off x="511275" y="3007870"/>
            <a:ext cx="9260154" cy="1783404"/>
          </a:xfrm>
          <a:prstGeom prst="rect">
            <a:avLst/>
          </a:prstGeom>
        </p:spPr>
      </p:pic>
      <p:pic>
        <p:nvPicPr>
          <p:cNvPr id="11" name="Picture 10">
            <a:extLst>
              <a:ext uri="{FF2B5EF4-FFF2-40B4-BE49-F238E27FC236}">
                <a16:creationId xmlns:a16="http://schemas.microsoft.com/office/drawing/2014/main" id="{9B3ED0FB-D391-18A7-E6E5-CB546ECFDFEC}"/>
              </a:ext>
            </a:extLst>
          </p:cNvPr>
          <p:cNvPicPr>
            <a:picLocks noChangeAspect="1"/>
          </p:cNvPicPr>
          <p:nvPr/>
        </p:nvPicPr>
        <p:blipFill>
          <a:blip r:embed="rId4"/>
          <a:stretch>
            <a:fillRect/>
          </a:stretch>
        </p:blipFill>
        <p:spPr>
          <a:xfrm>
            <a:off x="511275" y="4704921"/>
            <a:ext cx="9260154" cy="1608306"/>
          </a:xfrm>
          <a:prstGeom prst="rect">
            <a:avLst/>
          </a:prstGeom>
        </p:spPr>
      </p:pic>
    </p:spTree>
    <p:extLst>
      <p:ext uri="{BB962C8B-B14F-4D97-AF65-F5344CB8AC3E}">
        <p14:creationId xmlns:p14="http://schemas.microsoft.com/office/powerpoint/2010/main" val="247933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33</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1323439"/>
          </a:xfrm>
          <a:prstGeom prst="rect">
            <a:avLst/>
          </a:prstGeom>
          <a:noFill/>
        </p:spPr>
        <p:txBody>
          <a:bodyPr wrap="square" rtlCol="0">
            <a:spAutoFit/>
          </a:bodyPr>
          <a:lstStyle/>
          <a:p>
            <a:r>
              <a:rPr lang="en-US" sz="2000" b="1" dirty="0"/>
              <a:t>Approach 4:</a:t>
            </a:r>
          </a:p>
          <a:p>
            <a:endParaRPr lang="en-US" sz="2000" dirty="0"/>
          </a:p>
          <a:p>
            <a:r>
              <a:rPr lang="en-IN" sz="2000" dirty="0"/>
              <a:t>Cross Validation 4:</a:t>
            </a:r>
          </a:p>
          <a:p>
            <a:endParaRPr lang="en-IN" sz="2000" dirty="0"/>
          </a:p>
        </p:txBody>
      </p:sp>
      <p:sp>
        <p:nvSpPr>
          <p:cNvPr id="9" name="TextBox 8">
            <a:extLst>
              <a:ext uri="{FF2B5EF4-FFF2-40B4-BE49-F238E27FC236}">
                <a16:creationId xmlns:a16="http://schemas.microsoft.com/office/drawing/2014/main" id="{72472ECB-1D87-F063-9995-DCFD818D4849}"/>
              </a:ext>
            </a:extLst>
          </p:cNvPr>
          <p:cNvSpPr txBox="1"/>
          <p:nvPr/>
        </p:nvSpPr>
        <p:spPr>
          <a:xfrm>
            <a:off x="734961" y="2900369"/>
            <a:ext cx="8955355" cy="400110"/>
          </a:xfrm>
          <a:prstGeom prst="rect">
            <a:avLst/>
          </a:prstGeom>
          <a:noFill/>
        </p:spPr>
        <p:txBody>
          <a:bodyPr wrap="square" rtlCol="0">
            <a:spAutoFit/>
          </a:bodyPr>
          <a:lstStyle/>
          <a:p>
            <a:r>
              <a:rPr lang="en-US" sz="2000" b="0" i="0" u="none" strike="noStrike" baseline="0" dirty="0"/>
              <a:t>Train, Validation Mean Accuracy/Loss &amp; Standard Deviation Across Different Seeds</a:t>
            </a:r>
            <a:endParaRPr lang="en-IN" sz="2000" dirty="0"/>
          </a:p>
        </p:txBody>
      </p:sp>
      <p:pic>
        <p:nvPicPr>
          <p:cNvPr id="2" name="Picture 1">
            <a:extLst>
              <a:ext uri="{FF2B5EF4-FFF2-40B4-BE49-F238E27FC236}">
                <a16:creationId xmlns:a16="http://schemas.microsoft.com/office/drawing/2014/main" id="{372D8A6E-DAD3-72E9-283A-4E2333AA4545}"/>
              </a:ext>
            </a:extLst>
          </p:cNvPr>
          <p:cNvPicPr>
            <a:picLocks noChangeAspect="1"/>
          </p:cNvPicPr>
          <p:nvPr/>
        </p:nvPicPr>
        <p:blipFill>
          <a:blip r:embed="rId3"/>
          <a:stretch>
            <a:fillRect/>
          </a:stretch>
        </p:blipFill>
        <p:spPr>
          <a:xfrm>
            <a:off x="734961" y="3429001"/>
            <a:ext cx="3889420" cy="2995306"/>
          </a:xfrm>
          <a:prstGeom prst="rect">
            <a:avLst/>
          </a:prstGeom>
        </p:spPr>
      </p:pic>
      <p:pic>
        <p:nvPicPr>
          <p:cNvPr id="8" name="Picture 7">
            <a:extLst>
              <a:ext uri="{FF2B5EF4-FFF2-40B4-BE49-F238E27FC236}">
                <a16:creationId xmlns:a16="http://schemas.microsoft.com/office/drawing/2014/main" id="{9BD9080B-2FF5-241C-9089-6D9058F7848A}"/>
              </a:ext>
            </a:extLst>
          </p:cNvPr>
          <p:cNvPicPr>
            <a:picLocks noChangeAspect="1"/>
          </p:cNvPicPr>
          <p:nvPr/>
        </p:nvPicPr>
        <p:blipFill>
          <a:blip r:embed="rId4"/>
          <a:stretch>
            <a:fillRect/>
          </a:stretch>
        </p:blipFill>
        <p:spPr>
          <a:xfrm>
            <a:off x="5800896" y="3429001"/>
            <a:ext cx="3889420" cy="2995306"/>
          </a:xfrm>
          <a:prstGeom prst="rect">
            <a:avLst/>
          </a:prstGeom>
        </p:spPr>
      </p:pic>
    </p:spTree>
    <p:extLst>
      <p:ext uri="{BB962C8B-B14F-4D97-AF65-F5344CB8AC3E}">
        <p14:creationId xmlns:p14="http://schemas.microsoft.com/office/powerpoint/2010/main" val="164638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34</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400110"/>
          </a:xfrm>
          <a:prstGeom prst="rect">
            <a:avLst/>
          </a:prstGeom>
          <a:noFill/>
        </p:spPr>
        <p:txBody>
          <a:bodyPr wrap="square" rtlCol="0">
            <a:spAutoFit/>
          </a:bodyPr>
          <a:lstStyle/>
          <a:p>
            <a:r>
              <a:rPr lang="en-US" sz="2000" b="1" dirty="0"/>
              <a:t>Approach 1 vs Approach 2 vs Approach 3 vs Approach 4 (Validation Data)</a:t>
            </a:r>
            <a:endParaRPr lang="en-IN" sz="2000" b="1" dirty="0"/>
          </a:p>
        </p:txBody>
      </p:sp>
      <p:graphicFrame>
        <p:nvGraphicFramePr>
          <p:cNvPr id="11" name="Table 10">
            <a:extLst>
              <a:ext uri="{FF2B5EF4-FFF2-40B4-BE49-F238E27FC236}">
                <a16:creationId xmlns:a16="http://schemas.microsoft.com/office/drawing/2014/main" id="{3469CCC0-097C-1EA1-11F5-F565016BCD3A}"/>
              </a:ext>
            </a:extLst>
          </p:cNvPr>
          <p:cNvGraphicFramePr>
            <a:graphicFrameLocks noGrp="1"/>
          </p:cNvGraphicFramePr>
          <p:nvPr>
            <p:extLst>
              <p:ext uri="{D42A27DB-BD31-4B8C-83A1-F6EECF244321}">
                <p14:modId xmlns:p14="http://schemas.microsoft.com/office/powerpoint/2010/main" val="1387632399"/>
              </p:ext>
            </p:extLst>
          </p:nvPr>
        </p:nvGraphicFramePr>
        <p:xfrm>
          <a:off x="717755" y="2743446"/>
          <a:ext cx="9830426" cy="2682240"/>
        </p:xfrm>
        <a:graphic>
          <a:graphicData uri="http://schemas.openxmlformats.org/drawingml/2006/table">
            <a:tbl>
              <a:tblPr firstRow="1" bandRow="1">
                <a:tableStyleId>{7E9639D4-E3E2-4D34-9284-5A2195B3D0D7}</a:tableStyleId>
              </a:tblPr>
              <a:tblGrid>
                <a:gridCol w="2210428">
                  <a:extLst>
                    <a:ext uri="{9D8B030D-6E8A-4147-A177-3AD203B41FA5}">
                      <a16:colId xmlns:a16="http://schemas.microsoft.com/office/drawing/2014/main" val="450711946"/>
                    </a:ext>
                  </a:extLst>
                </a:gridCol>
                <a:gridCol w="208280">
                  <a:extLst>
                    <a:ext uri="{9D8B030D-6E8A-4147-A177-3AD203B41FA5}">
                      <a16:colId xmlns:a16="http://schemas.microsoft.com/office/drawing/2014/main" val="4124254348"/>
                    </a:ext>
                  </a:extLst>
                </a:gridCol>
                <a:gridCol w="1817165">
                  <a:extLst>
                    <a:ext uri="{9D8B030D-6E8A-4147-A177-3AD203B41FA5}">
                      <a16:colId xmlns:a16="http://schemas.microsoft.com/office/drawing/2014/main" val="2671246960"/>
                    </a:ext>
                  </a:extLst>
                </a:gridCol>
                <a:gridCol w="2104103">
                  <a:extLst>
                    <a:ext uri="{9D8B030D-6E8A-4147-A177-3AD203B41FA5}">
                      <a16:colId xmlns:a16="http://schemas.microsoft.com/office/drawing/2014/main" val="4039302357"/>
                    </a:ext>
                  </a:extLst>
                </a:gridCol>
                <a:gridCol w="1553497">
                  <a:extLst>
                    <a:ext uri="{9D8B030D-6E8A-4147-A177-3AD203B41FA5}">
                      <a16:colId xmlns:a16="http://schemas.microsoft.com/office/drawing/2014/main" val="456893845"/>
                    </a:ext>
                  </a:extLst>
                </a:gridCol>
                <a:gridCol w="1936953">
                  <a:extLst>
                    <a:ext uri="{9D8B030D-6E8A-4147-A177-3AD203B41FA5}">
                      <a16:colId xmlns:a16="http://schemas.microsoft.com/office/drawing/2014/main" val="3364724342"/>
                    </a:ext>
                  </a:extLst>
                </a:gridCol>
              </a:tblGrid>
              <a:tr h="338679">
                <a:tc rowSpan="2" gridSpan="2">
                  <a:txBody>
                    <a:bodyPr/>
                    <a:lstStyle/>
                    <a:p>
                      <a:r>
                        <a:rPr lang="en-US" sz="2000" dirty="0"/>
                        <a:t>Approach</a:t>
                      </a:r>
                      <a:endParaRPr lang="en-IN" sz="2000" dirty="0"/>
                    </a:p>
                  </a:txBody>
                  <a:tcPr/>
                </a:tc>
                <a:tc rowSpan="2" hMerge="1">
                  <a:txBody>
                    <a:bodyPr/>
                    <a:lstStyle/>
                    <a:p>
                      <a:endParaRPr lang="en-IN"/>
                    </a:p>
                  </a:txBody>
                  <a:tcPr/>
                </a:tc>
                <a:tc>
                  <a:txBody>
                    <a:bodyPr/>
                    <a:lstStyle/>
                    <a:p>
                      <a:r>
                        <a:rPr lang="en-US" sz="2000" dirty="0"/>
                        <a:t>distilBERT</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IN"/>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33740664"/>
                  </a:ext>
                </a:extLst>
              </a:tr>
              <a:tr h="592688">
                <a:tc gridSpan="2" vMerge="1">
                  <a:txBody>
                    <a:bodyPr/>
                    <a:lstStyle/>
                    <a:p>
                      <a:endParaRPr lang="en-IN"/>
                    </a:p>
                  </a:txBody>
                  <a:tcPr/>
                </a:tc>
                <a:tc hMerge="1"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Train Accuracy</a:t>
                      </a:r>
                    </a:p>
                  </a:txBody>
                  <a:tcPr>
                    <a:lnR w="12700" cap="flat" cmpd="sng" algn="ctr">
                      <a:solidFill>
                        <a:schemeClr val="tx1"/>
                      </a:solidFill>
                      <a:prstDash val="solid"/>
                      <a:round/>
                      <a:headEnd type="none" w="med" len="med"/>
                      <a:tailEnd type="none" w="med" len="med"/>
                    </a:lnR>
                  </a:tcPr>
                </a:tc>
                <a:tc>
                  <a:txBody>
                    <a:bodyPr/>
                    <a:lstStyle/>
                    <a:p>
                      <a:r>
                        <a:rPr lang="en-US" sz="2000" dirty="0"/>
                        <a:t>Validation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t>Training Loss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t>Validation Loss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7241097"/>
                  </a:ext>
                </a:extLst>
              </a:tr>
              <a:tr h="338679">
                <a:tc>
                  <a:txBody>
                    <a:bodyPr/>
                    <a:lstStyle/>
                    <a:p>
                      <a:r>
                        <a:rPr lang="en-US" sz="2000" dirty="0"/>
                        <a:t>Approach 1</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000" dirty="0"/>
                        <a:t>83.25</a:t>
                      </a:r>
                    </a:p>
                  </a:txBody>
                  <a:tcPr>
                    <a:lnR w="12700" cap="flat" cmpd="sng" algn="ctr">
                      <a:solidFill>
                        <a:schemeClr val="tx1"/>
                      </a:solidFill>
                      <a:prstDash val="solid"/>
                      <a:round/>
                      <a:headEnd type="none" w="med" len="med"/>
                      <a:tailEnd type="none" w="med" len="med"/>
                    </a:lnR>
                  </a:tcPr>
                </a:tc>
                <a:tc>
                  <a:txBody>
                    <a:bodyPr/>
                    <a:lstStyle/>
                    <a:p>
                      <a:pPr algn="ctr"/>
                      <a:r>
                        <a:rPr lang="en-IN" sz="2000" dirty="0"/>
                        <a:t>73.16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5906359"/>
                  </a:ext>
                </a:extLst>
              </a:tr>
              <a:tr h="343382">
                <a:tc>
                  <a:txBody>
                    <a:bodyPr/>
                    <a:lstStyle/>
                    <a:p>
                      <a:r>
                        <a:rPr lang="en-US" sz="2000" dirty="0"/>
                        <a:t>Approach 2</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pPr algn="ctr"/>
                      <a:r>
                        <a:rPr lang="en-IN" sz="2000" dirty="0"/>
                        <a:t>77.63</a:t>
                      </a:r>
                    </a:p>
                  </a:txBody>
                  <a:tcPr>
                    <a:lnR w="12700" cap="flat" cmpd="sng" algn="ctr">
                      <a:solidFill>
                        <a:schemeClr val="tx1"/>
                      </a:solidFill>
                      <a:prstDash val="solid"/>
                      <a:round/>
                      <a:headEnd type="none" w="med" len="med"/>
                      <a:tailEnd type="none" w="med" len="med"/>
                    </a:lnR>
                  </a:tcPr>
                </a:tc>
                <a:tc>
                  <a:txBody>
                    <a:bodyPr/>
                    <a:lstStyle/>
                    <a:p>
                      <a:pPr algn="ctr"/>
                      <a:r>
                        <a:rPr lang="en-IN" sz="2000" dirty="0"/>
                        <a:t>73.71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1257328"/>
                  </a:ext>
                </a:extLst>
              </a:tr>
              <a:tr h="343382">
                <a:tc>
                  <a:txBody>
                    <a:bodyPr/>
                    <a:lstStyle/>
                    <a:p>
                      <a:r>
                        <a:rPr lang="en-US" sz="2000" dirty="0"/>
                        <a:t>Approach 3</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pPr algn="ctr"/>
                      <a:r>
                        <a:rPr lang="en-IN" sz="2000" b="0" dirty="0"/>
                        <a:t>74.08</a:t>
                      </a:r>
                    </a:p>
                  </a:txBody>
                  <a:tcPr>
                    <a:lnR w="12700" cap="flat" cmpd="sng" algn="ctr">
                      <a:solidFill>
                        <a:schemeClr val="tx1"/>
                      </a:solidFill>
                      <a:prstDash val="solid"/>
                      <a:round/>
                      <a:headEnd type="none" w="med" len="med"/>
                      <a:tailEnd type="none" w="med" len="med"/>
                    </a:lnR>
                  </a:tcPr>
                </a:tc>
                <a:tc>
                  <a:txBody>
                    <a:bodyPr/>
                    <a:lstStyle/>
                    <a:p>
                      <a:pPr algn="ctr"/>
                      <a:r>
                        <a:rPr lang="en-IN" sz="2000" b="1" dirty="0"/>
                        <a:t>75.17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dirty="0"/>
                        <a:t>0.009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763454"/>
                  </a:ext>
                </a:extLst>
              </a:tr>
              <a:tr h="343382">
                <a:tc>
                  <a:txBody>
                    <a:bodyPr/>
                    <a:lstStyle/>
                    <a:p>
                      <a:r>
                        <a:rPr lang="en-US" sz="2000" dirty="0"/>
                        <a:t>Approach 4</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pPr algn="ctr"/>
                      <a:r>
                        <a:rPr lang="en-IN" sz="2000" b="0" dirty="0"/>
                        <a:t>82.77</a:t>
                      </a:r>
                    </a:p>
                  </a:txBody>
                  <a:tcPr>
                    <a:lnR w="12700" cap="flat" cmpd="sng" algn="ctr">
                      <a:solidFill>
                        <a:schemeClr val="tx1"/>
                      </a:solidFill>
                      <a:prstDash val="solid"/>
                      <a:round/>
                      <a:headEnd type="none" w="med" len="med"/>
                      <a:tailEnd type="none" w="med" len="med"/>
                    </a:lnR>
                  </a:tcPr>
                </a:tc>
                <a:tc>
                  <a:txBody>
                    <a:bodyPr/>
                    <a:lstStyle/>
                    <a:p>
                      <a:pPr algn="ctr"/>
                      <a:r>
                        <a:rPr lang="en-IN" sz="2000" b="0" dirty="0"/>
                        <a:t>72.61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5004961"/>
                  </a:ext>
                </a:extLst>
              </a:tr>
            </a:tbl>
          </a:graphicData>
        </a:graphic>
      </p:graphicFrame>
      <p:pic>
        <p:nvPicPr>
          <p:cNvPr id="13" name="Graphic 12" descr="Upward trend with solid fill">
            <a:extLst>
              <a:ext uri="{FF2B5EF4-FFF2-40B4-BE49-F238E27FC236}">
                <a16:creationId xmlns:a16="http://schemas.microsoft.com/office/drawing/2014/main" id="{28B9A99D-B977-0691-4112-5185E1E1DF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2318" y="4719766"/>
            <a:ext cx="287570" cy="287570"/>
          </a:xfrm>
          <a:prstGeom prst="rect">
            <a:avLst/>
          </a:prstGeom>
        </p:spPr>
      </p:pic>
      <p:pic>
        <p:nvPicPr>
          <p:cNvPr id="14" name="Graphic 13" descr="Upward trend with solid fill">
            <a:extLst>
              <a:ext uri="{FF2B5EF4-FFF2-40B4-BE49-F238E27FC236}">
                <a16:creationId xmlns:a16="http://schemas.microsoft.com/office/drawing/2014/main" id="{853EFA3E-A4AC-37EC-0AA7-85EF60C599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4122" y="4722483"/>
            <a:ext cx="287570" cy="287570"/>
          </a:xfrm>
          <a:prstGeom prst="rect">
            <a:avLst/>
          </a:prstGeom>
        </p:spPr>
      </p:pic>
    </p:spTree>
    <p:extLst>
      <p:ext uri="{BB962C8B-B14F-4D97-AF65-F5344CB8AC3E}">
        <p14:creationId xmlns:p14="http://schemas.microsoft.com/office/powerpoint/2010/main" val="4282945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35</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DistilBERT Approaches Evaluation Scores</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400110"/>
          </a:xfrm>
          <a:prstGeom prst="rect">
            <a:avLst/>
          </a:prstGeom>
          <a:noFill/>
        </p:spPr>
        <p:txBody>
          <a:bodyPr wrap="square" rtlCol="0">
            <a:spAutoFit/>
          </a:bodyPr>
          <a:lstStyle/>
          <a:p>
            <a:r>
              <a:rPr lang="en-US" sz="2000" b="1" dirty="0"/>
              <a:t>Approach 1 vs Approach 2 vs Approach 3 vs Approach 4 (Validation Data)</a:t>
            </a:r>
            <a:endParaRPr lang="en-IN" sz="2000" b="1" dirty="0"/>
          </a:p>
        </p:txBody>
      </p:sp>
      <p:graphicFrame>
        <p:nvGraphicFramePr>
          <p:cNvPr id="2" name="Table 1">
            <a:extLst>
              <a:ext uri="{FF2B5EF4-FFF2-40B4-BE49-F238E27FC236}">
                <a16:creationId xmlns:a16="http://schemas.microsoft.com/office/drawing/2014/main" id="{CFDF3ECF-FD20-8BDC-A968-03D18133DEBA}"/>
              </a:ext>
            </a:extLst>
          </p:cNvPr>
          <p:cNvGraphicFramePr>
            <a:graphicFrameLocks noGrp="1"/>
          </p:cNvGraphicFramePr>
          <p:nvPr>
            <p:extLst>
              <p:ext uri="{D42A27DB-BD31-4B8C-83A1-F6EECF244321}">
                <p14:modId xmlns:p14="http://schemas.microsoft.com/office/powerpoint/2010/main" val="2278742967"/>
              </p:ext>
            </p:extLst>
          </p:nvPr>
        </p:nvGraphicFramePr>
        <p:xfrm>
          <a:off x="759541" y="2710689"/>
          <a:ext cx="11009672" cy="2682240"/>
        </p:xfrm>
        <a:graphic>
          <a:graphicData uri="http://schemas.openxmlformats.org/drawingml/2006/table">
            <a:tbl>
              <a:tblPr firstRow="1" bandRow="1">
                <a:tableStyleId>{7E9639D4-E3E2-4D34-9284-5A2195B3D0D7}</a:tableStyleId>
              </a:tblPr>
              <a:tblGrid>
                <a:gridCol w="1561615">
                  <a:extLst>
                    <a:ext uri="{9D8B030D-6E8A-4147-A177-3AD203B41FA5}">
                      <a16:colId xmlns:a16="http://schemas.microsoft.com/office/drawing/2014/main" val="3342345000"/>
                    </a:ext>
                  </a:extLst>
                </a:gridCol>
                <a:gridCol w="1167243">
                  <a:extLst>
                    <a:ext uri="{9D8B030D-6E8A-4147-A177-3AD203B41FA5}">
                      <a16:colId xmlns:a16="http://schemas.microsoft.com/office/drawing/2014/main" val="362116387"/>
                    </a:ext>
                  </a:extLst>
                </a:gridCol>
                <a:gridCol w="945677">
                  <a:extLst>
                    <a:ext uri="{9D8B030D-6E8A-4147-A177-3AD203B41FA5}">
                      <a16:colId xmlns:a16="http://schemas.microsoft.com/office/drawing/2014/main" val="3933764056"/>
                    </a:ext>
                  </a:extLst>
                </a:gridCol>
                <a:gridCol w="849234">
                  <a:extLst>
                    <a:ext uri="{9D8B030D-6E8A-4147-A177-3AD203B41FA5}">
                      <a16:colId xmlns:a16="http://schemas.microsoft.com/office/drawing/2014/main" val="4265187235"/>
                    </a:ext>
                  </a:extLst>
                </a:gridCol>
                <a:gridCol w="1354442">
                  <a:extLst>
                    <a:ext uri="{9D8B030D-6E8A-4147-A177-3AD203B41FA5}">
                      <a16:colId xmlns:a16="http://schemas.microsoft.com/office/drawing/2014/main" val="3527061674"/>
                    </a:ext>
                  </a:extLst>
                </a:gridCol>
                <a:gridCol w="961544">
                  <a:extLst>
                    <a:ext uri="{9D8B030D-6E8A-4147-A177-3AD203B41FA5}">
                      <a16:colId xmlns:a16="http://schemas.microsoft.com/office/drawing/2014/main" val="3910637761"/>
                    </a:ext>
                  </a:extLst>
                </a:gridCol>
                <a:gridCol w="988780">
                  <a:extLst>
                    <a:ext uri="{9D8B030D-6E8A-4147-A177-3AD203B41FA5}">
                      <a16:colId xmlns:a16="http://schemas.microsoft.com/office/drawing/2014/main" val="3898055912"/>
                    </a:ext>
                  </a:extLst>
                </a:gridCol>
                <a:gridCol w="1287122">
                  <a:extLst>
                    <a:ext uri="{9D8B030D-6E8A-4147-A177-3AD203B41FA5}">
                      <a16:colId xmlns:a16="http://schemas.microsoft.com/office/drawing/2014/main" val="3935480841"/>
                    </a:ext>
                  </a:extLst>
                </a:gridCol>
                <a:gridCol w="991055">
                  <a:extLst>
                    <a:ext uri="{9D8B030D-6E8A-4147-A177-3AD203B41FA5}">
                      <a16:colId xmlns:a16="http://schemas.microsoft.com/office/drawing/2014/main" val="654080339"/>
                    </a:ext>
                  </a:extLst>
                </a:gridCol>
                <a:gridCol w="902960">
                  <a:extLst>
                    <a:ext uri="{9D8B030D-6E8A-4147-A177-3AD203B41FA5}">
                      <a16:colId xmlns:a16="http://schemas.microsoft.com/office/drawing/2014/main" val="3361946048"/>
                    </a:ext>
                  </a:extLst>
                </a:gridCol>
              </a:tblGrid>
              <a:tr h="320040">
                <a:tc rowSpan="2">
                  <a:txBody>
                    <a:bodyPr/>
                    <a:lstStyle/>
                    <a:p>
                      <a:r>
                        <a:rPr lang="en-US" sz="2000" dirty="0"/>
                        <a:t>Approach</a:t>
                      </a:r>
                      <a:endParaRPr lang="en-IN" sz="2000" dirty="0"/>
                    </a:p>
                  </a:txBody>
                  <a:tcPr>
                    <a:lnR w="12700" cap="flat" cmpd="sng" algn="ctr">
                      <a:solidFill>
                        <a:schemeClr val="tx1"/>
                      </a:solidFill>
                      <a:prstDash val="solid"/>
                      <a:round/>
                      <a:headEnd type="none" w="med" len="med"/>
                      <a:tailEnd type="none" w="med" len="med"/>
                    </a:lnR>
                  </a:tcPr>
                </a:tc>
                <a:tc gridSpan="3">
                  <a:txBody>
                    <a:bodyPr/>
                    <a:lstStyle/>
                    <a:p>
                      <a:r>
                        <a:rPr lang="en-US" sz="2000" dirty="0"/>
                        <a:t>Label 0</a:t>
                      </a:r>
                    </a:p>
                    <a:p>
                      <a:endParaRPr lang="en-IN"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1</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2</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168317">
                <a:tc vMerge="1">
                  <a:txBody>
                    <a:bodyPr/>
                    <a:lstStyle/>
                    <a:p>
                      <a:endParaRPr lang="en-IN"/>
                    </a:p>
                  </a:txBody>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sz="2000" dirty="0"/>
                        <a:t>Approach 1</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sz="2000" dirty="0"/>
                        <a:t>Approach 2</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r h="289702">
                <a:tc>
                  <a:txBody>
                    <a:bodyPr/>
                    <a:lstStyle/>
                    <a:p>
                      <a:r>
                        <a:rPr lang="en-US" sz="2000" dirty="0"/>
                        <a:t>Approach 3</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0" i="0" u="none" strike="noStrike" kern="1200" baseline="0" dirty="0">
                          <a:solidFill>
                            <a:schemeClr val="tx1"/>
                          </a:solidFill>
                          <a:latin typeface="+mn-lt"/>
                          <a:ea typeface="+mn-ea"/>
                          <a:cs typeface="+mn-cs"/>
                        </a:rPr>
                        <a:t>7</a:t>
                      </a:r>
                      <a:r>
                        <a:rPr lang="en-IN" sz="2000" b="0" i="0" u="none" strike="noStrike" kern="1200" baseline="0" dirty="0">
                          <a:solidFill>
                            <a:schemeClr val="tx1"/>
                          </a:solidFill>
                          <a:latin typeface="+mn-lt"/>
                          <a:ea typeface="+mn-ea"/>
                          <a:cs typeface="+mn-cs"/>
                        </a:rPr>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67.5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1" dirty="0"/>
                        <a:t>87</a:t>
                      </a:r>
                      <a:endParaRPr lang="en-IN"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7512065"/>
                  </a:ext>
                </a:extLst>
              </a:tr>
              <a:tr h="289702">
                <a:tc>
                  <a:txBody>
                    <a:bodyPr/>
                    <a:lstStyle/>
                    <a:p>
                      <a:r>
                        <a:rPr lang="en-US" sz="2000" dirty="0"/>
                        <a:t>Approach 4</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70</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63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86</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i="0" u="none" strike="noStrike" kern="1200" baseline="0" dirty="0">
                          <a:solidFill>
                            <a:schemeClr val="tx1"/>
                          </a:solidFill>
                          <a:latin typeface="+mn-lt"/>
                          <a:ea typeface="+mn-ea"/>
                          <a:cs typeface="+mn-cs"/>
                        </a:rPr>
                        <a:t>85</a:t>
                      </a:r>
                      <a:endParaRPr lang="en-IN"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2352853"/>
                  </a:ext>
                </a:extLst>
              </a:tr>
            </a:tbl>
          </a:graphicData>
        </a:graphic>
      </p:graphicFrame>
    </p:spTree>
    <p:extLst>
      <p:ext uri="{BB962C8B-B14F-4D97-AF65-F5344CB8AC3E}">
        <p14:creationId xmlns:p14="http://schemas.microsoft.com/office/powerpoint/2010/main" val="95538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36</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Best Models Evaluation Comparison</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400110"/>
          </a:xfrm>
          <a:prstGeom prst="rect">
            <a:avLst/>
          </a:prstGeom>
          <a:noFill/>
        </p:spPr>
        <p:txBody>
          <a:bodyPr wrap="square" rtlCol="0">
            <a:spAutoFit/>
          </a:bodyPr>
          <a:lstStyle/>
          <a:p>
            <a:r>
              <a:rPr lang="en-US" sz="2000" b="1" dirty="0"/>
              <a:t>ML vs DistilBERT</a:t>
            </a:r>
            <a:endParaRPr lang="en-IN" sz="2000" b="1" dirty="0"/>
          </a:p>
        </p:txBody>
      </p:sp>
      <p:graphicFrame>
        <p:nvGraphicFramePr>
          <p:cNvPr id="11" name="Table 10">
            <a:extLst>
              <a:ext uri="{FF2B5EF4-FFF2-40B4-BE49-F238E27FC236}">
                <a16:creationId xmlns:a16="http://schemas.microsoft.com/office/drawing/2014/main" id="{00025A7D-C4C2-4BDF-8611-D8371F5DF5BB}"/>
              </a:ext>
            </a:extLst>
          </p:cNvPr>
          <p:cNvGraphicFramePr>
            <a:graphicFrameLocks noGrp="1"/>
          </p:cNvGraphicFramePr>
          <p:nvPr>
            <p:extLst>
              <p:ext uri="{D42A27DB-BD31-4B8C-83A1-F6EECF244321}">
                <p14:modId xmlns:p14="http://schemas.microsoft.com/office/powerpoint/2010/main" val="2044169728"/>
              </p:ext>
            </p:extLst>
          </p:nvPr>
        </p:nvGraphicFramePr>
        <p:xfrm>
          <a:off x="3712592" y="2062627"/>
          <a:ext cx="5431408" cy="1781408"/>
        </p:xfrm>
        <a:graphic>
          <a:graphicData uri="http://schemas.openxmlformats.org/drawingml/2006/table">
            <a:tbl>
              <a:tblPr firstRow="1" bandRow="1">
                <a:tableStyleId>{7E9639D4-E3E2-4D34-9284-5A2195B3D0D7}</a:tableStyleId>
              </a:tblPr>
              <a:tblGrid>
                <a:gridCol w="2834300">
                  <a:extLst>
                    <a:ext uri="{9D8B030D-6E8A-4147-A177-3AD203B41FA5}">
                      <a16:colId xmlns:a16="http://schemas.microsoft.com/office/drawing/2014/main" val="450711946"/>
                    </a:ext>
                  </a:extLst>
                </a:gridCol>
                <a:gridCol w="267065">
                  <a:extLst>
                    <a:ext uri="{9D8B030D-6E8A-4147-A177-3AD203B41FA5}">
                      <a16:colId xmlns:a16="http://schemas.microsoft.com/office/drawing/2014/main" val="4124254348"/>
                    </a:ext>
                  </a:extLst>
                </a:gridCol>
                <a:gridCol w="2330043">
                  <a:extLst>
                    <a:ext uri="{9D8B030D-6E8A-4147-A177-3AD203B41FA5}">
                      <a16:colId xmlns:a16="http://schemas.microsoft.com/office/drawing/2014/main" val="2671246960"/>
                    </a:ext>
                  </a:extLst>
                </a:gridCol>
              </a:tblGrid>
              <a:tr h="338679">
                <a:tc rowSpan="2" gridSpan="2">
                  <a:txBody>
                    <a:bodyPr/>
                    <a:lstStyle/>
                    <a:p>
                      <a:r>
                        <a:rPr lang="en-US" sz="2000" dirty="0"/>
                        <a:t>Model</a:t>
                      </a:r>
                      <a:endParaRPr lang="en-IN" sz="2000" dirty="0"/>
                    </a:p>
                  </a:txBody>
                  <a:tcPr/>
                </a:tc>
                <a:tc rowSpan="2" hMerge="1">
                  <a:txBody>
                    <a:bodyPr/>
                    <a:lstStyle/>
                    <a:p>
                      <a:endParaRPr lang="en-IN"/>
                    </a:p>
                  </a:txBody>
                  <a:tcPr/>
                </a:tc>
                <a:tc>
                  <a:txBody>
                    <a:bodyPr/>
                    <a:lstStyle/>
                    <a:p>
                      <a:r>
                        <a:rPr lang="en-US" sz="2000" dirty="0"/>
                        <a:t>Scores</a:t>
                      </a:r>
                      <a:endParaRPr lang="en-IN"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3740664"/>
                  </a:ext>
                </a:extLst>
              </a:tr>
              <a:tr h="592688">
                <a:tc gridSpan="2" vMerge="1">
                  <a:txBody>
                    <a:bodyPr/>
                    <a:lstStyle/>
                    <a:p>
                      <a:endParaRPr lang="en-IN"/>
                    </a:p>
                  </a:txBody>
                  <a:tcPr/>
                </a:tc>
                <a:tc hMerge="1"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Validation Accuracy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7241097"/>
                  </a:ext>
                </a:extLst>
              </a:tr>
              <a:tr h="338679">
                <a:tc>
                  <a:txBody>
                    <a:bodyPr/>
                    <a:lstStyle/>
                    <a:p>
                      <a:r>
                        <a:rPr lang="en-US" sz="2000" dirty="0"/>
                        <a:t>ML (SVM) (Approach 3)</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73.5</a:t>
                      </a:r>
                      <a:endParaRPr lang="en-IN"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5906359"/>
                  </a:ext>
                </a:extLst>
              </a:tr>
              <a:tr h="343382">
                <a:tc>
                  <a:txBody>
                    <a:bodyPr/>
                    <a:lstStyle/>
                    <a:p>
                      <a:r>
                        <a:rPr lang="en-US" sz="2000" dirty="0"/>
                        <a:t>DistilBERT (Approach 3)</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pPr algn="ctr"/>
                      <a:r>
                        <a:rPr lang="en-IN" sz="2000" b="1" dirty="0"/>
                        <a:t>75.17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1257328"/>
                  </a:ext>
                </a:extLst>
              </a:tr>
            </a:tbl>
          </a:graphicData>
        </a:graphic>
      </p:graphicFrame>
      <p:graphicFrame>
        <p:nvGraphicFramePr>
          <p:cNvPr id="12" name="Table 11">
            <a:extLst>
              <a:ext uri="{FF2B5EF4-FFF2-40B4-BE49-F238E27FC236}">
                <a16:creationId xmlns:a16="http://schemas.microsoft.com/office/drawing/2014/main" id="{90472AF9-AC41-FE2C-AE72-E595FECBD661}"/>
              </a:ext>
            </a:extLst>
          </p:cNvPr>
          <p:cNvGraphicFramePr>
            <a:graphicFrameLocks noGrp="1"/>
          </p:cNvGraphicFramePr>
          <p:nvPr>
            <p:extLst>
              <p:ext uri="{D42A27DB-BD31-4B8C-83A1-F6EECF244321}">
                <p14:modId xmlns:p14="http://schemas.microsoft.com/office/powerpoint/2010/main" val="2470914184"/>
              </p:ext>
            </p:extLst>
          </p:nvPr>
        </p:nvGraphicFramePr>
        <p:xfrm>
          <a:off x="895899" y="4082289"/>
          <a:ext cx="9830426" cy="2194560"/>
        </p:xfrm>
        <a:graphic>
          <a:graphicData uri="http://schemas.openxmlformats.org/drawingml/2006/table">
            <a:tbl>
              <a:tblPr firstRow="1" bandRow="1">
                <a:tableStyleId>{7E9639D4-E3E2-4D34-9284-5A2195B3D0D7}</a:tableStyleId>
              </a:tblPr>
              <a:tblGrid>
                <a:gridCol w="1394350">
                  <a:extLst>
                    <a:ext uri="{9D8B030D-6E8A-4147-A177-3AD203B41FA5}">
                      <a16:colId xmlns:a16="http://schemas.microsoft.com/office/drawing/2014/main" val="3342345000"/>
                    </a:ext>
                  </a:extLst>
                </a:gridCol>
                <a:gridCol w="1042220">
                  <a:extLst>
                    <a:ext uri="{9D8B030D-6E8A-4147-A177-3AD203B41FA5}">
                      <a16:colId xmlns:a16="http://schemas.microsoft.com/office/drawing/2014/main" val="362116387"/>
                    </a:ext>
                  </a:extLst>
                </a:gridCol>
                <a:gridCol w="844385">
                  <a:extLst>
                    <a:ext uri="{9D8B030D-6E8A-4147-A177-3AD203B41FA5}">
                      <a16:colId xmlns:a16="http://schemas.microsoft.com/office/drawing/2014/main" val="3933764056"/>
                    </a:ext>
                  </a:extLst>
                </a:gridCol>
                <a:gridCol w="758273">
                  <a:extLst>
                    <a:ext uri="{9D8B030D-6E8A-4147-A177-3AD203B41FA5}">
                      <a16:colId xmlns:a16="http://schemas.microsoft.com/office/drawing/2014/main" val="4265187235"/>
                    </a:ext>
                  </a:extLst>
                </a:gridCol>
                <a:gridCol w="1209367">
                  <a:extLst>
                    <a:ext uri="{9D8B030D-6E8A-4147-A177-3AD203B41FA5}">
                      <a16:colId xmlns:a16="http://schemas.microsoft.com/office/drawing/2014/main" val="3527061674"/>
                    </a:ext>
                  </a:extLst>
                </a:gridCol>
                <a:gridCol w="858553">
                  <a:extLst>
                    <a:ext uri="{9D8B030D-6E8A-4147-A177-3AD203B41FA5}">
                      <a16:colId xmlns:a16="http://schemas.microsoft.com/office/drawing/2014/main" val="3910637761"/>
                    </a:ext>
                  </a:extLst>
                </a:gridCol>
                <a:gridCol w="882872">
                  <a:extLst>
                    <a:ext uri="{9D8B030D-6E8A-4147-A177-3AD203B41FA5}">
                      <a16:colId xmlns:a16="http://schemas.microsoft.com/office/drawing/2014/main" val="3898055912"/>
                    </a:ext>
                  </a:extLst>
                </a:gridCol>
                <a:gridCol w="1149259">
                  <a:extLst>
                    <a:ext uri="{9D8B030D-6E8A-4147-A177-3AD203B41FA5}">
                      <a16:colId xmlns:a16="http://schemas.microsoft.com/office/drawing/2014/main" val="3935480841"/>
                    </a:ext>
                  </a:extLst>
                </a:gridCol>
                <a:gridCol w="884903">
                  <a:extLst>
                    <a:ext uri="{9D8B030D-6E8A-4147-A177-3AD203B41FA5}">
                      <a16:colId xmlns:a16="http://schemas.microsoft.com/office/drawing/2014/main" val="654080339"/>
                    </a:ext>
                  </a:extLst>
                </a:gridCol>
                <a:gridCol w="806244">
                  <a:extLst>
                    <a:ext uri="{9D8B030D-6E8A-4147-A177-3AD203B41FA5}">
                      <a16:colId xmlns:a16="http://schemas.microsoft.com/office/drawing/2014/main" val="3361946048"/>
                    </a:ext>
                  </a:extLst>
                </a:gridCol>
              </a:tblGrid>
              <a:tr h="320040">
                <a:tc rowSpan="2">
                  <a:txBody>
                    <a:bodyPr/>
                    <a:lstStyle/>
                    <a:p>
                      <a:r>
                        <a:rPr lang="en-US" sz="2000" dirty="0"/>
                        <a:t>Model</a:t>
                      </a:r>
                      <a:endParaRPr lang="en-IN" sz="2000" dirty="0"/>
                    </a:p>
                  </a:txBody>
                  <a:tcPr>
                    <a:lnR w="12700" cap="flat" cmpd="sng" algn="ctr">
                      <a:solidFill>
                        <a:schemeClr val="tx1"/>
                      </a:solidFill>
                      <a:prstDash val="solid"/>
                      <a:round/>
                      <a:headEnd type="none" w="med" len="med"/>
                      <a:tailEnd type="none" w="med" len="med"/>
                    </a:lnR>
                  </a:tcPr>
                </a:tc>
                <a:tc gridSpan="3">
                  <a:txBody>
                    <a:bodyPr/>
                    <a:lstStyle/>
                    <a:p>
                      <a:r>
                        <a:rPr lang="en-US" sz="2000" dirty="0"/>
                        <a:t>Label 0</a:t>
                      </a:r>
                    </a:p>
                    <a:p>
                      <a:endParaRPr lang="en-IN"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1</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2</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0">
                <a:tc vMerge="1">
                  <a:txBody>
                    <a:bodyPr/>
                    <a:lstStyle/>
                    <a:p>
                      <a:endParaRPr lang="en-IN"/>
                    </a:p>
                  </a:txBody>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sz="2000" dirty="0"/>
                        <a:t>ML (SVM)</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dirty="0"/>
                        <a:t>0.84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sz="2000" dirty="0"/>
                        <a:t>DistilBERT</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1" i="0" u="none" strike="noStrike" kern="1200" baseline="0" dirty="0">
                          <a:solidFill>
                            <a:schemeClr val="tx1"/>
                          </a:solidFill>
                          <a:latin typeface="+mn-lt"/>
                          <a:ea typeface="+mn-ea"/>
                          <a:cs typeface="+mn-cs"/>
                        </a:rPr>
                        <a:t>7</a:t>
                      </a:r>
                      <a:r>
                        <a:rPr lang="en-IN" sz="2000" b="1" i="0" u="none" strike="noStrike" kern="1200" baseline="0" dirty="0">
                          <a:solidFill>
                            <a:schemeClr val="tx1"/>
                          </a:solidFill>
                          <a:latin typeface="+mn-lt"/>
                          <a:ea typeface="+mn-ea"/>
                          <a:cs typeface="+mn-cs"/>
                        </a:rPr>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67.5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88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86</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1" dirty="0"/>
                        <a:t>87</a:t>
                      </a:r>
                      <a:endParaRPr lang="en-IN"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bl>
          </a:graphicData>
        </a:graphic>
      </p:graphicFrame>
    </p:spTree>
    <p:extLst>
      <p:ext uri="{BB962C8B-B14F-4D97-AF65-F5344CB8AC3E}">
        <p14:creationId xmlns:p14="http://schemas.microsoft.com/office/powerpoint/2010/main" val="4282809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37</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BEST MODEL SELECTION</a:t>
            </a:r>
          </a:p>
        </p:txBody>
      </p:sp>
      <p:sp>
        <p:nvSpPr>
          <p:cNvPr id="129" name="TextBox 128">
            <a:extLst>
              <a:ext uri="{FF2B5EF4-FFF2-40B4-BE49-F238E27FC236}">
                <a16:creationId xmlns:a16="http://schemas.microsoft.com/office/drawing/2014/main" id="{F5C96D3E-2F4F-3ACC-0F88-DDFFD753542E}"/>
              </a:ext>
            </a:extLst>
          </p:cNvPr>
          <p:cNvSpPr txBox="1"/>
          <p:nvPr/>
        </p:nvSpPr>
        <p:spPr>
          <a:xfrm>
            <a:off x="333583" y="1292117"/>
            <a:ext cx="5467448" cy="461665"/>
          </a:xfrm>
          <a:prstGeom prst="rect">
            <a:avLst/>
          </a:prstGeom>
          <a:noFill/>
        </p:spPr>
        <p:txBody>
          <a:bodyPr wrap="square" rtlCol="0">
            <a:spAutoFit/>
          </a:bodyPr>
          <a:lstStyle/>
          <a:p>
            <a:r>
              <a:rPr lang="en-US" sz="2400" b="1" dirty="0"/>
              <a:t>Best Models Evaluation Comparison</a:t>
            </a:r>
            <a:endParaRPr lang="en-IN" sz="2400" b="1" dirty="0"/>
          </a:p>
        </p:txBody>
      </p:sp>
      <p:sp>
        <p:nvSpPr>
          <p:cNvPr id="3" name="TextBox 2">
            <a:extLst>
              <a:ext uri="{FF2B5EF4-FFF2-40B4-BE49-F238E27FC236}">
                <a16:creationId xmlns:a16="http://schemas.microsoft.com/office/drawing/2014/main" id="{785CF25C-77B4-DD4F-AA7F-3B104B43AA01}"/>
              </a:ext>
            </a:extLst>
          </p:cNvPr>
          <p:cNvSpPr txBox="1"/>
          <p:nvPr/>
        </p:nvSpPr>
        <p:spPr>
          <a:xfrm>
            <a:off x="511277" y="1877961"/>
            <a:ext cx="616482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2906209-4110-CF16-F855-9CECE93CFEC7}"/>
              </a:ext>
            </a:extLst>
          </p:cNvPr>
          <p:cNvSpPr txBox="1"/>
          <p:nvPr/>
        </p:nvSpPr>
        <p:spPr>
          <a:xfrm>
            <a:off x="511276" y="1877961"/>
            <a:ext cx="10913808" cy="400110"/>
          </a:xfrm>
          <a:prstGeom prst="rect">
            <a:avLst/>
          </a:prstGeom>
          <a:noFill/>
        </p:spPr>
        <p:txBody>
          <a:bodyPr wrap="square" rtlCol="0">
            <a:spAutoFit/>
          </a:bodyPr>
          <a:lstStyle/>
          <a:p>
            <a:r>
              <a:rPr lang="en-US" sz="2000" b="1" dirty="0"/>
              <a:t>ML vs DistilBERT</a:t>
            </a:r>
            <a:endParaRPr lang="en-IN" sz="2000" b="1" dirty="0"/>
          </a:p>
        </p:txBody>
      </p:sp>
      <p:sp>
        <p:nvSpPr>
          <p:cNvPr id="2" name="TextBox 1">
            <a:extLst>
              <a:ext uri="{FF2B5EF4-FFF2-40B4-BE49-F238E27FC236}">
                <a16:creationId xmlns:a16="http://schemas.microsoft.com/office/drawing/2014/main" id="{C81FE2C7-9C17-8180-57A1-E7D00E969404}"/>
              </a:ext>
            </a:extLst>
          </p:cNvPr>
          <p:cNvSpPr txBox="1"/>
          <p:nvPr/>
        </p:nvSpPr>
        <p:spPr>
          <a:xfrm>
            <a:off x="707923" y="2408903"/>
            <a:ext cx="9389806" cy="707886"/>
          </a:xfrm>
          <a:prstGeom prst="rect">
            <a:avLst/>
          </a:prstGeom>
          <a:noFill/>
        </p:spPr>
        <p:txBody>
          <a:bodyPr wrap="square" rtlCol="0">
            <a:spAutoFit/>
          </a:bodyPr>
          <a:lstStyle/>
          <a:p>
            <a:r>
              <a:rPr lang="en-US" sz="2000" b="1" dirty="0"/>
              <a:t>Note: </a:t>
            </a:r>
            <a:r>
              <a:rPr lang="en-US" sz="2000" dirty="0"/>
              <a:t>Tested on external dataset: 27,596 reviews and 27,703 (5 days additional data) for ML and DistilBERT respectively</a:t>
            </a:r>
            <a:endParaRPr lang="en-IN" sz="2000" dirty="0"/>
          </a:p>
        </p:txBody>
      </p:sp>
      <p:pic>
        <p:nvPicPr>
          <p:cNvPr id="8" name="Picture 7">
            <a:extLst>
              <a:ext uri="{FF2B5EF4-FFF2-40B4-BE49-F238E27FC236}">
                <a16:creationId xmlns:a16="http://schemas.microsoft.com/office/drawing/2014/main" id="{55AE2EEB-7C74-9915-46A8-4AD9E7013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26392"/>
            <a:ext cx="4962831" cy="3029958"/>
          </a:xfrm>
          <a:prstGeom prst="rect">
            <a:avLst/>
          </a:prstGeom>
        </p:spPr>
      </p:pic>
      <p:pic>
        <p:nvPicPr>
          <p:cNvPr id="9" name="Picture 8">
            <a:extLst>
              <a:ext uri="{FF2B5EF4-FFF2-40B4-BE49-F238E27FC236}">
                <a16:creationId xmlns:a16="http://schemas.microsoft.com/office/drawing/2014/main" id="{5E95B4F3-BC23-58C3-6737-8E0916974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617" y="3365518"/>
            <a:ext cx="4661468" cy="2990832"/>
          </a:xfrm>
          <a:prstGeom prst="rect">
            <a:avLst/>
          </a:prstGeom>
          <a:ln>
            <a:noFill/>
          </a:ln>
          <a:effectLst>
            <a:softEdge rad="112500"/>
          </a:effectLst>
        </p:spPr>
      </p:pic>
      <p:sp>
        <p:nvSpPr>
          <p:cNvPr id="13" name="TextBox 12">
            <a:extLst>
              <a:ext uri="{FF2B5EF4-FFF2-40B4-BE49-F238E27FC236}">
                <a16:creationId xmlns:a16="http://schemas.microsoft.com/office/drawing/2014/main" id="{696D0800-A757-8A8D-7046-B79FABF7EE35}"/>
              </a:ext>
            </a:extLst>
          </p:cNvPr>
          <p:cNvSpPr txBox="1"/>
          <p:nvPr/>
        </p:nvSpPr>
        <p:spPr>
          <a:xfrm>
            <a:off x="9458630" y="1020048"/>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Tree>
    <p:extLst>
      <p:ext uri="{BB962C8B-B14F-4D97-AF65-F5344CB8AC3E}">
        <p14:creationId xmlns:p14="http://schemas.microsoft.com/office/powerpoint/2010/main" val="66059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040253"/>
          </a:xfrm>
          <a:noFill/>
        </p:spPr>
        <p:txBody>
          <a:bodyPr anchor="ctr"/>
          <a:lstStyle/>
          <a:p>
            <a:r>
              <a:rPr lang="en-US" b="1" dirty="0"/>
              <a:t>ISSUE CLASSIFICATION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46630" y="1531972"/>
            <a:ext cx="11298739" cy="4960268"/>
          </a:xfrm>
          <a:noFill/>
        </p:spPr>
        <p:txBody>
          <a:bodyPr>
            <a:noAutofit/>
          </a:bodyPr>
          <a:lstStyle/>
          <a:p>
            <a:pPr algn="l"/>
            <a:r>
              <a:rPr lang="en-US" sz="2400" b="1" dirty="0"/>
              <a:t>Objectives</a:t>
            </a:r>
            <a:r>
              <a:rPr lang="en-US" sz="2000" dirty="0"/>
              <a:t> </a:t>
            </a:r>
          </a:p>
          <a:p>
            <a:pPr marL="342900" indent="-342900" algn="l">
              <a:buClrTx/>
              <a:buFont typeface="Arial" panose="020B0604020202020204" pitchFamily="34" charset="0"/>
              <a:buChar char="•"/>
            </a:pPr>
            <a:r>
              <a:rPr lang="en-US" sz="2000" dirty="0"/>
              <a:t>O</a:t>
            </a:r>
            <a:r>
              <a:rPr lang="en-US" sz="2000" b="0" i="0" u="none" strike="noStrike" baseline="0" dirty="0"/>
              <a:t>nce sentiment is predicted by the model, then also to identify the possible issues especially behind the reviews which are predicted as label 0 or 1, meaning negative or neutral. </a:t>
            </a:r>
            <a:endParaRPr lang="en-US" sz="2000" dirty="0"/>
          </a:p>
          <a:p>
            <a:pPr marL="342900" indent="-342900" algn="l">
              <a:buClrTx/>
              <a:buFont typeface="Arial" panose="020B0604020202020204" pitchFamily="34" charset="0"/>
              <a:buChar char="•"/>
            </a:pPr>
            <a:r>
              <a:rPr lang="en-US" sz="2000" b="0" i="0" u="none" strike="noStrike" baseline="0" dirty="0"/>
              <a:t>Not only for label 0 and 1 but even for identity issues in label 2 which are predicted as positive sentiments but Wex Photo Video encounters quite many reviews which are rated as 4 or 5 stars but still reflects </a:t>
            </a:r>
            <a:r>
              <a:rPr lang="en-US" sz="2000" dirty="0"/>
              <a:t>customer dissatisfaction</a:t>
            </a:r>
            <a:r>
              <a:rPr lang="en-US" sz="2000" b="0" i="0" u="none" strike="noStrike" baseline="0" dirty="0"/>
              <a:t> or complaints mentioned either related to the product or services of Wex. </a:t>
            </a:r>
          </a:p>
          <a:p>
            <a:pPr algn="l"/>
            <a:endParaRPr lang="en-US" sz="2000" dirty="0"/>
          </a:p>
          <a:p>
            <a:pPr algn="l"/>
            <a:r>
              <a:rPr lang="en-US" sz="2000" b="0" i="0" u="none" strike="noStrike" baseline="0" dirty="0"/>
              <a:t>These are the possible issues identified by going through the reviews on </a:t>
            </a:r>
            <a:r>
              <a:rPr lang="en-IN" sz="2000" b="0" i="0" u="none" strike="noStrike" baseline="0" dirty="0"/>
              <a:t>the review platforms :-</a:t>
            </a:r>
          </a:p>
          <a:p>
            <a:pPr algn="l"/>
            <a:r>
              <a:rPr lang="en-IN" sz="2000" b="0" i="0" u="none" strike="noStrike" baseline="0" dirty="0"/>
              <a:t>• Electronics		Product</a:t>
            </a:r>
          </a:p>
          <a:p>
            <a:pPr algn="l"/>
            <a:r>
              <a:rPr lang="en-IN" sz="2000" b="0" i="0" u="none" strike="noStrike" baseline="0" dirty="0"/>
              <a:t>• Packaging		Time</a:t>
            </a:r>
          </a:p>
          <a:p>
            <a:pPr algn="l"/>
            <a:r>
              <a:rPr lang="en-IN" sz="2000" b="0" i="0" u="none" strike="noStrike" baseline="0" dirty="0"/>
              <a:t>• Delivery 		Customer service</a:t>
            </a:r>
          </a:p>
          <a:p>
            <a:pPr algn="l"/>
            <a:r>
              <a:rPr lang="en-IN" sz="2000" b="0" i="0" u="none" strike="noStrike" baseline="0" dirty="0"/>
              <a:t>• General</a:t>
            </a:r>
            <a:endParaRPr lang="en-US" sz="2000" dirty="0"/>
          </a:p>
        </p:txBody>
      </p:sp>
      <p:sp>
        <p:nvSpPr>
          <p:cNvPr id="4" name="Date Placeholder 3">
            <a:extLst>
              <a:ext uri="{FF2B5EF4-FFF2-40B4-BE49-F238E27FC236}">
                <a16:creationId xmlns:a16="http://schemas.microsoft.com/office/drawing/2014/main" id="{B5F34CC9-FA71-9018-C86C-F37D655B1500}"/>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CAB55426-87CE-84C7-6510-C999C48049CE}"/>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D49A97B-C6E3-4127-F61B-AD287E840095}"/>
              </a:ext>
            </a:extLst>
          </p:cNvPr>
          <p:cNvSpPr>
            <a:spLocks noGrp="1"/>
          </p:cNvSpPr>
          <p:nvPr>
            <p:ph type="sldNum" sz="quarter" idx="12"/>
          </p:nvPr>
        </p:nvSpPr>
        <p:spPr/>
        <p:txBody>
          <a:bodyPr/>
          <a:lstStyle/>
          <a:p>
            <a:fld id="{CBD12358-51D2-46B3-9BDE-DF29528B9454}" type="slidenum">
              <a:rPr lang="en-US" smtClean="0"/>
              <a:t>38</a:t>
            </a:fld>
            <a:endParaRPr lang="en-US"/>
          </a:p>
        </p:txBody>
      </p:sp>
    </p:spTree>
    <p:extLst>
      <p:ext uri="{BB962C8B-B14F-4D97-AF65-F5344CB8AC3E}">
        <p14:creationId xmlns:p14="http://schemas.microsoft.com/office/powerpoint/2010/main" val="51965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902601"/>
          </a:xfrm>
          <a:noFill/>
        </p:spPr>
        <p:txBody>
          <a:bodyPr anchor="ctr"/>
          <a:lstStyle/>
          <a:p>
            <a:r>
              <a:rPr lang="en-US" b="1" dirty="0"/>
              <a:t>ISSUE CLASSIFICATION(Cont.)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46630" y="1360472"/>
            <a:ext cx="11298739" cy="5131768"/>
          </a:xfrm>
          <a:noFill/>
        </p:spPr>
        <p:txBody>
          <a:bodyPr>
            <a:noAutofit/>
          </a:bodyPr>
          <a:lstStyle/>
          <a:p>
            <a:pPr algn="l"/>
            <a:r>
              <a:rPr lang="en-US" sz="2400" b="1" dirty="0"/>
              <a:t>NLP (Natural Language Processing)</a:t>
            </a:r>
            <a:r>
              <a:rPr lang="en-US" sz="2400" dirty="0"/>
              <a:t>: spaCy </a:t>
            </a:r>
            <a:r>
              <a:rPr lang="en-US" sz="2400" dirty="0">
                <a:sym typeface="Wingdings" panose="05000000000000000000" pitchFamily="2" charset="2"/>
              </a:rPr>
              <a:t> PhraseMatcher</a:t>
            </a:r>
          </a:p>
          <a:p>
            <a:pPr algn="l"/>
            <a:endParaRPr lang="en-US" dirty="0">
              <a:sym typeface="Wingdings" panose="05000000000000000000" pitchFamily="2" charset="2"/>
            </a:endParaRPr>
          </a:p>
          <a:p>
            <a:pPr algn="l"/>
            <a:r>
              <a:rPr lang="en-IN" sz="1600" b="0" i="0" u="none" strike="noStrike" baseline="0" dirty="0">
                <a:latin typeface="Sitka Banner Semibold" pitchFamily="2" charset="0"/>
              </a:rPr>
              <a:t>issue_phrases = {</a:t>
            </a:r>
          </a:p>
          <a:p>
            <a:pPr algn="l"/>
            <a:r>
              <a:rPr lang="en-IN" sz="1600" b="0" i="0" u="none" strike="noStrike" baseline="0" dirty="0">
                <a:latin typeface="Sitka Banner Semibold" pitchFamily="2" charset="0"/>
              </a:rPr>
              <a:t>" Electronics ": [" laptop ", " camera ", " lens ", " mobile phone ", " smartphone ", </a:t>
            </a:r>
            <a:r>
              <a:rPr lang="en-US" sz="1600" b="0" i="0" u="none" strike="noStrike" baseline="0" dirty="0">
                <a:latin typeface="Sitka Banner Semibold" pitchFamily="2" charset="0"/>
              </a:rPr>
              <a:t>" tripod ", " tablet ", " headphone ", " charger ", " battery "],</a:t>
            </a:r>
          </a:p>
          <a:p>
            <a:pPr algn="l"/>
            <a:r>
              <a:rPr lang="en-US" sz="1600" b="0" i="0" u="none" strike="noStrike" baseline="0" dirty="0">
                <a:latin typeface="Sitka Banner Semibold" pitchFamily="2" charset="0"/>
              </a:rPr>
              <a:t>" Product ": [" product  issue ", " defective  product ", " faulty  item ", " damaged ", " damage ", " torn ", " broken ", " break ", " gouged "],</a:t>
            </a:r>
          </a:p>
          <a:p>
            <a:pPr algn="l"/>
            <a:r>
              <a:rPr lang="en-IN" sz="1600" b="0" i="0" u="none" strike="noStrike" baseline="0" dirty="0">
                <a:latin typeface="Sitka Banner Semibold" pitchFamily="2" charset="0"/>
              </a:rPr>
              <a:t>" Packaging ": [" packaging ", " package ", " pack "],</a:t>
            </a:r>
          </a:p>
          <a:p>
            <a:pPr algn="l"/>
            <a:r>
              <a:rPr lang="en-US" sz="1600" b="0" i="0" u="none" strike="noStrike" baseline="0" dirty="0">
                <a:latin typeface="Sitka Banner Semibold" pitchFamily="2" charset="0"/>
              </a:rPr>
              <a:t>" Time ": [" late ", " delayed ", " time  issue ", "too long ", " long  to arrive "],</a:t>
            </a:r>
          </a:p>
          <a:p>
            <a:pPr algn="l"/>
            <a:r>
              <a:rPr lang="en-US" sz="1600" b="0" i="0" u="none" strike="noStrike" baseline="0" dirty="0">
                <a:latin typeface="Sitka Banner Semibold" pitchFamily="2" charset="0"/>
              </a:rPr>
              <a:t>" Delivery ": [" delivery  issue ", " shipment  problem ", " shipping issue ", " arrive ", " arrival ", " late  delivery ", " delivery  late ", " late ", " time ", " times "],</a:t>
            </a:r>
          </a:p>
          <a:p>
            <a:pPr algn="l"/>
            <a:r>
              <a:rPr lang="en-US" sz="1600" b="0" i="0" u="none" strike="noStrike" baseline="0" dirty="0">
                <a:latin typeface="Sitka Banner Semibold" pitchFamily="2" charset="0"/>
              </a:rPr>
              <a:t>" Customer service ": [" customer  service ", " support  issue ", " service  complaint ", </a:t>
            </a:r>
            <a:r>
              <a:rPr lang="en-IN" sz="1600" b="0" i="0" u="none" strike="noStrike" baseline="0" dirty="0">
                <a:latin typeface="Sitka Banner Semibold" pitchFamily="2" charset="0"/>
              </a:rPr>
              <a:t>" rude ", " aggressive ", " tone ", " behaviour ", " nonsense ", </a:t>
            </a:r>
            <a:r>
              <a:rPr lang="en-US" sz="1600" b="0" i="0" u="none" strike="noStrike" baseline="0" dirty="0">
                <a:latin typeface="Sitka Banner Semibold" pitchFamily="2" charset="0"/>
              </a:rPr>
              <a:t>"not understand ", " staff ", " insult ", " salesperson "],</a:t>
            </a:r>
          </a:p>
          <a:p>
            <a:pPr algn="l"/>
            <a:r>
              <a:rPr lang="en-IN" sz="1600" b="0" i="0" u="none" strike="noStrike" baseline="0" dirty="0">
                <a:latin typeface="Sitka Banner Semibold" pitchFamily="2" charset="0"/>
              </a:rPr>
              <a:t>" Payment ": [" payment ", "pay", " money "],</a:t>
            </a:r>
          </a:p>
          <a:p>
            <a:pPr algn="l"/>
            <a:r>
              <a:rPr lang="en-IN" sz="1600" b="0" i="0" u="none" strike="noStrike" baseline="0" dirty="0">
                <a:latin typeface="Sitka Banner Semibold" pitchFamily="2" charset="0"/>
              </a:rPr>
              <a:t>" General ": [" issue ", " problem ", " complaint "]</a:t>
            </a:r>
          </a:p>
          <a:p>
            <a:pPr algn="l"/>
            <a:r>
              <a:rPr lang="en-IN" sz="1600" b="0" i="0" u="none" strike="noStrike" baseline="0" dirty="0">
                <a:latin typeface="Sitka Banner Semibold" pitchFamily="2" charset="0"/>
              </a:rPr>
              <a:t>}</a:t>
            </a:r>
            <a:r>
              <a:rPr lang="en-US" sz="1600" dirty="0">
                <a:latin typeface="Sitka Banner Semibold" pitchFamily="2" charset="0"/>
              </a:rPr>
              <a:t> </a:t>
            </a:r>
            <a:endParaRPr lang="en-US" sz="1600" b="0" i="0" u="none" strike="noStrike" baseline="0" dirty="0">
              <a:latin typeface="Sitka Banner Semibold" pitchFamily="2" charset="0"/>
            </a:endParaRPr>
          </a:p>
        </p:txBody>
      </p:sp>
      <p:sp>
        <p:nvSpPr>
          <p:cNvPr id="4" name="Date Placeholder 3">
            <a:extLst>
              <a:ext uri="{FF2B5EF4-FFF2-40B4-BE49-F238E27FC236}">
                <a16:creationId xmlns:a16="http://schemas.microsoft.com/office/drawing/2014/main" id="{EE970587-FA2C-4F57-1142-C2062AD2B817}"/>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44EA569F-3A64-4DF8-1E4C-DD3FCEB022CA}"/>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102C813-D6D3-00EE-8E33-20BB33ACEF46}"/>
              </a:ext>
            </a:extLst>
          </p:cNvPr>
          <p:cNvSpPr>
            <a:spLocks noGrp="1"/>
          </p:cNvSpPr>
          <p:nvPr>
            <p:ph type="sldNum" sz="quarter" idx="12"/>
          </p:nvPr>
        </p:nvSpPr>
        <p:spPr/>
        <p:txBody>
          <a:bodyPr/>
          <a:lstStyle/>
          <a:p>
            <a:fld id="{CBD12358-51D2-46B3-9BDE-DF29528B9454}" type="slidenum">
              <a:rPr lang="en-US" smtClean="0"/>
              <a:t>39</a:t>
            </a:fld>
            <a:endParaRPr lang="en-US"/>
          </a:p>
        </p:txBody>
      </p:sp>
    </p:spTree>
    <p:extLst>
      <p:ext uri="{BB962C8B-B14F-4D97-AF65-F5344CB8AC3E}">
        <p14:creationId xmlns:p14="http://schemas.microsoft.com/office/powerpoint/2010/main" val="154186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004721" y="1406503"/>
            <a:ext cx="10882478" cy="4854011"/>
          </a:xfrm>
          <a:noFill/>
        </p:spPr>
        <p:txBody>
          <a:bodyPr vert="horz" lIns="91440" tIns="45720" rIns="91440" bIns="45720" rtlCol="0" anchor="t">
            <a:noAutofit/>
          </a:bodyPr>
          <a:lstStyle/>
          <a:p>
            <a:pPr>
              <a:buClrTx/>
              <a:buFont typeface="Arial" panose="020B0604020202020204" pitchFamily="34" charset="0"/>
              <a:buChar char="•"/>
            </a:pPr>
            <a:r>
              <a:rPr lang="en-US" sz="2400" dirty="0"/>
              <a:t>Covers the design and approaches explored to perform Customer Feedback Analysis, dissecting the sentiments behind the customer reviews on platforms like Trustpilot and Power Reviews for Wex Photo Video. </a:t>
            </a:r>
          </a:p>
          <a:p>
            <a:pPr>
              <a:buClrTx/>
              <a:buFont typeface="Arial" panose="020B0604020202020204" pitchFamily="34" charset="0"/>
              <a:buChar char="•"/>
            </a:pPr>
            <a:r>
              <a:rPr lang="en-US" sz="2400" dirty="0"/>
              <a:t>Delves into the preprocessing steps and feature extraction techniques used to prepare the data for analysis. </a:t>
            </a:r>
          </a:p>
          <a:p>
            <a:pPr>
              <a:buClrTx/>
              <a:buFont typeface="Arial" panose="020B0604020202020204" pitchFamily="34" charset="0"/>
              <a:buChar char="•"/>
            </a:pPr>
            <a:r>
              <a:rPr lang="en-US" sz="2400" dirty="0"/>
              <a:t>Presents the results obtained from various supervised machine learning algorithms, including logistic regression, support vector machines etc. Furthermore, the presentation highlights the implementation and outcomes of the state-of-the-art BERT (</a:t>
            </a:r>
            <a:r>
              <a:rPr lang="en-US" sz="2400" dirty="0" err="1"/>
              <a:t>distilBERT</a:t>
            </a:r>
            <a:r>
              <a:rPr lang="en-US" sz="2400" dirty="0"/>
              <a:t>) model. </a:t>
            </a:r>
          </a:p>
          <a:p>
            <a:pPr>
              <a:buClrTx/>
              <a:buFont typeface="Arial" panose="020B0604020202020204" pitchFamily="34" charset="0"/>
              <a:buChar char="•"/>
            </a:pPr>
            <a:r>
              <a:rPr lang="en-US" sz="2400" dirty="0"/>
              <a:t>A detailed comparison of the performance metrics of these models is provided to illustrate the effectiveness and accuracy of each approach in sentiment classification.</a:t>
            </a:r>
          </a:p>
        </p:txBody>
      </p:sp>
      <p:sp>
        <p:nvSpPr>
          <p:cNvPr id="4" name="Date Placeholder 3">
            <a:extLst>
              <a:ext uri="{FF2B5EF4-FFF2-40B4-BE49-F238E27FC236}">
                <a16:creationId xmlns:a16="http://schemas.microsoft.com/office/drawing/2014/main" id="{9390CEE6-78A2-7C82-5920-124E599A72A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4B78D1B0-404F-4805-21F9-57EE3EEAF6F9}"/>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38BD7955-226F-1C60-8142-8A4FAF8572B2}"/>
              </a:ext>
            </a:extLst>
          </p:cNvPr>
          <p:cNvSpPr>
            <a:spLocks noGrp="1"/>
          </p:cNvSpPr>
          <p:nvPr>
            <p:ph type="sldNum" sz="quarter" idx="13"/>
          </p:nvPr>
        </p:nvSpPr>
        <p:spPr/>
        <p:txBody>
          <a:bodyPr/>
          <a:lstStyle/>
          <a:p>
            <a:fld id="{CBD12358-51D2-46B3-9BDE-DF29528B9454}" type="slidenum">
              <a:rPr lang="en-US" smtClean="0"/>
              <a:t>4</a:t>
            </a:fld>
            <a:endParaRPr lang="en-US"/>
          </a:p>
        </p:txBody>
      </p:sp>
      <p:sp>
        <p:nvSpPr>
          <p:cNvPr id="9" name="Title 1">
            <a:extLst>
              <a:ext uri="{FF2B5EF4-FFF2-40B4-BE49-F238E27FC236}">
                <a16:creationId xmlns:a16="http://schemas.microsoft.com/office/drawing/2014/main" id="{8AAB968D-2066-BD5B-7E75-E03260655DF3}"/>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INTRODUCTION</a:t>
            </a:r>
          </a:p>
        </p:txBody>
      </p:sp>
    </p:spTree>
    <p:extLst>
      <p:ext uri="{BB962C8B-B14F-4D97-AF65-F5344CB8AC3E}">
        <p14:creationId xmlns:p14="http://schemas.microsoft.com/office/powerpoint/2010/main" val="4045673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94020"/>
          </a:xfrm>
          <a:noFill/>
        </p:spPr>
        <p:txBody>
          <a:bodyPr anchor="ctr"/>
          <a:lstStyle/>
          <a:p>
            <a:r>
              <a:rPr lang="en-US" b="1" dirty="0"/>
              <a:t>ISSUE CLASSIFICATION(Cont.)</a:t>
            </a:r>
          </a:p>
        </p:txBody>
      </p:sp>
      <p:graphicFrame>
        <p:nvGraphicFramePr>
          <p:cNvPr id="4" name="Content Placeholder 3">
            <a:extLst>
              <a:ext uri="{FF2B5EF4-FFF2-40B4-BE49-F238E27FC236}">
                <a16:creationId xmlns:a16="http://schemas.microsoft.com/office/drawing/2014/main" id="{62171977-8C80-E71C-F547-DA5984D52996}"/>
              </a:ext>
            </a:extLst>
          </p:cNvPr>
          <p:cNvGraphicFramePr>
            <a:graphicFrameLocks noGrp="1"/>
          </p:cNvGraphicFramePr>
          <p:nvPr>
            <p:ph sz="quarter" idx="13"/>
          </p:nvPr>
        </p:nvGraphicFramePr>
        <p:xfrm>
          <a:off x="838200" y="1335805"/>
          <a:ext cx="10213257" cy="4805680"/>
        </p:xfrm>
        <a:graphic>
          <a:graphicData uri="http://schemas.openxmlformats.org/drawingml/2006/table">
            <a:tbl>
              <a:tblPr firstRow="1" bandRow="1">
                <a:tableStyleId>{7E9639D4-E3E2-4D34-9284-5A2195B3D0D7}</a:tableStyleId>
              </a:tblPr>
              <a:tblGrid>
                <a:gridCol w="1206910">
                  <a:extLst>
                    <a:ext uri="{9D8B030D-6E8A-4147-A177-3AD203B41FA5}">
                      <a16:colId xmlns:a16="http://schemas.microsoft.com/office/drawing/2014/main" val="537807924"/>
                    </a:ext>
                  </a:extLst>
                </a:gridCol>
                <a:gridCol w="6813755">
                  <a:extLst>
                    <a:ext uri="{9D8B030D-6E8A-4147-A177-3AD203B41FA5}">
                      <a16:colId xmlns:a16="http://schemas.microsoft.com/office/drawing/2014/main" val="1712571184"/>
                    </a:ext>
                  </a:extLst>
                </a:gridCol>
                <a:gridCol w="2192592">
                  <a:extLst>
                    <a:ext uri="{9D8B030D-6E8A-4147-A177-3AD203B41FA5}">
                      <a16:colId xmlns:a16="http://schemas.microsoft.com/office/drawing/2014/main" val="2757533609"/>
                    </a:ext>
                  </a:extLst>
                </a:gridCol>
              </a:tblGrid>
              <a:tr h="370840">
                <a:tc>
                  <a:txBody>
                    <a:bodyPr/>
                    <a:lstStyle/>
                    <a:p>
                      <a:r>
                        <a:rPr lang="en-US" sz="1300" dirty="0"/>
                        <a:t>Source</a:t>
                      </a:r>
                      <a:endParaRPr lang="en-IN" sz="1300" dirty="0"/>
                    </a:p>
                  </a:txBody>
                  <a:tcPr/>
                </a:tc>
                <a:tc>
                  <a:txBody>
                    <a:bodyPr/>
                    <a:lstStyle/>
                    <a:p>
                      <a:r>
                        <a:rPr lang="en-US" sz="1300" dirty="0"/>
                        <a:t>Content</a:t>
                      </a:r>
                      <a:endParaRPr lang="en-IN" sz="1300" dirty="0"/>
                    </a:p>
                  </a:txBody>
                  <a:tcPr/>
                </a:tc>
                <a:tc>
                  <a:txBody>
                    <a:bodyPr/>
                    <a:lstStyle/>
                    <a:p>
                      <a:r>
                        <a:rPr lang="en-US" sz="1300" dirty="0"/>
                        <a:t>Issues</a:t>
                      </a:r>
                      <a:endParaRPr lang="en-IN" sz="1300" dirty="0"/>
                    </a:p>
                  </a:txBody>
                  <a:tcPr/>
                </a:tc>
                <a:extLst>
                  <a:ext uri="{0D108BD9-81ED-4DB2-BD59-A6C34878D82A}">
                    <a16:rowId xmlns:a16="http://schemas.microsoft.com/office/drawing/2014/main" val="11092200"/>
                  </a:ext>
                </a:extLst>
              </a:tr>
              <a:tr h="370840">
                <a:tc>
                  <a:txBody>
                    <a:bodyPr/>
                    <a:lstStyle/>
                    <a:p>
                      <a:r>
                        <a:rPr lang="en-US" sz="1300" dirty="0"/>
                        <a:t>Trustpilot</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love my new </a:t>
                      </a:r>
                      <a:r>
                        <a:rPr lang="en-US" sz="1300" b="1" i="0" u="none" strike="noStrike" kern="1200" baseline="0" dirty="0">
                          <a:solidFill>
                            <a:schemeClr val="tx1"/>
                          </a:solidFill>
                          <a:latin typeface="+mn-lt"/>
                          <a:ea typeface="+mn-ea"/>
                          <a:cs typeface="+mn-cs"/>
                        </a:rPr>
                        <a:t>camera</a:t>
                      </a:r>
                      <a:r>
                        <a:rPr lang="en-US" sz="1300" b="0" i="0" u="none" strike="noStrike" kern="1200" baseline="0" dirty="0">
                          <a:solidFill>
                            <a:schemeClr val="tx1"/>
                          </a:solidFill>
                          <a:latin typeface="+mn-lt"/>
                          <a:ea typeface="+mn-ea"/>
                          <a:cs typeface="+mn-cs"/>
                        </a:rPr>
                        <a:t>, got a </a:t>
                      </a:r>
                      <a:r>
                        <a:rPr lang="en-US" sz="1300" b="0" i="0" u="none" strike="noStrike" kern="1200" baseline="0" dirty="0" err="1">
                          <a:solidFill>
                            <a:schemeClr val="tx1"/>
                          </a:solidFill>
                          <a:latin typeface="+mn-lt"/>
                          <a:ea typeface="+mn-ea"/>
                          <a:cs typeface="+mn-cs"/>
                        </a:rPr>
                        <a:t>nikon</a:t>
                      </a:r>
                      <a:r>
                        <a:rPr lang="en-US" sz="1300" b="0" i="0" u="none" strike="noStrike" kern="1200" baseline="0" dirty="0">
                          <a:solidFill>
                            <a:schemeClr val="tx1"/>
                          </a:solidFill>
                          <a:latin typeface="+mn-lt"/>
                          <a:ea typeface="+mn-ea"/>
                          <a:cs typeface="+mn-cs"/>
                        </a:rPr>
                        <a:t> </a:t>
                      </a:r>
                      <a:r>
                        <a:rPr lang="en-US" sz="1300" b="0" i="0" u="none" strike="noStrike" kern="1200" baseline="0" dirty="0" err="1">
                          <a:solidFill>
                            <a:schemeClr val="tx1"/>
                          </a:solidFill>
                          <a:latin typeface="+mn-lt"/>
                          <a:ea typeface="+mn-ea"/>
                          <a:cs typeface="+mn-cs"/>
                        </a:rPr>
                        <a:t>zf</a:t>
                      </a:r>
                      <a:r>
                        <a:rPr lang="en-US" sz="1300" b="0" i="0" u="none" strike="noStrike" kern="1200" baseline="0" dirty="0">
                          <a:solidFill>
                            <a:schemeClr val="tx1"/>
                          </a:solidFill>
                          <a:latin typeface="+mn-lt"/>
                          <a:ea typeface="+mn-ea"/>
                          <a:cs typeface="+mn-cs"/>
                        </a:rPr>
                        <a:t> from here and the service in-store and online was really good. </a:t>
                      </a:r>
                      <a:r>
                        <a:rPr lang="en-US" sz="1300" b="0" i="0" u="none" strike="noStrike" kern="1200" baseline="0" dirty="0" err="1">
                          <a:solidFill>
                            <a:schemeClr val="tx1"/>
                          </a:solidFill>
                          <a:latin typeface="+mn-lt"/>
                          <a:ea typeface="+mn-ea"/>
                          <a:cs typeface="+mn-cs"/>
                        </a:rPr>
                        <a:t>belfast</a:t>
                      </a:r>
                      <a:r>
                        <a:rPr lang="en-US" sz="1300" b="0" i="0" u="none" strike="noStrike" kern="1200" baseline="0" dirty="0">
                          <a:solidFill>
                            <a:schemeClr val="tx1"/>
                          </a:solidFill>
                          <a:latin typeface="+mn-lt"/>
                          <a:ea typeface="+mn-ea"/>
                          <a:cs typeface="+mn-cs"/>
                        </a:rPr>
                        <a:t> branch let me see and use the display model they had, and answered all my questions in a helpful and</a:t>
                      </a:r>
                    </a:p>
                    <a:p>
                      <a:r>
                        <a:rPr lang="en-US" sz="1300" b="0" i="0" u="none" strike="noStrike" kern="1200" baseline="0" dirty="0">
                          <a:solidFill>
                            <a:schemeClr val="tx1"/>
                          </a:solidFill>
                          <a:latin typeface="+mn-lt"/>
                          <a:ea typeface="+mn-ea"/>
                          <a:cs typeface="+mn-cs"/>
                        </a:rPr>
                        <a:t>friendly way, the also pointed out key features and things to consider plus alternatives </a:t>
                      </a:r>
                      <a:r>
                        <a:rPr lang="en-IN" sz="1300" b="0" i="0" u="none" strike="noStrike" kern="1200" baseline="0" dirty="0">
                          <a:solidFill>
                            <a:schemeClr val="tx1"/>
                          </a:solidFill>
                          <a:latin typeface="+mn-lt"/>
                          <a:ea typeface="+mn-ea"/>
                          <a:cs typeface="+mn-cs"/>
                        </a:rPr>
                        <a:t>if needed.</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4274260"/>
                  </a:ext>
                </a:extLst>
              </a:tr>
              <a:tr h="370840">
                <a:tc>
                  <a:txBody>
                    <a:bodyPr/>
                    <a:lstStyle/>
                    <a:p>
                      <a:r>
                        <a:rPr lang="en-US" sz="1300" dirty="0"/>
                        <a:t>Power Reviews</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have just wasted 90 minutes driving to and from moor </a:t>
                      </a:r>
                      <a:r>
                        <a:rPr lang="en-US" sz="1300" b="0" i="0" u="none" strike="noStrike" kern="1200" baseline="0" dirty="0" err="1">
                          <a:solidFill>
                            <a:schemeClr val="tx1"/>
                          </a:solidFill>
                          <a:latin typeface="+mn-lt"/>
                          <a:ea typeface="+mn-ea"/>
                          <a:cs typeface="+mn-cs"/>
                        </a:rPr>
                        <a:t>allerton</a:t>
                      </a:r>
                      <a:r>
                        <a:rPr lang="en-US" sz="1300" b="0" i="0" u="none" strike="noStrike" kern="1200" baseline="0" dirty="0">
                          <a:solidFill>
                            <a:schemeClr val="tx1"/>
                          </a:solidFill>
                          <a:latin typeface="+mn-lt"/>
                          <a:ea typeface="+mn-ea"/>
                          <a:cs typeface="+mn-cs"/>
                        </a:rPr>
                        <a:t> as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needed a fast </a:t>
                      </a:r>
                      <a:r>
                        <a:rPr lang="en-US" sz="1300" b="0" i="0" u="none" strike="noStrike" kern="1200" baseline="0" dirty="0" err="1">
                          <a:solidFill>
                            <a:schemeClr val="tx1"/>
                          </a:solidFill>
                          <a:latin typeface="+mn-lt"/>
                          <a:ea typeface="+mn-ea"/>
                          <a:cs typeface="+mn-cs"/>
                        </a:rPr>
                        <a:t>sony</a:t>
                      </a:r>
                      <a:r>
                        <a:rPr lang="en-US" sz="1300" b="0" i="0" u="none" strike="noStrike" kern="1200" baseline="0" dirty="0">
                          <a:solidFill>
                            <a:schemeClr val="tx1"/>
                          </a:solidFill>
                          <a:latin typeface="+mn-lt"/>
                          <a:ea typeface="+mn-ea"/>
                          <a:cs typeface="+mn-cs"/>
                        </a:rPr>
                        <a:t> </a:t>
                      </a:r>
                      <a:r>
                        <a:rPr lang="en-US" sz="1300" b="1" i="0" u="none" strike="noStrike" kern="1200" baseline="0" dirty="0">
                          <a:solidFill>
                            <a:schemeClr val="tx1"/>
                          </a:solidFill>
                          <a:latin typeface="+mn-lt"/>
                          <a:ea typeface="+mn-ea"/>
                          <a:cs typeface="+mn-cs"/>
                        </a:rPr>
                        <a:t>lens</a:t>
                      </a:r>
                      <a:r>
                        <a:rPr lang="en-US" sz="1300" b="0" i="0" u="none" strike="noStrike" kern="1200" baseline="0" dirty="0">
                          <a:solidFill>
                            <a:schemeClr val="tx1"/>
                          </a:solidFill>
                          <a:latin typeface="+mn-lt"/>
                          <a:ea typeface="+mn-ea"/>
                          <a:cs typeface="+mn-cs"/>
                        </a:rPr>
                        <a:t> for a wedding tomorrow. There were two </a:t>
                      </a:r>
                      <a:r>
                        <a:rPr lang="en-US" sz="1300" b="1" i="0" u="none" strike="noStrike" kern="1200" baseline="0" dirty="0">
                          <a:solidFill>
                            <a:schemeClr val="tx1"/>
                          </a:solidFill>
                          <a:latin typeface="+mn-lt"/>
                          <a:ea typeface="+mn-ea"/>
                          <a:cs typeface="+mn-cs"/>
                        </a:rPr>
                        <a:t>staff</a:t>
                      </a:r>
                      <a:r>
                        <a:rPr lang="en-US" sz="1300" b="0" i="0" u="none" strike="noStrike" kern="1200" baseline="0" dirty="0">
                          <a:solidFill>
                            <a:schemeClr val="tx1"/>
                          </a:solidFill>
                          <a:latin typeface="+mn-lt"/>
                          <a:ea typeface="+mn-ea"/>
                          <a:cs typeface="+mn-cs"/>
                        </a:rPr>
                        <a:t> in the branch and one other customer when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went in. for some bizarre</a:t>
                      </a:r>
                    </a:p>
                    <a:p>
                      <a:r>
                        <a:rPr lang="en-US" sz="1300" b="0" i="0" u="none" strike="noStrike" kern="1200" baseline="0" dirty="0">
                          <a:solidFill>
                            <a:schemeClr val="tx1"/>
                          </a:solidFill>
                          <a:latin typeface="+mn-lt"/>
                          <a:ea typeface="+mn-ea"/>
                          <a:cs typeface="+mn-cs"/>
                        </a:rPr>
                        <a:t>reason both staff members saw fit to </a:t>
                      </a:r>
                      <a:r>
                        <a:rPr lang="en-US" sz="1300" b="1" i="0" u="none" strike="noStrike" kern="1200" baseline="0" dirty="0">
                          <a:solidFill>
                            <a:schemeClr val="tx1"/>
                          </a:solidFill>
                          <a:latin typeface="+mn-lt"/>
                          <a:ea typeface="+mn-ea"/>
                          <a:cs typeface="+mn-cs"/>
                        </a:rPr>
                        <a:t>ignore</a:t>
                      </a:r>
                      <a:r>
                        <a:rPr lang="en-US" sz="1300" b="0" i="0" u="none" strike="noStrike" kern="1200" baseline="0" dirty="0">
                          <a:solidFill>
                            <a:schemeClr val="tx1"/>
                          </a:solidFill>
                          <a:latin typeface="+mn-lt"/>
                          <a:ea typeface="+mn-ea"/>
                          <a:cs typeface="+mn-cs"/>
                        </a:rPr>
                        <a:t> me and both dealt with the one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one said he would be with me in a minute and went out back to find something for the one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they had,</a:t>
                      </a:r>
                    </a:p>
                    <a:p>
                      <a:r>
                        <a:rPr lang="en-US" sz="1300" b="0" i="0" u="none" strike="noStrike" kern="1200" baseline="0" dirty="0">
                          <a:solidFill>
                            <a:schemeClr val="tx1"/>
                          </a:solidFill>
                          <a:latin typeface="+mn-lt"/>
                          <a:ea typeface="+mn-ea"/>
                          <a:cs typeface="+mn-cs"/>
                        </a:rPr>
                        <a:t>he was actually gone about 5 or 10 minutes, came back with something like a lens cap, then they both spent even more time with the same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the same </a:t>
                      </a:r>
                      <a:r>
                        <a:rPr lang="en-US" sz="1300" b="1" i="0" u="none" strike="noStrike" kern="1200" baseline="0" dirty="0">
                          <a:solidFill>
                            <a:schemeClr val="tx1"/>
                          </a:solidFill>
                          <a:latin typeface="+mn-lt"/>
                          <a:ea typeface="+mn-ea"/>
                          <a:cs typeface="+mn-cs"/>
                        </a:rPr>
                        <a:t>staff</a:t>
                      </a:r>
                      <a:r>
                        <a:rPr lang="en-US" sz="1300" b="0" i="0" u="none" strike="noStrike" kern="1200" baseline="0" dirty="0">
                          <a:solidFill>
                            <a:schemeClr val="tx1"/>
                          </a:solidFill>
                          <a:latin typeface="+mn-lt"/>
                          <a:ea typeface="+mn-ea"/>
                          <a:cs typeface="+mn-cs"/>
                        </a:rPr>
                        <a:t> member then walks past me again on his</a:t>
                      </a:r>
                    </a:p>
                    <a:p>
                      <a:r>
                        <a:rPr lang="en-US" sz="1300" b="0" i="0" u="none" strike="noStrike" kern="1200" baseline="0" dirty="0">
                          <a:solidFill>
                            <a:schemeClr val="tx1"/>
                          </a:solidFill>
                          <a:latin typeface="+mn-lt"/>
                          <a:ea typeface="+mn-ea"/>
                          <a:cs typeface="+mn-cs"/>
                        </a:rPr>
                        <a:t>way to the store and says,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will be with you in a minute, you know, like he would said 10 minutes before. by the his point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would been stood by the counter for 15- 20 mins and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told him not to bother as I was leaving. so wex lost a decent sale and I will never shop there again. appalling and </a:t>
                      </a:r>
                      <a:r>
                        <a:rPr lang="en-IN" sz="1300" b="1" i="0" u="none" strike="noStrike" kern="1200" baseline="0" dirty="0">
                          <a:solidFill>
                            <a:schemeClr val="tx1"/>
                          </a:solidFill>
                          <a:latin typeface="+mn-lt"/>
                          <a:ea typeface="+mn-ea"/>
                          <a:cs typeface="+mn-cs"/>
                        </a:rPr>
                        <a:t>rude</a:t>
                      </a:r>
                      <a:r>
                        <a:rPr lang="en-IN" sz="1300" b="0" i="0" u="none" strike="noStrike" kern="1200" baseline="0" dirty="0">
                          <a:solidFill>
                            <a:schemeClr val="tx1"/>
                          </a:solidFill>
                          <a:latin typeface="+mn-lt"/>
                          <a:ea typeface="+mn-ea"/>
                          <a:cs typeface="+mn-cs"/>
                        </a:rPr>
                        <a:t> </a:t>
                      </a:r>
                      <a:r>
                        <a:rPr lang="en-IN" sz="1300" b="1" i="0" u="none" strike="noStrike" kern="1200" baseline="0" dirty="0">
                          <a:solidFill>
                            <a:schemeClr val="tx1"/>
                          </a:solidFill>
                          <a:latin typeface="+mn-lt"/>
                          <a:ea typeface="+mn-ea"/>
                          <a:cs typeface="+mn-cs"/>
                        </a:rPr>
                        <a:t>customer service</a:t>
                      </a:r>
                      <a:r>
                        <a:rPr lang="en-IN" sz="1300" b="0" i="0" u="none" strike="noStrike" kern="1200" baseline="0" dirty="0">
                          <a:solidFill>
                            <a:schemeClr val="tx1"/>
                          </a:solidFill>
                          <a:latin typeface="+mn-lt"/>
                          <a:ea typeface="+mn-ea"/>
                          <a:cs typeface="+mn-cs"/>
                        </a:rPr>
                        <a:t>!</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 Customer Service, Delivery</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36471098"/>
                  </a:ext>
                </a:extLst>
              </a:tr>
              <a:tr h="370840">
                <a:tc>
                  <a:txBody>
                    <a:bodyPr/>
                    <a:lstStyle/>
                    <a:p>
                      <a:r>
                        <a:rPr lang="en-US" sz="1300" dirty="0"/>
                        <a:t>Trustpilot</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initial offer was fine but reduced by around 10% on a boxed </a:t>
                      </a:r>
                      <a:r>
                        <a:rPr lang="en-US" sz="1300" b="1" i="0" u="none" strike="noStrike" kern="1200" baseline="0" dirty="0">
                          <a:solidFill>
                            <a:schemeClr val="tx1"/>
                          </a:solidFill>
                          <a:latin typeface="+mn-lt"/>
                          <a:ea typeface="+mn-ea"/>
                          <a:cs typeface="+mn-cs"/>
                        </a:rPr>
                        <a:t>lens</a:t>
                      </a:r>
                      <a:r>
                        <a:rPr lang="en-US" sz="1300" b="0" i="0" u="none" strike="noStrike" kern="1200" baseline="0" dirty="0">
                          <a:solidFill>
                            <a:schemeClr val="tx1"/>
                          </a:solidFill>
                          <a:latin typeface="+mn-lt"/>
                          <a:ea typeface="+mn-ea"/>
                          <a:cs typeface="+mn-cs"/>
                        </a:rPr>
                        <a:t> in good condition. took quite a few days to make the offer after the lens was received. however the </a:t>
                      </a:r>
                      <a:r>
                        <a:rPr lang="en-US" sz="1300" b="1" i="0" u="none" strike="noStrike" kern="1200" baseline="0" dirty="0">
                          <a:solidFill>
                            <a:schemeClr val="tx1"/>
                          </a:solidFill>
                          <a:latin typeface="+mn-lt"/>
                          <a:ea typeface="+mn-ea"/>
                          <a:cs typeface="+mn-cs"/>
                        </a:rPr>
                        <a:t>money</a:t>
                      </a:r>
                      <a:r>
                        <a:rPr lang="en-US" sz="1300" b="0" i="0" u="none" strike="noStrike" kern="1200" baseline="0" dirty="0">
                          <a:solidFill>
                            <a:schemeClr val="tx1"/>
                          </a:solidFill>
                          <a:latin typeface="+mn-lt"/>
                          <a:ea typeface="+mn-ea"/>
                          <a:cs typeface="+mn-cs"/>
                        </a:rPr>
                        <a:t> owed was paid promptly.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do not</a:t>
                      </a:r>
                    </a:p>
                    <a:p>
                      <a:r>
                        <a:rPr lang="en-US" sz="1300" b="0" i="0" u="none" strike="noStrike" kern="1200" baseline="0" dirty="0">
                          <a:solidFill>
                            <a:schemeClr val="tx1"/>
                          </a:solidFill>
                          <a:latin typeface="+mn-lt"/>
                          <a:ea typeface="+mn-ea"/>
                          <a:cs typeface="+mn-cs"/>
                        </a:rPr>
                        <a:t>plan to sell anything else through wex</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 Payment</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460813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2FCF856-749D-9EF5-FDEC-1EFC5495ECBC}"/>
                  </a:ext>
                </a:extLst>
              </p14:cNvPr>
              <p14:cNvContentPartPr/>
              <p14:nvPr/>
            </p14:nvContentPartPr>
            <p14:xfrm>
              <a:off x="8432372" y="1391942"/>
              <a:ext cx="2048400" cy="915480"/>
            </p14:xfrm>
          </p:contentPart>
        </mc:Choice>
        <mc:Fallback xmlns="">
          <p:pic>
            <p:nvPicPr>
              <p:cNvPr id="6" name="Ink 5">
                <a:extLst>
                  <a:ext uri="{FF2B5EF4-FFF2-40B4-BE49-F238E27FC236}">
                    <a16:creationId xmlns:a16="http://schemas.microsoft.com/office/drawing/2014/main" id="{C2FCF856-749D-9EF5-FDEC-1EFC5495ECBC}"/>
                  </a:ext>
                </a:extLst>
              </p:cNvPr>
              <p:cNvPicPr/>
              <p:nvPr/>
            </p:nvPicPr>
            <p:blipFill>
              <a:blip r:embed="rId4"/>
              <a:stretch>
                <a:fillRect/>
              </a:stretch>
            </p:blipFill>
            <p:spPr>
              <a:xfrm>
                <a:off x="8426252" y="1385822"/>
                <a:ext cx="2060640" cy="927720"/>
              </a:xfrm>
              <a:prstGeom prst="rect">
                <a:avLst/>
              </a:prstGeom>
            </p:spPr>
          </p:pic>
        </mc:Fallback>
      </mc:AlternateContent>
      <p:cxnSp>
        <p:nvCxnSpPr>
          <p:cNvPr id="8" name="Straight Arrow Connector 7">
            <a:extLst>
              <a:ext uri="{FF2B5EF4-FFF2-40B4-BE49-F238E27FC236}">
                <a16:creationId xmlns:a16="http://schemas.microsoft.com/office/drawing/2014/main" id="{91509F06-5E37-6048-7998-AD7EC2334FD2}"/>
              </a:ext>
            </a:extLst>
          </p:cNvPr>
          <p:cNvCxnSpPr>
            <a:cxnSpLocks/>
          </p:cNvCxnSpPr>
          <p:nvPr/>
        </p:nvCxnSpPr>
        <p:spPr>
          <a:xfrm>
            <a:off x="10235381" y="2163097"/>
            <a:ext cx="637660" cy="11143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BE32712-0640-EC18-8C9C-1EBCDBE34178}"/>
              </a:ext>
            </a:extLst>
          </p:cNvPr>
          <p:cNvSpPr txBox="1"/>
          <p:nvPr/>
        </p:nvSpPr>
        <p:spPr>
          <a:xfrm>
            <a:off x="10264876" y="3277467"/>
            <a:ext cx="1573162" cy="646331"/>
          </a:xfrm>
          <a:prstGeom prst="rect">
            <a:avLst/>
          </a:prstGeom>
          <a:noFill/>
        </p:spPr>
        <p:txBody>
          <a:bodyPr wrap="square" rtlCol="0">
            <a:spAutoFit/>
          </a:bodyPr>
          <a:lstStyle/>
          <a:p>
            <a:r>
              <a:rPr lang="en-US" dirty="0">
                <a:solidFill>
                  <a:srgbClr val="FF0000"/>
                </a:solidFill>
              </a:rPr>
              <a:t>Is this really </a:t>
            </a:r>
          </a:p>
          <a:p>
            <a:r>
              <a:rPr lang="en-US" dirty="0">
                <a:solidFill>
                  <a:srgbClr val="FF0000"/>
                </a:solidFill>
              </a:rPr>
              <a:t>an issue !!??  </a:t>
            </a:r>
            <a:endParaRPr lang="en-IN" dirty="0">
              <a:solidFill>
                <a:srgbClr val="FF0000"/>
              </a:solidFill>
            </a:endParaRPr>
          </a:p>
        </p:txBody>
      </p:sp>
      <p:sp>
        <p:nvSpPr>
          <p:cNvPr id="3" name="Date Placeholder 2">
            <a:extLst>
              <a:ext uri="{FF2B5EF4-FFF2-40B4-BE49-F238E27FC236}">
                <a16:creationId xmlns:a16="http://schemas.microsoft.com/office/drawing/2014/main" id="{1B59378A-A69A-673D-6225-211ECF544003}"/>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38C0E30C-2BE1-C88F-51A8-965C5AC450C3}"/>
              </a:ext>
            </a:extLst>
          </p:cNvPr>
          <p:cNvSpPr>
            <a:spLocks noGrp="1"/>
          </p:cNvSpPr>
          <p:nvPr>
            <p:ph type="ftr" sz="quarter" idx="11"/>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BC0CEA22-D058-CAAE-7BCB-F6280624FF28}"/>
              </a:ext>
            </a:extLst>
          </p:cNvPr>
          <p:cNvSpPr>
            <a:spLocks noGrp="1"/>
          </p:cNvSpPr>
          <p:nvPr>
            <p:ph type="sldNum" sz="quarter" idx="12"/>
          </p:nvPr>
        </p:nvSpPr>
        <p:spPr/>
        <p:txBody>
          <a:bodyPr/>
          <a:lstStyle/>
          <a:p>
            <a:fld id="{CBD12358-51D2-46B3-9BDE-DF29528B9454}" type="slidenum">
              <a:rPr lang="en-US" smtClean="0"/>
              <a:t>40</a:t>
            </a:fld>
            <a:endParaRPr lang="en-US"/>
          </a:p>
        </p:txBody>
      </p:sp>
    </p:spTree>
    <p:extLst>
      <p:ext uri="{BB962C8B-B14F-4D97-AF65-F5344CB8AC3E}">
        <p14:creationId xmlns:p14="http://schemas.microsoft.com/office/powerpoint/2010/main" val="190313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823943"/>
          </a:xfrm>
          <a:noFill/>
        </p:spPr>
        <p:txBody>
          <a:bodyPr anchor="ctr"/>
          <a:lstStyle/>
          <a:p>
            <a:r>
              <a:rPr lang="en-US" b="1" dirty="0"/>
              <a:t>ISSUE VALIDATION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2" y="1339566"/>
            <a:ext cx="11294806" cy="1402494"/>
          </a:xfrm>
          <a:noFill/>
        </p:spPr>
        <p:txBody>
          <a:bodyPr>
            <a:noAutofit/>
          </a:bodyPr>
          <a:lstStyle/>
          <a:p>
            <a:pPr algn="l"/>
            <a:r>
              <a:rPr lang="en-US" sz="2400" b="1" dirty="0"/>
              <a:t>Objectives</a:t>
            </a:r>
            <a:endParaRPr lang="en-US" sz="2000" b="1" dirty="0"/>
          </a:p>
          <a:p>
            <a:pPr marL="342900" indent="-342900" algn="l">
              <a:buClrTx/>
              <a:buFont typeface="Arial" panose="020B0604020202020204" pitchFamily="34" charset="0"/>
              <a:buChar char="•"/>
            </a:pPr>
            <a:r>
              <a:rPr lang="en-US" sz="2000" dirty="0"/>
              <a:t>Since </a:t>
            </a:r>
            <a:r>
              <a:rPr lang="en-US" sz="2000" dirty="0" err="1"/>
              <a:t>spaCy’s</a:t>
            </a:r>
            <a:r>
              <a:rPr lang="en-US" sz="2000" dirty="0"/>
              <a:t> PhraseMatcher library depicts issues purely based on the text/phrase matching mechanism but there is no intelligence behind it, hence, an issue validator technique is implemented using the existing open-source pre-trained LLMs (Large Language Models). </a:t>
            </a:r>
            <a:endParaRPr lang="en-US" sz="2000" b="0" i="0" u="none" strike="noStrike" baseline="0" dirty="0"/>
          </a:p>
          <a:p>
            <a:pPr algn="l"/>
            <a:endParaRPr lang="en-US" dirty="0"/>
          </a:p>
          <a:p>
            <a:pPr algn="l"/>
            <a:endParaRPr lang="en-IN" b="0" i="0" u="none" strike="noStrike" baseline="0" dirty="0"/>
          </a:p>
          <a:p>
            <a:pPr algn="l"/>
            <a:endParaRPr lang="en-IN" b="0" i="0" u="none" strike="noStrike" baseline="0" dirty="0"/>
          </a:p>
        </p:txBody>
      </p:sp>
      <p:graphicFrame>
        <p:nvGraphicFramePr>
          <p:cNvPr id="4" name="Table 3">
            <a:extLst>
              <a:ext uri="{FF2B5EF4-FFF2-40B4-BE49-F238E27FC236}">
                <a16:creationId xmlns:a16="http://schemas.microsoft.com/office/drawing/2014/main" id="{1C9D3D70-6511-28E7-5AE7-12E7D80511B7}"/>
              </a:ext>
            </a:extLst>
          </p:cNvPr>
          <p:cNvGraphicFramePr>
            <a:graphicFrameLocks noGrp="1"/>
          </p:cNvGraphicFramePr>
          <p:nvPr>
            <p:extLst>
              <p:ext uri="{D42A27DB-BD31-4B8C-83A1-F6EECF244321}">
                <p14:modId xmlns:p14="http://schemas.microsoft.com/office/powerpoint/2010/main" val="4152590132"/>
              </p:ext>
            </p:extLst>
          </p:nvPr>
        </p:nvGraphicFramePr>
        <p:xfrm>
          <a:off x="405582" y="3253679"/>
          <a:ext cx="11501283" cy="3108960"/>
        </p:xfrm>
        <a:graphic>
          <a:graphicData uri="http://schemas.openxmlformats.org/drawingml/2006/table">
            <a:tbl>
              <a:tblPr firstRow="1" bandRow="1">
                <a:tableStyleId>{7E9639D4-E3E2-4D34-9284-5A2195B3D0D7}</a:tableStyleId>
              </a:tblPr>
              <a:tblGrid>
                <a:gridCol w="1173889">
                  <a:extLst>
                    <a:ext uri="{9D8B030D-6E8A-4147-A177-3AD203B41FA5}">
                      <a16:colId xmlns:a16="http://schemas.microsoft.com/office/drawing/2014/main" val="2277552548"/>
                    </a:ext>
                  </a:extLst>
                </a:gridCol>
                <a:gridCol w="1380039">
                  <a:extLst>
                    <a:ext uri="{9D8B030D-6E8A-4147-A177-3AD203B41FA5}">
                      <a16:colId xmlns:a16="http://schemas.microsoft.com/office/drawing/2014/main" val="1348988879"/>
                    </a:ext>
                  </a:extLst>
                </a:gridCol>
                <a:gridCol w="1527387">
                  <a:extLst>
                    <a:ext uri="{9D8B030D-6E8A-4147-A177-3AD203B41FA5}">
                      <a16:colId xmlns:a16="http://schemas.microsoft.com/office/drawing/2014/main" val="2590579439"/>
                    </a:ext>
                  </a:extLst>
                </a:gridCol>
                <a:gridCol w="5148716">
                  <a:extLst>
                    <a:ext uri="{9D8B030D-6E8A-4147-A177-3AD203B41FA5}">
                      <a16:colId xmlns:a16="http://schemas.microsoft.com/office/drawing/2014/main" val="3177656725"/>
                    </a:ext>
                  </a:extLst>
                </a:gridCol>
                <a:gridCol w="2271252">
                  <a:extLst>
                    <a:ext uri="{9D8B030D-6E8A-4147-A177-3AD203B41FA5}">
                      <a16:colId xmlns:a16="http://schemas.microsoft.com/office/drawing/2014/main" val="2576898469"/>
                    </a:ext>
                  </a:extLst>
                </a:gridCol>
              </a:tblGrid>
              <a:tr h="370840">
                <a:tc>
                  <a:txBody>
                    <a:bodyPr/>
                    <a:lstStyle/>
                    <a:p>
                      <a:r>
                        <a:rPr lang="en-US" sz="2000" dirty="0"/>
                        <a:t>LLM</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Parameter</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Prompt</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Output</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Avg Time Taken (s)</a:t>
                      </a:r>
                      <a:endParaRPr lang="en-IN"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596226"/>
                  </a:ext>
                </a:extLst>
              </a:tr>
              <a:tr h="370840">
                <a:tc>
                  <a:txBody>
                    <a:bodyPr/>
                    <a:lstStyle/>
                    <a:p>
                      <a:r>
                        <a:rPr lang="en-US" sz="2000" dirty="0"/>
                        <a:t>OpenAI 3.5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175B</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 not have the item?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 review likely reflects frustration due to an item being out of stock or unavailable after purchase.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 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882902"/>
                  </a:ext>
                </a:extLst>
              </a:tr>
              <a:tr h="370840">
                <a:tc>
                  <a:txBody>
                    <a:bodyPr/>
                    <a:lstStyle/>
                    <a:p>
                      <a:r>
                        <a:rPr lang="en-US" sz="2000" dirty="0"/>
                        <a:t>Llama2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13B</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do not have the item?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It's unclear and incomplete. A good review should provide specific feedback or experience with the product or service.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69 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659365"/>
                  </a:ext>
                </a:extLst>
              </a:tr>
              <a:tr h="370840">
                <a:tc>
                  <a:txBody>
                    <a:bodyPr/>
                    <a:lstStyle/>
                    <a:p>
                      <a:r>
                        <a:rPr lang="en-US" sz="2000" b="1" dirty="0"/>
                        <a:t>Llama3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8B</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do not have the item?</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i="0" kern="1200" dirty="0">
                          <a:solidFill>
                            <a:schemeClr val="tx1"/>
                          </a:solidFill>
                          <a:effectLst/>
                          <a:latin typeface="+mn-lt"/>
                          <a:ea typeface="+mn-ea"/>
                          <a:cs typeface="+mn-cs"/>
                        </a:rPr>
                        <a:t>The reviewer may not have received the item or it may have been damaged during shipping.</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4.5 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94695"/>
                  </a:ext>
                </a:extLst>
              </a:tr>
            </a:tbl>
          </a:graphicData>
        </a:graphic>
      </p:graphicFrame>
      <p:sp>
        <p:nvSpPr>
          <p:cNvPr id="6" name="Date Placeholder 5">
            <a:extLst>
              <a:ext uri="{FF2B5EF4-FFF2-40B4-BE49-F238E27FC236}">
                <a16:creationId xmlns:a16="http://schemas.microsoft.com/office/drawing/2014/main" id="{2DA4E6F5-0BD3-7904-9B8F-A8458CEBC9C4}"/>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A6CDB0EF-48AE-F803-AFB1-2FC92CBA65E5}"/>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D0E75D2B-4172-9707-2BB8-84F281036852}"/>
              </a:ext>
            </a:extLst>
          </p:cNvPr>
          <p:cNvSpPr>
            <a:spLocks noGrp="1"/>
          </p:cNvSpPr>
          <p:nvPr>
            <p:ph type="sldNum" sz="quarter" idx="12"/>
          </p:nvPr>
        </p:nvSpPr>
        <p:spPr/>
        <p:txBody>
          <a:bodyPr/>
          <a:lstStyle/>
          <a:p>
            <a:fld id="{CBD12358-51D2-46B3-9BDE-DF29528B9454}" type="slidenum">
              <a:rPr lang="en-US" smtClean="0"/>
              <a:t>41</a:t>
            </a:fld>
            <a:endParaRPr lang="en-US"/>
          </a:p>
        </p:txBody>
      </p:sp>
      <p:sp>
        <p:nvSpPr>
          <p:cNvPr id="9" name="TextBox 8">
            <a:extLst>
              <a:ext uri="{FF2B5EF4-FFF2-40B4-BE49-F238E27FC236}">
                <a16:creationId xmlns:a16="http://schemas.microsoft.com/office/drawing/2014/main" id="{C15541DF-BFB4-FD8A-1C77-80B89195D816}"/>
              </a:ext>
            </a:extLst>
          </p:cNvPr>
          <p:cNvSpPr txBox="1"/>
          <p:nvPr/>
        </p:nvSpPr>
        <p:spPr>
          <a:xfrm>
            <a:off x="405582" y="2742060"/>
            <a:ext cx="5200035" cy="677108"/>
          </a:xfrm>
          <a:prstGeom prst="rect">
            <a:avLst/>
          </a:prstGeom>
          <a:noFill/>
        </p:spPr>
        <p:txBody>
          <a:bodyPr wrap="square" rtlCol="0">
            <a:spAutoFit/>
          </a:bodyPr>
          <a:lstStyle/>
          <a:p>
            <a:r>
              <a:rPr lang="en-US" sz="2000" dirty="0"/>
              <a:t>Below are the tried and tested LLMs</a:t>
            </a:r>
            <a:r>
              <a:rPr lang="en-IN" sz="2000" b="0" i="0" u="none" strike="noStrike" baseline="0" dirty="0"/>
              <a:t> :-</a:t>
            </a:r>
          </a:p>
          <a:p>
            <a:endParaRPr lang="en-IN" dirty="0"/>
          </a:p>
        </p:txBody>
      </p:sp>
    </p:spTree>
    <p:extLst>
      <p:ext uri="{BB962C8B-B14F-4D97-AF65-F5344CB8AC3E}">
        <p14:creationId xmlns:p14="http://schemas.microsoft.com/office/powerpoint/2010/main" val="241232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735453"/>
          </a:xfrm>
          <a:noFill/>
        </p:spPr>
        <p:txBody>
          <a:bodyPr anchor="ctr"/>
          <a:lstStyle/>
          <a:p>
            <a:r>
              <a:rPr lang="en-US" b="1" dirty="0"/>
              <a:t>ISSUE VALIDATION</a:t>
            </a:r>
          </a:p>
        </p:txBody>
      </p:sp>
      <p:graphicFrame>
        <p:nvGraphicFramePr>
          <p:cNvPr id="6" name="Content Placeholder 3">
            <a:extLst>
              <a:ext uri="{FF2B5EF4-FFF2-40B4-BE49-F238E27FC236}">
                <a16:creationId xmlns:a16="http://schemas.microsoft.com/office/drawing/2014/main" id="{824171D6-174A-4F61-4B77-593BFFCB9EBB}"/>
              </a:ext>
            </a:extLst>
          </p:cNvPr>
          <p:cNvGraphicFramePr>
            <a:graphicFrameLocks/>
          </p:cNvGraphicFramePr>
          <p:nvPr/>
        </p:nvGraphicFramePr>
        <p:xfrm>
          <a:off x="444911" y="1450259"/>
          <a:ext cx="11186649" cy="4754880"/>
        </p:xfrm>
        <a:graphic>
          <a:graphicData uri="http://schemas.openxmlformats.org/drawingml/2006/table">
            <a:tbl>
              <a:tblPr firstRow="1" bandRow="1">
                <a:tableStyleId>{7E9639D4-E3E2-4D34-9284-5A2195B3D0D7}</a:tableStyleId>
              </a:tblPr>
              <a:tblGrid>
                <a:gridCol w="1003957">
                  <a:extLst>
                    <a:ext uri="{9D8B030D-6E8A-4147-A177-3AD203B41FA5}">
                      <a16:colId xmlns:a16="http://schemas.microsoft.com/office/drawing/2014/main" val="537807924"/>
                    </a:ext>
                  </a:extLst>
                </a:gridCol>
                <a:gridCol w="4800994">
                  <a:extLst>
                    <a:ext uri="{9D8B030D-6E8A-4147-A177-3AD203B41FA5}">
                      <a16:colId xmlns:a16="http://schemas.microsoft.com/office/drawing/2014/main" val="1712571184"/>
                    </a:ext>
                  </a:extLst>
                </a:gridCol>
                <a:gridCol w="2246400">
                  <a:extLst>
                    <a:ext uri="{9D8B030D-6E8A-4147-A177-3AD203B41FA5}">
                      <a16:colId xmlns:a16="http://schemas.microsoft.com/office/drawing/2014/main" val="2757533609"/>
                    </a:ext>
                  </a:extLst>
                </a:gridCol>
                <a:gridCol w="3135298">
                  <a:extLst>
                    <a:ext uri="{9D8B030D-6E8A-4147-A177-3AD203B41FA5}">
                      <a16:colId xmlns:a16="http://schemas.microsoft.com/office/drawing/2014/main" val="3135051073"/>
                    </a:ext>
                  </a:extLst>
                </a:gridCol>
              </a:tblGrid>
              <a:tr h="0">
                <a:tc>
                  <a:txBody>
                    <a:bodyPr/>
                    <a:lstStyle/>
                    <a:p>
                      <a:r>
                        <a:rPr lang="en-US" sz="1200" dirty="0"/>
                        <a:t>Source</a:t>
                      </a:r>
                      <a:endParaRPr lang="en-IN" sz="1200" dirty="0"/>
                    </a:p>
                  </a:txBody>
                  <a:tcPr/>
                </a:tc>
                <a:tc>
                  <a:txBody>
                    <a:bodyPr/>
                    <a:lstStyle/>
                    <a:p>
                      <a:r>
                        <a:rPr lang="en-US" sz="1200" dirty="0"/>
                        <a:t>Content</a:t>
                      </a:r>
                      <a:endParaRPr lang="en-IN" sz="1200" dirty="0"/>
                    </a:p>
                  </a:txBody>
                  <a:tcPr/>
                </a:tc>
                <a:tc>
                  <a:txBody>
                    <a:bodyPr/>
                    <a:lstStyle/>
                    <a:p>
                      <a:r>
                        <a:rPr lang="en-US" sz="1200" dirty="0"/>
                        <a:t>Issues</a:t>
                      </a:r>
                      <a:endParaRPr lang="en-IN" sz="1200" dirty="0"/>
                    </a:p>
                  </a:txBody>
                  <a:tcPr/>
                </a:tc>
                <a:tc>
                  <a:txBody>
                    <a:bodyPr/>
                    <a:lstStyle/>
                    <a:p>
                      <a:r>
                        <a:rPr lang="en-US" sz="1200" dirty="0"/>
                        <a:t>Reason (By Llama3)</a:t>
                      </a:r>
                      <a:endParaRPr lang="en-IN" sz="1200" dirty="0"/>
                    </a:p>
                  </a:txBody>
                  <a:tcPr/>
                </a:tc>
                <a:extLst>
                  <a:ext uri="{0D108BD9-81ED-4DB2-BD59-A6C34878D82A}">
                    <a16:rowId xmlns:a16="http://schemas.microsoft.com/office/drawing/2014/main" val="11092200"/>
                  </a:ext>
                </a:extLst>
              </a:tr>
              <a:tr h="370840">
                <a:tc>
                  <a:txBody>
                    <a:bodyPr/>
                    <a:lstStyle/>
                    <a:p>
                      <a:r>
                        <a:rPr lang="en-US" sz="1200" dirty="0"/>
                        <a:t>Trustpilot</a:t>
                      </a:r>
                      <a:endParaRPr lang="en-IN" sz="1200" dirty="0"/>
                    </a:p>
                  </a:txBody>
                  <a:tcPr>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dirty="0">
                          <a:solidFill>
                            <a:schemeClr val="tx1"/>
                          </a:solidFill>
                          <a:latin typeface="+mn-lt"/>
                          <a:ea typeface="+mn-ea"/>
                          <a:cs typeface="+mn-cs"/>
                        </a:rPr>
                        <a:t>love my new </a:t>
                      </a:r>
                      <a:r>
                        <a:rPr lang="en-US" sz="1200" b="1" i="0" u="none" strike="noStrike" kern="1200" baseline="0" dirty="0">
                          <a:solidFill>
                            <a:schemeClr val="tx1"/>
                          </a:solidFill>
                          <a:latin typeface="+mn-lt"/>
                          <a:ea typeface="+mn-ea"/>
                          <a:cs typeface="+mn-cs"/>
                        </a:rPr>
                        <a:t>camera</a:t>
                      </a:r>
                      <a:r>
                        <a:rPr lang="en-US" sz="1200" b="0" i="0" u="none" strike="noStrike" kern="1200" baseline="0" dirty="0">
                          <a:solidFill>
                            <a:schemeClr val="tx1"/>
                          </a:solidFill>
                          <a:latin typeface="+mn-lt"/>
                          <a:ea typeface="+mn-ea"/>
                          <a:cs typeface="+mn-cs"/>
                        </a:rPr>
                        <a:t>, got a </a:t>
                      </a:r>
                      <a:r>
                        <a:rPr lang="en-US" sz="1200" b="0" i="0" u="none" strike="noStrike" kern="1200" baseline="0" dirty="0" err="1">
                          <a:solidFill>
                            <a:schemeClr val="tx1"/>
                          </a:solidFill>
                          <a:latin typeface="+mn-lt"/>
                          <a:ea typeface="+mn-ea"/>
                          <a:cs typeface="+mn-cs"/>
                        </a:rPr>
                        <a:t>nikon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zf</a:t>
                      </a:r>
                      <a:r>
                        <a:rPr lang="en-US" sz="1200" b="0" i="0" u="none" strike="noStrike" kern="1200" baseline="0" dirty="0">
                          <a:solidFill>
                            <a:schemeClr val="tx1"/>
                          </a:solidFill>
                          <a:latin typeface="+mn-lt"/>
                          <a:ea typeface="+mn-ea"/>
                          <a:cs typeface="+mn-cs"/>
                        </a:rPr>
                        <a:t> from here and the service in-store and online was really good. </a:t>
                      </a:r>
                      <a:r>
                        <a:rPr lang="en-US" sz="1200" b="0" i="0" u="none" strike="noStrike" kern="1200" baseline="0" dirty="0" err="1">
                          <a:solidFill>
                            <a:schemeClr val="tx1"/>
                          </a:solidFill>
                          <a:latin typeface="+mn-lt"/>
                          <a:ea typeface="+mn-ea"/>
                          <a:cs typeface="+mn-cs"/>
                        </a:rPr>
                        <a:t>belfast</a:t>
                      </a:r>
                      <a:r>
                        <a:rPr lang="en-US" sz="1200" b="0" i="0" u="none" strike="noStrike" kern="1200" baseline="0" dirty="0">
                          <a:solidFill>
                            <a:schemeClr val="tx1"/>
                          </a:solidFill>
                          <a:latin typeface="+mn-lt"/>
                          <a:ea typeface="+mn-ea"/>
                          <a:cs typeface="+mn-cs"/>
                        </a:rPr>
                        <a:t> branch let me see and use the display model they had, and answered all my questions in a helpful and</a:t>
                      </a:r>
                    </a:p>
                    <a:p>
                      <a:r>
                        <a:rPr lang="en-US" sz="1200" b="0" i="0" u="none" strike="noStrike" kern="1200" baseline="0" dirty="0">
                          <a:solidFill>
                            <a:schemeClr val="tx1"/>
                          </a:solidFill>
                          <a:latin typeface="+mn-lt"/>
                          <a:ea typeface="+mn-ea"/>
                          <a:cs typeface="+mn-cs"/>
                        </a:rPr>
                        <a:t>friendly way, the also pointed out key features and things to consider plus alternatives </a:t>
                      </a:r>
                      <a:r>
                        <a:rPr lang="en-IN" sz="1200" b="0" i="0" u="none" strike="noStrike" kern="1200" baseline="0" dirty="0">
                          <a:solidFill>
                            <a:schemeClr val="tx1"/>
                          </a:solidFill>
                          <a:latin typeface="+mn-lt"/>
                          <a:ea typeface="+mn-ea"/>
                          <a:cs typeface="+mn-cs"/>
                        </a:rPr>
                        <a:t>if needed.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dirty="0"/>
                        <a:t>Electronics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a:solidFill>
                            <a:schemeClr val="tx1"/>
                          </a:solidFill>
                          <a:latin typeface="+mn-lt"/>
                          <a:ea typeface="+mn-ea"/>
                          <a:cs typeface="+mn-cs"/>
                        </a:rPr>
                        <a:t>No issues found: Nikon camera, good service, helpful staff</a:t>
                      </a:r>
                      <a:endParaRPr lang="en-IN"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4274260"/>
                  </a:ext>
                </a:extLst>
              </a:tr>
              <a:tr h="0">
                <a:tc>
                  <a:txBody>
                    <a:bodyPr/>
                    <a:lstStyle/>
                    <a:p>
                      <a:r>
                        <a:rPr lang="en-US" sz="1200" dirty="0"/>
                        <a:t>Power Reviews</a:t>
                      </a:r>
                      <a:endParaRPr lang="en-IN" sz="1200" dirty="0"/>
                    </a:p>
                  </a:txBody>
                  <a:tcPr>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dirty="0">
                          <a:solidFill>
                            <a:schemeClr val="tx1"/>
                          </a:solidFill>
                          <a:latin typeface="+mn-lt"/>
                          <a:ea typeface="+mn-ea"/>
                          <a:cs typeface="+mn-cs"/>
                        </a:rPr>
                        <a:t>have just wasted 90 minutes driving to and from moor </a:t>
                      </a:r>
                      <a:r>
                        <a:rPr lang="en-US" sz="1200" b="0" i="0" u="none" strike="noStrike" kern="1200" baseline="0" dirty="0" err="1">
                          <a:solidFill>
                            <a:schemeClr val="tx1"/>
                          </a:solidFill>
                          <a:latin typeface="+mn-lt"/>
                          <a:ea typeface="+mn-ea"/>
                          <a:cs typeface="+mn-cs"/>
                        </a:rPr>
                        <a:t>allerton</a:t>
                      </a:r>
                      <a:r>
                        <a:rPr lang="en-US" sz="1200" b="0" i="0" u="none" strike="noStrike" kern="1200" baseline="0" dirty="0">
                          <a:solidFill>
                            <a:schemeClr val="tx1"/>
                          </a:solidFill>
                          <a:latin typeface="+mn-lt"/>
                          <a:ea typeface="+mn-ea"/>
                          <a:cs typeface="+mn-cs"/>
                        </a:rPr>
                        <a:t> as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needed a fast </a:t>
                      </a:r>
                      <a:r>
                        <a:rPr lang="en-US" sz="1200" b="0" i="0" u="none" strike="noStrike" kern="1200" baseline="0" dirty="0" err="1">
                          <a:solidFill>
                            <a:schemeClr val="tx1"/>
                          </a:solidFill>
                          <a:latin typeface="+mn-lt"/>
                          <a:ea typeface="+mn-ea"/>
                          <a:cs typeface="+mn-cs"/>
                        </a:rPr>
                        <a:t>sony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lens</a:t>
                      </a:r>
                      <a:r>
                        <a:rPr lang="en-US" sz="1200" b="0" i="0" u="none" strike="noStrike" kern="1200" baseline="0" dirty="0">
                          <a:solidFill>
                            <a:schemeClr val="tx1"/>
                          </a:solidFill>
                          <a:latin typeface="+mn-lt"/>
                          <a:ea typeface="+mn-ea"/>
                          <a:cs typeface="+mn-cs"/>
                        </a:rPr>
                        <a:t> for a wedding tomorrow. There were two </a:t>
                      </a:r>
                      <a:r>
                        <a:rPr lang="en-US" sz="1200" b="1" i="0" u="none" strike="noStrike" kern="1200" baseline="0" dirty="0">
                          <a:solidFill>
                            <a:schemeClr val="tx1"/>
                          </a:solidFill>
                          <a:latin typeface="+mn-lt"/>
                          <a:ea typeface="+mn-ea"/>
                          <a:cs typeface="+mn-cs"/>
                        </a:rPr>
                        <a:t>staff</a:t>
                      </a:r>
                      <a:r>
                        <a:rPr lang="en-US" sz="1200" b="0" i="0" u="none" strike="noStrike" kern="1200" baseline="0" dirty="0">
                          <a:solidFill>
                            <a:schemeClr val="tx1"/>
                          </a:solidFill>
                          <a:latin typeface="+mn-lt"/>
                          <a:ea typeface="+mn-ea"/>
                          <a:cs typeface="+mn-cs"/>
                        </a:rPr>
                        <a:t> in the branch and one other customer when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went in. for some bizarre</a:t>
                      </a:r>
                    </a:p>
                    <a:p>
                      <a:r>
                        <a:rPr lang="en-US" sz="1200" b="0" i="0" u="none" strike="noStrike" kern="1200" baseline="0" dirty="0">
                          <a:solidFill>
                            <a:schemeClr val="tx1"/>
                          </a:solidFill>
                          <a:latin typeface="+mn-lt"/>
                          <a:ea typeface="+mn-ea"/>
                          <a:cs typeface="+mn-cs"/>
                        </a:rPr>
                        <a:t>reason both staff members saw fit to </a:t>
                      </a:r>
                      <a:r>
                        <a:rPr lang="en-US" sz="1200" b="1" i="0" u="none" strike="noStrike" kern="1200" baseline="0" dirty="0">
                          <a:solidFill>
                            <a:schemeClr val="tx1"/>
                          </a:solidFill>
                          <a:latin typeface="+mn-lt"/>
                          <a:ea typeface="+mn-ea"/>
                          <a:cs typeface="+mn-cs"/>
                        </a:rPr>
                        <a:t>ignore</a:t>
                      </a:r>
                      <a:r>
                        <a:rPr lang="en-US" sz="1200" b="0" i="0" u="none" strike="noStrike" kern="1200" baseline="0" dirty="0">
                          <a:solidFill>
                            <a:schemeClr val="tx1"/>
                          </a:solidFill>
                          <a:latin typeface="+mn-lt"/>
                          <a:ea typeface="+mn-ea"/>
                          <a:cs typeface="+mn-cs"/>
                        </a:rPr>
                        <a:t> me and both dealt with the one </a:t>
                      </a:r>
                      <a:r>
                        <a:rPr lang="en-US" sz="1200" b="1" i="0" u="none" strike="noStrike" kern="1200" baseline="0" dirty="0">
                          <a:solidFill>
                            <a:schemeClr val="tx1"/>
                          </a:solidFill>
                          <a:latin typeface="+mn-lt"/>
                          <a:ea typeface="+mn-ea"/>
                          <a:cs typeface="+mn-cs"/>
                        </a:rPr>
                        <a:t>customer</a:t>
                      </a:r>
                      <a:r>
                        <a:rPr lang="en-US" sz="1200" b="0" i="0" u="none" strike="noStrike" kern="1200" baseline="0" dirty="0">
                          <a:solidFill>
                            <a:schemeClr val="tx1"/>
                          </a:solidFill>
                          <a:latin typeface="+mn-lt"/>
                          <a:ea typeface="+mn-ea"/>
                          <a:cs typeface="+mn-cs"/>
                        </a:rPr>
                        <a:t>. one said he would be with me in a minute and went out back to find something for the one </a:t>
                      </a:r>
                      <a:r>
                        <a:rPr lang="en-US" sz="1200" b="1" i="0" u="none" strike="noStrike" kern="1200" baseline="0" dirty="0">
                          <a:solidFill>
                            <a:schemeClr val="tx1"/>
                          </a:solidFill>
                          <a:latin typeface="+mn-lt"/>
                          <a:ea typeface="+mn-ea"/>
                          <a:cs typeface="+mn-cs"/>
                        </a:rPr>
                        <a:t>customer</a:t>
                      </a:r>
                      <a:r>
                        <a:rPr lang="en-US" sz="1200" b="0" i="0" u="none" strike="noStrike" kern="1200" baseline="0" dirty="0">
                          <a:solidFill>
                            <a:schemeClr val="tx1"/>
                          </a:solidFill>
                          <a:latin typeface="+mn-lt"/>
                          <a:ea typeface="+mn-ea"/>
                          <a:cs typeface="+mn-cs"/>
                        </a:rPr>
                        <a:t> they had,</a:t>
                      </a:r>
                    </a:p>
                    <a:p>
                      <a:r>
                        <a:rPr lang="en-US" sz="1200" b="0" i="0" u="none" strike="noStrike" kern="1200" baseline="0" dirty="0">
                          <a:solidFill>
                            <a:schemeClr val="tx1"/>
                          </a:solidFill>
                          <a:latin typeface="+mn-lt"/>
                          <a:ea typeface="+mn-ea"/>
                          <a:cs typeface="+mn-cs"/>
                        </a:rPr>
                        <a:t>he was actually gone about 5 or 10 minutes, came back with something like a lens cap, then they both spent even more time with the same </a:t>
                      </a:r>
                      <a:r>
                        <a:rPr lang="en-US" sz="1200" b="1" i="0" u="none" strike="noStrike" kern="1200" baseline="0" dirty="0">
                          <a:solidFill>
                            <a:schemeClr val="tx1"/>
                          </a:solidFill>
                          <a:latin typeface="+mn-lt"/>
                          <a:ea typeface="+mn-ea"/>
                          <a:cs typeface="+mn-cs"/>
                        </a:rPr>
                        <a:t>customer</a:t>
                      </a:r>
                      <a:r>
                        <a:rPr lang="en-US" sz="1200" b="0" i="0" u="none" strike="noStrike" kern="1200" baseline="0" dirty="0">
                          <a:solidFill>
                            <a:schemeClr val="tx1"/>
                          </a:solidFill>
                          <a:latin typeface="+mn-lt"/>
                          <a:ea typeface="+mn-ea"/>
                          <a:cs typeface="+mn-cs"/>
                        </a:rPr>
                        <a:t>. the same </a:t>
                      </a:r>
                      <a:r>
                        <a:rPr lang="en-US" sz="1200" b="1" i="0" u="none" strike="noStrike" kern="1200" baseline="0" dirty="0">
                          <a:solidFill>
                            <a:schemeClr val="tx1"/>
                          </a:solidFill>
                          <a:latin typeface="+mn-lt"/>
                          <a:ea typeface="+mn-ea"/>
                          <a:cs typeface="+mn-cs"/>
                        </a:rPr>
                        <a:t>staff</a:t>
                      </a:r>
                      <a:r>
                        <a:rPr lang="en-US" sz="1200" b="0" i="0" u="none" strike="noStrike" kern="1200" baseline="0" dirty="0">
                          <a:solidFill>
                            <a:schemeClr val="tx1"/>
                          </a:solidFill>
                          <a:latin typeface="+mn-lt"/>
                          <a:ea typeface="+mn-ea"/>
                          <a:cs typeface="+mn-cs"/>
                        </a:rPr>
                        <a:t> member then walks past me again on his</a:t>
                      </a:r>
                    </a:p>
                    <a:p>
                      <a:r>
                        <a:rPr lang="en-US" sz="1200" b="0" i="0" u="none" strike="noStrike" kern="1200" baseline="0" dirty="0">
                          <a:solidFill>
                            <a:schemeClr val="tx1"/>
                          </a:solidFill>
                          <a:latin typeface="+mn-lt"/>
                          <a:ea typeface="+mn-ea"/>
                          <a:cs typeface="+mn-cs"/>
                        </a:rPr>
                        <a:t>way to the store and says,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will be with you in a minute, you know, like he would said 10 minutes before. by the his point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would been stood by the counter for 15- 20 mins and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told him not to bother as I was leaving. so wex lost a decent sale and I will never shop there again. appalling and </a:t>
                      </a:r>
                      <a:r>
                        <a:rPr lang="en-IN" sz="1200" b="1" i="0" u="none" strike="noStrike" kern="1200" baseline="0" dirty="0">
                          <a:solidFill>
                            <a:schemeClr val="tx1"/>
                          </a:solidFill>
                          <a:latin typeface="+mn-lt"/>
                          <a:ea typeface="+mn-ea"/>
                          <a:cs typeface="+mn-cs"/>
                        </a:rPr>
                        <a:t>rude</a:t>
                      </a:r>
                      <a:r>
                        <a:rPr lang="en-IN" sz="1200" b="0" i="0" u="none" strike="noStrike" kern="1200" baseline="0" dirty="0">
                          <a:solidFill>
                            <a:schemeClr val="tx1"/>
                          </a:solidFill>
                          <a:latin typeface="+mn-lt"/>
                          <a:ea typeface="+mn-ea"/>
                          <a:cs typeface="+mn-cs"/>
                        </a:rPr>
                        <a:t> </a:t>
                      </a:r>
                      <a:r>
                        <a:rPr lang="en-IN" sz="1200" b="1" i="0" u="none" strike="noStrike" kern="1200" baseline="0" dirty="0">
                          <a:solidFill>
                            <a:schemeClr val="tx1"/>
                          </a:solidFill>
                          <a:latin typeface="+mn-lt"/>
                          <a:ea typeface="+mn-ea"/>
                          <a:cs typeface="+mn-cs"/>
                        </a:rPr>
                        <a:t>customer service</a:t>
                      </a:r>
                      <a:r>
                        <a:rPr lang="en-IN" sz="1200" b="0" i="0" u="none" strike="noStrike" kern="1200" baseline="0" dirty="0">
                          <a:solidFill>
                            <a:schemeClr val="tx1"/>
                          </a:solidFill>
                          <a:latin typeface="+mn-lt"/>
                          <a:ea typeface="+mn-ea"/>
                          <a:cs typeface="+mn-cs"/>
                        </a:rPr>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dirty="0"/>
                        <a:t>Electronics, </a:t>
                      </a:r>
                      <a:br>
                        <a:rPr lang="en-US" sz="1200" dirty="0"/>
                      </a:br>
                      <a:r>
                        <a:rPr lang="en-US" sz="1200" dirty="0"/>
                        <a:t>Customer Service, </a:t>
                      </a:r>
                      <a:br>
                        <a:rPr lang="en-US" sz="1200" dirty="0"/>
                      </a:br>
                      <a:r>
                        <a:rPr lang="en-US" sz="1200" dirty="0"/>
                        <a:t>Delivery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dirty="0">
                          <a:solidFill>
                            <a:schemeClr val="tx1"/>
                          </a:solidFill>
                          <a:latin typeface="+mn-lt"/>
                          <a:ea typeface="+mn-ea"/>
                          <a:cs typeface="+mn-cs"/>
                        </a:rPr>
                        <a:t>Sony lens, poor service, wasted time, rude staff</a:t>
                      </a:r>
                      <a:endParaRPr lang="en-IN"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36471098"/>
                  </a:ext>
                </a:extLst>
              </a:tr>
              <a:tr h="370840">
                <a:tc>
                  <a:txBody>
                    <a:bodyPr/>
                    <a:lstStyle/>
                    <a:p>
                      <a:r>
                        <a:rPr lang="en-US" sz="1200" dirty="0"/>
                        <a:t>Trustpilot</a:t>
                      </a:r>
                      <a:endParaRPr lang="en-IN" sz="1200" dirty="0"/>
                    </a:p>
                  </a:txBody>
                  <a:tcPr>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dirty="0">
                          <a:solidFill>
                            <a:schemeClr val="tx1"/>
                          </a:solidFill>
                          <a:latin typeface="+mn-lt"/>
                          <a:ea typeface="+mn-ea"/>
                          <a:cs typeface="+mn-cs"/>
                        </a:rPr>
                        <a:t>initial offer was fine but reduced by around 10% on a boxed </a:t>
                      </a:r>
                      <a:r>
                        <a:rPr lang="en-US" sz="1200" b="1" i="0" u="none" strike="noStrike" kern="1200" baseline="0" dirty="0">
                          <a:solidFill>
                            <a:schemeClr val="tx1"/>
                          </a:solidFill>
                          <a:latin typeface="+mn-lt"/>
                          <a:ea typeface="+mn-ea"/>
                          <a:cs typeface="+mn-cs"/>
                        </a:rPr>
                        <a:t>lens</a:t>
                      </a:r>
                      <a:r>
                        <a:rPr lang="en-US" sz="1200" b="0" i="0" u="none" strike="noStrike" kern="1200" baseline="0" dirty="0">
                          <a:solidFill>
                            <a:schemeClr val="tx1"/>
                          </a:solidFill>
                          <a:latin typeface="+mn-lt"/>
                          <a:ea typeface="+mn-ea"/>
                          <a:cs typeface="+mn-cs"/>
                        </a:rPr>
                        <a:t> in good condition. took quite a few days to make the offer after the lens was received. however the </a:t>
                      </a:r>
                      <a:r>
                        <a:rPr lang="en-US" sz="1200" b="1" i="0" u="none" strike="noStrike" kern="1200" baseline="0" dirty="0">
                          <a:solidFill>
                            <a:schemeClr val="tx1"/>
                          </a:solidFill>
                          <a:latin typeface="+mn-lt"/>
                          <a:ea typeface="+mn-ea"/>
                          <a:cs typeface="+mn-cs"/>
                        </a:rPr>
                        <a:t>money</a:t>
                      </a:r>
                      <a:r>
                        <a:rPr lang="en-US" sz="1200" b="0" i="0" u="none" strike="noStrike" kern="1200" baseline="0" dirty="0">
                          <a:solidFill>
                            <a:schemeClr val="tx1"/>
                          </a:solidFill>
                          <a:latin typeface="+mn-lt"/>
                          <a:ea typeface="+mn-ea"/>
                          <a:cs typeface="+mn-cs"/>
                        </a:rPr>
                        <a:t> owed was paid promptly.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do not</a:t>
                      </a:r>
                    </a:p>
                    <a:p>
                      <a:r>
                        <a:rPr lang="en-US" sz="1200" b="0" i="0" u="none" strike="noStrike" kern="1200" baseline="0" dirty="0">
                          <a:solidFill>
                            <a:schemeClr val="tx1"/>
                          </a:solidFill>
                          <a:latin typeface="+mn-lt"/>
                          <a:ea typeface="+mn-ea"/>
                          <a:cs typeface="+mn-cs"/>
                        </a:rPr>
                        <a:t>plan to sell anything else through wex</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dirty="0"/>
                        <a:t>Electronics, </a:t>
                      </a:r>
                      <a:br>
                        <a:rPr lang="en-US" sz="1200" dirty="0"/>
                      </a:br>
                      <a:r>
                        <a:rPr lang="en-US" sz="1200" dirty="0"/>
                        <a:t>Payment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b="0" i="0" u="none" strike="noStrike" kern="1200" baseline="0" dirty="0">
                          <a:solidFill>
                            <a:schemeClr val="tx1"/>
                          </a:solidFill>
                          <a:latin typeface="+mn-lt"/>
                          <a:ea typeface="+mn-ea"/>
                          <a:cs typeface="+mn-cs"/>
                        </a:rPr>
                        <a:t>boxed lens, slow response time, no electronic products</a:t>
                      </a:r>
                      <a:endParaRPr lang="en-IN"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4608132"/>
                  </a:ext>
                </a:extLst>
              </a:tr>
            </a:tbl>
          </a:graphicData>
        </a:graphic>
      </p:graphicFrame>
      <p:sp>
        <p:nvSpPr>
          <p:cNvPr id="3" name="Date Placeholder 2">
            <a:extLst>
              <a:ext uri="{FF2B5EF4-FFF2-40B4-BE49-F238E27FC236}">
                <a16:creationId xmlns:a16="http://schemas.microsoft.com/office/drawing/2014/main" id="{6ACCD176-60DC-4AF7-F2BA-2A023F538C97}"/>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730FFBEB-1279-5778-931E-8E5222F4910B}"/>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0C65DA78-75AD-1A1B-5270-3366C6E5B4E4}"/>
              </a:ext>
            </a:extLst>
          </p:cNvPr>
          <p:cNvSpPr>
            <a:spLocks noGrp="1"/>
          </p:cNvSpPr>
          <p:nvPr>
            <p:ph type="sldNum" sz="quarter" idx="12"/>
          </p:nvPr>
        </p:nvSpPr>
        <p:spPr/>
        <p:txBody>
          <a:bodyPr/>
          <a:lstStyle/>
          <a:p>
            <a:fld id="{CBD12358-51D2-46B3-9BDE-DF29528B9454}" type="slidenum">
              <a:rPr lang="en-US" smtClean="0"/>
              <a:t>42</a:t>
            </a:fld>
            <a:endParaRPr lang="en-US"/>
          </a:p>
        </p:txBody>
      </p:sp>
    </p:spTree>
    <p:extLst>
      <p:ext uri="{BB962C8B-B14F-4D97-AF65-F5344CB8AC3E}">
        <p14:creationId xmlns:p14="http://schemas.microsoft.com/office/powerpoint/2010/main" val="28383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44875"/>
          </a:xfrm>
          <a:noFill/>
        </p:spPr>
        <p:txBody>
          <a:bodyPr anchor="ctr"/>
          <a:lstStyle/>
          <a:p>
            <a:r>
              <a:rPr lang="en-US" b="1" dirty="0"/>
              <a:t>CFA – WEB DEVELOPMENT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339566"/>
            <a:ext cx="11298739" cy="4687853"/>
          </a:xfrm>
          <a:noFill/>
        </p:spPr>
        <p:txBody>
          <a:bodyPr>
            <a:normAutofit/>
          </a:bodyPr>
          <a:lstStyle/>
          <a:p>
            <a:pPr marL="285750" lvl="1" indent="-285750">
              <a:buClrTx/>
              <a:buFont typeface="Arial" panose="020B0604020202020204" pitchFamily="34" charset="0"/>
              <a:buChar char="•"/>
            </a:pPr>
            <a:r>
              <a:rPr lang="en-US" sz="2000" dirty="0"/>
              <a:t>Customer Feedback Analysis via ML / BERT DL models are integrated into a python web framework which acts as an on-demand service to produce results whenever requested by the end-user.</a:t>
            </a:r>
          </a:p>
          <a:p>
            <a:pPr marL="285750" lvl="1" indent="-285750">
              <a:buClrTx/>
              <a:buFont typeface="Arial" panose="020B0604020202020204" pitchFamily="34" charset="0"/>
              <a:buChar char="•"/>
            </a:pPr>
            <a:r>
              <a:rPr lang="en-US" sz="2000" dirty="0"/>
              <a:t>The models with the best results are embedded in the web framework and used for prediction.</a:t>
            </a:r>
          </a:p>
          <a:p>
            <a:pPr marL="285750" lvl="1" indent="-285750">
              <a:buClrTx/>
              <a:buFont typeface="Arial" panose="020B0604020202020204" pitchFamily="34" charset="0"/>
              <a:buChar char="•"/>
            </a:pPr>
            <a:r>
              <a:rPr lang="en-US" sz="2000" dirty="0"/>
              <a:t>Using spaCy PhraseMatacher for Issue type prediction and Llama3 (8B) pre-trained model for reason behind issue feature implementation are also integrated within the web app. </a:t>
            </a:r>
          </a:p>
        </p:txBody>
      </p:sp>
      <p:sp>
        <p:nvSpPr>
          <p:cNvPr id="4" name="Date Placeholder 3">
            <a:extLst>
              <a:ext uri="{FF2B5EF4-FFF2-40B4-BE49-F238E27FC236}">
                <a16:creationId xmlns:a16="http://schemas.microsoft.com/office/drawing/2014/main" id="{7B9E67E4-3521-136D-408D-DDB85840CEDB}"/>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EEB1C95E-CF66-0309-CBAF-66329273CDB9}"/>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8FCD61AE-E78A-67B1-3D83-B1751B6F7A29}"/>
              </a:ext>
            </a:extLst>
          </p:cNvPr>
          <p:cNvSpPr>
            <a:spLocks noGrp="1"/>
          </p:cNvSpPr>
          <p:nvPr>
            <p:ph type="sldNum" sz="quarter" idx="12"/>
          </p:nvPr>
        </p:nvSpPr>
        <p:spPr/>
        <p:txBody>
          <a:bodyPr/>
          <a:lstStyle/>
          <a:p>
            <a:fld id="{CBD12358-51D2-46B3-9BDE-DF29528B9454}" type="slidenum">
              <a:rPr lang="en-US" smtClean="0"/>
              <a:t>43</a:t>
            </a:fld>
            <a:endParaRPr lang="en-US"/>
          </a:p>
        </p:txBody>
      </p:sp>
    </p:spTree>
    <p:extLst>
      <p:ext uri="{BB962C8B-B14F-4D97-AF65-F5344CB8AC3E}">
        <p14:creationId xmlns:p14="http://schemas.microsoft.com/office/powerpoint/2010/main" val="2876945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44875"/>
          </a:xfrm>
          <a:noFill/>
        </p:spPr>
        <p:txBody>
          <a:bodyPr anchor="ctr"/>
          <a:lstStyle/>
          <a:p>
            <a:r>
              <a:rPr lang="en-US" b="1" dirty="0"/>
              <a:t>CFA – WEB DEVELOPMENT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339566"/>
            <a:ext cx="11298739" cy="4687853"/>
          </a:xfrm>
          <a:noFill/>
        </p:spPr>
        <p:txBody>
          <a:bodyPr>
            <a:normAutofit/>
          </a:bodyPr>
          <a:lstStyle/>
          <a:p>
            <a:pPr lvl="1" indent="0">
              <a:buClrTx/>
              <a:buNone/>
            </a:pPr>
            <a:r>
              <a:rPr lang="en-US" sz="2400" b="1" dirty="0"/>
              <a:t>Use Case Diagram</a:t>
            </a:r>
          </a:p>
          <a:p>
            <a:pPr lvl="1" indent="0">
              <a:buClrTx/>
              <a:buNone/>
            </a:pPr>
            <a:endParaRPr lang="en-US" sz="2400" b="1" dirty="0"/>
          </a:p>
          <a:p>
            <a:pPr lvl="1" indent="0">
              <a:buClrTx/>
              <a:buNone/>
            </a:pPr>
            <a:endParaRPr lang="en-US" sz="2400" b="1" dirty="0"/>
          </a:p>
        </p:txBody>
      </p:sp>
      <p:sp>
        <p:nvSpPr>
          <p:cNvPr id="4" name="Date Placeholder 3">
            <a:extLst>
              <a:ext uri="{FF2B5EF4-FFF2-40B4-BE49-F238E27FC236}">
                <a16:creationId xmlns:a16="http://schemas.microsoft.com/office/drawing/2014/main" id="{7B9E67E4-3521-136D-408D-DDB85840CEDB}"/>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EEB1C95E-CF66-0309-CBAF-66329273CDB9}"/>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8FCD61AE-E78A-67B1-3D83-B1751B6F7A29}"/>
              </a:ext>
            </a:extLst>
          </p:cNvPr>
          <p:cNvSpPr>
            <a:spLocks noGrp="1"/>
          </p:cNvSpPr>
          <p:nvPr>
            <p:ph type="sldNum" sz="quarter" idx="12"/>
          </p:nvPr>
        </p:nvSpPr>
        <p:spPr/>
        <p:txBody>
          <a:bodyPr/>
          <a:lstStyle/>
          <a:p>
            <a:fld id="{CBD12358-51D2-46B3-9BDE-DF29528B9454}" type="slidenum">
              <a:rPr lang="en-US" smtClean="0"/>
              <a:t>44</a:t>
            </a:fld>
            <a:endParaRPr lang="en-US"/>
          </a:p>
        </p:txBody>
      </p:sp>
      <p:pic>
        <p:nvPicPr>
          <p:cNvPr id="5" name="Picture 4">
            <a:extLst>
              <a:ext uri="{FF2B5EF4-FFF2-40B4-BE49-F238E27FC236}">
                <a16:creationId xmlns:a16="http://schemas.microsoft.com/office/drawing/2014/main" id="{30809DFC-F6F0-25EA-5CAB-EED8508E198E}"/>
              </a:ext>
            </a:extLst>
          </p:cNvPr>
          <p:cNvPicPr>
            <a:picLocks noChangeAspect="1"/>
          </p:cNvPicPr>
          <p:nvPr/>
        </p:nvPicPr>
        <p:blipFill>
          <a:blip r:embed="rId3"/>
          <a:stretch>
            <a:fillRect/>
          </a:stretch>
        </p:blipFill>
        <p:spPr>
          <a:xfrm>
            <a:off x="2590870" y="1687807"/>
            <a:ext cx="6110047" cy="4668543"/>
          </a:xfrm>
          <a:prstGeom prst="rect">
            <a:avLst/>
          </a:prstGeom>
        </p:spPr>
      </p:pic>
    </p:spTree>
    <p:extLst>
      <p:ext uri="{BB962C8B-B14F-4D97-AF65-F5344CB8AC3E}">
        <p14:creationId xmlns:p14="http://schemas.microsoft.com/office/powerpoint/2010/main" val="1328872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804279"/>
          </a:xfrm>
          <a:noFill/>
        </p:spPr>
        <p:txBody>
          <a:bodyPr anchor="ctr"/>
          <a:lstStyle/>
          <a:p>
            <a:r>
              <a:rPr lang="en-US" b="1" dirty="0"/>
              <a:t>CFA – WEB DEVELOPMENT</a:t>
            </a:r>
          </a:p>
        </p:txBody>
      </p:sp>
      <p:pic>
        <p:nvPicPr>
          <p:cNvPr id="6" name="Picture 5">
            <a:extLst>
              <a:ext uri="{FF2B5EF4-FFF2-40B4-BE49-F238E27FC236}">
                <a16:creationId xmlns:a16="http://schemas.microsoft.com/office/drawing/2014/main" id="{1C048D95-F1FD-E1A0-D7DB-D3E303DF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90" y="1640485"/>
            <a:ext cx="11176819" cy="4472093"/>
          </a:xfrm>
          <a:prstGeom prst="rect">
            <a:avLst/>
          </a:prstGeom>
        </p:spPr>
      </p:pic>
      <p:sp>
        <p:nvSpPr>
          <p:cNvPr id="3" name="Date Placeholder 2">
            <a:extLst>
              <a:ext uri="{FF2B5EF4-FFF2-40B4-BE49-F238E27FC236}">
                <a16:creationId xmlns:a16="http://schemas.microsoft.com/office/drawing/2014/main" id="{D9A1B736-D284-0692-10BE-F58D9F6A1783}"/>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D518C639-37E5-34A4-BA0F-AA9808CBEA13}"/>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7A8CF7BD-B5B5-7284-1DF1-5B53E7309F95}"/>
              </a:ext>
            </a:extLst>
          </p:cNvPr>
          <p:cNvSpPr>
            <a:spLocks noGrp="1"/>
          </p:cNvSpPr>
          <p:nvPr>
            <p:ph type="sldNum" sz="quarter" idx="12"/>
          </p:nvPr>
        </p:nvSpPr>
        <p:spPr/>
        <p:txBody>
          <a:bodyPr/>
          <a:lstStyle/>
          <a:p>
            <a:fld id="{CBD12358-51D2-46B3-9BDE-DF29528B9454}" type="slidenum">
              <a:rPr lang="en-US" smtClean="0"/>
              <a:t>45</a:t>
            </a:fld>
            <a:endParaRPr lang="en-US"/>
          </a:p>
        </p:txBody>
      </p:sp>
    </p:spTree>
    <p:extLst>
      <p:ext uri="{BB962C8B-B14F-4D97-AF65-F5344CB8AC3E}">
        <p14:creationId xmlns:p14="http://schemas.microsoft.com/office/powerpoint/2010/main" val="2840043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46963"/>
          </a:xfrm>
          <a:noFill/>
        </p:spPr>
        <p:txBody>
          <a:bodyPr anchor="ctr"/>
          <a:lstStyle/>
          <a:p>
            <a:r>
              <a:rPr lang="en-US" b="1" dirty="0"/>
              <a:t>CFA – WEB DEVELOPMENT</a:t>
            </a:r>
          </a:p>
        </p:txBody>
      </p:sp>
      <p:pic>
        <p:nvPicPr>
          <p:cNvPr id="4" name="Picture 3">
            <a:extLst>
              <a:ext uri="{FF2B5EF4-FFF2-40B4-BE49-F238E27FC236}">
                <a16:creationId xmlns:a16="http://schemas.microsoft.com/office/drawing/2014/main" id="{47231A5F-373B-508C-A6B0-A4AA229C6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4" y="1466952"/>
            <a:ext cx="4925961" cy="2380792"/>
          </a:xfrm>
          <a:prstGeom prst="rect">
            <a:avLst/>
          </a:prstGeom>
        </p:spPr>
      </p:pic>
      <p:pic>
        <p:nvPicPr>
          <p:cNvPr id="7" name="Picture 6">
            <a:extLst>
              <a:ext uri="{FF2B5EF4-FFF2-40B4-BE49-F238E27FC236}">
                <a16:creationId xmlns:a16="http://schemas.microsoft.com/office/drawing/2014/main" id="{F05283FB-6A59-86C8-A065-D8A5CC9FB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12783"/>
            <a:ext cx="5053781" cy="2380792"/>
          </a:xfrm>
          <a:prstGeom prst="rect">
            <a:avLst/>
          </a:prstGeom>
        </p:spPr>
      </p:pic>
      <p:pic>
        <p:nvPicPr>
          <p:cNvPr id="9" name="Picture 8">
            <a:extLst>
              <a:ext uri="{FF2B5EF4-FFF2-40B4-BE49-F238E27FC236}">
                <a16:creationId xmlns:a16="http://schemas.microsoft.com/office/drawing/2014/main" id="{3A029DE3-6568-EA24-60B7-F93FF63B4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44" y="3850202"/>
            <a:ext cx="4925961" cy="2380791"/>
          </a:xfrm>
          <a:prstGeom prst="rect">
            <a:avLst/>
          </a:prstGeom>
        </p:spPr>
      </p:pic>
      <p:pic>
        <p:nvPicPr>
          <p:cNvPr id="11" name="Picture 10">
            <a:extLst>
              <a:ext uri="{FF2B5EF4-FFF2-40B4-BE49-F238E27FC236}">
                <a16:creationId xmlns:a16="http://schemas.microsoft.com/office/drawing/2014/main" id="{60F3C29E-7907-EA48-8DDA-374BA99DC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7405" y="3809689"/>
            <a:ext cx="5722376" cy="2337418"/>
          </a:xfrm>
          <a:prstGeom prst="rect">
            <a:avLst/>
          </a:prstGeom>
        </p:spPr>
      </p:pic>
      <p:sp>
        <p:nvSpPr>
          <p:cNvPr id="3" name="Date Placeholder 2">
            <a:extLst>
              <a:ext uri="{FF2B5EF4-FFF2-40B4-BE49-F238E27FC236}">
                <a16:creationId xmlns:a16="http://schemas.microsoft.com/office/drawing/2014/main" id="{A7393D82-749D-AED3-14B5-C074CF42752D}"/>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3B0BE5DA-CEC4-0A21-FCD9-E9B37D811E85}"/>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81315233-9691-9F33-6A29-D00564ABF2FF}"/>
              </a:ext>
            </a:extLst>
          </p:cNvPr>
          <p:cNvSpPr>
            <a:spLocks noGrp="1"/>
          </p:cNvSpPr>
          <p:nvPr>
            <p:ph type="sldNum" sz="quarter" idx="12"/>
          </p:nvPr>
        </p:nvSpPr>
        <p:spPr/>
        <p:txBody>
          <a:bodyPr/>
          <a:lstStyle/>
          <a:p>
            <a:fld id="{CBD12358-51D2-46B3-9BDE-DF29528B9454}" type="slidenum">
              <a:rPr lang="en-US" smtClean="0"/>
              <a:t>46</a:t>
            </a:fld>
            <a:endParaRPr lang="en-US"/>
          </a:p>
        </p:txBody>
      </p:sp>
    </p:spTree>
    <p:extLst>
      <p:ext uri="{BB962C8B-B14F-4D97-AF65-F5344CB8AC3E}">
        <p14:creationId xmlns:p14="http://schemas.microsoft.com/office/powerpoint/2010/main" val="676669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715788"/>
          </a:xfrm>
          <a:noFill/>
        </p:spPr>
        <p:txBody>
          <a:bodyPr anchor="ctr"/>
          <a:lstStyle/>
          <a:p>
            <a:r>
              <a:rPr lang="en-US" b="1" dirty="0"/>
              <a:t>CFA – WEB DEVELOPMENT</a:t>
            </a:r>
          </a:p>
        </p:txBody>
      </p:sp>
      <p:sp>
        <p:nvSpPr>
          <p:cNvPr id="8" name="TextBox 7">
            <a:extLst>
              <a:ext uri="{FF2B5EF4-FFF2-40B4-BE49-F238E27FC236}">
                <a16:creationId xmlns:a16="http://schemas.microsoft.com/office/drawing/2014/main" id="{1163FFE8-18BD-93C0-6D61-9E726308755A}"/>
              </a:ext>
            </a:extLst>
          </p:cNvPr>
          <p:cNvSpPr txBox="1"/>
          <p:nvPr/>
        </p:nvSpPr>
        <p:spPr>
          <a:xfrm>
            <a:off x="344129" y="1348701"/>
            <a:ext cx="3165987" cy="461665"/>
          </a:xfrm>
          <a:prstGeom prst="rect">
            <a:avLst/>
          </a:prstGeom>
          <a:noFill/>
        </p:spPr>
        <p:txBody>
          <a:bodyPr wrap="square" rtlCol="0">
            <a:spAutoFit/>
          </a:bodyPr>
          <a:lstStyle/>
          <a:p>
            <a:r>
              <a:rPr lang="en-US" sz="2400" b="1" dirty="0"/>
              <a:t>Download-able CFA File</a:t>
            </a:r>
            <a:endParaRPr lang="en-IN" sz="2400" b="1" dirty="0"/>
          </a:p>
        </p:txBody>
      </p:sp>
      <p:sp>
        <p:nvSpPr>
          <p:cNvPr id="3" name="Date Placeholder 2">
            <a:extLst>
              <a:ext uri="{FF2B5EF4-FFF2-40B4-BE49-F238E27FC236}">
                <a16:creationId xmlns:a16="http://schemas.microsoft.com/office/drawing/2014/main" id="{72A0E2F0-4D2C-FE09-4EBB-2D7C200D0439}"/>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C934C8A9-5D2D-9273-1179-4AF4FC056F64}"/>
              </a:ext>
            </a:extLst>
          </p:cNvPr>
          <p:cNvSpPr>
            <a:spLocks noGrp="1"/>
          </p:cNvSpPr>
          <p:nvPr>
            <p:ph type="ftr" sz="quarter" idx="11"/>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BC5DB12A-51F9-71B9-2EE3-779128F863AD}"/>
              </a:ext>
            </a:extLst>
          </p:cNvPr>
          <p:cNvSpPr>
            <a:spLocks noGrp="1"/>
          </p:cNvSpPr>
          <p:nvPr>
            <p:ph type="sldNum" sz="quarter" idx="12"/>
          </p:nvPr>
        </p:nvSpPr>
        <p:spPr/>
        <p:txBody>
          <a:bodyPr/>
          <a:lstStyle/>
          <a:p>
            <a:fld id="{CBD12358-51D2-46B3-9BDE-DF29528B9454}" type="slidenum">
              <a:rPr lang="en-US" smtClean="0"/>
              <a:t>47</a:t>
            </a:fld>
            <a:endParaRPr lang="en-US"/>
          </a:p>
        </p:txBody>
      </p:sp>
      <p:pic>
        <p:nvPicPr>
          <p:cNvPr id="10" name="Picture 9">
            <a:extLst>
              <a:ext uri="{FF2B5EF4-FFF2-40B4-BE49-F238E27FC236}">
                <a16:creationId xmlns:a16="http://schemas.microsoft.com/office/drawing/2014/main" id="{86E59C02-453A-4F7D-97BC-B500FE65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52" y="1801197"/>
            <a:ext cx="11138623" cy="4418627"/>
          </a:xfrm>
          <a:prstGeom prst="rect">
            <a:avLst/>
          </a:prstGeom>
        </p:spPr>
      </p:pic>
    </p:spTree>
    <p:extLst>
      <p:ext uri="{BB962C8B-B14F-4D97-AF65-F5344CB8AC3E}">
        <p14:creationId xmlns:p14="http://schemas.microsoft.com/office/powerpoint/2010/main" val="1982912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769866"/>
          </a:xfrm>
          <a:noFill/>
        </p:spPr>
        <p:txBody>
          <a:bodyPr anchor="ctr"/>
          <a:lstStyle/>
          <a:p>
            <a:r>
              <a:rPr lang="en-US" b="1" dirty="0"/>
              <a:t>CONCLUSION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514168"/>
            <a:ext cx="11298739" cy="4650658"/>
          </a:xfrm>
          <a:noFill/>
        </p:spPr>
        <p:txBody>
          <a:bodyPr>
            <a:noAutofit/>
          </a:bodyPr>
          <a:lstStyle/>
          <a:p>
            <a:pPr marL="285750" lvl="1" indent="-285750">
              <a:buClrTx/>
              <a:buFont typeface="Arial" panose="020B0604020202020204" pitchFamily="34" charset="0"/>
              <a:buChar char="•"/>
            </a:pPr>
            <a:r>
              <a:rPr lang="en-US" sz="2000" dirty="0"/>
              <a:t>All  6 objectives are achieved including the last 2 which weren’t the part of initial set of objectives but were incorporated on special request from the Wex team.</a:t>
            </a:r>
          </a:p>
          <a:p>
            <a:pPr marL="285750" lvl="1" indent="-285750">
              <a:buClrTx/>
              <a:buFont typeface="Arial" panose="020B0604020202020204" pitchFamily="34" charset="0"/>
              <a:buChar char="•"/>
            </a:pPr>
            <a:r>
              <a:rPr lang="en-US" sz="2000" dirty="0"/>
              <a:t>Most of the challenges were resolved other than #3 mentioned in slide no. 9.</a:t>
            </a:r>
          </a:p>
          <a:p>
            <a:pPr marL="285750" lvl="1" indent="-285750">
              <a:buClrTx/>
              <a:buFont typeface="Arial" panose="020B0604020202020204" pitchFamily="34" charset="0"/>
              <a:buChar char="•"/>
            </a:pPr>
            <a:r>
              <a:rPr lang="en-US" sz="2000" dirty="0"/>
              <a:t>In terms of accuracies and predictions, DistilBERT models performed better than ML. </a:t>
            </a:r>
          </a:p>
          <a:p>
            <a:pPr marL="285750" lvl="1" indent="-285750">
              <a:buClrTx/>
              <a:buFont typeface="Arial" panose="020B0604020202020204" pitchFamily="34" charset="0"/>
              <a:buChar char="•"/>
            </a:pPr>
            <a:r>
              <a:rPr lang="en-US" sz="2000" dirty="0"/>
              <a:t>DistilBERT (66M) model turned out to be better suited for sentiment predictions. </a:t>
            </a:r>
          </a:p>
          <a:p>
            <a:pPr marL="285750" lvl="1" indent="-285750">
              <a:buClrTx/>
              <a:buFont typeface="Arial" panose="020B0604020202020204" pitchFamily="34" charset="0"/>
              <a:buChar char="•"/>
            </a:pPr>
            <a:r>
              <a:rPr lang="en-US" sz="2000" dirty="0"/>
              <a:t>spaCy phrase-matcher library matches the pre-defined phrases to extract possible issues but it isn’t a prediction model.</a:t>
            </a:r>
          </a:p>
          <a:p>
            <a:pPr marL="285750" lvl="1" indent="-285750">
              <a:buClrTx/>
              <a:buFont typeface="Arial" panose="020B0604020202020204" pitchFamily="34" charset="0"/>
              <a:buChar char="•"/>
            </a:pPr>
            <a:r>
              <a:rPr lang="en-US" sz="2000" dirty="0"/>
              <a:t>Llama3 pre-trained (8B) model mostly gives genuine and related reasons behind issues. However, if it is asked to be more specific, it can become extremely slow to process and generate output due to memory constraints. </a:t>
            </a:r>
          </a:p>
          <a:p>
            <a:pPr marL="285750" lvl="1" indent="-285750">
              <a:buClrTx/>
              <a:buFont typeface="Arial" panose="020B0604020202020204" pitchFamily="34" charset="0"/>
              <a:buChar char="•"/>
            </a:pPr>
            <a:r>
              <a:rPr lang="en-US" sz="2000" dirty="0"/>
              <a:t>On-demand web service has been implemented for end-user to monitor customer reviews at any time.</a:t>
            </a:r>
          </a:p>
          <a:p>
            <a:pPr marL="285750" lvl="1" indent="-285750">
              <a:buClrTx/>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1D4A52C2-914C-6DE9-19C8-26FB359B640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FCDDAD40-F07E-735C-4881-3640767F4C6C}"/>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0AA3A028-C43F-1FB2-B458-4661863A163E}"/>
              </a:ext>
            </a:extLst>
          </p:cNvPr>
          <p:cNvSpPr>
            <a:spLocks noGrp="1"/>
          </p:cNvSpPr>
          <p:nvPr>
            <p:ph type="sldNum" sz="quarter" idx="12"/>
          </p:nvPr>
        </p:nvSpPr>
        <p:spPr/>
        <p:txBody>
          <a:bodyPr/>
          <a:lstStyle/>
          <a:p>
            <a:fld id="{CBD12358-51D2-46B3-9BDE-DF29528B9454}" type="slidenum">
              <a:rPr lang="en-US" smtClean="0"/>
              <a:t>48</a:t>
            </a:fld>
            <a:endParaRPr lang="en-US"/>
          </a:p>
        </p:txBody>
      </p:sp>
    </p:spTree>
    <p:extLst>
      <p:ext uri="{BB962C8B-B14F-4D97-AF65-F5344CB8AC3E}">
        <p14:creationId xmlns:p14="http://schemas.microsoft.com/office/powerpoint/2010/main" val="3845585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922266"/>
          </a:xfrm>
          <a:noFill/>
        </p:spPr>
        <p:txBody>
          <a:bodyPr anchor="ctr"/>
          <a:lstStyle/>
          <a:p>
            <a:r>
              <a:rPr lang="en-US" b="1" dirty="0"/>
              <a:t>FUTURE WORK</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514168"/>
            <a:ext cx="11298739" cy="4267200"/>
          </a:xfrm>
          <a:noFill/>
        </p:spPr>
        <p:txBody>
          <a:bodyPr>
            <a:noAutofit/>
          </a:bodyPr>
          <a:lstStyle/>
          <a:p>
            <a:pPr marL="342900" lvl="1" indent="-342900">
              <a:buClrTx/>
              <a:buFont typeface="Arial" panose="020B0604020202020204" pitchFamily="34" charset="0"/>
              <a:buChar char="•"/>
            </a:pPr>
            <a:r>
              <a:rPr lang="en-US" sz="2000" b="1" dirty="0"/>
              <a:t>Sentiment Prediction</a:t>
            </a:r>
          </a:p>
          <a:p>
            <a:pPr marL="800100" lvl="2" indent="-342900">
              <a:buClrTx/>
              <a:buFont typeface="Courier New" panose="02070309020205020404" pitchFamily="49" charset="0"/>
              <a:buChar char="o"/>
            </a:pPr>
            <a:r>
              <a:rPr lang="en-US" sz="2000" dirty="0"/>
              <a:t>Extensive hyper-parameter tuning – ML</a:t>
            </a:r>
          </a:p>
          <a:p>
            <a:pPr marL="800100" lvl="2" indent="-342900">
              <a:buClrTx/>
              <a:buFont typeface="Courier New" panose="02070309020205020404" pitchFamily="49" charset="0"/>
              <a:buChar char="o"/>
            </a:pPr>
            <a:r>
              <a:rPr lang="en-US" sz="2000" dirty="0"/>
              <a:t>Try and evaluate more BERT based models such as original BERT, </a:t>
            </a:r>
            <a:r>
              <a:rPr lang="en-US" sz="2000" dirty="0" err="1"/>
              <a:t>roBERTa</a:t>
            </a:r>
            <a:r>
              <a:rPr lang="en-US" sz="2000" dirty="0"/>
              <a:t>, </a:t>
            </a:r>
            <a:r>
              <a:rPr lang="en-US" sz="2000" dirty="0" err="1"/>
              <a:t>BERTweet</a:t>
            </a:r>
            <a:r>
              <a:rPr lang="en-US" sz="2000" dirty="0"/>
              <a:t> </a:t>
            </a:r>
            <a:r>
              <a:rPr lang="en-US" sz="2000" dirty="0" err="1"/>
              <a:t>etc</a:t>
            </a:r>
            <a:endParaRPr lang="en-US" sz="2000" dirty="0"/>
          </a:p>
          <a:p>
            <a:pPr marL="342900" lvl="1" indent="-342900">
              <a:buClrTx/>
              <a:buFont typeface="Arial" panose="020B0604020202020204" pitchFamily="34" charset="0"/>
              <a:buChar char="•"/>
            </a:pPr>
            <a:r>
              <a:rPr lang="en-US" sz="2000" b="1" dirty="0"/>
              <a:t>Issues Classification</a:t>
            </a:r>
          </a:p>
          <a:p>
            <a:pPr marL="800100" lvl="2" indent="-342900">
              <a:buClrTx/>
              <a:buFont typeface="Courier New" panose="02070309020205020404" pitchFamily="49" charset="0"/>
              <a:buChar char="o"/>
            </a:pPr>
            <a:r>
              <a:rPr lang="en-US" sz="2000" dirty="0"/>
              <a:t>Automating issues classification using ML / DL models</a:t>
            </a:r>
          </a:p>
          <a:p>
            <a:pPr marL="342900" lvl="1" indent="-342900">
              <a:buClrTx/>
              <a:buFont typeface="Arial" panose="020B0604020202020204" pitchFamily="34" charset="0"/>
              <a:buChar char="•"/>
            </a:pPr>
            <a:r>
              <a:rPr lang="en-US" sz="2000" b="1" dirty="0"/>
              <a:t>Reason Behind Issues Generation</a:t>
            </a:r>
          </a:p>
          <a:p>
            <a:pPr marL="800100" lvl="2" indent="-342900">
              <a:buClrTx/>
              <a:buFont typeface="Courier New" panose="02070309020205020404" pitchFamily="49" charset="0"/>
              <a:buChar char="o"/>
            </a:pPr>
            <a:r>
              <a:rPr lang="en-US" sz="2000" dirty="0"/>
              <a:t>More computational resources might allow to use LLMs with more parameters</a:t>
            </a:r>
          </a:p>
          <a:p>
            <a:pPr marL="800100" lvl="2" indent="-342900">
              <a:buClrTx/>
              <a:buFont typeface="Courier New" panose="02070309020205020404" pitchFamily="49" charset="0"/>
              <a:buChar char="o"/>
            </a:pPr>
            <a:r>
              <a:rPr lang="en-US" sz="2000" dirty="0" err="1"/>
              <a:t>openAI</a:t>
            </a:r>
            <a:r>
              <a:rPr lang="en-US" sz="2000" dirty="0"/>
              <a:t> GPT-4.0 or other equivalent paid APIs might give more precise output with lesser compute time</a:t>
            </a:r>
          </a:p>
        </p:txBody>
      </p:sp>
      <p:sp>
        <p:nvSpPr>
          <p:cNvPr id="4" name="Date Placeholder 3">
            <a:extLst>
              <a:ext uri="{FF2B5EF4-FFF2-40B4-BE49-F238E27FC236}">
                <a16:creationId xmlns:a16="http://schemas.microsoft.com/office/drawing/2014/main" id="{0BB79C4F-96C2-7AA0-7D50-95AA49C2D058}"/>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25E966A8-4F9E-32E3-2BDB-F8F76E15D1EB}"/>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1FCA124-B635-ED37-7B52-0F6F12A6ED54}"/>
              </a:ext>
            </a:extLst>
          </p:cNvPr>
          <p:cNvSpPr>
            <a:spLocks noGrp="1"/>
          </p:cNvSpPr>
          <p:nvPr>
            <p:ph type="sldNum" sz="quarter" idx="12"/>
          </p:nvPr>
        </p:nvSpPr>
        <p:spPr/>
        <p:txBody>
          <a:bodyPr/>
          <a:lstStyle/>
          <a:p>
            <a:fld id="{CBD12358-51D2-46B3-9BDE-DF29528B9454}" type="slidenum">
              <a:rPr lang="en-US" smtClean="0"/>
              <a:t>49</a:t>
            </a:fld>
            <a:endParaRPr lang="en-US"/>
          </a:p>
        </p:txBody>
      </p:sp>
    </p:spTree>
    <p:extLst>
      <p:ext uri="{BB962C8B-B14F-4D97-AF65-F5344CB8AC3E}">
        <p14:creationId xmlns:p14="http://schemas.microsoft.com/office/powerpoint/2010/main" val="402123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014555" y="1691639"/>
            <a:ext cx="10647172" cy="4286373"/>
          </a:xfrm>
          <a:noFill/>
        </p:spPr>
        <p:txBody>
          <a:bodyPr vert="horz" lIns="91440" tIns="45720" rIns="91440" bIns="45720" rtlCol="0" anchor="t">
            <a:noAutofit/>
          </a:bodyPr>
          <a:lstStyle/>
          <a:p>
            <a:pPr marL="0" indent="0">
              <a:buNone/>
            </a:pPr>
            <a:r>
              <a:rPr lang="en-US" sz="2400" dirty="0"/>
              <a:t>After analysing the current pain points for Call Centre Management team at Wex while performing CFA, below are a few problems identified:-</a:t>
            </a:r>
          </a:p>
          <a:p>
            <a:pPr marL="457200" indent="-457200">
              <a:buClrTx/>
              <a:buFont typeface="Arial" panose="020B0604020202020204" pitchFamily="34" charset="0"/>
              <a:buChar char="•"/>
            </a:pPr>
            <a:r>
              <a:rPr lang="en-US" sz="2400" dirty="0"/>
              <a:t>CCM team performs CFA manually for every single review platform which requires time and effort consumption.</a:t>
            </a:r>
          </a:p>
          <a:p>
            <a:pPr marL="457200" indent="-457200">
              <a:buClrTx/>
              <a:buFont typeface="Arial" panose="020B0604020202020204" pitchFamily="34" charset="0"/>
              <a:buChar char="•"/>
            </a:pPr>
            <a:r>
              <a:rPr lang="en-US" sz="2400" dirty="0"/>
              <a:t>Possible late response to a serious query / complaint by a customer.</a:t>
            </a:r>
          </a:p>
          <a:p>
            <a:pPr marL="457200" indent="-457200">
              <a:buClrTx/>
              <a:buFont typeface="Arial" panose="020B0604020202020204" pitchFamily="34" charset="0"/>
              <a:buChar char="•"/>
            </a:pPr>
            <a:r>
              <a:rPr lang="en-IN" sz="2400" dirty="0"/>
              <a:t>Lack of automation.</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0E300527-4157-6DD6-D62D-72FE3523DC2D}"/>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1932BDF-C348-D308-75C8-913E16101790}"/>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A1D35221-EA67-5673-469D-3596EDB65F66}"/>
              </a:ext>
            </a:extLst>
          </p:cNvPr>
          <p:cNvSpPr>
            <a:spLocks noGrp="1"/>
          </p:cNvSpPr>
          <p:nvPr>
            <p:ph type="sldNum" sz="quarter" idx="13"/>
          </p:nvPr>
        </p:nvSpPr>
        <p:spPr/>
        <p:txBody>
          <a:bodyPr/>
          <a:lstStyle/>
          <a:p>
            <a:fld id="{CBD12358-51D2-46B3-9BDE-DF29528B9454}" type="slidenum">
              <a:rPr lang="en-US" smtClean="0"/>
              <a:t>5</a:t>
            </a:fld>
            <a:endParaRPr lang="en-US"/>
          </a:p>
        </p:txBody>
      </p:sp>
      <p:sp>
        <p:nvSpPr>
          <p:cNvPr id="9" name="Title 1">
            <a:extLst>
              <a:ext uri="{FF2B5EF4-FFF2-40B4-BE49-F238E27FC236}">
                <a16:creationId xmlns:a16="http://schemas.microsoft.com/office/drawing/2014/main" id="{03B94613-0EEF-833D-E62D-7FE5391A00A5}"/>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Problem statement</a:t>
            </a:r>
          </a:p>
        </p:txBody>
      </p:sp>
    </p:spTree>
    <p:extLst>
      <p:ext uri="{BB962C8B-B14F-4D97-AF65-F5344CB8AC3E}">
        <p14:creationId xmlns:p14="http://schemas.microsoft.com/office/powerpoint/2010/main" val="3046332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56795"/>
          </a:xfrm>
          <a:noFill/>
        </p:spPr>
        <p:txBody>
          <a:bodyPr anchor="ctr"/>
          <a:lstStyle/>
          <a:p>
            <a:r>
              <a:rPr lang="en-US" b="1" dirty="0"/>
              <a:t>FUTURE WORK (WEX PHOTO VIDEO ONLY)</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336756" y="1503209"/>
            <a:ext cx="11298739" cy="4523965"/>
          </a:xfrm>
          <a:noFill/>
        </p:spPr>
        <p:txBody>
          <a:bodyPr>
            <a:noAutofit/>
          </a:bodyPr>
          <a:lstStyle/>
          <a:p>
            <a:pPr marL="342900" lvl="1" indent="-342900">
              <a:buClrTx/>
              <a:buFont typeface="Arial" panose="020B0604020202020204" pitchFamily="34" charset="0"/>
              <a:buChar char="•"/>
            </a:pPr>
            <a:r>
              <a:rPr lang="en-US" sz="2000" b="1" dirty="0"/>
              <a:t>Customer Segmentation &amp; Targeted Marketing || Customer Profiling &amp; Predictive Analysis</a:t>
            </a:r>
          </a:p>
          <a:p>
            <a:pPr marL="800100" lvl="2" indent="-342900">
              <a:buClrTx/>
              <a:buFont typeface="Courier New" panose="02070309020205020404" pitchFamily="49" charset="0"/>
              <a:buChar char="o"/>
            </a:pPr>
            <a:r>
              <a:rPr lang="en-US" sz="2000" dirty="0"/>
              <a:t>Leveraging ML and DL techniques to create different customer profiles based on their historic data (customer details</a:t>
            </a:r>
            <a:r>
              <a:rPr lang="en-US" sz="2000" dirty="0">
                <a:sym typeface="Wingdings" panose="05000000000000000000" pitchFamily="2" charset="2"/>
              </a:rPr>
              <a:t> city/country, order items </a:t>
            </a:r>
            <a:r>
              <a:rPr lang="en-US" sz="2000" dirty="0" err="1">
                <a:sym typeface="Wingdings" panose="05000000000000000000" pitchFamily="2" charset="2"/>
              </a:rPr>
              <a:t>etc</a:t>
            </a:r>
            <a:r>
              <a:rPr lang="en-US" sz="2000" dirty="0"/>
              <a:t>) and identifying purchase patterns</a:t>
            </a:r>
          </a:p>
          <a:p>
            <a:pPr marL="800100" lvl="2" indent="-342900">
              <a:buClrTx/>
              <a:buFont typeface="Courier New" panose="02070309020205020404" pitchFamily="49" charset="0"/>
              <a:buChar char="o"/>
            </a:pPr>
            <a:r>
              <a:rPr lang="en-US" sz="2000" dirty="0"/>
              <a:t>Classifying customers based on purchase patterns </a:t>
            </a:r>
            <a:r>
              <a:rPr lang="en-US" sz="2000" dirty="0">
                <a:sym typeface="Wingdings" panose="05000000000000000000" pitchFamily="2" charset="2"/>
              </a:rPr>
              <a:t> Customer that buy a specific items more frequently / Most items sold during a particular season per location etc. and targeting specific customers by providing Personalised ads </a:t>
            </a:r>
            <a:r>
              <a:rPr lang="en-US" sz="2000" dirty="0"/>
              <a:t> or maybe special offers to increase sales. </a:t>
            </a:r>
          </a:p>
          <a:p>
            <a:pPr marL="342900" lvl="1" indent="-342900">
              <a:buClrTx/>
              <a:buFont typeface="Arial" panose="020B0604020202020204" pitchFamily="34" charset="0"/>
              <a:buChar char="•"/>
            </a:pPr>
            <a:r>
              <a:rPr lang="en-US" sz="2000" b="1" dirty="0"/>
              <a:t>Customer Engagement &amp; Problem Resolution</a:t>
            </a:r>
          </a:p>
          <a:p>
            <a:pPr marL="800100" lvl="2" indent="-342900">
              <a:buClrTx/>
              <a:buFont typeface="Courier New" panose="02070309020205020404" pitchFamily="49" charset="0"/>
              <a:buChar char="o"/>
            </a:pPr>
            <a:r>
              <a:rPr lang="en-US" sz="2000" dirty="0"/>
              <a:t>Similar to Customer Feedback Analysis up-to some extent but using </a:t>
            </a:r>
          </a:p>
          <a:p>
            <a:pPr marL="800100" lvl="2" indent="-342900">
              <a:buClrTx/>
              <a:buFont typeface="Courier New" panose="02070309020205020404" pitchFamily="49" charset="0"/>
              <a:buChar char="o"/>
            </a:pPr>
            <a:r>
              <a:rPr lang="en-US" sz="2000" dirty="0"/>
              <a:t>Identifying sentiments, issues and possible reasons behind issues </a:t>
            </a:r>
            <a:r>
              <a:rPr lang="en-US" sz="2000" dirty="0">
                <a:sym typeface="Wingdings" panose="05000000000000000000" pitchFamily="2" charset="2"/>
              </a:rPr>
              <a:t> Actions / solutions can be identified by issues statistics (which type of issue occurs the most), what is the sentiment and reason behind those issues etc. and engaging with customers accordingly. </a:t>
            </a:r>
            <a:endParaRPr lang="en-US" sz="2000" dirty="0"/>
          </a:p>
        </p:txBody>
      </p:sp>
      <p:sp>
        <p:nvSpPr>
          <p:cNvPr id="4" name="Date Placeholder 3">
            <a:extLst>
              <a:ext uri="{FF2B5EF4-FFF2-40B4-BE49-F238E27FC236}">
                <a16:creationId xmlns:a16="http://schemas.microsoft.com/office/drawing/2014/main" id="{C7E4BEC3-15D5-7200-3883-8E3038C018B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7775D72C-7BC9-8F5C-2703-A226C2FC52EF}"/>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B4034955-9248-EDDF-03C6-4C6C2836A9AC}"/>
              </a:ext>
            </a:extLst>
          </p:cNvPr>
          <p:cNvSpPr>
            <a:spLocks noGrp="1"/>
          </p:cNvSpPr>
          <p:nvPr>
            <p:ph type="sldNum" sz="quarter" idx="12"/>
          </p:nvPr>
        </p:nvSpPr>
        <p:spPr/>
        <p:txBody>
          <a:bodyPr/>
          <a:lstStyle/>
          <a:p>
            <a:fld id="{CBD12358-51D2-46B3-9BDE-DF29528B9454}" type="slidenum">
              <a:rPr lang="en-US" smtClean="0"/>
              <a:t>50</a:t>
            </a:fld>
            <a:endParaRPr lang="en-US"/>
          </a:p>
        </p:txBody>
      </p:sp>
    </p:spTree>
    <p:extLst>
      <p:ext uri="{BB962C8B-B14F-4D97-AF65-F5344CB8AC3E}">
        <p14:creationId xmlns:p14="http://schemas.microsoft.com/office/powerpoint/2010/main" val="1037114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650104"/>
          </a:xfrm>
          <a:noFill/>
        </p:spPr>
        <p:txBody>
          <a:bodyPr anchor="ctr"/>
          <a:lstStyle/>
          <a:p>
            <a:r>
              <a:rPr lang="en-US" b="1" dirty="0"/>
              <a:t>ACKNOWLEDGEMENT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336756" y="1503209"/>
            <a:ext cx="11298739" cy="3245772"/>
          </a:xfrm>
          <a:noFill/>
        </p:spPr>
        <p:txBody>
          <a:bodyPr>
            <a:noAutofit/>
          </a:bodyPr>
          <a:lstStyle/>
          <a:p>
            <a:pPr lvl="1" indent="0">
              <a:buNone/>
            </a:pPr>
            <a:r>
              <a:rPr lang="en-US" sz="2000" dirty="0"/>
              <a:t>I would like to thank my supervisor Dr. </a:t>
            </a:r>
            <a:r>
              <a:rPr lang="en-US" sz="2000" dirty="0" err="1"/>
              <a:t>Wenjia</a:t>
            </a:r>
            <a:r>
              <a:rPr lang="en-US" sz="2000" dirty="0"/>
              <a:t> Wang for his many suggestions and constant support during this research. </a:t>
            </a:r>
          </a:p>
          <a:p>
            <a:pPr lvl="1" indent="0">
              <a:buNone/>
            </a:pPr>
            <a:endParaRPr lang="en-US" sz="2000" dirty="0"/>
          </a:p>
          <a:p>
            <a:pPr lvl="1" indent="0">
              <a:buNone/>
            </a:pPr>
            <a:r>
              <a:rPr lang="en-US" sz="2000" dirty="0"/>
              <a:t>I am grateful to my fellow UEA colleagues / comrades / friends Ata </a:t>
            </a:r>
            <a:r>
              <a:rPr lang="en-US" sz="2000" dirty="0" err="1"/>
              <a:t>Uzgoren</a:t>
            </a:r>
            <a:r>
              <a:rPr lang="en-US" sz="2000" dirty="0"/>
              <a:t> &amp; Joshua Newton for their valuable feedbacks and suggestions.</a:t>
            </a:r>
          </a:p>
          <a:p>
            <a:pPr lvl="1" indent="0">
              <a:buNone/>
            </a:pPr>
            <a:endParaRPr lang="en-US" sz="2000" dirty="0"/>
          </a:p>
          <a:p>
            <a:pPr lvl="1" indent="0">
              <a:buNone/>
            </a:pPr>
            <a:r>
              <a:rPr lang="en-US" sz="2000" dirty="0"/>
              <a:t>I would also like to thank entire Wex Team especially Ms. </a:t>
            </a:r>
            <a:r>
              <a:rPr lang="en-US" sz="2000" dirty="0" err="1"/>
              <a:t>Illona</a:t>
            </a:r>
            <a:r>
              <a:rPr lang="en-US" sz="2000" dirty="0"/>
              <a:t> </a:t>
            </a:r>
            <a:r>
              <a:rPr lang="en-US" sz="2000" dirty="0" err="1"/>
              <a:t>Utting</a:t>
            </a:r>
            <a:r>
              <a:rPr lang="en-US" sz="2000" dirty="0"/>
              <a:t> &amp; Mr. </a:t>
            </a:r>
            <a:r>
              <a:rPr lang="en-US" sz="2000" dirty="0" err="1"/>
              <a:t>Yoel</a:t>
            </a:r>
            <a:r>
              <a:rPr lang="en-US" sz="2000" dirty="0"/>
              <a:t> Masih, for having me on-board &amp; giving me the opportunity to be part of their AI journey. </a:t>
            </a:r>
          </a:p>
        </p:txBody>
      </p:sp>
      <p:sp>
        <p:nvSpPr>
          <p:cNvPr id="4" name="Date Placeholder 3">
            <a:extLst>
              <a:ext uri="{FF2B5EF4-FFF2-40B4-BE49-F238E27FC236}">
                <a16:creationId xmlns:a16="http://schemas.microsoft.com/office/drawing/2014/main" id="{C7E4BEC3-15D5-7200-3883-8E3038C018B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7775D72C-7BC9-8F5C-2703-A226C2FC52EF}"/>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B4034955-9248-EDDF-03C6-4C6C2836A9AC}"/>
              </a:ext>
            </a:extLst>
          </p:cNvPr>
          <p:cNvSpPr>
            <a:spLocks noGrp="1"/>
          </p:cNvSpPr>
          <p:nvPr>
            <p:ph type="sldNum" sz="quarter" idx="12"/>
          </p:nvPr>
        </p:nvSpPr>
        <p:spPr/>
        <p:txBody>
          <a:bodyPr/>
          <a:lstStyle/>
          <a:p>
            <a:fld id="{CBD12358-51D2-46B3-9BDE-DF29528B9454}" type="slidenum">
              <a:rPr lang="en-US" smtClean="0"/>
              <a:t>51</a:t>
            </a:fld>
            <a:endParaRPr lang="en-US"/>
          </a:p>
        </p:txBody>
      </p:sp>
      <p:sp>
        <p:nvSpPr>
          <p:cNvPr id="8" name="Title 6">
            <a:extLst>
              <a:ext uri="{FF2B5EF4-FFF2-40B4-BE49-F238E27FC236}">
                <a16:creationId xmlns:a16="http://schemas.microsoft.com/office/drawing/2014/main" id="{2D501436-1756-8759-F37F-8502B08A0605}"/>
              </a:ext>
            </a:extLst>
          </p:cNvPr>
          <p:cNvSpPr txBox="1">
            <a:spLocks/>
          </p:cNvSpPr>
          <p:nvPr/>
        </p:nvSpPr>
        <p:spPr>
          <a:xfrm>
            <a:off x="1360629" y="4372704"/>
            <a:ext cx="9467127" cy="86362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br>
              <a:rPr lang="en-US" sz="2400" dirty="0"/>
            </a:br>
            <a:r>
              <a:rPr lang="en-US" sz="2400" dirty="0"/>
              <a:t> </a:t>
            </a:r>
            <a:br>
              <a:rPr lang="en-US" sz="2400" dirty="0"/>
            </a:br>
            <a:r>
              <a:rPr lang="en-US" sz="2400" dirty="0"/>
              <a:t>THANK YOU</a:t>
            </a:r>
          </a:p>
        </p:txBody>
      </p:sp>
      <p:sp>
        <p:nvSpPr>
          <p:cNvPr id="10" name="Text Placeholder 7">
            <a:extLst>
              <a:ext uri="{FF2B5EF4-FFF2-40B4-BE49-F238E27FC236}">
                <a16:creationId xmlns:a16="http://schemas.microsoft.com/office/drawing/2014/main" id="{CBE45A39-3899-5A4E-76F3-0CB445D8991A}"/>
              </a:ext>
            </a:extLst>
          </p:cNvPr>
          <p:cNvSpPr txBox="1">
            <a:spLocks/>
          </p:cNvSpPr>
          <p:nvPr/>
        </p:nvSpPr>
        <p:spPr>
          <a:xfrm>
            <a:off x="1360629" y="5236326"/>
            <a:ext cx="9467850" cy="134465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solidFill>
                  <a:schemeClr val="tx1"/>
                </a:solidFill>
              </a:rPr>
              <a:t>Aman Seth</a:t>
            </a:r>
          </a:p>
          <a:p>
            <a:pPr algn="ctr"/>
            <a:r>
              <a:rPr lang="en-US" sz="1800" dirty="0">
                <a:solidFill>
                  <a:schemeClr val="tx1"/>
                </a:solidFill>
              </a:rPr>
              <a:t>100442755</a:t>
            </a:r>
          </a:p>
          <a:p>
            <a:pPr algn="ctr"/>
            <a:r>
              <a:rPr lang="en-US" sz="1800" dirty="0">
                <a:solidFill>
                  <a:schemeClr val="tx1"/>
                </a:solidFill>
              </a:rPr>
              <a:t>a.seth@uea.ac.uk</a:t>
            </a:r>
          </a:p>
          <a:p>
            <a:pPr algn="ctr"/>
            <a:endParaRPr lang="en-US" sz="1800" dirty="0">
              <a:solidFill>
                <a:schemeClr val="tx1"/>
              </a:solidFill>
            </a:endParaRPr>
          </a:p>
        </p:txBody>
      </p:sp>
    </p:spTree>
    <p:extLst>
      <p:ext uri="{BB962C8B-B14F-4D97-AF65-F5344CB8AC3E}">
        <p14:creationId xmlns:p14="http://schemas.microsoft.com/office/powerpoint/2010/main" val="304796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17600" y="762000"/>
            <a:ext cx="5066250" cy="2900680"/>
          </a:xfrm>
          <a:noFill/>
        </p:spPr>
        <p:txBody>
          <a:bodyPr>
            <a:noAutofit/>
          </a:bodyPr>
          <a:lstStyle/>
          <a:p>
            <a:r>
              <a:rPr lang="en-US" dirty="0"/>
              <a:t>Sample customer reviews</a:t>
            </a:r>
          </a:p>
        </p:txBody>
      </p:sp>
      <p:sp>
        <p:nvSpPr>
          <p:cNvPr id="15" name="Subtitle 14">
            <a:extLst>
              <a:ext uri="{FF2B5EF4-FFF2-40B4-BE49-F238E27FC236}">
                <a16:creationId xmlns:a16="http://schemas.microsoft.com/office/drawing/2014/main" id="{9C373000-EEA1-D16F-189A-338FFDA2E708}"/>
              </a:ext>
            </a:extLst>
          </p:cNvPr>
          <p:cNvSpPr>
            <a:spLocks noGrp="1"/>
          </p:cNvSpPr>
          <p:nvPr>
            <p:ph type="subTitle" idx="4294967295"/>
          </p:nvPr>
        </p:nvSpPr>
        <p:spPr>
          <a:xfrm>
            <a:off x="1505475" y="3973195"/>
            <a:ext cx="5066250" cy="690880"/>
          </a:xfrm>
        </p:spPr>
        <p:txBody>
          <a:bodyPr/>
          <a:lstStyle/>
          <a:p>
            <a:pPr marL="0" indent="0">
              <a:buNone/>
            </a:pPr>
            <a:r>
              <a:rPr lang="en-US" dirty="0"/>
              <a:t>Trust pilot &amp; Power Reviews</a:t>
            </a:r>
          </a:p>
        </p:txBody>
      </p:sp>
      <p:pic>
        <p:nvPicPr>
          <p:cNvPr id="13" name="Picture Placeholder 12">
            <a:extLst>
              <a:ext uri="{FF2B5EF4-FFF2-40B4-BE49-F238E27FC236}">
                <a16:creationId xmlns:a16="http://schemas.microsoft.com/office/drawing/2014/main" id="{E7D7CFAE-B26A-7B05-747D-0C5C7B4220C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6877" r="26877"/>
          <a:stretch>
            <a:fillRect/>
          </a:stretch>
        </p:blipFill>
        <p:spPr/>
      </p:pic>
      <p:sp>
        <p:nvSpPr>
          <p:cNvPr id="3" name="Date Placeholder 2">
            <a:extLst>
              <a:ext uri="{FF2B5EF4-FFF2-40B4-BE49-F238E27FC236}">
                <a16:creationId xmlns:a16="http://schemas.microsoft.com/office/drawing/2014/main" id="{8BAE9725-A05B-51B3-412E-D38D78C50358}"/>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E234F4D0-A658-D049-9207-FA5A2E92688D}"/>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5A2D0FBE-AEB3-0AE3-3CAF-049050A3F923}"/>
              </a:ext>
            </a:extLst>
          </p:cNvPr>
          <p:cNvSpPr>
            <a:spLocks noGrp="1"/>
          </p:cNvSpPr>
          <p:nvPr>
            <p:ph type="sldNum" sz="quarter" idx="13"/>
          </p:nvPr>
        </p:nvSpPr>
        <p:spPr/>
        <p:txBody>
          <a:bodyPr/>
          <a:lstStyle/>
          <a:p>
            <a:fld id="{CBD12358-51D2-46B3-9BDE-DF29528B9454}" type="slidenum">
              <a:rPr lang="en-US" smtClean="0"/>
              <a:t>6</a:t>
            </a:fld>
            <a:endParaRPr lang="en-US"/>
          </a:p>
        </p:txBody>
      </p:sp>
      <p:pic>
        <p:nvPicPr>
          <p:cNvPr id="4098" name="Picture 2" descr="The Canon Store @ Wex | Wex Photo Video">
            <a:extLst>
              <a:ext uri="{FF2B5EF4-FFF2-40B4-BE49-F238E27FC236}">
                <a16:creationId xmlns:a16="http://schemas.microsoft.com/office/drawing/2014/main" id="{6FA0DCFD-5625-43A9-EF22-A8F4C084E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784" y="136525"/>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3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FD8A5-EEA0-0EC9-C7AE-640010CE3EBD}"/>
              </a:ext>
            </a:extLst>
          </p:cNvPr>
          <p:cNvPicPr>
            <a:picLocks noChangeAspect="1"/>
          </p:cNvPicPr>
          <p:nvPr/>
        </p:nvPicPr>
        <p:blipFill>
          <a:blip r:embed="rId3"/>
          <a:stretch>
            <a:fillRect/>
          </a:stretch>
        </p:blipFill>
        <p:spPr>
          <a:xfrm>
            <a:off x="480922" y="626931"/>
            <a:ext cx="5145392" cy="2802069"/>
          </a:xfrm>
          <a:prstGeom prst="rect">
            <a:avLst/>
          </a:prstGeom>
        </p:spPr>
      </p:pic>
      <p:pic>
        <p:nvPicPr>
          <p:cNvPr id="9" name="Picture 8">
            <a:extLst>
              <a:ext uri="{FF2B5EF4-FFF2-40B4-BE49-F238E27FC236}">
                <a16:creationId xmlns:a16="http://schemas.microsoft.com/office/drawing/2014/main" id="{EB396209-62F1-8918-876C-DBAEBD5DB10E}"/>
              </a:ext>
            </a:extLst>
          </p:cNvPr>
          <p:cNvPicPr>
            <a:picLocks noChangeAspect="1"/>
          </p:cNvPicPr>
          <p:nvPr/>
        </p:nvPicPr>
        <p:blipFill>
          <a:blip r:embed="rId4"/>
          <a:stretch>
            <a:fillRect/>
          </a:stretch>
        </p:blipFill>
        <p:spPr>
          <a:xfrm>
            <a:off x="6059129" y="626931"/>
            <a:ext cx="5294672" cy="2802069"/>
          </a:xfrm>
          <a:prstGeom prst="rect">
            <a:avLst/>
          </a:prstGeom>
        </p:spPr>
      </p:pic>
      <p:pic>
        <p:nvPicPr>
          <p:cNvPr id="10" name="Picture 9">
            <a:extLst>
              <a:ext uri="{FF2B5EF4-FFF2-40B4-BE49-F238E27FC236}">
                <a16:creationId xmlns:a16="http://schemas.microsoft.com/office/drawing/2014/main" id="{503B882C-A2FD-B278-3BC3-BD6C3AF11B99}"/>
              </a:ext>
            </a:extLst>
          </p:cNvPr>
          <p:cNvPicPr>
            <a:picLocks noChangeAspect="1"/>
          </p:cNvPicPr>
          <p:nvPr/>
        </p:nvPicPr>
        <p:blipFill>
          <a:blip r:embed="rId5"/>
          <a:stretch>
            <a:fillRect/>
          </a:stretch>
        </p:blipFill>
        <p:spPr>
          <a:xfrm>
            <a:off x="480922" y="3745187"/>
            <a:ext cx="5217589" cy="2485882"/>
          </a:xfrm>
          <a:prstGeom prst="rect">
            <a:avLst/>
          </a:prstGeom>
        </p:spPr>
      </p:pic>
      <p:pic>
        <p:nvPicPr>
          <p:cNvPr id="11" name="Picture 10">
            <a:extLst>
              <a:ext uri="{FF2B5EF4-FFF2-40B4-BE49-F238E27FC236}">
                <a16:creationId xmlns:a16="http://schemas.microsoft.com/office/drawing/2014/main" id="{AF11CA00-1ADE-56F5-390F-9B6D2B941E81}"/>
              </a:ext>
            </a:extLst>
          </p:cNvPr>
          <p:cNvPicPr>
            <a:picLocks noChangeAspect="1"/>
          </p:cNvPicPr>
          <p:nvPr/>
        </p:nvPicPr>
        <p:blipFill>
          <a:blip r:embed="rId6"/>
          <a:stretch>
            <a:fillRect/>
          </a:stretch>
        </p:blipFill>
        <p:spPr>
          <a:xfrm>
            <a:off x="5860383" y="3745187"/>
            <a:ext cx="5348799" cy="2485882"/>
          </a:xfrm>
          <a:prstGeom prst="rect">
            <a:avLst/>
          </a:prstGeom>
        </p:spPr>
      </p:pic>
      <p:sp>
        <p:nvSpPr>
          <p:cNvPr id="2" name="Date Placeholder 1">
            <a:extLst>
              <a:ext uri="{FF2B5EF4-FFF2-40B4-BE49-F238E27FC236}">
                <a16:creationId xmlns:a16="http://schemas.microsoft.com/office/drawing/2014/main" id="{9CD482E7-6770-4A8F-AAE6-C1770DDFFD86}"/>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EE80F0C4-C713-FE93-BF50-060399D82535}"/>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984A4788-6E5C-8465-B1B7-CFF1652A8239}"/>
              </a:ext>
            </a:extLst>
          </p:cNvPr>
          <p:cNvSpPr>
            <a:spLocks noGrp="1"/>
          </p:cNvSpPr>
          <p:nvPr>
            <p:ph type="sldNum" sz="quarter" idx="13"/>
          </p:nvPr>
        </p:nvSpPr>
        <p:spPr/>
        <p:txBody>
          <a:bodyPr/>
          <a:lstStyle/>
          <a:p>
            <a:fld id="{CBD12358-51D2-46B3-9BDE-DF29528B9454}" type="slidenum">
              <a:rPr lang="en-US" smtClean="0"/>
              <a:t>7</a:t>
            </a:fld>
            <a:endParaRPr lang="en-US"/>
          </a:p>
        </p:txBody>
      </p:sp>
    </p:spTree>
    <p:extLst>
      <p:ext uri="{BB962C8B-B14F-4D97-AF65-F5344CB8AC3E}">
        <p14:creationId xmlns:p14="http://schemas.microsoft.com/office/powerpoint/2010/main" val="341736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91768" y="2202425"/>
            <a:ext cx="11216774" cy="4090220"/>
          </a:xfrm>
          <a:noFill/>
        </p:spPr>
        <p:txBody>
          <a:bodyPr vert="horz" lIns="91440" tIns="45720" rIns="91440" bIns="45720" rtlCol="0" anchor="t">
            <a:noAutofit/>
          </a:bodyPr>
          <a:lstStyle/>
          <a:p>
            <a:pPr marL="0" indent="0">
              <a:buNone/>
            </a:pPr>
            <a:r>
              <a:rPr lang="en-US" sz="2000" b="1" dirty="0"/>
              <a:t>Objectives:-</a:t>
            </a:r>
          </a:p>
          <a:p>
            <a:pPr marL="457200" indent="-457200">
              <a:buClrTx/>
              <a:buFont typeface="+mj-lt"/>
              <a:buAutoNum type="arabicPeriod"/>
            </a:pPr>
            <a:r>
              <a:rPr lang="en-IN" sz="2000" dirty="0"/>
              <a:t>Scrape review websites for customer comments</a:t>
            </a:r>
          </a:p>
          <a:p>
            <a:pPr marL="457200" indent="-457200">
              <a:buClrTx/>
              <a:buFont typeface="+mj-lt"/>
              <a:buAutoNum type="arabicPeriod"/>
            </a:pPr>
            <a:r>
              <a:rPr lang="en-IN" sz="2000" dirty="0"/>
              <a:t>Deploy supervised learning ML models on extracted data to classify sentiments behind customer reviews (only Positive/Negative/Neutral)</a:t>
            </a:r>
          </a:p>
          <a:p>
            <a:pPr marL="457200" indent="-457200">
              <a:buClrTx/>
              <a:buFont typeface="+mj-lt"/>
              <a:buAutoNum type="arabicPeriod"/>
            </a:pPr>
            <a:r>
              <a:rPr lang="en-IN" sz="2000" dirty="0"/>
              <a:t>Deploy BERT (Bidirectional Encoder Representations from Transformers) language DL model on extracted data</a:t>
            </a:r>
          </a:p>
          <a:p>
            <a:pPr marL="457200" indent="-457200">
              <a:buClrTx/>
              <a:buFont typeface="+mj-lt"/>
              <a:buAutoNum type="arabicPeriod"/>
            </a:pPr>
            <a:r>
              <a:rPr lang="en-IN" sz="2000" dirty="0"/>
              <a:t>Classify possible issues behind customer sentiments using </a:t>
            </a:r>
            <a:r>
              <a:rPr lang="en-IN" sz="2000" dirty="0" err="1"/>
              <a:t>spaCy</a:t>
            </a:r>
            <a:r>
              <a:rPr lang="en-IN" sz="2000" dirty="0"/>
              <a:t> (NLP)</a:t>
            </a:r>
          </a:p>
          <a:p>
            <a:pPr marL="457200" indent="-457200">
              <a:buClrTx/>
              <a:buFont typeface="+mj-lt"/>
              <a:buAutoNum type="arabicPeriod"/>
            </a:pPr>
            <a:r>
              <a:rPr lang="en-IN" sz="2000" dirty="0"/>
              <a:t>Issue validity via Llama3</a:t>
            </a:r>
          </a:p>
          <a:p>
            <a:pPr marL="457200" indent="-457200">
              <a:buClrTx/>
              <a:buFont typeface="+mj-lt"/>
              <a:buAutoNum type="arabicPeriod"/>
            </a:pPr>
            <a:r>
              <a:rPr lang="en-IN" sz="2000" dirty="0"/>
              <a:t>Deploy best technique / approach on  a web application</a:t>
            </a:r>
          </a:p>
        </p:txBody>
      </p:sp>
      <p:sp>
        <p:nvSpPr>
          <p:cNvPr id="7" name="TextBox 6">
            <a:extLst>
              <a:ext uri="{FF2B5EF4-FFF2-40B4-BE49-F238E27FC236}">
                <a16:creationId xmlns:a16="http://schemas.microsoft.com/office/drawing/2014/main" id="{73B95664-88BF-7E22-DE2E-A621072981CC}"/>
              </a:ext>
            </a:extLst>
          </p:cNvPr>
          <p:cNvSpPr txBox="1"/>
          <p:nvPr/>
        </p:nvSpPr>
        <p:spPr>
          <a:xfrm>
            <a:off x="591767" y="1552347"/>
            <a:ext cx="11325093" cy="400110"/>
          </a:xfrm>
          <a:prstGeom prst="rect">
            <a:avLst/>
          </a:prstGeom>
          <a:noFill/>
        </p:spPr>
        <p:txBody>
          <a:bodyPr wrap="square" rtlCol="0">
            <a:spAutoFit/>
          </a:bodyPr>
          <a:lstStyle/>
          <a:p>
            <a:r>
              <a:rPr lang="en-US" sz="2000" b="1" dirty="0"/>
              <a:t>Aim: To Develop an AI/ML System for </a:t>
            </a:r>
            <a:r>
              <a:rPr lang="en-GB" sz="2000" b="1" dirty="0"/>
              <a:t>Automatically</a:t>
            </a:r>
            <a:r>
              <a:rPr lang="en-US" sz="2000" b="1" dirty="0"/>
              <a:t> </a:t>
            </a:r>
            <a:r>
              <a:rPr lang="en-US" sz="2000" b="1" dirty="0" err="1"/>
              <a:t>Analysing</a:t>
            </a:r>
            <a:r>
              <a:rPr lang="en-US" sz="2000" b="1" dirty="0"/>
              <a:t> Customer Feedback Analysis in Real Time</a:t>
            </a:r>
            <a:endParaRPr lang="en-IN" sz="2000" b="1" dirty="0"/>
          </a:p>
        </p:txBody>
      </p:sp>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8</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AIM and OBJECTIVES</a:t>
            </a:r>
          </a:p>
        </p:txBody>
      </p:sp>
    </p:spTree>
    <p:extLst>
      <p:ext uri="{BB962C8B-B14F-4D97-AF65-F5344CB8AC3E}">
        <p14:creationId xmlns:p14="http://schemas.microsoft.com/office/powerpoint/2010/main" val="36666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9</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Main challenges</a:t>
            </a:r>
          </a:p>
        </p:txBody>
      </p:sp>
      <p:sp>
        <p:nvSpPr>
          <p:cNvPr id="9" name="Content Placeholder 2">
            <a:extLst>
              <a:ext uri="{FF2B5EF4-FFF2-40B4-BE49-F238E27FC236}">
                <a16:creationId xmlns:a16="http://schemas.microsoft.com/office/drawing/2014/main" id="{33B144EC-1151-D4A3-7463-28F919DBBED5}"/>
              </a:ext>
            </a:extLst>
          </p:cNvPr>
          <p:cNvSpPr txBox="1">
            <a:spLocks/>
          </p:cNvSpPr>
          <p:nvPr/>
        </p:nvSpPr>
        <p:spPr>
          <a:xfrm>
            <a:off x="336755" y="1258529"/>
            <a:ext cx="11298739" cy="2802193"/>
          </a:xfrm>
          <a:prstGeom prst="rect">
            <a:avLst/>
          </a:prstGeom>
          <a:noFill/>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nSpc>
                <a:spcPct val="150000"/>
              </a:lnSpc>
              <a:buFont typeface="+mj-lt"/>
              <a:buAutoNum type="arabicPeriod"/>
            </a:pPr>
            <a:r>
              <a:rPr lang="en-US" sz="2000" dirty="0"/>
              <a:t>Virtual </a:t>
            </a:r>
            <a:r>
              <a:rPr lang="en-US" sz="2000" b="1" dirty="0"/>
              <a:t>resource</a:t>
            </a:r>
            <a:r>
              <a:rPr lang="en-US" sz="2000" dirty="0"/>
              <a:t> related challenges have been the biggest and major challenge during implementation of CFA project as a whole. </a:t>
            </a:r>
          </a:p>
          <a:p>
            <a:pPr lvl="1" indent="-457200">
              <a:lnSpc>
                <a:spcPct val="150000"/>
              </a:lnSpc>
              <a:buFont typeface="+mj-lt"/>
              <a:buAutoNum type="arabicPeriod"/>
            </a:pPr>
            <a:r>
              <a:rPr lang="en-US" sz="2000" dirty="0"/>
              <a:t>Extensive model training for cross validations was a big challenge as </a:t>
            </a:r>
            <a:r>
              <a:rPr lang="en-US" sz="2000" b="1" dirty="0"/>
              <a:t>Google Colab </a:t>
            </a:r>
            <a:r>
              <a:rPr lang="en-US" sz="2000" dirty="0"/>
              <a:t>doesn’t provide free </a:t>
            </a:r>
            <a:r>
              <a:rPr lang="en-US" sz="2000" b="1" dirty="0"/>
              <a:t>GPU</a:t>
            </a:r>
            <a:r>
              <a:rPr lang="en-US" sz="2000" dirty="0"/>
              <a:t> units and </a:t>
            </a:r>
            <a:r>
              <a:rPr lang="en-US" sz="2000" b="1" dirty="0"/>
              <a:t>Kaggle</a:t>
            </a:r>
            <a:r>
              <a:rPr lang="en-US" sz="2000" dirty="0"/>
              <a:t> provides 30 hours per week GPU usage which wasn’t enough at times. </a:t>
            </a:r>
          </a:p>
          <a:p>
            <a:pPr lvl="1" indent="-457200">
              <a:lnSpc>
                <a:spcPct val="150000"/>
              </a:lnSpc>
              <a:buFont typeface="+mj-lt"/>
              <a:buAutoNum type="arabicPeriod"/>
            </a:pPr>
            <a:r>
              <a:rPr lang="en-US" sz="2000" dirty="0"/>
              <a:t>Power Reviews extraction API returns ~1-2 days old data from current date. This is already known to Wex Engineering team.</a:t>
            </a:r>
          </a:p>
        </p:txBody>
      </p:sp>
    </p:spTree>
    <p:extLst>
      <p:ext uri="{BB962C8B-B14F-4D97-AF65-F5344CB8AC3E}">
        <p14:creationId xmlns:p14="http://schemas.microsoft.com/office/powerpoint/2010/main" val="304562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4367</Words>
  <Application>Microsoft Office PowerPoint</Application>
  <PresentationFormat>Widescreen</PresentationFormat>
  <Paragraphs>921</Paragraphs>
  <Slides>51</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 New</vt:lpstr>
      <vt:lpstr>Sitka Banner Semibold</vt:lpstr>
      <vt:lpstr>Wingdings</vt:lpstr>
      <vt:lpstr>Office Theme</vt:lpstr>
      <vt:lpstr>Develop an AI System  for Automatically analysing Customer feedback</vt:lpstr>
      <vt:lpstr>Wex PHOTO VIDEO OBJECTIVES</vt:lpstr>
      <vt:lpstr>Content</vt:lpstr>
      <vt:lpstr>PowerPoint Presentation</vt:lpstr>
      <vt:lpstr>PowerPoint Presentation</vt:lpstr>
      <vt:lpstr>Sample customer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 CLASSIFICATION</vt:lpstr>
      <vt:lpstr>ISSUE CLASSIFICATION(Cont.)</vt:lpstr>
      <vt:lpstr>ISSUE CLASSIFICATION(Cont.)</vt:lpstr>
      <vt:lpstr>ISSUE VALIDATION</vt:lpstr>
      <vt:lpstr>ISSUE VALIDATION</vt:lpstr>
      <vt:lpstr>CFA – WEB DEVELOPMENT</vt:lpstr>
      <vt:lpstr>CFA – WEB DEVELOPMENT</vt:lpstr>
      <vt:lpstr>CFA – WEB DEVELOPMENT</vt:lpstr>
      <vt:lpstr>CFA – WEB DEVELOPMENT</vt:lpstr>
      <vt:lpstr>CFA – WEB DEVELOPMENT</vt:lpstr>
      <vt:lpstr>CONCLUSION</vt:lpstr>
      <vt:lpstr>FUTURE WORK</vt:lpstr>
      <vt:lpstr>FUTURE WORK (WEX PHOTO VIDEO ONLY)</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Seth</dc:creator>
  <cp:lastModifiedBy>Aman Seth</cp:lastModifiedBy>
  <cp:revision>247</cp:revision>
  <dcterms:created xsi:type="dcterms:W3CDTF">2024-09-02T16:27:15Z</dcterms:created>
  <dcterms:modified xsi:type="dcterms:W3CDTF">2024-09-03T10:30:13Z</dcterms:modified>
</cp:coreProperties>
</file>