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jpeg" ContentType="image/jpeg"/>
  <Override PartName="/ppt/media/image12.jpeg" ContentType="image/jpeg"/>
  <Override PartName="/ppt/media/image11.jpeg" ContentType="image/jpeg"/>
  <Override PartName="/ppt/media/image10.jpeg" ContentType="image/jpeg"/>
  <Override PartName="/ppt/media/image9.jpeg" ContentType="image/jpeg"/>
  <Override PartName="/ppt/media/image8.jpeg" ContentType="image/jpeg"/>
  <Override PartName="/ppt/media/image7.jpeg" ContentType="image/jpeg"/>
  <Override PartName="/ppt/media/image2.jpeg" ContentType="image/jpeg"/>
  <Override PartName="/ppt/media/image1.png" ContentType="image/png"/>
  <Override PartName="/ppt/media/image3.png" ContentType="image/png"/>
  <Override PartName="/ppt/media/image4.png" ContentType="image/png"/>
  <Override PartName="/ppt/media/image5.png" ContentType="image/png"/>
  <Override PartName="/ppt/media/image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49"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p>
            <a:pPr>
              <a:lnSpc>
                <a:spcPct val="100000"/>
              </a:lnSpc>
            </a:pPr>
            <a:fld id="{AEB57A66-5B9F-4BC5-9783-7F2D1FD1C73C}" type="datetime">
              <a:rPr b="0" lang="en-IN" sz="900" spc="-1" strike="noStrike">
                <a:solidFill>
                  <a:srgbClr val="ffffff"/>
                </a:solidFill>
                <a:latin typeface="Calibri"/>
              </a:rPr>
              <a:t>30/04/19</a:t>
            </a:fld>
            <a:endParaRPr b="0" lang="en-IN" sz="900" spc="-1" strike="noStrike">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p>
            <a:endParaRPr b="0" lang="en-IN" sz="2400" spc="-1" strike="noStrike">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p>
            <a:pPr algn="r">
              <a:lnSpc>
                <a:spcPct val="100000"/>
              </a:lnSpc>
            </a:pPr>
            <a:fld id="{F70EE384-EDAE-41B7-B15D-3CD6807E8CB2}" type="slidenum">
              <a:rPr b="0" lang="en-IN" sz="1050" spc="-1" strike="noStrike">
                <a:solidFill>
                  <a:srgbClr val="ffffff"/>
                </a:solidFill>
                <a:latin typeface="Calibri"/>
              </a:rPr>
              <a:t>&lt;number&gt;</a:t>
            </a:fld>
            <a:endParaRPr b="0" lang="en-IN" sz="1050" spc="-1" strike="noStrike">
              <a:latin typeface="Times New Roman"/>
            </a:endParaRPr>
          </a:p>
        </p:txBody>
      </p:sp>
      <p:sp>
        <p:nvSpPr>
          <p:cNvPr id="9" name="Line 10"/>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p>
            <a:pPr>
              <a:lnSpc>
                <a:spcPct val="85000"/>
              </a:lnSpc>
            </a:pPr>
            <a:r>
              <a:rPr b="0" lang="en-US" sz="4800" spc="-49"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6"/>
          <p:cNvSpPr>
            <a:spLocks noGrp="1"/>
          </p:cNvSpPr>
          <p:nvPr>
            <p:ph type="dt"/>
          </p:nvPr>
        </p:nvSpPr>
        <p:spPr>
          <a:xfrm>
            <a:off x="1097280" y="6459840"/>
            <a:ext cx="2471760" cy="364680"/>
          </a:xfrm>
          <a:prstGeom prst="rect">
            <a:avLst/>
          </a:prstGeom>
        </p:spPr>
        <p:txBody>
          <a:bodyPr anchor="ctr"/>
          <a:p>
            <a:pPr>
              <a:lnSpc>
                <a:spcPct val="100000"/>
              </a:lnSpc>
            </a:pPr>
            <a:fld id="{8B9E6AE1-121F-44FC-8CC1-820FF0482B0E}" type="datetime">
              <a:rPr b="0" lang="en-IN" sz="900" spc="-1" strike="noStrike">
                <a:solidFill>
                  <a:srgbClr val="ffffff"/>
                </a:solidFill>
                <a:latin typeface="Calibri"/>
              </a:rPr>
              <a:t>30/04/19</a:t>
            </a:fld>
            <a:endParaRPr b="0" lang="en-IN" sz="900" spc="-1" strike="noStrike">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p>
            <a:endParaRPr b="0" lang="en-IN" sz="2400" spc="-1" strike="noStrike">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p>
            <a:pPr algn="r">
              <a:lnSpc>
                <a:spcPct val="100000"/>
              </a:lnSpc>
            </a:pPr>
            <a:fld id="{BCFEC25D-6CB8-43C5-8035-6948B96D91DF}" type="slidenum">
              <a:rPr b="0" lang="en-IN" sz="1050" spc="-1" strike="noStrike">
                <a:solidFill>
                  <a:srgbClr val="ffffff"/>
                </a:solidFill>
                <a:latin typeface="Calibri"/>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134000" y="3174840"/>
            <a:ext cx="10058040" cy="1618920"/>
          </a:xfrm>
          <a:prstGeom prst="rect">
            <a:avLst/>
          </a:prstGeom>
          <a:noFill/>
          <a:ln>
            <a:noFill/>
          </a:ln>
        </p:spPr>
        <p:txBody>
          <a:bodyPr>
            <a:normAutofit/>
          </a:bodyPr>
          <a:p>
            <a:pPr algn="ctr">
              <a:lnSpc>
                <a:spcPct val="90000"/>
              </a:lnSpc>
              <a:spcBef>
                <a:spcPts val="1199"/>
              </a:spcBef>
              <a:spcAft>
                <a:spcPts val="201"/>
              </a:spcAft>
            </a:pPr>
            <a:r>
              <a:rPr b="0" lang="en-IN" sz="3200" spc="199" strike="noStrike" cap="all">
                <a:solidFill>
                  <a:srgbClr val="344068"/>
                </a:solidFill>
                <a:latin typeface="Calibri Light"/>
              </a:rPr>
              <a:t>Project presentation: Fake news detection</a:t>
            </a:r>
            <a:r>
              <a:rPr b="0" lang="en-IN" sz="3200" spc="199" strike="noStrike" cap="all">
                <a:solidFill>
                  <a:srgbClr val="344068"/>
                </a:solidFill>
                <a:latin typeface="Calibri Light"/>
              </a:rPr>
              <a:t>	</a:t>
            </a:r>
            <a:endParaRPr b="0" lang="en-IN" sz="3200" spc="-1" strike="noStrike">
              <a:latin typeface="Arial"/>
            </a:endParaRPr>
          </a:p>
          <a:p>
            <a:pPr algn="ctr">
              <a:lnSpc>
                <a:spcPct val="90000"/>
              </a:lnSpc>
              <a:spcBef>
                <a:spcPts val="1199"/>
              </a:spcBef>
              <a:spcAft>
                <a:spcPts val="201"/>
              </a:spcAft>
            </a:pPr>
            <a:r>
              <a:rPr b="0" lang="en-IN" sz="3200" spc="199" strike="noStrike" cap="all">
                <a:solidFill>
                  <a:srgbClr val="344068"/>
                </a:solidFill>
                <a:latin typeface="Calibri Light"/>
              </a:rPr>
              <a:t>Statistical Methods in AI (CSE 471)</a:t>
            </a:r>
            <a:br/>
            <a:endParaRPr b="0" lang="en-IN" sz="3200" spc="-1" strike="noStrike">
              <a:latin typeface="Arial"/>
            </a:endParaRPr>
          </a:p>
        </p:txBody>
      </p:sp>
      <p:pic>
        <p:nvPicPr>
          <p:cNvPr id="92" name="Picture 3" descr=""/>
          <p:cNvPicPr/>
          <p:nvPr/>
        </p:nvPicPr>
        <p:blipFill>
          <a:blip r:embed="rId1"/>
          <a:stretch/>
        </p:blipFill>
        <p:spPr>
          <a:xfrm>
            <a:off x="9053280" y="545400"/>
            <a:ext cx="2850840" cy="1469160"/>
          </a:xfrm>
          <a:prstGeom prst="rect">
            <a:avLst/>
          </a:prstGeom>
          <a:ln>
            <a:noFill/>
          </a:ln>
        </p:spPr>
      </p:pic>
      <p:sp>
        <p:nvSpPr>
          <p:cNvPr id="93" name="CustomShape 2"/>
          <p:cNvSpPr/>
          <p:nvPr/>
        </p:nvSpPr>
        <p:spPr>
          <a:xfrm>
            <a:off x="3945600" y="4435560"/>
            <a:ext cx="336924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44068"/>
                </a:solidFill>
                <a:latin typeface="Calibri"/>
              </a:rPr>
              <a:t>Team Number 34</a:t>
            </a:r>
            <a:endParaRPr b="0" lang="en-IN" sz="1800" spc="-1" strike="noStrike">
              <a:latin typeface="Arial"/>
            </a:endParaRPr>
          </a:p>
        </p:txBody>
      </p:sp>
      <p:pic>
        <p:nvPicPr>
          <p:cNvPr id="94" name="Picture 17" descr=""/>
          <p:cNvPicPr/>
          <p:nvPr/>
        </p:nvPicPr>
        <p:blipFill>
          <a:blip r:embed="rId2"/>
          <a:stretch/>
        </p:blipFill>
        <p:spPr>
          <a:xfrm>
            <a:off x="1227600" y="545400"/>
            <a:ext cx="2632680" cy="18201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097280" y="286560"/>
            <a:ext cx="10058040" cy="1450440"/>
          </a:xfrm>
          <a:prstGeom prst="rect">
            <a:avLst/>
          </a:prstGeom>
          <a:noFill/>
          <a:ln>
            <a:noFill/>
          </a:ln>
        </p:spPr>
        <p:txBody>
          <a:bodyPr anchor="b">
            <a:normAutofit/>
          </a:bodyPr>
          <a:p>
            <a:pPr>
              <a:lnSpc>
                <a:spcPct val="85000"/>
              </a:lnSpc>
            </a:pPr>
            <a:r>
              <a:rPr b="1" lang="en-US" sz="1800" spc="-49" strike="noStrike">
                <a:solidFill>
                  <a:srgbClr val="404040"/>
                </a:solidFill>
                <a:latin typeface="Calibri Light"/>
              </a:rPr>
              <a:t>(2.b) Deep Learning Model</a:t>
            </a:r>
            <a:endParaRPr b="0" lang="en-US" sz="1800" spc="-1" strike="noStrike">
              <a:solidFill>
                <a:srgbClr val="000000"/>
              </a:solidFill>
              <a:latin typeface="Calibri"/>
            </a:endParaRPr>
          </a:p>
        </p:txBody>
      </p:sp>
      <p:pic>
        <p:nvPicPr>
          <p:cNvPr id="122" name="Content Placeholder 3" descr=""/>
          <p:cNvPicPr/>
          <p:nvPr/>
        </p:nvPicPr>
        <p:blipFill>
          <a:blip r:embed="rId1"/>
          <a:stretch/>
        </p:blipFill>
        <p:spPr>
          <a:xfrm>
            <a:off x="3974760" y="1863360"/>
            <a:ext cx="7180560" cy="42069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Observations</a:t>
            </a:r>
            <a:endParaRPr b="0" lang="en-US" sz="4800" spc="-1" strike="noStrike">
              <a:solidFill>
                <a:srgbClr val="000000"/>
              </a:solidFill>
              <a:latin typeface="Calibri"/>
            </a:endParaRPr>
          </a:p>
        </p:txBody>
      </p:sp>
      <p:sp>
        <p:nvSpPr>
          <p:cNvPr id="124" name="TextShape 2"/>
          <p:cNvSpPr txBox="1"/>
          <p:nvPr/>
        </p:nvSpPr>
        <p:spPr>
          <a:xfrm>
            <a:off x="10378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1. For Tree Based Model</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graphicFrame>
        <p:nvGraphicFramePr>
          <p:cNvPr id="125" name="Table 3"/>
          <p:cNvGraphicFramePr/>
          <p:nvPr/>
        </p:nvGraphicFramePr>
        <p:xfrm>
          <a:off x="1210320" y="2257560"/>
          <a:ext cx="8560080" cy="2068920"/>
        </p:xfrm>
        <a:graphic>
          <a:graphicData uri="http://schemas.openxmlformats.org/drawingml/2006/table">
            <a:tbl>
              <a:tblPr/>
              <a:tblGrid>
                <a:gridCol w="1325520"/>
                <a:gridCol w="1436400"/>
                <a:gridCol w="1492920"/>
                <a:gridCol w="1472040"/>
                <a:gridCol w="1506960"/>
                <a:gridCol w="1326240"/>
              </a:tblGrid>
              <a:tr h="344880">
                <a:tc>
                  <a:txBody>
                    <a:bodyPr lIns="68400" rIns="68400" tIns="0" bIns="0"/>
                    <a:p>
                      <a:pPr>
                        <a:lnSpc>
                          <a:spcPct val="107000"/>
                        </a:lnSpc>
                      </a:pPr>
                      <a:r>
                        <a:rPr b="1" lang="en-IN" sz="1600" spc="-1" strike="noStrike">
                          <a:solidFill>
                            <a:srgbClr val="ffffff"/>
                          </a:solidFill>
                          <a:latin typeface="Calibri"/>
                        </a:rPr>
                        <a:t>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Agree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Disagree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Discuss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Unrelated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Overall</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r>
              <a:tr h="344880">
                <a:tc>
                  <a:txBody>
                    <a:bodyPr lIns="68400" rIns="68400" tIns="0" bIns="0"/>
                    <a:p>
                      <a:pPr>
                        <a:lnSpc>
                          <a:spcPct val="107000"/>
                        </a:lnSpc>
                      </a:pPr>
                      <a:r>
                        <a:rPr b="1" lang="en-IN" sz="1600" spc="-1" strike="noStrike">
                          <a:solidFill>
                            <a:srgbClr val="ffffff"/>
                          </a:solidFill>
                          <a:latin typeface="Calibri"/>
                        </a:rPr>
                        <a:t>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1057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639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196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1903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344880">
                <a:tc>
                  <a:txBody>
                    <a:bodyPr lIns="68400" rIns="68400" tIns="0" bIns="0"/>
                    <a:p>
                      <a:pPr>
                        <a:lnSpc>
                          <a:spcPct val="107000"/>
                        </a:lnSpc>
                      </a:pPr>
                      <a:r>
                        <a:rPr b="1" lang="en-IN" sz="1600" spc="-1" strike="noStrike">
                          <a:solidFill>
                            <a:srgbClr val="ffffff"/>
                          </a:solidFill>
                          <a:latin typeface="Calibri"/>
                        </a:rPr>
                        <a:t>Disagree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261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237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179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697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344880">
                <a:tc>
                  <a:txBody>
                    <a:bodyPr lIns="68400" rIns="68400" tIns="0" bIns="0"/>
                    <a:p>
                      <a:pPr>
                        <a:lnSpc>
                          <a:spcPct val="107000"/>
                        </a:lnSpc>
                      </a:pPr>
                      <a:r>
                        <a:rPr b="1" lang="en-IN" sz="1600" spc="-1" strike="noStrike">
                          <a:solidFill>
                            <a:srgbClr val="ffffff"/>
                          </a:solidFill>
                          <a:latin typeface="Calibri"/>
                        </a:rPr>
                        <a:t>Discuss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1019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15</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2969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504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4464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344880">
                <a:tc>
                  <a:txBody>
                    <a:bodyPr lIns="68400" rIns="68400" tIns="0" bIns="0"/>
                    <a:p>
                      <a:pPr>
                        <a:lnSpc>
                          <a:spcPct val="107000"/>
                        </a:lnSpc>
                      </a:pPr>
                      <a:r>
                        <a:rPr b="1" lang="en-IN" sz="1600" spc="-1" strike="noStrike">
                          <a:solidFill>
                            <a:srgbClr val="ffffff"/>
                          </a:solidFill>
                          <a:latin typeface="Calibri"/>
                        </a:rPr>
                        <a:t>Unrelated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84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292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17979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18349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344880">
                <a:tc>
                  <a:txBody>
                    <a:bodyPr lIns="68400" rIns="68400" tIns="0" bIns="0"/>
                    <a:p>
                      <a:pPr>
                        <a:lnSpc>
                          <a:spcPct val="107000"/>
                        </a:lnSpc>
                      </a:pPr>
                      <a:r>
                        <a:rPr b="1" lang="en-IN" sz="1600" spc="-1" strike="noStrike">
                          <a:solidFill>
                            <a:srgbClr val="ffffff"/>
                          </a:solidFill>
                          <a:latin typeface="Calibri"/>
                        </a:rPr>
                        <a:t>Overall</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2421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4094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18849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25413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bl>
          </a:graphicData>
        </a:graphic>
      </p:graphicFrame>
      <p:sp>
        <p:nvSpPr>
          <p:cNvPr id="126" name="CustomShape 4"/>
          <p:cNvSpPr/>
          <p:nvPr/>
        </p:nvSpPr>
        <p:spPr>
          <a:xfrm>
            <a:off x="1156680" y="4597920"/>
            <a:ext cx="6095520" cy="970560"/>
          </a:xfrm>
          <a:prstGeom prst="rect">
            <a:avLst/>
          </a:prstGeom>
          <a:noFill/>
          <a:ln>
            <a:noFill/>
          </a:ln>
        </p:spPr>
        <p:style>
          <a:lnRef idx="0"/>
          <a:fillRef idx="0"/>
          <a:effectRef idx="0"/>
          <a:fontRef idx="minor"/>
        </p:style>
        <p:txBody>
          <a:bodyPr lIns="90000" rIns="90000" tIns="45000" bIns="45000"/>
          <a:p>
            <a:pPr>
              <a:lnSpc>
                <a:spcPct val="107000"/>
              </a:lnSpc>
            </a:pPr>
            <a:r>
              <a:rPr b="0" lang="en-IN" sz="1800" spc="-1" strike="noStrike">
                <a:solidFill>
                  <a:srgbClr val="000000"/>
                </a:solidFill>
                <a:latin typeface="CMR9"/>
                <a:ea typeface="Calibri"/>
              </a:rPr>
              <a:t>Accuracy: 86.46% (Test), 93.99% (Validation)</a:t>
            </a:r>
            <a:endParaRPr b="0" lang="en-IN" sz="1800" spc="-1" strike="noStrike">
              <a:latin typeface="Arial"/>
            </a:endParaRPr>
          </a:p>
          <a:p>
            <a:pPr>
              <a:lnSpc>
                <a:spcPct val="107000"/>
              </a:lnSpc>
            </a:pPr>
            <a:r>
              <a:rPr b="0" lang="en-IN" sz="1800" spc="-1" strike="noStrike">
                <a:solidFill>
                  <a:srgbClr val="000000"/>
                </a:solidFill>
                <a:latin typeface="CMR9"/>
                <a:ea typeface="Calibri"/>
              </a:rPr>
              <a:t>FNC Score: 77.59 (Test), 90.28 (validation)</a:t>
            </a:r>
            <a:endParaRPr b="0" lang="en-IN" sz="1800" spc="-1" strike="noStrike">
              <a:latin typeface="Arial"/>
            </a:endParaRPr>
          </a:p>
          <a:p>
            <a:pPr>
              <a:lnSpc>
                <a:spcPct val="107000"/>
              </a:lnSpc>
            </a:pPr>
            <a:r>
              <a:rPr b="1" lang="en-IN" sz="1800" spc="-1" strike="noStrike">
                <a:solidFill>
                  <a:srgbClr val="000000"/>
                </a:solidFill>
                <a:latin typeface="CMR9"/>
                <a:ea typeface="Calibri"/>
              </a:rPr>
              <a:t> </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Observations(2)</a:t>
            </a:r>
            <a:endParaRPr b="0" lang="en-US" sz="4800" spc="-1" strike="noStrike">
              <a:solidFill>
                <a:srgbClr val="000000"/>
              </a:solidFill>
              <a:latin typeface="Calibri"/>
            </a:endParaRPr>
          </a:p>
        </p:txBody>
      </p:sp>
      <p:sp>
        <p:nvSpPr>
          <p:cNvPr id="128"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2. For Baseline Model</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graphicFrame>
        <p:nvGraphicFramePr>
          <p:cNvPr id="129" name="Table 3"/>
          <p:cNvGraphicFramePr/>
          <p:nvPr/>
        </p:nvGraphicFramePr>
        <p:xfrm>
          <a:off x="1264680" y="2328840"/>
          <a:ext cx="8462880" cy="2039760"/>
        </p:xfrm>
        <a:graphic>
          <a:graphicData uri="http://schemas.openxmlformats.org/drawingml/2006/table">
            <a:tbl>
              <a:tblPr/>
              <a:tblGrid>
                <a:gridCol w="1310400"/>
                <a:gridCol w="1420200"/>
                <a:gridCol w="1476360"/>
                <a:gridCol w="1455480"/>
                <a:gridCol w="1489680"/>
                <a:gridCol w="1310760"/>
              </a:tblGrid>
              <a:tr h="349560">
                <a:tc>
                  <a:txBody>
                    <a:bodyPr lIns="68400" rIns="68400" tIns="0" bIns="0"/>
                    <a:p>
                      <a:pPr>
                        <a:lnSpc>
                          <a:spcPct val="107000"/>
                        </a:lnSpc>
                      </a:pPr>
                      <a:r>
                        <a:rPr b="1" lang="en-IN" sz="1600" spc="-1" strike="noStrike">
                          <a:solidFill>
                            <a:srgbClr val="ffffff"/>
                          </a:solidFill>
                          <a:latin typeface="Calibri"/>
                        </a:rPr>
                        <a:t>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Agree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Disagree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Discuss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Unrelated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Overall</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r>
              <a:tr h="307800">
                <a:tc>
                  <a:txBody>
                    <a:bodyPr lIns="68400" rIns="68400" tIns="0" bIns="0"/>
                    <a:p>
                      <a:pPr>
                        <a:lnSpc>
                          <a:spcPct val="107000"/>
                        </a:lnSpc>
                      </a:pPr>
                      <a:r>
                        <a:rPr b="1" lang="en-IN" sz="1600" spc="-1" strike="noStrike">
                          <a:solidFill>
                            <a:srgbClr val="ffffff"/>
                          </a:solidFill>
                          <a:latin typeface="Calibri"/>
                        </a:rPr>
                        <a:t>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86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1535</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279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1903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349560">
                <a:tc>
                  <a:txBody>
                    <a:bodyPr lIns="68400" rIns="68400" tIns="0" bIns="0"/>
                    <a:p>
                      <a:pPr>
                        <a:lnSpc>
                          <a:spcPct val="107000"/>
                        </a:lnSpc>
                      </a:pPr>
                      <a:r>
                        <a:rPr b="1" lang="en-IN" sz="1600" spc="-1" strike="noStrike">
                          <a:solidFill>
                            <a:srgbClr val="ffffff"/>
                          </a:solidFill>
                          <a:latin typeface="Calibri"/>
                        </a:rPr>
                        <a:t>Disagree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18</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430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245</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697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349560">
                <a:tc>
                  <a:txBody>
                    <a:bodyPr lIns="68400" rIns="68400" tIns="0" bIns="0"/>
                    <a:p>
                      <a:pPr>
                        <a:lnSpc>
                          <a:spcPct val="107000"/>
                        </a:lnSpc>
                      </a:pPr>
                      <a:r>
                        <a:rPr b="1" lang="en-IN" sz="1600" spc="-1" strike="noStrike">
                          <a:solidFill>
                            <a:srgbClr val="ffffff"/>
                          </a:solidFill>
                          <a:latin typeface="Calibri"/>
                        </a:rPr>
                        <a:t>Discuss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136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3708</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603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4464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333000">
                <a:tc>
                  <a:txBody>
                    <a:bodyPr lIns="68400" rIns="68400" tIns="0" bIns="0"/>
                    <a:p>
                      <a:pPr>
                        <a:lnSpc>
                          <a:spcPct val="107000"/>
                        </a:lnSpc>
                      </a:pPr>
                      <a:r>
                        <a:rPr b="1" lang="en-IN" sz="1600" spc="-1" strike="noStrike">
                          <a:solidFill>
                            <a:srgbClr val="ffffff"/>
                          </a:solidFill>
                          <a:latin typeface="Calibri"/>
                        </a:rPr>
                        <a:t>Unrelated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567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17772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18349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350280">
                <a:tc>
                  <a:txBody>
                    <a:bodyPr lIns="68400" rIns="68400" tIns="0" bIns="0"/>
                    <a:p>
                      <a:pPr>
                        <a:lnSpc>
                          <a:spcPct val="107000"/>
                        </a:lnSpc>
                      </a:pPr>
                      <a:r>
                        <a:rPr b="1" lang="en-IN" sz="1600" spc="-1" strike="noStrike">
                          <a:solidFill>
                            <a:srgbClr val="ffffff"/>
                          </a:solidFill>
                          <a:latin typeface="Calibri"/>
                        </a:rPr>
                        <a:t>Overall</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249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25</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6240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18899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25413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bl>
          </a:graphicData>
        </a:graphic>
      </p:graphicFrame>
      <p:sp>
        <p:nvSpPr>
          <p:cNvPr id="130" name="CustomShape 4"/>
          <p:cNvSpPr/>
          <p:nvPr/>
        </p:nvSpPr>
        <p:spPr>
          <a:xfrm>
            <a:off x="1287000" y="4512600"/>
            <a:ext cx="591768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Accuracy: 80.26% (Test), 83.19% (Validation)</a:t>
            </a:r>
            <a:endParaRPr b="0" lang="en-IN" sz="1800" spc="-1" strike="noStrike">
              <a:latin typeface="Arial"/>
            </a:endParaRPr>
          </a:p>
          <a:p>
            <a:pPr>
              <a:lnSpc>
                <a:spcPct val="100000"/>
              </a:lnSpc>
            </a:pPr>
            <a:r>
              <a:rPr b="0" lang="en-IN" sz="1800" spc="-1" strike="noStrike">
                <a:solidFill>
                  <a:srgbClr val="000000"/>
                </a:solidFill>
                <a:latin typeface="Calibri"/>
              </a:rPr>
              <a:t>FNC Score: 75.320 (Test), 78.799 (validation)</a:t>
            </a: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Observation(3)</a:t>
            </a:r>
            <a:endParaRPr b="0" lang="en-US" sz="4800" spc="-1" strike="noStrike">
              <a:solidFill>
                <a:srgbClr val="000000"/>
              </a:solidFill>
              <a:latin typeface="Calibri"/>
            </a:endParaRPr>
          </a:p>
        </p:txBody>
      </p:sp>
      <p:sp>
        <p:nvSpPr>
          <p:cNvPr id="132"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(3) For Deep Learning Model</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graphicFrame>
        <p:nvGraphicFramePr>
          <p:cNvPr id="133" name="Table 3"/>
          <p:cNvGraphicFramePr/>
          <p:nvPr/>
        </p:nvGraphicFramePr>
        <p:xfrm>
          <a:off x="1396440" y="2359080"/>
          <a:ext cx="8178840" cy="1933200"/>
        </p:xfrm>
        <a:graphic>
          <a:graphicData uri="http://schemas.openxmlformats.org/drawingml/2006/table">
            <a:tbl>
              <a:tblPr/>
              <a:tblGrid>
                <a:gridCol w="1266480"/>
                <a:gridCol w="1372320"/>
                <a:gridCol w="1426680"/>
                <a:gridCol w="1406520"/>
                <a:gridCol w="1439640"/>
                <a:gridCol w="1267200"/>
              </a:tblGrid>
              <a:tr h="286200">
                <a:tc>
                  <a:txBody>
                    <a:bodyPr lIns="68400" rIns="68400" tIns="0" bIns="0"/>
                    <a:p>
                      <a:pPr>
                        <a:lnSpc>
                          <a:spcPct val="107000"/>
                        </a:lnSpc>
                      </a:pPr>
                      <a:r>
                        <a:rPr b="1" lang="en-IN" sz="1600" spc="-1" strike="noStrike">
                          <a:solidFill>
                            <a:srgbClr val="ffffff"/>
                          </a:solidFill>
                          <a:latin typeface="Calibri"/>
                        </a:rPr>
                        <a:t>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Agree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Disagree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Discuss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Unrelated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Overall</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r>
              <a:tr h="286200">
                <a:tc>
                  <a:txBody>
                    <a:bodyPr lIns="68400" rIns="68400" tIns="0" bIns="0"/>
                    <a:p>
                      <a:pPr>
                        <a:lnSpc>
                          <a:spcPct val="107000"/>
                        </a:lnSpc>
                      </a:pPr>
                      <a:r>
                        <a:rPr b="1" lang="en-IN" sz="1600" spc="-1" strike="noStrike">
                          <a:solidFill>
                            <a:srgbClr val="ffffff"/>
                          </a:solidFill>
                          <a:latin typeface="Calibri"/>
                        </a:rPr>
                        <a:t>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799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816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282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1903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286200">
                <a:tc>
                  <a:txBody>
                    <a:bodyPr lIns="68400" rIns="68400" tIns="0" bIns="0"/>
                    <a:p>
                      <a:pPr>
                        <a:lnSpc>
                          <a:spcPct val="107000"/>
                        </a:lnSpc>
                      </a:pPr>
                      <a:r>
                        <a:rPr b="1" lang="en-IN" sz="1600" spc="-1" strike="noStrike">
                          <a:solidFill>
                            <a:srgbClr val="ffffff"/>
                          </a:solidFill>
                          <a:latin typeface="Calibri"/>
                        </a:rPr>
                        <a:t>Disagree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130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317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248</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697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286200">
                <a:tc>
                  <a:txBody>
                    <a:bodyPr lIns="68400" rIns="68400" tIns="0" bIns="0"/>
                    <a:p>
                      <a:pPr>
                        <a:lnSpc>
                          <a:spcPct val="107000"/>
                        </a:lnSpc>
                      </a:pPr>
                      <a:r>
                        <a:rPr b="1" lang="en-IN" sz="1600" spc="-1" strike="noStrike">
                          <a:solidFill>
                            <a:srgbClr val="ffffff"/>
                          </a:solidFill>
                          <a:latin typeface="Calibri"/>
                        </a:rPr>
                        <a:t>Discuss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615</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3241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606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4464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502200">
                <a:tc>
                  <a:txBody>
                    <a:bodyPr lIns="68400" rIns="68400" tIns="0" bIns="0"/>
                    <a:p>
                      <a:pPr>
                        <a:lnSpc>
                          <a:spcPct val="107000"/>
                        </a:lnSpc>
                      </a:pPr>
                      <a:r>
                        <a:rPr b="1" lang="en-IN" sz="1600" spc="-1" strike="noStrike">
                          <a:solidFill>
                            <a:srgbClr val="ffffff"/>
                          </a:solidFill>
                          <a:latin typeface="Calibri"/>
                        </a:rPr>
                        <a:t>Unrelated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60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328</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17961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18349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286200">
                <a:tc>
                  <a:txBody>
                    <a:bodyPr lIns="68400" rIns="68400" tIns="0" bIns="0"/>
                    <a:p>
                      <a:pPr>
                        <a:lnSpc>
                          <a:spcPct val="107000"/>
                        </a:lnSpc>
                      </a:pPr>
                      <a:r>
                        <a:rPr b="1" lang="en-IN" sz="1600" spc="-1" strike="noStrike">
                          <a:solidFill>
                            <a:srgbClr val="ffffff"/>
                          </a:solidFill>
                          <a:latin typeface="Calibri"/>
                        </a:rPr>
                        <a:t>Overall</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1604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4702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19097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25413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bl>
          </a:graphicData>
        </a:graphic>
      </p:graphicFrame>
      <p:sp>
        <p:nvSpPr>
          <p:cNvPr id="134" name="CustomShape 4"/>
          <p:cNvSpPr/>
          <p:nvPr/>
        </p:nvSpPr>
        <p:spPr>
          <a:xfrm>
            <a:off x="1397160" y="4487400"/>
            <a:ext cx="628200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Accuracy: 86.58% (Test), 90.59% (Validation)</a:t>
            </a:r>
            <a:endParaRPr b="0" lang="en-IN" sz="1800" spc="-1" strike="noStrike">
              <a:latin typeface="Arial"/>
            </a:endParaRPr>
          </a:p>
          <a:p>
            <a:pPr>
              <a:lnSpc>
                <a:spcPct val="100000"/>
              </a:lnSpc>
            </a:pPr>
            <a:r>
              <a:rPr b="0" lang="en-IN" sz="1800" spc="-1" strike="noStrike">
                <a:solidFill>
                  <a:srgbClr val="000000"/>
                </a:solidFill>
                <a:latin typeface="Calibri"/>
              </a:rPr>
              <a:t>FNC Score: 77.277 (Test), 83.97 (validation)</a:t>
            </a: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Observation(4)</a:t>
            </a:r>
            <a:endParaRPr b="0" lang="en-US" sz="4800" spc="-1" strike="noStrike">
              <a:solidFill>
                <a:srgbClr val="000000"/>
              </a:solidFill>
              <a:latin typeface="Calibri"/>
            </a:endParaRPr>
          </a:p>
        </p:txBody>
      </p:sp>
      <p:sp>
        <p:nvSpPr>
          <p:cNvPr id="136"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(4) For Proposed Model</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graphicFrame>
        <p:nvGraphicFramePr>
          <p:cNvPr id="137" name="Table 3"/>
          <p:cNvGraphicFramePr/>
          <p:nvPr/>
        </p:nvGraphicFramePr>
        <p:xfrm>
          <a:off x="1286280" y="2299680"/>
          <a:ext cx="7967160" cy="2043360"/>
        </p:xfrm>
        <a:graphic>
          <a:graphicData uri="http://schemas.openxmlformats.org/drawingml/2006/table">
            <a:tbl>
              <a:tblPr/>
              <a:tblGrid>
                <a:gridCol w="1233720"/>
                <a:gridCol w="1336680"/>
                <a:gridCol w="1389600"/>
                <a:gridCol w="1370160"/>
                <a:gridCol w="1402560"/>
                <a:gridCol w="1234440"/>
              </a:tblGrid>
              <a:tr h="308520">
                <a:tc>
                  <a:txBody>
                    <a:bodyPr lIns="68400" rIns="68400" tIns="0" bIns="0"/>
                    <a:p>
                      <a:pPr>
                        <a:lnSpc>
                          <a:spcPct val="107000"/>
                        </a:lnSpc>
                      </a:pPr>
                      <a:r>
                        <a:rPr b="1" lang="en-IN" sz="1600" spc="-1" strike="noStrike">
                          <a:solidFill>
                            <a:srgbClr val="ffffff"/>
                          </a:solidFill>
                          <a:latin typeface="Calibri"/>
                        </a:rPr>
                        <a:t>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Agree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Disagree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Discuss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Unrelated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Overall</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r>
              <a:tr h="308520">
                <a:tc>
                  <a:txBody>
                    <a:bodyPr lIns="68400" rIns="68400" tIns="0" bIns="0"/>
                    <a:p>
                      <a:pPr>
                        <a:lnSpc>
                          <a:spcPct val="107000"/>
                        </a:lnSpc>
                      </a:pPr>
                      <a:r>
                        <a:rPr b="1" lang="en-IN" sz="1600" spc="-1" strike="noStrike">
                          <a:solidFill>
                            <a:srgbClr val="ffffff"/>
                          </a:solidFill>
                          <a:latin typeface="Calibri"/>
                        </a:rPr>
                        <a:t>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951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713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236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1903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308520">
                <a:tc>
                  <a:txBody>
                    <a:bodyPr lIns="68400" rIns="68400" tIns="0" bIns="0"/>
                    <a:p>
                      <a:pPr>
                        <a:lnSpc>
                          <a:spcPct val="107000"/>
                        </a:lnSpc>
                      </a:pPr>
                      <a:r>
                        <a:rPr b="1" lang="en-IN" sz="1600" spc="-1" strike="noStrike">
                          <a:solidFill>
                            <a:srgbClr val="ffffff"/>
                          </a:solidFill>
                          <a:latin typeface="Calibri"/>
                        </a:rPr>
                        <a:t>Disagree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190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276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222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697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308520">
                <a:tc>
                  <a:txBody>
                    <a:bodyPr lIns="68400" rIns="68400" tIns="0" bIns="0"/>
                    <a:p>
                      <a:pPr>
                        <a:lnSpc>
                          <a:spcPct val="107000"/>
                        </a:lnSpc>
                      </a:pPr>
                      <a:r>
                        <a:rPr b="1" lang="en-IN" sz="1600" spc="-1" strike="noStrike">
                          <a:solidFill>
                            <a:srgbClr val="ffffff"/>
                          </a:solidFill>
                          <a:latin typeface="Calibri"/>
                        </a:rPr>
                        <a:t>Discuss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731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3199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530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4464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502200">
                <a:tc>
                  <a:txBody>
                    <a:bodyPr lIns="68400" rIns="68400" tIns="0" bIns="0"/>
                    <a:p>
                      <a:pPr>
                        <a:lnSpc>
                          <a:spcPct val="107000"/>
                        </a:lnSpc>
                      </a:pPr>
                      <a:r>
                        <a:rPr b="1" lang="en-IN" sz="1600" spc="-1" strike="noStrike">
                          <a:solidFill>
                            <a:srgbClr val="ffffff"/>
                          </a:solidFill>
                          <a:latin typeface="Calibri"/>
                        </a:rPr>
                        <a:t>Unrelated</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52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296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17999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18349</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307080">
                <a:tc>
                  <a:txBody>
                    <a:bodyPr lIns="68400" rIns="68400" tIns="0" bIns="0"/>
                    <a:p>
                      <a:pPr>
                        <a:lnSpc>
                          <a:spcPct val="107000"/>
                        </a:lnSpc>
                      </a:pPr>
                      <a:r>
                        <a:rPr b="1" lang="en-IN" sz="1600" spc="-1" strike="noStrike">
                          <a:solidFill>
                            <a:srgbClr val="ffffff"/>
                          </a:solidFill>
                          <a:latin typeface="Calibri"/>
                        </a:rPr>
                        <a:t>Overall</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1924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18</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4484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18987</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25413</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bl>
          </a:graphicData>
        </a:graphic>
      </p:graphicFrame>
      <p:sp>
        <p:nvSpPr>
          <p:cNvPr id="138" name="CustomShape 4"/>
          <p:cNvSpPr/>
          <p:nvPr/>
        </p:nvSpPr>
        <p:spPr>
          <a:xfrm>
            <a:off x="1287000" y="4597560"/>
            <a:ext cx="5418360" cy="1461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Accuracy: 87.19% (test)</a:t>
            </a:r>
            <a:endParaRPr b="0" lang="en-IN" sz="1800" spc="-1" strike="noStrike">
              <a:latin typeface="Arial"/>
            </a:endParaRPr>
          </a:p>
          <a:p>
            <a:pPr>
              <a:lnSpc>
                <a:spcPct val="100000"/>
              </a:lnSpc>
            </a:pPr>
            <a:r>
              <a:rPr b="0" lang="en-IN" sz="1800" spc="-1" strike="noStrike">
                <a:solidFill>
                  <a:srgbClr val="000000"/>
                </a:solidFill>
                <a:latin typeface="Calibri"/>
              </a:rPr>
              <a:t>FNC Score: 78.42 (Test)</a:t>
            </a:r>
            <a:endParaRPr b="0" lang="en-IN" sz="1800" spc="-1" strike="noStrike">
              <a:latin typeface="Arial"/>
            </a:endParaRPr>
          </a:p>
          <a:p>
            <a:pPr>
              <a:lnSpc>
                <a:spcPct val="100000"/>
              </a:lnSpc>
            </a:pPr>
            <a:r>
              <a:rPr b="0" lang="en-IN" sz="1800" spc="-1" strike="noStrike">
                <a:solidFill>
                  <a:srgbClr val="000000"/>
                </a:solidFill>
                <a:latin typeface="Calibri"/>
              </a:rPr>
              <a:t>Precision: 0.86</a:t>
            </a:r>
            <a:endParaRPr b="0" lang="en-IN" sz="1800" spc="-1" strike="noStrike">
              <a:latin typeface="Arial"/>
            </a:endParaRPr>
          </a:p>
          <a:p>
            <a:pPr>
              <a:lnSpc>
                <a:spcPct val="100000"/>
              </a:lnSpc>
            </a:pPr>
            <a:r>
              <a:rPr b="0" lang="en-IN" sz="1800" spc="-1" strike="noStrike">
                <a:solidFill>
                  <a:srgbClr val="000000"/>
                </a:solidFill>
                <a:latin typeface="Calibri"/>
              </a:rPr>
              <a:t>Recall: 0.87</a:t>
            </a:r>
            <a:endParaRPr b="0" lang="en-IN" sz="1800" spc="-1" strike="noStrike">
              <a:latin typeface="Arial"/>
            </a:endParaRPr>
          </a:p>
          <a:p>
            <a:pPr>
              <a:lnSpc>
                <a:spcPct val="100000"/>
              </a:lnSpc>
            </a:pPr>
            <a:r>
              <a:rPr b="0" lang="en-IN" sz="1800" spc="-1" strike="noStrike">
                <a:solidFill>
                  <a:srgbClr val="000000"/>
                </a:solidFill>
                <a:latin typeface="Calibri"/>
              </a:rPr>
              <a:t>F1 Score: 0.85</a:t>
            </a:r>
            <a:endParaRPr b="0" lang="en-IN"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Analysis of Results</a:t>
            </a:r>
            <a:endParaRPr b="0" lang="en-US" sz="4800" spc="-1" strike="noStrike">
              <a:solidFill>
                <a:srgbClr val="000000"/>
              </a:solidFill>
              <a:latin typeface="Calibri"/>
            </a:endParaRPr>
          </a:p>
        </p:txBody>
      </p:sp>
      <p:sp>
        <p:nvSpPr>
          <p:cNvPr id="140" name="TextShape 2"/>
          <p:cNvSpPr txBox="1"/>
          <p:nvPr/>
        </p:nvSpPr>
        <p:spPr>
          <a:xfrm>
            <a:off x="1097280" y="3209040"/>
            <a:ext cx="10058040" cy="2184120"/>
          </a:xfrm>
          <a:prstGeom prst="rect">
            <a:avLst/>
          </a:prstGeom>
          <a:noFill/>
          <a:ln>
            <a:noFill/>
          </a:ln>
        </p:spPr>
        <p:txBody>
          <a:bodyPr lIns="0" rIns="0"/>
          <a:p>
            <a:pPr marL="91440" indent="-91080">
              <a:lnSpc>
                <a:spcPct val="90000"/>
              </a:lnSpc>
              <a:spcBef>
                <a:spcPts val="1199"/>
              </a:spcBef>
              <a:spcAft>
                <a:spcPts val="201"/>
              </a:spcAft>
              <a:buClr>
                <a:srgbClr val="1cade4"/>
              </a:buClr>
              <a:buFont typeface="Wingdings" charset="2"/>
              <a:buChar char=""/>
            </a:pPr>
            <a:r>
              <a:rPr b="0" lang="en-US" sz="2400" spc="-1" strike="noStrike">
                <a:solidFill>
                  <a:srgbClr val="404040"/>
                </a:solidFill>
                <a:latin typeface="Calibri"/>
              </a:rPr>
              <a:t>Standalone Run of Tree Model and Deep Learning Model give us FNC score of 77.59 and  77.277. In contrast, when we use our proposed architecture, which is a combination of both these, we get an FNC score of 78.42. Better!</a:t>
            </a:r>
            <a:endParaRPr b="0" lang="en-US" sz="24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400" spc="-1" strike="noStrike">
                <a:solidFill>
                  <a:srgbClr val="404040"/>
                </a:solidFill>
                <a:latin typeface="Calibri"/>
              </a:rPr>
              <a:t>In contrast to the baseline model, the FNC score obtained is 75.320 and for our proposed model, the FNC score obtained is 78.42. Again, Better!</a:t>
            </a: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p:txBody>
      </p:sp>
      <p:pic>
        <p:nvPicPr>
          <p:cNvPr id="141" name="Picture 3" descr=""/>
          <p:cNvPicPr/>
          <p:nvPr/>
        </p:nvPicPr>
        <p:blipFill>
          <a:blip r:embed="rId1"/>
          <a:stretch/>
        </p:blipFill>
        <p:spPr>
          <a:xfrm>
            <a:off x="6891840" y="539640"/>
            <a:ext cx="4263480" cy="23954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98280" y="101520"/>
            <a:ext cx="4012920" cy="1498320"/>
          </a:xfrm>
          <a:prstGeom prst="roundRect">
            <a:avLst>
              <a:gd name="adj" fmla="val 16667"/>
            </a:avLst>
          </a:prstGeom>
          <a:ln>
            <a:round/>
          </a:ln>
        </p:spPr>
        <p:style>
          <a:lnRef idx="1">
            <a:schemeClr val="accent1"/>
          </a:lnRef>
          <a:fillRef idx="2">
            <a:schemeClr val="accent1"/>
          </a:fillRef>
          <a:effectRef idx="1">
            <a:schemeClr val="accent1"/>
          </a:effectRef>
          <a:fontRef idx="minor"/>
        </p:style>
      </p:sp>
      <p:sp>
        <p:nvSpPr>
          <p:cNvPr id="143" name="TextShape 2"/>
          <p:cNvSpPr txBox="1"/>
          <p:nvPr/>
        </p:nvSpPr>
        <p:spPr>
          <a:xfrm>
            <a:off x="1097280" y="308880"/>
            <a:ext cx="10058040" cy="813960"/>
          </a:xfrm>
          <a:prstGeom prst="rect">
            <a:avLst/>
          </a:prstGeom>
          <a:noFill/>
          <a:ln>
            <a:noFill/>
          </a:ln>
        </p:spPr>
        <p:txBody>
          <a:bodyPr anchor="b"/>
          <a:p>
            <a:pPr>
              <a:lnSpc>
                <a:spcPct val="85000"/>
              </a:lnSpc>
            </a:pPr>
            <a:r>
              <a:rPr b="0" lang="en-US" sz="4800" spc="-49" strike="noStrike">
                <a:solidFill>
                  <a:srgbClr val="404040"/>
                </a:solidFill>
                <a:latin typeface="Calibri Light"/>
              </a:rPr>
              <a:t>Comparative Analysis</a:t>
            </a:r>
            <a:endParaRPr b="0" lang="en-US" sz="4800" spc="-1" strike="noStrike">
              <a:solidFill>
                <a:srgbClr val="000000"/>
              </a:solidFill>
              <a:latin typeface="Calibri"/>
            </a:endParaRPr>
          </a:p>
        </p:txBody>
      </p:sp>
      <p:graphicFrame>
        <p:nvGraphicFramePr>
          <p:cNvPr id="144" name="Table 3"/>
          <p:cNvGraphicFramePr/>
          <p:nvPr/>
        </p:nvGraphicFramePr>
        <p:xfrm>
          <a:off x="1096920" y="1744200"/>
          <a:ext cx="10154520" cy="4093200"/>
        </p:xfrm>
        <a:graphic>
          <a:graphicData uri="http://schemas.openxmlformats.org/drawingml/2006/table">
            <a:tbl>
              <a:tblPr/>
              <a:tblGrid>
                <a:gridCol w="1624320"/>
                <a:gridCol w="1346040"/>
                <a:gridCol w="1436760"/>
                <a:gridCol w="1436760"/>
                <a:gridCol w="1436760"/>
                <a:gridCol w="1436760"/>
                <a:gridCol w="1437120"/>
              </a:tblGrid>
              <a:tr h="357120">
                <a:tc>
                  <a:txBody>
                    <a:bodyPr/>
                    <a:p>
                      <a:pPr>
                        <a:lnSpc>
                          <a:spcPct val="100000"/>
                        </a:lnSpc>
                      </a:pPr>
                      <a:r>
                        <a:rPr b="1" lang="en-IN" sz="1600" spc="-1" strike="noStrike">
                          <a:solidFill>
                            <a:srgbClr val="ffffff"/>
                          </a:solidFill>
                          <a:latin typeface="Calibri"/>
                        </a:rPr>
                        <a:t>Method</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p>
                      <a:pPr>
                        <a:lnSpc>
                          <a:spcPct val="100000"/>
                        </a:lnSpc>
                      </a:pPr>
                      <a:r>
                        <a:rPr b="1" lang="en-IN" sz="1600" spc="-1" strike="noStrike">
                          <a:solidFill>
                            <a:srgbClr val="ffffff"/>
                          </a:solidFill>
                          <a:latin typeface="Calibri"/>
                        </a:rPr>
                        <a:t>Score</a:t>
                      </a:r>
                      <a:r>
                        <a:rPr b="1" lang="en-IN" sz="1600" spc="-1" strike="noStrike" baseline="-25000">
                          <a:solidFill>
                            <a:srgbClr val="ffffff"/>
                          </a:solidFill>
                          <a:latin typeface="Calibri"/>
                        </a:rPr>
                        <a:t>FNC</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p>
                      <a:pPr>
                        <a:lnSpc>
                          <a:spcPct val="100000"/>
                        </a:lnSpc>
                      </a:pPr>
                      <a:r>
                        <a:rPr b="1" lang="en-IN" sz="1600" spc="-1" strike="noStrike">
                          <a:solidFill>
                            <a:srgbClr val="ffffff"/>
                          </a:solidFill>
                          <a:latin typeface="Calibri"/>
                        </a:rPr>
                        <a:t>Agree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p>
                      <a:pPr>
                        <a:lnSpc>
                          <a:spcPct val="100000"/>
                        </a:lnSpc>
                      </a:pPr>
                      <a:r>
                        <a:rPr b="1" lang="en-IN" sz="1600" spc="-1" strike="noStrike">
                          <a:solidFill>
                            <a:srgbClr val="ffffff"/>
                          </a:solidFill>
                          <a:latin typeface="Calibri"/>
                        </a:rPr>
                        <a:t>Disagree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p>
                      <a:pPr>
                        <a:lnSpc>
                          <a:spcPct val="100000"/>
                        </a:lnSpc>
                      </a:pPr>
                      <a:r>
                        <a:rPr b="1" lang="en-IN" sz="1600" spc="-1" strike="noStrike">
                          <a:solidFill>
                            <a:srgbClr val="ffffff"/>
                          </a:solidFill>
                          <a:latin typeface="Calibri"/>
                        </a:rPr>
                        <a:t>Discuss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p>
                      <a:pPr>
                        <a:lnSpc>
                          <a:spcPct val="100000"/>
                        </a:lnSpc>
                      </a:pPr>
                      <a:r>
                        <a:rPr b="1" lang="en-IN" sz="1600" spc="-1" strike="noStrike">
                          <a:solidFill>
                            <a:srgbClr val="ffffff"/>
                          </a:solidFill>
                          <a:latin typeface="Calibri"/>
                        </a:rPr>
                        <a:t>Unrelated</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p>
                      <a:pPr>
                        <a:lnSpc>
                          <a:spcPct val="100000"/>
                        </a:lnSpc>
                      </a:pPr>
                      <a:r>
                        <a:rPr b="1" lang="en-IN" sz="1600" spc="-1" strike="noStrike">
                          <a:solidFill>
                            <a:srgbClr val="ffffff"/>
                          </a:solidFill>
                          <a:latin typeface="Calibri"/>
                        </a:rPr>
                        <a:t>Overall</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r>
              <a:tr h="561240">
                <a:tc>
                  <a:txBody>
                    <a:bodyPr/>
                    <a:p>
                      <a:pPr>
                        <a:lnSpc>
                          <a:spcPct val="100000"/>
                        </a:lnSpc>
                      </a:pPr>
                      <a:r>
                        <a:rPr b="0" lang="en-IN" sz="1600" spc="-1" strike="noStrike">
                          <a:solidFill>
                            <a:srgbClr val="000000"/>
                          </a:solidFill>
                          <a:latin typeface="Calibri"/>
                        </a:rPr>
                        <a:t>FNC-1 Baseline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75.20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9.09</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1.00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79.65</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97.97</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85.44</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326520">
                <a:tc>
                  <a:txBody>
                    <a:bodyPr/>
                    <a:p>
                      <a:pPr>
                        <a:lnSpc>
                          <a:spcPct val="100000"/>
                        </a:lnSpc>
                      </a:pPr>
                      <a:r>
                        <a:rPr b="0" lang="en-IN" sz="1600" spc="-1" strike="noStrike">
                          <a:solidFill>
                            <a:srgbClr val="000000"/>
                          </a:solidFill>
                          <a:latin typeface="Calibri"/>
                        </a:rPr>
                        <a:t>WOrd2Vec</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75.78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50.70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9.61</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53.38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96.05</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82.79</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561240">
                <a:tc>
                  <a:txBody>
                    <a:bodyPr/>
                    <a:p>
                      <a:pPr>
                        <a:lnSpc>
                          <a:spcPct val="100000"/>
                        </a:lnSpc>
                      </a:pPr>
                      <a:r>
                        <a:rPr b="0" lang="en-IN" sz="1600" spc="-1" strike="noStrike">
                          <a:solidFill>
                            <a:srgbClr val="000000"/>
                          </a:solidFill>
                          <a:latin typeface="Calibri"/>
                        </a:rPr>
                        <a:t>TF-IDF Features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81.72</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44.04</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6.60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81.38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97.90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88.46</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561240">
                <a:tc>
                  <a:txBody>
                    <a:bodyPr/>
                    <a:p>
                      <a:pPr>
                        <a:lnSpc>
                          <a:spcPct val="100000"/>
                        </a:lnSpc>
                      </a:pPr>
                      <a:r>
                        <a:rPr b="0" lang="en-IN" sz="1600" spc="-1" strike="noStrike">
                          <a:solidFill>
                            <a:srgbClr val="000000"/>
                          </a:solidFill>
                          <a:latin typeface="Calibri"/>
                        </a:rPr>
                        <a:t>SOLAT in SWEN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82.05</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58.50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1.86</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76.18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98.70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89.08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326520">
                <a:tc>
                  <a:txBody>
                    <a:bodyPr/>
                    <a:p>
                      <a:pPr>
                        <a:lnSpc>
                          <a:spcPct val="100000"/>
                        </a:lnSpc>
                      </a:pPr>
                      <a:r>
                        <a:rPr b="0" lang="en-IN" sz="1600" spc="-1" strike="noStrike">
                          <a:solidFill>
                            <a:srgbClr val="000000"/>
                          </a:solidFill>
                          <a:latin typeface="Calibri"/>
                        </a:rPr>
                        <a:t>Athene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81.97</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44.72</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9.47</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80.89</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99.25</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89.50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561240">
                <a:tc>
                  <a:txBody>
                    <a:bodyPr/>
                    <a:p>
                      <a:pPr>
                        <a:lnSpc>
                          <a:spcPct val="100000"/>
                        </a:lnSpc>
                      </a:pPr>
                      <a:r>
                        <a:rPr b="0" lang="en-IN" sz="1600" spc="-1" strike="noStrike">
                          <a:solidFill>
                            <a:srgbClr val="000000"/>
                          </a:solidFill>
                          <a:latin typeface="Calibri"/>
                        </a:rPr>
                        <a:t>UCL M/C Reading</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81.72</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44.04</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6.60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81.38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97.90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88.46</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326520">
                <a:tc>
                  <a:txBody>
                    <a:bodyPr/>
                    <a:p>
                      <a:pPr>
                        <a:lnSpc>
                          <a:spcPct val="100000"/>
                        </a:lnSpc>
                      </a:pPr>
                      <a:r>
                        <a:rPr b="0" lang="en-IN" sz="1600" spc="-1" strike="noStrike">
                          <a:solidFill>
                            <a:srgbClr val="000000"/>
                          </a:solidFill>
                          <a:latin typeface="Calibri"/>
                        </a:rPr>
                        <a:t>Tree Model </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77.59</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55.4</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2.8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66.50</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97.98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86.46</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795960">
                <a:tc>
                  <a:txBody>
                    <a:bodyPr/>
                    <a:p>
                      <a:pPr>
                        <a:lnSpc>
                          <a:spcPct val="100000"/>
                        </a:lnSpc>
                      </a:pPr>
                      <a:r>
                        <a:rPr b="0" lang="en-IN" sz="1600" spc="-1" strike="noStrike">
                          <a:solidFill>
                            <a:srgbClr val="000000"/>
                          </a:solidFill>
                          <a:latin typeface="Calibri"/>
                        </a:rPr>
                        <a:t>Deep Learning Model</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77.277</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41.98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2.8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13.57</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97.88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p>
                      <a:pPr>
                        <a:lnSpc>
                          <a:spcPct val="100000"/>
                        </a:lnSpc>
                      </a:pPr>
                      <a:r>
                        <a:rPr b="0" lang="en-IN" sz="1600" spc="-1" strike="noStrike">
                          <a:solidFill>
                            <a:srgbClr val="000000"/>
                          </a:solidFill>
                          <a:latin typeface="Calibri"/>
                        </a:rPr>
                        <a:t>86.58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561240">
                <a:tc>
                  <a:txBody>
                    <a:bodyPr/>
                    <a:p>
                      <a:pPr>
                        <a:lnSpc>
                          <a:spcPct val="100000"/>
                        </a:lnSpc>
                      </a:pPr>
                      <a:r>
                        <a:rPr b="0" lang="en-IN" sz="1600" spc="-1" strike="noStrike">
                          <a:solidFill>
                            <a:srgbClr val="000000"/>
                          </a:solidFill>
                          <a:latin typeface="Calibri"/>
                        </a:rPr>
                        <a:t>Proposed Model</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1" lang="en-IN" sz="1600" spc="-1" strike="noStrike">
                          <a:solidFill>
                            <a:srgbClr val="000000"/>
                          </a:solidFill>
                          <a:latin typeface="Calibri"/>
                        </a:rPr>
                        <a:t>78.42</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49.9</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1.29</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71.66</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IN" sz="1600" spc="-1" strike="noStrike">
                          <a:solidFill>
                            <a:srgbClr val="000000"/>
                          </a:solidFill>
                          <a:latin typeface="Calibri"/>
                        </a:rPr>
                        <a:t>98.08</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1" lang="en-IN" sz="1600" spc="-1" strike="noStrike">
                          <a:solidFill>
                            <a:srgbClr val="000000"/>
                          </a:solidFill>
                          <a:latin typeface="Calibri"/>
                        </a:rPr>
                        <a:t>87.19</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bl>
          </a:graphicData>
        </a:graphic>
      </p:graphicFrame>
      <p:sp>
        <p:nvSpPr>
          <p:cNvPr id="145" name="CustomShape 4"/>
          <p:cNvSpPr/>
          <p:nvPr/>
        </p:nvSpPr>
        <p:spPr>
          <a:xfrm>
            <a:off x="7416720" y="144000"/>
            <a:ext cx="3738600" cy="179460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000000"/>
                </a:solidFill>
                <a:latin typeface="Calibri"/>
              </a:rPr>
              <a:t>Performance of diﬀerent models on FNC-1 Test Dataset. The ﬁrst half of the table shows the baselines, followed by the top-4 submissions, and diﬀerent architectures used in our work. Column 2-5 shows the class-wise accuracy in % while the last column shows the overall accuracy</a:t>
            </a:r>
            <a:endParaRPr b="0" lang="en-IN" sz="1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097280" y="286560"/>
            <a:ext cx="10058040" cy="1450440"/>
          </a:xfrm>
          <a:prstGeom prst="rect">
            <a:avLst/>
          </a:prstGeom>
          <a:noFill/>
          <a:ln>
            <a:noFill/>
          </a:ln>
        </p:spPr>
        <p:txBody>
          <a:bodyPr lIns="0" rIns="0" tIns="0" bIns="0" anchor="ctr"/>
          <a:p>
            <a:r>
              <a:rPr b="0" lang="en-US" sz="4800" spc="-1" strike="noStrike">
                <a:solidFill>
                  <a:srgbClr val="000000"/>
                </a:solidFill>
                <a:latin typeface="Calibri"/>
              </a:rPr>
              <a:t>Res</a:t>
            </a:r>
            <a:r>
              <a:rPr b="0" lang="en-US" sz="4800" spc="-1" strike="noStrike">
                <a:solidFill>
                  <a:srgbClr val="000000"/>
                </a:solidFill>
                <a:latin typeface="Calibri"/>
              </a:rPr>
              <a:t>ults </a:t>
            </a:r>
            <a:r>
              <a:rPr b="0" lang="en-US" sz="4800" spc="-1" strike="noStrike">
                <a:solidFill>
                  <a:srgbClr val="000000"/>
                </a:solidFill>
                <a:latin typeface="Calibri"/>
              </a:rPr>
              <a:t>on </a:t>
            </a:r>
            <a:r>
              <a:rPr b="0" lang="en-US" sz="4800" spc="-1" strike="noStrike">
                <a:solidFill>
                  <a:srgbClr val="000000"/>
                </a:solidFill>
                <a:latin typeface="Calibri"/>
              </a:rPr>
              <a:t>Sm</a:t>
            </a:r>
            <a:r>
              <a:rPr b="0" lang="en-US" sz="4800" spc="-1" strike="noStrike">
                <a:solidFill>
                  <a:srgbClr val="000000"/>
                </a:solidFill>
                <a:latin typeface="Calibri"/>
              </a:rPr>
              <a:t>all </a:t>
            </a:r>
            <a:r>
              <a:rPr b="0" lang="en-US" sz="4800" spc="-1" strike="noStrike">
                <a:solidFill>
                  <a:srgbClr val="000000"/>
                </a:solidFill>
                <a:latin typeface="Calibri"/>
              </a:rPr>
              <a:t>Dat</a:t>
            </a:r>
            <a:r>
              <a:rPr b="0" lang="en-US" sz="4800" spc="-1" strike="noStrike">
                <a:solidFill>
                  <a:srgbClr val="000000"/>
                </a:solidFill>
                <a:latin typeface="Calibri"/>
              </a:rPr>
              <a:t>a </a:t>
            </a:r>
            <a:r>
              <a:rPr b="0" lang="en-US" sz="4800" spc="-1" strike="noStrike">
                <a:solidFill>
                  <a:srgbClr val="000000"/>
                </a:solidFill>
                <a:latin typeface="Calibri"/>
              </a:rPr>
              <a:t>Set</a:t>
            </a:r>
            <a:endParaRPr b="0" lang="en-US" sz="4800" spc="-1" strike="noStrike">
              <a:solidFill>
                <a:srgbClr val="000000"/>
              </a:solidFill>
              <a:latin typeface="Calibri"/>
            </a:endParaRPr>
          </a:p>
        </p:txBody>
      </p:sp>
      <p:graphicFrame>
        <p:nvGraphicFramePr>
          <p:cNvPr id="147" name="Table 2"/>
          <p:cNvGraphicFramePr/>
          <p:nvPr/>
        </p:nvGraphicFramePr>
        <p:xfrm>
          <a:off x="1324080" y="1921680"/>
          <a:ext cx="9043920" cy="2758320"/>
        </p:xfrm>
        <a:graphic>
          <a:graphicData uri="http://schemas.openxmlformats.org/drawingml/2006/table">
            <a:tbl>
              <a:tblPr/>
              <a:tblGrid>
                <a:gridCol w="1506240"/>
                <a:gridCol w="1506240"/>
                <a:gridCol w="1506240"/>
                <a:gridCol w="1506240"/>
                <a:gridCol w="1510200"/>
                <a:gridCol w="1508760"/>
              </a:tblGrid>
              <a:tr h="605880">
                <a:tc>
                  <a:txBody>
                    <a:bodyPr lIns="90000" rIns="90000" tIns="46800" bIns="46800"/>
                    <a:p>
                      <a:r>
                        <a:rPr b="0" lang="en-IN" sz="1800" spc="-1" strike="noStrike">
                          <a:latin typeface="Arial"/>
                        </a:rPr>
                        <a:t>Predicted/</a:t>
                      </a:r>
                      <a:r>
                        <a:rPr b="0" lang="en-IN" sz="1800" spc="-1" strike="noStrike">
                          <a:latin typeface="Arial"/>
                        </a:rPr>
                        <a:t>True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tIns="46800" bIns="46800"/>
                    <a:p>
                      <a:r>
                        <a:rPr b="0" lang="en-IN" sz="1800" spc="-1" strike="noStrike">
                          <a:latin typeface="Arial"/>
                        </a:rPr>
                        <a:t>Agree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tIns="46800" bIns="46800"/>
                    <a:p>
                      <a:r>
                        <a:rPr b="0" lang="en-IN" sz="1800" spc="-1" strike="noStrike">
                          <a:latin typeface="Arial"/>
                        </a:rPr>
                        <a:t>Disagree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tIns="46800" bIns="46800"/>
                    <a:p>
                      <a:r>
                        <a:rPr b="0" lang="en-IN" sz="1800" spc="-1" strike="noStrike">
                          <a:latin typeface="Arial"/>
                        </a:rPr>
                        <a:t>Discuss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tIns="46800" bIns="46800"/>
                    <a:p>
                      <a:r>
                        <a:rPr b="0" lang="en-IN" sz="1800" spc="-1" strike="noStrike">
                          <a:latin typeface="Arial"/>
                        </a:rPr>
                        <a:t>Unrelated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tIns="46800" bIns="46800"/>
                    <a:p>
                      <a:r>
                        <a:rPr b="0" lang="en-IN" sz="1800" spc="-1" strike="noStrike">
                          <a:latin typeface="Arial"/>
                        </a:rPr>
                        <a:t>Total</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r>
              <a:tr h="430920">
                <a:tc>
                  <a:txBody>
                    <a:bodyPr lIns="90000" rIns="90000" tIns="46800" bIns="46800"/>
                    <a:p>
                      <a:r>
                        <a:rPr b="0" lang="en-IN" sz="1800" spc="-1" strike="noStrike">
                          <a:latin typeface="Arial"/>
                        </a:rPr>
                        <a:t>Agree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645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371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879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1903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r h="430920">
                <a:tc>
                  <a:txBody>
                    <a:bodyPr lIns="90000" rIns="90000" tIns="46800" bIns="46800"/>
                    <a:p>
                      <a:r>
                        <a:rPr b="0" lang="en-IN" sz="1800" spc="-1" strike="noStrike">
                          <a:latin typeface="Arial"/>
                        </a:rPr>
                        <a:t>Disagree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92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98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498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697</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430920">
                <a:tc>
                  <a:txBody>
                    <a:bodyPr lIns="90000" rIns="90000" tIns="46800" bIns="46800"/>
                    <a:p>
                      <a:r>
                        <a:rPr b="0" lang="en-IN" sz="1800" spc="-1" strike="noStrike">
                          <a:latin typeface="Arial"/>
                        </a:rPr>
                        <a:t>Discuss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562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19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2014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1869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4464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r h="430200">
                <a:tc>
                  <a:txBody>
                    <a:bodyPr lIns="90000" rIns="90000" tIns="46800" bIns="46800"/>
                    <a:p>
                      <a:r>
                        <a:rPr b="0" lang="en-IN" sz="1800" spc="-1" strike="noStrike">
                          <a:latin typeface="Arial"/>
                        </a:rPr>
                        <a:t>Unrelated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25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28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280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18016</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r>
                        <a:rPr b="0" lang="en-IN" sz="1800" spc="-1" strike="noStrike">
                          <a:latin typeface="Arial"/>
                        </a:rPr>
                        <a:t>18349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429480">
                <a:tc>
                  <a:txBody>
                    <a:bodyPr lIns="90000" rIns="90000" tIns="46800" bIns="46800"/>
                    <a:p>
                      <a:r>
                        <a:rPr b="0" lang="en-IN" sz="1800" spc="-1" strike="noStrike">
                          <a:latin typeface="Arial"/>
                        </a:rPr>
                        <a:t>Total</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1324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64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2763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21262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tIns="46800" bIns="46800"/>
                    <a:p>
                      <a:r>
                        <a:rPr b="0" lang="en-IN" sz="1800" spc="-1" strike="noStrike">
                          <a:latin typeface="Arial"/>
                        </a:rPr>
                        <a:t>25413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bl>
          </a:graphicData>
        </a:graphic>
      </p:graphicFrame>
      <p:sp>
        <p:nvSpPr>
          <p:cNvPr id="148" name="TextShape 3"/>
          <p:cNvSpPr txBox="1"/>
          <p:nvPr/>
        </p:nvSpPr>
        <p:spPr>
          <a:xfrm>
            <a:off x="1368000" y="4968000"/>
            <a:ext cx="4248000" cy="602280"/>
          </a:xfrm>
          <a:prstGeom prst="rect">
            <a:avLst/>
          </a:prstGeom>
          <a:noFill/>
          <a:ln>
            <a:noFill/>
          </a:ln>
        </p:spPr>
        <p:txBody>
          <a:bodyPr lIns="90000" rIns="90000" tIns="45000" bIns="45000"/>
          <a:p>
            <a:r>
              <a:rPr b="0" lang="en-IN" sz="1800" spc="-1" strike="noStrike">
                <a:latin typeface="Arial"/>
              </a:rPr>
              <a:t>Accuracy: 81.39% (Test)</a:t>
            </a:r>
            <a:endParaRPr b="0" lang="en-IN" sz="1800" spc="-1" strike="noStrike">
              <a:latin typeface="Arial"/>
            </a:endParaRPr>
          </a:p>
          <a:p>
            <a:r>
              <a:rPr b="0" lang="en-IN" sz="1800" spc="-1" strike="noStrike">
                <a:latin typeface="Arial"/>
              </a:rPr>
              <a:t>FNC Score: 64.02</a:t>
            </a:r>
            <a:endParaRPr b="0" lang="en-IN"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Challenges</a:t>
            </a:r>
            <a:endParaRPr b="0" lang="en-US" sz="4800" spc="-1" strike="noStrike">
              <a:solidFill>
                <a:srgbClr val="000000"/>
              </a:solidFill>
              <a:latin typeface="Calibri"/>
            </a:endParaRPr>
          </a:p>
        </p:txBody>
      </p:sp>
      <p:sp>
        <p:nvSpPr>
          <p:cNvPr id="150"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u="sng">
                <a:solidFill>
                  <a:srgbClr val="404040"/>
                </a:solidFill>
                <a:uFillTx/>
                <a:latin typeface="Calibri"/>
              </a:rPr>
              <a:t>Implementation Challenges: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The major challenge faced while implementing our model was the computation lack-off due to which the process became tedious than normal</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u="sng">
                <a:solidFill>
                  <a:srgbClr val="404040"/>
                </a:solidFill>
                <a:uFillTx/>
                <a:latin typeface="Calibri"/>
              </a:rPr>
              <a:t>Other Challenges: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News characteristics such as timeliness and oddity indicate that the detection of fake news does not follow that of other fake information, e.g., fake statements and fake reviews, and thus brings about new challenges.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1" lang="en-US" sz="2000" spc="-1" strike="noStrike">
                <a:solidFill>
                  <a:srgbClr val="404040"/>
                </a:solidFill>
                <a:latin typeface="Calibri"/>
              </a:rPr>
              <a:t>However the challenge much more bigger than fake news is civic reasoning in a social media environment which any AI algorithm can’t seem to monitor. </a:t>
            </a:r>
            <a:endParaRPr b="0" lang="en-US" sz="2000" spc="-1" strike="noStrike">
              <a:solidFill>
                <a:srgbClr val="40404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Conclusion and Future Scope</a:t>
            </a:r>
            <a:endParaRPr b="0" lang="en-US" sz="4800" spc="-1" strike="noStrike">
              <a:solidFill>
                <a:srgbClr val="000000"/>
              </a:solidFill>
              <a:latin typeface="Calibri"/>
            </a:endParaRPr>
          </a:p>
        </p:txBody>
      </p:sp>
      <p:sp>
        <p:nvSpPr>
          <p:cNvPr id="152"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Wingdings" charset="2"/>
              <a:buChar char=""/>
            </a:pPr>
            <a:r>
              <a:rPr b="0" lang="en-US" sz="2400" spc="-1" strike="noStrike">
                <a:solidFill>
                  <a:srgbClr val="404040"/>
                </a:solidFill>
                <a:latin typeface="Calibri"/>
              </a:rPr>
              <a:t>Since the challenge’s metric is highly affected by the imbalanced class distribution of the test data, the FNC score used for measuring performance can be considered as a weak metric. However, use of F1 score can provide a levelled evaluation. </a:t>
            </a:r>
            <a:endParaRPr b="0" lang="en-US" sz="24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400" spc="-1" strike="noStrike">
                <a:solidFill>
                  <a:srgbClr val="404040"/>
                </a:solidFill>
                <a:latin typeface="Calibri"/>
              </a:rPr>
              <a:t>More sophisticated machine learning techniques are needed, which have a deeper semantic understanding, and are able to determine the stance on the basis of propositional content instead of relying on lexical features. </a:t>
            </a:r>
            <a:endParaRPr b="0" lang="en-US" sz="24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400" spc="-1" strike="noStrike">
                <a:solidFill>
                  <a:srgbClr val="404040"/>
                </a:solidFill>
                <a:latin typeface="Calibri"/>
              </a:rPr>
              <a:t>We can incorporate more detailed datasets and also include news articles with images in them to expand the deliverables.</a:t>
            </a: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Contents</a:t>
            </a:r>
            <a:endParaRPr b="0" lang="en-US" sz="4800" spc="-1" strike="noStrike">
              <a:solidFill>
                <a:srgbClr val="000000"/>
              </a:solidFill>
              <a:latin typeface="Calibri"/>
            </a:endParaRPr>
          </a:p>
        </p:txBody>
      </p:sp>
      <p:sp>
        <p:nvSpPr>
          <p:cNvPr id="96"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Introduction: What is Fake News?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About the Problem Statement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Motivation behind the task at hand</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Model Structure and Hyperparameters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Observations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Result Analysis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Comparative Analysis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Challenges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Conclusion</a:t>
            </a:r>
            <a:endParaRPr b="0" lang="en-US" sz="2000" spc="-1" strike="noStrike">
              <a:solidFill>
                <a:srgbClr val="40404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097280" y="286560"/>
            <a:ext cx="10058040" cy="1450440"/>
          </a:xfrm>
          <a:prstGeom prst="rect">
            <a:avLst/>
          </a:prstGeom>
          <a:noFill/>
          <a:ln>
            <a:noFill/>
          </a:ln>
        </p:spPr>
        <p:txBody>
          <a:bodyPr anchor="b"/>
          <a:p>
            <a:pPr algn="ctr">
              <a:lnSpc>
                <a:spcPct val="85000"/>
              </a:lnSpc>
            </a:pPr>
            <a:r>
              <a:rPr b="0" lang="en-US" sz="4800" spc="-49" strike="noStrike">
                <a:solidFill>
                  <a:srgbClr val="344068"/>
                </a:solidFill>
                <a:latin typeface="Calibri Light"/>
              </a:rPr>
              <a:t>THANK YOU</a:t>
            </a:r>
            <a:endParaRPr b="0" lang="en-US" sz="4800" spc="-1" strike="noStrike">
              <a:solidFill>
                <a:srgbClr val="000000"/>
              </a:solidFill>
              <a:latin typeface="Calibri"/>
            </a:endParaRPr>
          </a:p>
        </p:txBody>
      </p:sp>
      <p:sp>
        <p:nvSpPr>
          <p:cNvPr id="154" name="TextShape 2"/>
          <p:cNvSpPr txBox="1"/>
          <p:nvPr/>
        </p:nvSpPr>
        <p:spPr>
          <a:xfrm>
            <a:off x="1097280" y="1845720"/>
            <a:ext cx="10058040" cy="4023000"/>
          </a:xfrm>
          <a:prstGeom prst="rect">
            <a:avLst/>
          </a:prstGeom>
          <a:noFill/>
          <a:ln>
            <a:noFill/>
          </a:ln>
        </p:spPr>
        <p:txBody>
          <a:bodyPr lIns="0" rIns="0"/>
          <a:p>
            <a:pPr marL="91440" indent="-91080" algn="ctr">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(And Beware of Fake News!)</a:t>
            </a:r>
            <a:endParaRPr b="0" lang="en-US" sz="2000" spc="-1" strike="noStrike">
              <a:solidFill>
                <a:srgbClr val="404040"/>
              </a:solidFill>
              <a:latin typeface="Calibri"/>
            </a:endParaRPr>
          </a:p>
        </p:txBody>
      </p:sp>
      <p:pic>
        <p:nvPicPr>
          <p:cNvPr id="155" name="Picture 3" descr=""/>
          <p:cNvPicPr/>
          <p:nvPr/>
        </p:nvPicPr>
        <p:blipFill>
          <a:blip r:embed="rId1"/>
          <a:stretch/>
        </p:blipFill>
        <p:spPr>
          <a:xfrm>
            <a:off x="6824880" y="2374200"/>
            <a:ext cx="4330440" cy="2510640"/>
          </a:xfrm>
          <a:prstGeom prst="rect">
            <a:avLst/>
          </a:prstGeom>
          <a:ln>
            <a:noFill/>
          </a:ln>
        </p:spPr>
      </p:pic>
      <p:pic>
        <p:nvPicPr>
          <p:cNvPr id="156" name="Picture 4" descr=""/>
          <p:cNvPicPr/>
          <p:nvPr/>
        </p:nvPicPr>
        <p:blipFill>
          <a:blip r:embed="rId2"/>
          <a:stretch/>
        </p:blipFill>
        <p:spPr>
          <a:xfrm>
            <a:off x="734400" y="2374200"/>
            <a:ext cx="4161240" cy="2510640"/>
          </a:xfrm>
          <a:prstGeom prst="rect">
            <a:avLst/>
          </a:prstGeom>
          <a:ln>
            <a:noFill/>
          </a:ln>
        </p:spPr>
      </p:pic>
      <p:sp>
        <p:nvSpPr>
          <p:cNvPr id="157" name="CustomShape 3"/>
          <p:cNvSpPr/>
          <p:nvPr/>
        </p:nvSpPr>
        <p:spPr>
          <a:xfrm>
            <a:off x="1960200" y="2604960"/>
            <a:ext cx="1710000" cy="1874520"/>
          </a:xfrm>
          <a:custGeom>
            <a:avLst/>
            <a:gdLst/>
            <a:ahLst/>
            <a:rect l="l" t="t" r="r" b="b"/>
            <a:pathLst>
              <a:path w="1710274" h="1874838">
                <a:moveTo>
                  <a:pt x="0" y="937419"/>
                </a:moveTo>
                <a:cubicBezTo>
                  <a:pt x="0" y="419697"/>
                  <a:pt x="382858" y="0"/>
                  <a:pt x="855137" y="0"/>
                </a:cubicBezTo>
                <a:cubicBezTo>
                  <a:pt x="1327416" y="0"/>
                  <a:pt x="1710274" y="419697"/>
                  <a:pt x="1710274" y="937419"/>
                </a:cubicBezTo>
                <a:cubicBezTo>
                  <a:pt x="1710274" y="1455141"/>
                  <a:pt x="1327416" y="1874838"/>
                  <a:pt x="855137" y="1874838"/>
                </a:cubicBezTo>
                <a:cubicBezTo>
                  <a:pt x="382858" y="1874838"/>
                  <a:pt x="0" y="1455141"/>
                  <a:pt x="0" y="937419"/>
                </a:cubicBezTo>
                <a:close/>
                <a:moveTo>
                  <a:pt x="1409591" y="1383901"/>
                </a:moveTo>
                <a:cubicBezTo>
                  <a:pt x="1511544" y="1167025"/>
                  <a:pt x="1497741" y="610930"/>
                  <a:pt x="1350610" y="436413"/>
                </a:cubicBezTo>
                <a:cubicBezTo>
                  <a:pt x="1203480" y="261896"/>
                  <a:pt x="756711" y="182222"/>
                  <a:pt x="526808" y="336797"/>
                </a:cubicBezTo>
                <a:lnTo>
                  <a:pt x="1409591" y="1383901"/>
                </a:lnTo>
                <a:close/>
                <a:moveTo>
                  <a:pt x="292216" y="541737"/>
                </a:moveTo>
                <a:cubicBezTo>
                  <a:pt x="190263" y="758613"/>
                  <a:pt x="210132" y="1236402"/>
                  <a:pt x="342729" y="1429959"/>
                </a:cubicBezTo>
                <a:cubicBezTo>
                  <a:pt x="507739" y="1670831"/>
                  <a:pt x="995896" y="1743416"/>
                  <a:pt x="1225799" y="1588841"/>
                </a:cubicBezTo>
                <a:lnTo>
                  <a:pt x="292216" y="541737"/>
                </a:lnTo>
                <a:close/>
              </a:path>
            </a:pathLst>
          </a:custGeom>
          <a:solidFill>
            <a:srgbClr val="ff0000"/>
          </a:solidFill>
          <a:ln>
            <a:solidFill>
              <a:srgbClr val="ff0000"/>
            </a:solidFill>
            <a:round/>
          </a:ln>
          <a:effectLst>
            <a:softEdge rad="12700"/>
          </a:effectLst>
        </p:spPr>
        <p:style>
          <a:lnRef idx="2">
            <a:schemeClr val="accent1"/>
          </a:lnRef>
          <a:fillRef idx="1">
            <a:schemeClr val="lt1"/>
          </a:fillRef>
          <a:effectRef idx="0">
            <a:schemeClr val="accent1"/>
          </a:effectRef>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105520" y="4411080"/>
            <a:ext cx="2971440" cy="1472760"/>
          </a:xfrm>
          <a:prstGeom prst="roundRect">
            <a:avLst>
              <a:gd name="adj" fmla="val 16667"/>
            </a:avLst>
          </a:prstGeom>
          <a:ln>
            <a:round/>
          </a:ln>
        </p:spPr>
        <p:style>
          <a:lnRef idx="1">
            <a:schemeClr val="accent1"/>
          </a:lnRef>
          <a:fillRef idx="2">
            <a:schemeClr val="accent1"/>
          </a:fillRef>
          <a:effectRef idx="1">
            <a:schemeClr val="accent1"/>
          </a:effectRef>
          <a:fontRef idx="minor"/>
        </p:style>
      </p:sp>
      <p:sp>
        <p:nvSpPr>
          <p:cNvPr id="98" name="TextShape 2"/>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What is Fake News?</a:t>
            </a:r>
            <a:endParaRPr b="0" lang="en-US" sz="4800" spc="-1" strike="noStrike">
              <a:solidFill>
                <a:srgbClr val="000000"/>
              </a:solidFill>
              <a:latin typeface="Calibri"/>
            </a:endParaRPr>
          </a:p>
        </p:txBody>
      </p:sp>
      <p:pic>
        <p:nvPicPr>
          <p:cNvPr id="99" name="Content Placeholder 3" descr=""/>
          <p:cNvPicPr/>
          <p:nvPr/>
        </p:nvPicPr>
        <p:blipFill>
          <a:blip r:embed="rId1"/>
          <a:stretch/>
        </p:blipFill>
        <p:spPr>
          <a:xfrm>
            <a:off x="7435800" y="286560"/>
            <a:ext cx="4190040" cy="2445840"/>
          </a:xfrm>
          <a:prstGeom prst="rect">
            <a:avLst/>
          </a:prstGeom>
          <a:ln>
            <a:noFill/>
          </a:ln>
        </p:spPr>
      </p:pic>
      <p:pic>
        <p:nvPicPr>
          <p:cNvPr id="100" name="Picture 4" descr=""/>
          <p:cNvPicPr/>
          <p:nvPr/>
        </p:nvPicPr>
        <p:blipFill>
          <a:blip r:embed="rId2"/>
          <a:stretch/>
        </p:blipFill>
        <p:spPr>
          <a:xfrm>
            <a:off x="196560" y="3768840"/>
            <a:ext cx="4828320" cy="2526480"/>
          </a:xfrm>
          <a:prstGeom prst="rect">
            <a:avLst/>
          </a:prstGeom>
          <a:ln>
            <a:noFill/>
          </a:ln>
        </p:spPr>
      </p:pic>
      <p:sp>
        <p:nvSpPr>
          <p:cNvPr id="101" name="CustomShape 3"/>
          <p:cNvSpPr/>
          <p:nvPr/>
        </p:nvSpPr>
        <p:spPr>
          <a:xfrm>
            <a:off x="7435800" y="2971800"/>
            <a:ext cx="4190040" cy="1187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Fake News, not a term many people used four years ago, thanks to Donald Trump, has been named the word of the year 2017.</a:t>
            </a:r>
            <a:endParaRPr b="0" lang="en-IN" sz="1800" spc="-1" strike="noStrike">
              <a:latin typeface="Arial"/>
            </a:endParaRPr>
          </a:p>
        </p:txBody>
      </p:sp>
      <p:sp>
        <p:nvSpPr>
          <p:cNvPr id="102" name="CustomShape 4"/>
          <p:cNvSpPr/>
          <p:nvPr/>
        </p:nvSpPr>
        <p:spPr>
          <a:xfrm>
            <a:off x="681480" y="1677960"/>
            <a:ext cx="5909400" cy="25585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IN" sz="1800" spc="-1" strike="noStrike">
                <a:solidFill>
                  <a:srgbClr val="000000"/>
                </a:solidFill>
                <a:latin typeface="Calibri"/>
              </a:rPr>
              <a:t>Fake news is news, stories or hoaxes created to deliberately misinform or deceive readers.</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Calibri"/>
              </a:rPr>
              <a:t> </a:t>
            </a:r>
            <a:r>
              <a:rPr b="0" lang="en-IN" sz="1800" spc="-1" strike="noStrike">
                <a:solidFill>
                  <a:srgbClr val="000000"/>
                </a:solidFill>
                <a:latin typeface="Calibri"/>
              </a:rPr>
              <a:t>On social networks, the reach and effects of information spread occur at such a fast pace and so amplified that distorted, inaccurate or false information acquires a tremendous potential to cause real world impacts, within minutes, for millions of users. </a:t>
            </a:r>
            <a:endParaRPr b="0" lang="en-IN" sz="1800" spc="-1" strike="noStrike">
              <a:latin typeface="Arial"/>
            </a:endParaRPr>
          </a:p>
        </p:txBody>
      </p:sp>
      <p:sp>
        <p:nvSpPr>
          <p:cNvPr id="103" name="CustomShape 5"/>
          <p:cNvSpPr/>
          <p:nvPr/>
        </p:nvSpPr>
        <p:spPr>
          <a:xfrm>
            <a:off x="5266440" y="4547520"/>
            <a:ext cx="2810520" cy="1461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People unaware of the consequences of fake news is another difficult problem to tackle.</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Problem Statement</a:t>
            </a:r>
            <a:endParaRPr b="0" lang="en-US" sz="4800" spc="-1" strike="noStrike">
              <a:solidFill>
                <a:srgbClr val="000000"/>
              </a:solidFill>
              <a:latin typeface="Calibri"/>
            </a:endParaRPr>
          </a:p>
        </p:txBody>
      </p:sp>
      <p:pic>
        <p:nvPicPr>
          <p:cNvPr id="105" name="Picture 2" descr=""/>
          <p:cNvPicPr/>
          <p:nvPr/>
        </p:nvPicPr>
        <p:blipFill>
          <a:blip r:embed="rId1"/>
          <a:stretch/>
        </p:blipFill>
        <p:spPr>
          <a:xfrm>
            <a:off x="9141120" y="218880"/>
            <a:ext cx="2716920" cy="2759400"/>
          </a:xfrm>
          <a:prstGeom prst="rect">
            <a:avLst/>
          </a:prstGeom>
          <a:ln>
            <a:noFill/>
          </a:ln>
        </p:spPr>
      </p:pic>
      <p:sp>
        <p:nvSpPr>
          <p:cNvPr id="106" name="CustomShape 2"/>
          <p:cNvSpPr/>
          <p:nvPr/>
        </p:nvSpPr>
        <p:spPr>
          <a:xfrm>
            <a:off x="1097280" y="2057400"/>
            <a:ext cx="7741440" cy="50274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IN" sz="1800" spc="-1" strike="noStrike">
                <a:solidFill>
                  <a:srgbClr val="000000"/>
                </a:solidFill>
                <a:latin typeface="Calibri"/>
              </a:rPr>
              <a:t>The goal of the </a:t>
            </a:r>
            <a:r>
              <a:rPr b="1" lang="en-IN" sz="1800" spc="-1" strike="noStrike">
                <a:solidFill>
                  <a:srgbClr val="000000"/>
                </a:solidFill>
                <a:latin typeface="Calibri"/>
              </a:rPr>
              <a:t>Fake News Challenge</a:t>
            </a:r>
            <a:r>
              <a:rPr b="0" lang="en-IN" sz="1800" spc="-1" strike="noStrike">
                <a:solidFill>
                  <a:srgbClr val="000000"/>
                </a:solidFill>
                <a:latin typeface="Calibri"/>
              </a:rPr>
              <a:t> is to explore how artificial intelligence technologies, particularly machine learning and natural language processing, might be leveraged to combat the fake news problem. </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We believe that these AI technologies hold promise for significantly automating parts of the procedure human fact checkers use today to determine if a story is real or a hoax.</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i="1" lang="en-IN" sz="1800" spc="-1" strike="noStrike">
                <a:solidFill>
                  <a:srgbClr val="000000"/>
                </a:solidFill>
                <a:latin typeface="Calibri"/>
              </a:rPr>
              <a:t>To put it in simple words, we need to automatize the task of establishing an authenticity between the news heading and news body as a measure to the relative similarity between them.</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It is thus a classical Classification problem with it’s own set of classical challenges.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Motivation</a:t>
            </a:r>
            <a:endParaRPr b="0" lang="en-US" sz="4800" spc="-1" strike="noStrike">
              <a:solidFill>
                <a:srgbClr val="000000"/>
              </a:solidFill>
              <a:latin typeface="Calibri"/>
            </a:endParaRPr>
          </a:p>
        </p:txBody>
      </p:sp>
      <p:pic>
        <p:nvPicPr>
          <p:cNvPr id="108" name="Content Placeholder 3" descr=""/>
          <p:cNvPicPr/>
          <p:nvPr/>
        </p:nvPicPr>
        <p:blipFill>
          <a:blip r:embed="rId1"/>
          <a:stretch/>
        </p:blipFill>
        <p:spPr>
          <a:xfrm>
            <a:off x="1097280" y="2121840"/>
            <a:ext cx="3728520" cy="3728520"/>
          </a:xfrm>
          <a:prstGeom prst="rect">
            <a:avLst/>
          </a:prstGeom>
          <a:ln>
            <a:noFill/>
          </a:ln>
        </p:spPr>
      </p:pic>
      <p:sp>
        <p:nvSpPr>
          <p:cNvPr id="109" name="CustomShape 2"/>
          <p:cNvSpPr/>
          <p:nvPr/>
        </p:nvSpPr>
        <p:spPr>
          <a:xfrm>
            <a:off x="5079960" y="1922040"/>
            <a:ext cx="6075360" cy="53017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IN" sz="1800" spc="-1" strike="noStrike">
                <a:solidFill>
                  <a:srgbClr val="000000"/>
                </a:solidFill>
                <a:latin typeface="Calibri"/>
              </a:rPr>
              <a:t>Social media and the internet is suffering from fake accounts, fake posts, and fake news. The intention is often to mislead readers and/or manipulate them into purchasing or believing something that isn’t real.</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The motivation behind this task is to allow people to take unbiased decisions based on the news they see by ensuring the relativity is pretty high.</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The main motivation in a general sense would however be to make sure that devastating fake news is not propagated to ensure global  well being.</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097280" y="855000"/>
            <a:ext cx="10058040" cy="865080"/>
          </a:xfrm>
          <a:prstGeom prst="rect">
            <a:avLst/>
          </a:prstGeom>
          <a:noFill/>
          <a:ln>
            <a:noFill/>
          </a:ln>
        </p:spPr>
        <p:txBody>
          <a:bodyPr anchor="b"/>
          <a:p>
            <a:pPr>
              <a:lnSpc>
                <a:spcPct val="85000"/>
              </a:lnSpc>
            </a:pPr>
            <a:r>
              <a:rPr b="0" lang="en-US" sz="4800" spc="-49" strike="noStrike">
                <a:solidFill>
                  <a:srgbClr val="404040"/>
                </a:solidFill>
                <a:latin typeface="Calibri Light"/>
              </a:rPr>
              <a:t>Model Architecture</a:t>
            </a:r>
            <a:endParaRPr b="0" lang="en-US" sz="4800" spc="-1" strike="noStrike">
              <a:solidFill>
                <a:srgbClr val="000000"/>
              </a:solidFill>
              <a:latin typeface="Calibri"/>
            </a:endParaRPr>
          </a:p>
        </p:txBody>
      </p:sp>
      <p:sp>
        <p:nvSpPr>
          <p:cNvPr id="111"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(1) Baseline Architecture</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pic>
        <p:nvPicPr>
          <p:cNvPr id="112" name="Picture 3" descr=""/>
          <p:cNvPicPr/>
          <p:nvPr/>
        </p:nvPicPr>
        <p:blipFill>
          <a:blip r:embed="rId1"/>
          <a:stretch/>
        </p:blipFill>
        <p:spPr>
          <a:xfrm>
            <a:off x="5379480" y="1845720"/>
            <a:ext cx="5775840" cy="44323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 </a:t>
            </a:r>
            <a:endParaRPr b="0" lang="en-US" sz="2000" spc="-1" strike="noStrike">
              <a:solidFill>
                <a:srgbClr val="404040"/>
              </a:solidFill>
              <a:latin typeface="Calibri"/>
            </a:endParaRPr>
          </a:p>
        </p:txBody>
      </p:sp>
      <p:pic>
        <p:nvPicPr>
          <p:cNvPr id="114" name="Picture 3" descr=""/>
          <p:cNvPicPr/>
          <p:nvPr/>
        </p:nvPicPr>
        <p:blipFill>
          <a:blip r:embed="rId1"/>
          <a:stretch/>
        </p:blipFill>
        <p:spPr>
          <a:xfrm>
            <a:off x="1258200" y="2173320"/>
            <a:ext cx="8706600" cy="4050000"/>
          </a:xfrm>
          <a:prstGeom prst="rect">
            <a:avLst/>
          </a:prstGeom>
          <a:ln>
            <a:noFill/>
          </a:ln>
        </p:spPr>
      </p:pic>
      <p:sp>
        <p:nvSpPr>
          <p:cNvPr id="115" name="CustomShape 2"/>
          <p:cNvSpPr/>
          <p:nvPr/>
        </p:nvSpPr>
        <p:spPr>
          <a:xfrm>
            <a:off x="1164960" y="1103400"/>
            <a:ext cx="1005804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 Proposed Architecture : It is a combined model of tree-based model and deep learning model giving equal weightage to both.  </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Hyperparameters</a:t>
            </a:r>
            <a:endParaRPr b="0" lang="en-US" sz="4800" spc="-1" strike="noStrike">
              <a:solidFill>
                <a:srgbClr val="000000"/>
              </a:solidFill>
              <a:latin typeface="Calibri"/>
            </a:endParaRPr>
          </a:p>
        </p:txBody>
      </p:sp>
      <p:graphicFrame>
        <p:nvGraphicFramePr>
          <p:cNvPr id="117" name="Table 2"/>
          <p:cNvGraphicFramePr/>
          <p:nvPr/>
        </p:nvGraphicFramePr>
        <p:xfrm>
          <a:off x="1201320" y="1824480"/>
          <a:ext cx="9483480" cy="1934280"/>
        </p:xfrm>
        <a:graphic>
          <a:graphicData uri="http://schemas.openxmlformats.org/drawingml/2006/table">
            <a:tbl>
              <a:tblPr/>
              <a:tblGrid>
                <a:gridCol w="1896480"/>
                <a:gridCol w="1896480"/>
                <a:gridCol w="1896480"/>
                <a:gridCol w="1896480"/>
                <a:gridCol w="1897560"/>
              </a:tblGrid>
              <a:tr h="502200">
                <a:tc>
                  <a:txBody>
                    <a:bodyPr lIns="68400" rIns="68400" tIns="0" bIns="0"/>
                    <a:p>
                      <a:pPr>
                        <a:lnSpc>
                          <a:spcPct val="107000"/>
                        </a:lnSpc>
                      </a:pPr>
                      <a:r>
                        <a:rPr b="1" lang="en-IN" sz="1600" spc="-1" strike="noStrike">
                          <a:solidFill>
                            <a:srgbClr val="ffffff"/>
                          </a:solidFill>
                          <a:latin typeface="Calibri"/>
                        </a:rPr>
                        <a:t>Hyperparameters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 </a:t>
                      </a:r>
                      <a:r>
                        <a:rPr b="1" lang="en-IN" sz="1600" spc="-1" strike="noStrike">
                          <a:solidFill>
                            <a:srgbClr val="ffffff"/>
                          </a:solidFill>
                          <a:latin typeface="Calibri"/>
                        </a:rPr>
                        <a:t>TF-IDF vectors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Sentiment Features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 </a:t>
                      </a:r>
                      <a:r>
                        <a:rPr b="1" lang="en-IN" sz="1600" spc="-1" strike="noStrike">
                          <a:solidFill>
                            <a:srgbClr val="ffffff"/>
                          </a:solidFill>
                          <a:latin typeface="Calibri"/>
                        </a:rPr>
                        <a:t>Word2Vec Features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 </a:t>
                      </a:r>
                      <a:r>
                        <a:rPr b="1" lang="en-IN" sz="1600" spc="-1" strike="noStrike">
                          <a:solidFill>
                            <a:srgbClr val="ffffff"/>
                          </a:solidFill>
                          <a:latin typeface="Calibri"/>
                        </a:rPr>
                        <a:t>Baseline Features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r>
              <a:tr h="251280">
                <a:tc>
                  <a:txBody>
                    <a:bodyPr lIns="68400" rIns="68400" tIns="0" bIns="0"/>
                    <a:p>
                      <a:pPr>
                        <a:lnSpc>
                          <a:spcPct val="107000"/>
                        </a:lnSpc>
                      </a:pPr>
                      <a:r>
                        <a:rPr b="1" lang="en-IN" sz="1600" spc="-1" strike="noStrike">
                          <a:solidFill>
                            <a:srgbClr val="ffffff"/>
                          </a:solidFill>
                          <a:latin typeface="Calibri"/>
                        </a:rPr>
                        <a:t>MLP Layers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6</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5</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753120">
                <a:tc>
                  <a:txBody>
                    <a:bodyPr lIns="68400" rIns="68400" tIns="0" bIns="0"/>
                    <a:p>
                      <a:pPr>
                        <a:lnSpc>
                          <a:spcPct val="107000"/>
                        </a:lnSpc>
                      </a:pPr>
                      <a:r>
                        <a:rPr b="1" lang="en-IN" sz="1600" spc="-1" strike="noStrike">
                          <a:solidFill>
                            <a:srgbClr val="ffffff"/>
                          </a:solidFill>
                          <a:latin typeface="Calibri"/>
                        </a:rPr>
                        <a:t>MLP Neurons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[8000, 10000, 2000, 750, 100, 40]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[8, 40]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[600, 1000, 50, 100, 40]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[18, 40]</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502200">
                <a:tc>
                  <a:txBody>
                    <a:bodyPr lIns="68400" rIns="68400" tIns="0" bIns="0"/>
                    <a:p>
                      <a:pPr>
                        <a:lnSpc>
                          <a:spcPct val="107000"/>
                        </a:lnSpc>
                      </a:pPr>
                      <a:r>
                        <a:rPr b="1" lang="en-IN" sz="1600" spc="-1" strike="noStrike">
                          <a:solidFill>
                            <a:srgbClr val="ffffff"/>
                          </a:solidFill>
                          <a:latin typeface="Calibri"/>
                        </a:rPr>
                        <a:t>Dropout</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[0.5, 0.5, 0.25, -, -,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[0.25, 0.125, 0.1, 0.1,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lIns="68400" rIns="68400" tIns="0" bIns="0"/>
                    <a:p>
                      <a:pPr>
                        <a:lnSpc>
                          <a:spcPct val="107000"/>
                        </a:lnSpc>
                      </a:pPr>
                      <a:r>
                        <a:rPr b="0" lang="en-IN" sz="1600" spc="-1" strike="noStrike">
                          <a:solidFill>
                            <a:srgbClr val="000000"/>
                          </a:solidFill>
                          <a:latin typeface="Calibri"/>
                        </a:rPr>
                        <a:t>[-,-]</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251280">
                <a:tc>
                  <a:txBody>
                    <a:bodyPr lIns="68400" rIns="68400" tIns="0" bIns="0"/>
                    <a:p>
                      <a:pPr>
                        <a:lnSpc>
                          <a:spcPct val="107000"/>
                        </a:lnSpc>
                      </a:pPr>
                      <a:r>
                        <a:rPr b="1" lang="en-IN" sz="1600" spc="-1" strike="noStrike">
                          <a:solidFill>
                            <a:srgbClr val="ffffff"/>
                          </a:solidFill>
                          <a:latin typeface="Calibri"/>
                        </a:rPr>
                        <a:t>Activation</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Re-Lu</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Re-Lu</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Re-Lu</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lIns="68400" rIns="68400" tIns="0" bIns="0"/>
                    <a:p>
                      <a:pPr>
                        <a:lnSpc>
                          <a:spcPct val="107000"/>
                        </a:lnSpc>
                      </a:pPr>
                      <a:r>
                        <a:rPr b="0" lang="en-IN" sz="1600" spc="-1" strike="noStrike">
                          <a:solidFill>
                            <a:srgbClr val="000000"/>
                          </a:solidFill>
                          <a:latin typeface="Calibri"/>
                        </a:rPr>
                        <a:t>Re-Lu</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bl>
          </a:graphicData>
        </a:graphic>
      </p:graphicFrame>
      <p:graphicFrame>
        <p:nvGraphicFramePr>
          <p:cNvPr id="118" name="Table 3"/>
          <p:cNvGraphicFramePr/>
          <p:nvPr/>
        </p:nvGraphicFramePr>
        <p:xfrm>
          <a:off x="1244160" y="3936600"/>
          <a:ext cx="9398160" cy="1549440"/>
        </p:xfrm>
        <a:graphic>
          <a:graphicData uri="http://schemas.openxmlformats.org/drawingml/2006/table">
            <a:tbl>
              <a:tblPr/>
              <a:tblGrid>
                <a:gridCol w="4699080"/>
                <a:gridCol w="4699080"/>
              </a:tblGrid>
              <a:tr h="251280">
                <a:tc>
                  <a:txBody>
                    <a:bodyPr lIns="68400" rIns="68400" tIns="0" bIns="0"/>
                    <a:p>
                      <a:pPr>
                        <a:lnSpc>
                          <a:spcPct val="107000"/>
                        </a:lnSpc>
                      </a:pPr>
                      <a:r>
                        <a:rPr b="1" lang="en-IN" sz="1600" spc="-1" strike="noStrike">
                          <a:solidFill>
                            <a:srgbClr val="ffffff"/>
                          </a:solidFill>
                          <a:latin typeface="Calibri"/>
                        </a:rPr>
                        <a:t>MLP Layers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lIns="68400" rIns="68400" tIns="0" bIns="0"/>
                    <a:p>
                      <a:pPr>
                        <a:lnSpc>
                          <a:spcPct val="107000"/>
                        </a:lnSpc>
                      </a:pPr>
                      <a:r>
                        <a:rPr b="1" lang="en-IN" sz="1600" spc="-1" strike="noStrike">
                          <a:solidFill>
                            <a:srgbClr val="ffffff"/>
                          </a:solidFill>
                          <a:latin typeface="Calibri"/>
                        </a:rPr>
                        <a:t>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r>
              <a:tr h="251280">
                <a:tc>
                  <a:txBody>
                    <a:bodyPr lIns="68400" rIns="68400" tIns="0" bIns="0"/>
                    <a:p>
                      <a:pPr>
                        <a:lnSpc>
                          <a:spcPct val="107000"/>
                        </a:lnSpc>
                      </a:pPr>
                      <a:r>
                        <a:rPr b="1" lang="en-IN" sz="1600" spc="-1" strike="noStrike">
                          <a:solidFill>
                            <a:srgbClr val="ffffff"/>
                          </a:solidFill>
                          <a:latin typeface="Calibri"/>
                        </a:rPr>
                        <a:t>MLP Neurons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4</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251280">
                <a:tc>
                  <a:txBody>
                    <a:bodyPr lIns="68400" rIns="68400" tIns="0" bIns="0"/>
                    <a:p>
                      <a:pPr>
                        <a:lnSpc>
                          <a:spcPct val="107000"/>
                        </a:lnSpc>
                      </a:pPr>
                      <a:r>
                        <a:rPr b="1" lang="en-IN" sz="1600" spc="-1" strike="noStrike">
                          <a:solidFill>
                            <a:srgbClr val="ffffff"/>
                          </a:solidFill>
                          <a:latin typeface="Calibri"/>
                        </a:rPr>
                        <a:t>Activation</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Softmax</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251280">
                <a:tc>
                  <a:txBody>
                    <a:bodyPr lIns="68400" rIns="68400" tIns="0" bIns="0"/>
                    <a:p>
                      <a:pPr>
                        <a:lnSpc>
                          <a:spcPct val="107000"/>
                        </a:lnSpc>
                      </a:pPr>
                      <a:r>
                        <a:rPr b="1" lang="en-IN" sz="1600" spc="-1" strike="noStrike">
                          <a:solidFill>
                            <a:srgbClr val="ffffff"/>
                          </a:solidFill>
                          <a:latin typeface="Calibri"/>
                        </a:rPr>
                        <a:t>Optimizer</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Adam</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251280">
                <a:tc>
                  <a:txBody>
                    <a:bodyPr lIns="68400" rIns="68400" tIns="0" bIns="0"/>
                    <a:p>
                      <a:pPr>
                        <a:lnSpc>
                          <a:spcPct val="107000"/>
                        </a:lnSpc>
                      </a:pPr>
                      <a:r>
                        <a:rPr b="1" lang="en-IN" sz="1600" spc="-1" strike="noStrike">
                          <a:solidFill>
                            <a:srgbClr val="ffffff"/>
                          </a:solidFill>
                          <a:latin typeface="Calibri"/>
                        </a:rPr>
                        <a:t>Learning Rate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0.001</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r h="251280">
                <a:tc>
                  <a:txBody>
                    <a:bodyPr lIns="68400" rIns="68400" tIns="0" bIns="0"/>
                    <a:p>
                      <a:pPr>
                        <a:lnSpc>
                          <a:spcPct val="107000"/>
                        </a:lnSpc>
                      </a:pPr>
                      <a:r>
                        <a:rPr b="1" lang="en-IN" sz="1600" spc="-1" strike="noStrike">
                          <a:solidFill>
                            <a:srgbClr val="ffffff"/>
                          </a:solidFill>
                          <a:latin typeface="Calibri"/>
                        </a:rPr>
                        <a:t>Batch Size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32</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r h="251280">
                <a:tc>
                  <a:txBody>
                    <a:bodyPr lIns="68400" rIns="68400" tIns="0" bIns="0"/>
                    <a:p>
                      <a:pPr>
                        <a:lnSpc>
                          <a:spcPct val="107000"/>
                        </a:lnSpc>
                      </a:pPr>
                      <a:r>
                        <a:rPr b="1" lang="en-IN" sz="1600" spc="-1" strike="noStrike">
                          <a:solidFill>
                            <a:srgbClr val="ffffff"/>
                          </a:solidFill>
                          <a:latin typeface="Calibri"/>
                        </a:rPr>
                        <a:t>Loss</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1cade4"/>
                    </a:solidFill>
                  </a:tcPr>
                </a:tc>
                <a:tc>
                  <a:txBody>
                    <a:bodyPr lIns="68400" rIns="68400" tIns="0" bIns="0"/>
                    <a:p>
                      <a:pPr>
                        <a:lnSpc>
                          <a:spcPct val="107000"/>
                        </a:lnSpc>
                      </a:pPr>
                      <a:r>
                        <a:rPr b="0" lang="en-IN" sz="1600" spc="-1" strike="noStrike">
                          <a:solidFill>
                            <a:srgbClr val="000000"/>
                          </a:solidFill>
                          <a:latin typeface="Calibri"/>
                        </a:rPr>
                        <a:t>Categorical Cross-Entropy</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097280" y="286560"/>
            <a:ext cx="10058040" cy="1450440"/>
          </a:xfrm>
          <a:prstGeom prst="rect">
            <a:avLst/>
          </a:prstGeom>
          <a:noFill/>
          <a:ln>
            <a:noFill/>
          </a:ln>
        </p:spPr>
        <p:txBody>
          <a:bodyPr anchor="b">
            <a:normAutofit/>
          </a:bodyPr>
          <a:p>
            <a:pPr>
              <a:lnSpc>
                <a:spcPct val="85000"/>
              </a:lnSpc>
            </a:pPr>
            <a:r>
              <a:rPr b="1" lang="en-US" sz="1800" spc="-49" strike="noStrike">
                <a:solidFill>
                  <a:srgbClr val="404040"/>
                </a:solidFill>
                <a:latin typeface="Calibri Light"/>
              </a:rPr>
              <a:t>(2.a) Tree Based Model</a:t>
            </a:r>
            <a:endParaRPr b="0" lang="en-US" sz="1800" spc="-1" strike="noStrike">
              <a:solidFill>
                <a:srgbClr val="000000"/>
              </a:solidFill>
              <a:latin typeface="Calibri"/>
            </a:endParaRPr>
          </a:p>
        </p:txBody>
      </p:sp>
      <p:pic>
        <p:nvPicPr>
          <p:cNvPr id="120" name="Content Placeholder 3" descr=""/>
          <p:cNvPicPr/>
          <p:nvPr/>
        </p:nvPicPr>
        <p:blipFill>
          <a:blip r:embed="rId1"/>
          <a:stretch/>
        </p:blipFill>
        <p:spPr>
          <a:xfrm>
            <a:off x="5833440" y="1846440"/>
            <a:ext cx="5412240" cy="40222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340</TotalTime>
  <Application>LibreOffice/6.0.7.3$Linux_X86_64 LibreOffice_project/00m0$Build-3</Application>
  <Words>1023</Words>
  <Paragraphs>336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2019-04-29T23:19:37Z</dcterms:created>
  <dc:creator>Windows User</dc:creator>
  <dc:description/>
  <dc:language>en-IN</dc:language>
  <cp:lastModifiedBy/>
  <dcterms:modified xsi:type="dcterms:W3CDTF">2019-04-30T09:08:17Z</dcterms:modified>
  <cp:revision>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