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3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3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010392-6035-4871-B756-40ABC57146FC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67DBF0-27D4-4873-B650-DD7621B4AA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4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918" y="3174999"/>
            <a:ext cx="10058400" cy="161928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Project presentation: Fake news detection	</a:t>
            </a:r>
          </a:p>
          <a:p>
            <a:pPr algn="ctr"/>
            <a:r>
              <a:rPr lang="en-US" sz="3200" dirty="0"/>
              <a:t>Statistical Methods in AI (CSE 471)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24" y="545433"/>
            <a:ext cx="2851090" cy="14696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45467" y="4435575"/>
            <a:ext cx="336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Team Number 34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6" y="545433"/>
            <a:ext cx="2633133" cy="182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8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(2.b) Deep Learning Model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744" y="1863196"/>
            <a:ext cx="7180936" cy="4207404"/>
          </a:xfrm>
        </p:spPr>
      </p:pic>
    </p:spTree>
    <p:extLst>
      <p:ext uri="{BB962C8B-B14F-4D97-AF65-F5344CB8AC3E}">
        <p14:creationId xmlns:p14="http://schemas.microsoft.com/office/powerpoint/2010/main" val="212710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013" y="1845734"/>
            <a:ext cx="10058400" cy="4023360"/>
          </a:xfrm>
        </p:spPr>
        <p:txBody>
          <a:bodyPr/>
          <a:lstStyle/>
          <a:p>
            <a:r>
              <a:rPr lang="en-US" dirty="0" smtClean="0"/>
              <a:t>1. For Tree Based Model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07280"/>
              </p:ext>
            </p:extLst>
          </p:nvPr>
        </p:nvGraphicFramePr>
        <p:xfrm>
          <a:off x="1210204" y="2257445"/>
          <a:ext cx="8560328" cy="20693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707"/>
                <a:gridCol w="1436487"/>
                <a:gridCol w="1493250"/>
                <a:gridCol w="1472193"/>
                <a:gridCol w="1506984"/>
                <a:gridCol w="1325707"/>
              </a:tblGrid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1057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639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261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292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18349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4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2421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4094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18849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25413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6548" y="4597755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MR9"/>
                <a:ea typeface="Calibri" panose="020F0502020204030204" pitchFamily="34" charset="0"/>
                <a:cs typeface="CMR9"/>
              </a:rPr>
              <a:t>Accuracy: 86.46% (Test), 93.99% (Validation)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smtClean="0">
                <a:effectLst/>
                <a:latin typeface="CMR9"/>
                <a:ea typeface="Calibri" panose="020F0502020204030204" pitchFamily="34" charset="0"/>
                <a:cs typeface="CMR9"/>
              </a:rPr>
              <a:t>FNC Score: 77.59 (Test), 90.28 (validation)</a:t>
            </a:r>
            <a:endParaRPr lang="en-US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b="1" dirty="0" smtClean="0">
                <a:effectLst/>
                <a:latin typeface="CMR9"/>
                <a:ea typeface="Calibri" panose="020F0502020204030204" pitchFamily="34" charset="0"/>
                <a:cs typeface="CMR9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2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For Baseline Model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61098"/>
              </p:ext>
            </p:extLst>
          </p:nvPr>
        </p:nvGraphicFramePr>
        <p:xfrm>
          <a:off x="1264814" y="2328758"/>
          <a:ext cx="8463386" cy="204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565"/>
                <a:gridCol w="1420232"/>
                <a:gridCol w="1476425"/>
                <a:gridCol w="1455579"/>
                <a:gridCol w="1490020"/>
                <a:gridCol w="1310565"/>
              </a:tblGrid>
              <a:tr h="349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7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1535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3708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3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17772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18349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9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Overall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18899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25413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934" y="4512733"/>
            <a:ext cx="5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80.26% (Test), 83.19% (Validation)</a:t>
            </a:r>
          </a:p>
          <a:p>
            <a:r>
              <a:rPr lang="en-US" dirty="0"/>
              <a:t>FNC Score: 75.320 (Test), </a:t>
            </a:r>
            <a:r>
              <a:rPr lang="en-US" dirty="0" smtClean="0"/>
              <a:t>78.799 </a:t>
            </a:r>
            <a:r>
              <a:rPr lang="en-US" dirty="0"/>
              <a:t>(validation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9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(3) For Deep Learning Model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52706"/>
              </p:ext>
            </p:extLst>
          </p:nvPr>
        </p:nvGraphicFramePr>
        <p:xfrm>
          <a:off x="1396471" y="2359039"/>
          <a:ext cx="8179328" cy="1933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702"/>
                <a:gridCol w="1372553"/>
                <a:gridCol w="1426790"/>
                <a:gridCol w="1406669"/>
                <a:gridCol w="1439912"/>
                <a:gridCol w="1266702"/>
              </a:tblGrid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Agree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Unrelated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17961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18349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2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4702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25413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97000" y="4487333"/>
            <a:ext cx="628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Accuracy: 86.58% (Test), 90.59% (Validation)</a:t>
            </a:r>
          </a:p>
          <a:p>
            <a:r>
              <a:rPr lang="en-US"/>
              <a:t>FNC Score: 77.277 (Test), 83.97 (validation)</a:t>
            </a:r>
          </a:p>
        </p:txBody>
      </p:sp>
    </p:spTree>
    <p:extLst>
      <p:ext uri="{BB962C8B-B14F-4D97-AF65-F5344CB8AC3E}">
        <p14:creationId xmlns:p14="http://schemas.microsoft.com/office/powerpoint/2010/main" val="43792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(4) For Proposed Model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7215"/>
              </p:ext>
            </p:extLst>
          </p:nvPr>
        </p:nvGraphicFramePr>
        <p:xfrm>
          <a:off x="1286405" y="2299776"/>
          <a:ext cx="7967662" cy="2043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3923"/>
                <a:gridCol w="1337033"/>
                <a:gridCol w="1389867"/>
                <a:gridCol w="1370267"/>
                <a:gridCol w="1402649"/>
                <a:gridCol w="1233923"/>
              </a:tblGrid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Agree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Disagree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276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Discuss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3199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Unrelated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17999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18349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Overall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18987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25413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86933" y="4597400"/>
            <a:ext cx="5418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87.19% (test)</a:t>
            </a:r>
          </a:p>
          <a:p>
            <a:r>
              <a:rPr lang="en-US" dirty="0"/>
              <a:t>FNC Score: 78.42 (Test)</a:t>
            </a:r>
          </a:p>
          <a:p>
            <a:r>
              <a:rPr lang="en-US" dirty="0"/>
              <a:t>Precision: 0.86</a:t>
            </a:r>
          </a:p>
          <a:p>
            <a:r>
              <a:rPr lang="en-US" dirty="0"/>
              <a:t>Recall: 0.87</a:t>
            </a:r>
          </a:p>
          <a:p>
            <a:r>
              <a:rPr lang="en-US" dirty="0"/>
              <a:t>F1 Score: 0.85</a:t>
            </a:r>
          </a:p>
        </p:txBody>
      </p:sp>
    </p:spTree>
    <p:extLst>
      <p:ext uri="{BB962C8B-B14F-4D97-AF65-F5344CB8AC3E}">
        <p14:creationId xmlns:p14="http://schemas.microsoft.com/office/powerpoint/2010/main" val="361317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08867"/>
            <a:ext cx="10058400" cy="2184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Standalone Run of Tree Model and Deep Learning Model give us FNC score of 77.59 and  77.277. In contrast, when we use our proposed architecture, which is a combination of both these, we get an FNC score of 78.42. Better!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In contrast to the baseline model, the FNC score obtained is 75.320 and for our proposed model, the FNC score obtained is 78.42. Again, Better!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7" y="539536"/>
            <a:ext cx="4263813" cy="23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298267" y="101600"/>
            <a:ext cx="4013200" cy="149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8958"/>
            <a:ext cx="10058400" cy="814493"/>
          </a:xfrm>
        </p:spPr>
        <p:txBody>
          <a:bodyPr/>
          <a:lstStyle/>
          <a:p>
            <a:r>
              <a:rPr lang="en-US" dirty="0" smtClean="0"/>
              <a:t>Comparative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809248"/>
              </p:ext>
            </p:extLst>
          </p:nvPr>
        </p:nvGraphicFramePr>
        <p:xfrm>
          <a:off x="1096963" y="1744134"/>
          <a:ext cx="10155024" cy="409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330"/>
                <a:gridCol w="1346124"/>
                <a:gridCol w="1436914"/>
                <a:gridCol w="1436914"/>
                <a:gridCol w="1436914"/>
                <a:gridCol w="1436914"/>
                <a:gridCol w="1436914"/>
              </a:tblGrid>
              <a:tr h="4322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Score</a:t>
                      </a:r>
                      <a:r>
                        <a:rPr lang="en-US" sz="16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FNC</a:t>
                      </a:r>
                      <a:endParaRPr lang="en-US" sz="16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Disagree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Discuss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Unrelated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Overall</a:t>
                      </a:r>
                      <a:endParaRPr lang="en-US" sz="1600" dirty="0"/>
                    </a:p>
                  </a:txBody>
                  <a:tcPr/>
                </a:tc>
              </a:tr>
              <a:tr h="34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FNC-1 Baseline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75.20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9.09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79.65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85.44</a:t>
                      </a:r>
                      <a:endParaRPr lang="en-US" sz="1600" dirty="0"/>
                    </a:p>
                  </a:txBody>
                  <a:tcPr/>
                </a:tc>
              </a:tr>
              <a:tr h="34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WOrd2Vec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75.78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50.70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9.61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53.38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96.05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82.79</a:t>
                      </a:r>
                      <a:endParaRPr lang="en-US" sz="1600" dirty="0"/>
                    </a:p>
                  </a:txBody>
                  <a:tcPr/>
                </a:tc>
              </a:tr>
              <a:tr h="34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TF-IDF Features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88.46</a:t>
                      </a:r>
                      <a:endParaRPr lang="en-US" sz="1600" dirty="0"/>
                    </a:p>
                  </a:txBody>
                  <a:tcPr/>
                </a:tc>
              </a:tr>
              <a:tr h="344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SOLAT</a:t>
                      </a:r>
                      <a:r>
                        <a:rPr lang="en-US" sz="1600" baseline="0" dirty="0" smtClean="0"/>
                        <a:t> in SWEN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82.05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58.50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1.86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76.18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98.70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89.08</a:t>
                      </a:r>
                      <a:endParaRPr lang="en-US" sz="1600" dirty="0"/>
                    </a:p>
                  </a:txBody>
                  <a:tcPr/>
                </a:tc>
              </a:tr>
              <a:tr h="34465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Athene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9.47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80.89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99.25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89.50</a:t>
                      </a:r>
                      <a:endParaRPr lang="en-US" sz="1600" dirty="0"/>
                    </a:p>
                  </a:txBody>
                  <a:tcPr/>
                </a:tc>
              </a:tr>
              <a:tr h="35912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UCL M/C Reading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44.04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6.60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81.38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88.46</a:t>
                      </a:r>
                      <a:endParaRPr lang="en-US" sz="1600" dirty="0"/>
                    </a:p>
                  </a:txBody>
                  <a:tcPr/>
                </a:tc>
              </a:tr>
              <a:tr h="37253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Tree Model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77.59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0.6650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86.46</a:t>
                      </a:r>
                    </a:p>
                  </a:txBody>
                  <a:tcPr/>
                </a:tc>
              </a:tr>
              <a:tr h="6031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Deep Learning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77.277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0.4198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0.0028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0.1357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0.9788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86.58</a:t>
                      </a:r>
                    </a:p>
                  </a:txBody>
                  <a:tcPr/>
                </a:tc>
              </a:tr>
              <a:tr h="6031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Proposed 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78.42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0.499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0.0129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0.7166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0.9808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87.19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6800" y="143933"/>
            <a:ext cx="373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Performance of diﬀerent models on FNC-1 Test Dataset. The ﬁrst half of the table shows the baselines, followed by the top-4 submissions, and diﬀerent architectures used in our work. Column 2-5 shows the class-wise accuracy in % while the last column shows the overall accuracy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201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Implementation Challenges: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major challenge faced while implementing our model was the computation lack-off due to which the process became tedious than normal</a:t>
            </a:r>
          </a:p>
          <a:p>
            <a:pPr marL="0" indent="0">
              <a:buNone/>
            </a:pPr>
            <a:r>
              <a:rPr lang="en-US" u="sng" dirty="0" smtClean="0"/>
              <a:t>Other Challenges: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News characteristics such as timeliness and </a:t>
            </a:r>
            <a:r>
              <a:rPr lang="en-US" dirty="0" smtClean="0"/>
              <a:t>oddity indicate </a:t>
            </a:r>
            <a:r>
              <a:rPr lang="en-US" dirty="0"/>
              <a:t>that the detection of fake news does not follow that of other fake information, e.g., fake statements and fake reviews, and thus brings about new challenges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However the challenge much more bigger than fake news is civic reasoning in a social media environment which any AI algorithm can’t seem to monitor. 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399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Since the challenge’s metric is highly affected by the imbalanced class distribution of the test data, the FNC score used for </a:t>
            </a:r>
            <a:r>
              <a:rPr lang="en-US" sz="2400" dirty="0" smtClean="0"/>
              <a:t>measuring performance can be considered as a weak metric. However, use of F1 score can provide a levelled evaluation.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More </a:t>
            </a:r>
            <a:r>
              <a:rPr lang="en-US" sz="2400" dirty="0"/>
              <a:t>sophisticated machine learning techniques are needed, which have a deeper semantic understanding, and are able to determine the stance on the basis of propositional content instead of relying on lexical features.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We can incorporate more detailed datasets and also include news articles with images in them to expand the deliverables.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9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THANK YOU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(And Beware of Fake News!)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62" y="2374371"/>
            <a:ext cx="4330718" cy="2510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09" y="2374371"/>
            <a:ext cx="4161704" cy="2510895"/>
          </a:xfrm>
          <a:prstGeom prst="rect">
            <a:avLst/>
          </a:prstGeom>
        </p:spPr>
      </p:pic>
      <p:sp>
        <p:nvSpPr>
          <p:cNvPr id="7" name="&quot;No&quot; Symbol 6"/>
          <p:cNvSpPr/>
          <p:nvPr/>
        </p:nvSpPr>
        <p:spPr>
          <a:xfrm>
            <a:off x="1960024" y="2604874"/>
            <a:ext cx="1710274" cy="1874838"/>
          </a:xfrm>
          <a:custGeom>
            <a:avLst/>
            <a:gdLst>
              <a:gd name="connsiteX0" fmla="*/ 0 w 1710273"/>
              <a:gd name="connsiteY0" fmla="*/ 937419 h 1874838"/>
              <a:gd name="connsiteX1" fmla="*/ 855137 w 1710273"/>
              <a:gd name="connsiteY1" fmla="*/ 0 h 1874838"/>
              <a:gd name="connsiteX2" fmla="*/ 1710274 w 1710273"/>
              <a:gd name="connsiteY2" fmla="*/ 937419 h 1874838"/>
              <a:gd name="connsiteX3" fmla="*/ 855137 w 1710273"/>
              <a:gd name="connsiteY3" fmla="*/ 1874838 h 1874838"/>
              <a:gd name="connsiteX4" fmla="*/ 0 w 1710273"/>
              <a:gd name="connsiteY4" fmla="*/ 937419 h 1874838"/>
              <a:gd name="connsiteX5" fmla="*/ 1324924 w 1710273"/>
              <a:gd name="connsiteY5" fmla="*/ 1231501 h 1874838"/>
              <a:gd name="connsiteX6" fmla="*/ 1274411 w 1710273"/>
              <a:gd name="connsiteY6" fmla="*/ 554946 h 1874838"/>
              <a:gd name="connsiteX7" fmla="*/ 586074 w 1710273"/>
              <a:gd name="connsiteY7" fmla="*/ 404530 h 1874838"/>
              <a:gd name="connsiteX8" fmla="*/ 1324924 w 1710273"/>
              <a:gd name="connsiteY8" fmla="*/ 1231501 h 1874838"/>
              <a:gd name="connsiteX9" fmla="*/ 385349 w 1710273"/>
              <a:gd name="connsiteY9" fmla="*/ 643337 h 1874838"/>
              <a:gd name="connsiteX10" fmla="*/ 435862 w 1710273"/>
              <a:gd name="connsiteY10" fmla="*/ 1319892 h 1874838"/>
              <a:gd name="connsiteX11" fmla="*/ 1124199 w 1710273"/>
              <a:gd name="connsiteY11" fmla="*/ 1470308 h 1874838"/>
              <a:gd name="connsiteX12" fmla="*/ 385349 w 1710273"/>
              <a:gd name="connsiteY12" fmla="*/ 6433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324924 w 1710274"/>
              <a:gd name="connsiteY5" fmla="*/ 1231501 h 1874838"/>
              <a:gd name="connsiteX6" fmla="*/ 1274411 w 1710274"/>
              <a:gd name="connsiteY6" fmla="*/ 554946 h 1874838"/>
              <a:gd name="connsiteX7" fmla="*/ 586074 w 1710274"/>
              <a:gd name="connsiteY7" fmla="*/ 404530 h 1874838"/>
              <a:gd name="connsiteX8" fmla="*/ 1324924 w 1710274"/>
              <a:gd name="connsiteY8" fmla="*/ 1231501 h 1874838"/>
              <a:gd name="connsiteX9" fmla="*/ 292216 w 1710274"/>
              <a:gd name="connsiteY9" fmla="*/ 541737 h 1874838"/>
              <a:gd name="connsiteX10" fmla="*/ 435862 w 1710274"/>
              <a:gd name="connsiteY10" fmla="*/ 1319892 h 1874838"/>
              <a:gd name="connsiteX11" fmla="*/ 1124199 w 1710274"/>
              <a:gd name="connsiteY11" fmla="*/ 1470308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324924 w 1710274"/>
              <a:gd name="connsiteY5" fmla="*/ 1231501 h 1874838"/>
              <a:gd name="connsiteX6" fmla="*/ 1274411 w 1710274"/>
              <a:gd name="connsiteY6" fmla="*/ 554946 h 1874838"/>
              <a:gd name="connsiteX7" fmla="*/ 586074 w 1710274"/>
              <a:gd name="connsiteY7" fmla="*/ 404530 h 1874838"/>
              <a:gd name="connsiteX8" fmla="*/ 1324924 w 1710274"/>
              <a:gd name="connsiteY8" fmla="*/ 1231501 h 1874838"/>
              <a:gd name="connsiteX9" fmla="*/ 292216 w 1710274"/>
              <a:gd name="connsiteY9" fmla="*/ 541737 h 1874838"/>
              <a:gd name="connsiteX10" fmla="*/ 435862 w 1710274"/>
              <a:gd name="connsiteY10" fmla="*/ 1319892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324924 w 1710274"/>
              <a:gd name="connsiteY5" fmla="*/ 1231501 h 1874838"/>
              <a:gd name="connsiteX6" fmla="*/ 1274411 w 1710274"/>
              <a:gd name="connsiteY6" fmla="*/ 554946 h 1874838"/>
              <a:gd name="connsiteX7" fmla="*/ 586074 w 1710274"/>
              <a:gd name="connsiteY7" fmla="*/ 404530 h 1874838"/>
              <a:gd name="connsiteX8" fmla="*/ 1324924 w 1710274"/>
              <a:gd name="connsiteY8" fmla="*/ 1231501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324924 w 1710274"/>
              <a:gd name="connsiteY5" fmla="*/ 1231501 h 1874838"/>
              <a:gd name="connsiteX6" fmla="*/ 1384478 w 1710274"/>
              <a:gd name="connsiteY6" fmla="*/ 495680 h 1874838"/>
              <a:gd name="connsiteX7" fmla="*/ 586074 w 1710274"/>
              <a:gd name="connsiteY7" fmla="*/ 404530 h 1874838"/>
              <a:gd name="connsiteX8" fmla="*/ 1324924 w 1710274"/>
              <a:gd name="connsiteY8" fmla="*/ 1231501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84478 w 1710274"/>
              <a:gd name="connsiteY6" fmla="*/ 495680 h 1874838"/>
              <a:gd name="connsiteX7" fmla="*/ 586074 w 1710274"/>
              <a:gd name="connsiteY7" fmla="*/ 404530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84478 w 1710274"/>
              <a:gd name="connsiteY6" fmla="*/ 495680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401411 w 1710274"/>
              <a:gd name="connsiteY6" fmla="*/ 470280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67544 w 1710274"/>
              <a:gd name="connsiteY6" fmla="*/ 512613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681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67544 w 1710274"/>
              <a:gd name="connsiteY6" fmla="*/ 512613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68129 w 1710274"/>
              <a:gd name="connsiteY10" fmla="*/ 13791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67544 w 1710274"/>
              <a:gd name="connsiteY6" fmla="*/ 512613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427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43458 w 1710274"/>
              <a:gd name="connsiteY5" fmla="*/ 1400834 h 1874838"/>
              <a:gd name="connsiteX6" fmla="*/ 1350610 w 1710274"/>
              <a:gd name="connsiteY6" fmla="*/ 436413 h 1874838"/>
              <a:gd name="connsiteX7" fmla="*/ 526808 w 1710274"/>
              <a:gd name="connsiteY7" fmla="*/ 336797 h 1874838"/>
              <a:gd name="connsiteX8" fmla="*/ 1443458 w 1710274"/>
              <a:gd name="connsiteY8" fmla="*/ 1400834 h 1874838"/>
              <a:gd name="connsiteX9" fmla="*/ 292216 w 1710274"/>
              <a:gd name="connsiteY9" fmla="*/ 541737 h 1874838"/>
              <a:gd name="connsiteX10" fmla="*/ 3427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  <a:gd name="connsiteX0" fmla="*/ 0 w 1710274"/>
              <a:gd name="connsiteY0" fmla="*/ 937419 h 1874838"/>
              <a:gd name="connsiteX1" fmla="*/ 855137 w 1710274"/>
              <a:gd name="connsiteY1" fmla="*/ 0 h 1874838"/>
              <a:gd name="connsiteX2" fmla="*/ 1710274 w 1710274"/>
              <a:gd name="connsiteY2" fmla="*/ 937419 h 1874838"/>
              <a:gd name="connsiteX3" fmla="*/ 855137 w 1710274"/>
              <a:gd name="connsiteY3" fmla="*/ 1874838 h 1874838"/>
              <a:gd name="connsiteX4" fmla="*/ 0 w 1710274"/>
              <a:gd name="connsiteY4" fmla="*/ 937419 h 1874838"/>
              <a:gd name="connsiteX5" fmla="*/ 1409591 w 1710274"/>
              <a:gd name="connsiteY5" fmla="*/ 1383901 h 1874838"/>
              <a:gd name="connsiteX6" fmla="*/ 1350610 w 1710274"/>
              <a:gd name="connsiteY6" fmla="*/ 436413 h 1874838"/>
              <a:gd name="connsiteX7" fmla="*/ 526808 w 1710274"/>
              <a:gd name="connsiteY7" fmla="*/ 336797 h 1874838"/>
              <a:gd name="connsiteX8" fmla="*/ 1409591 w 1710274"/>
              <a:gd name="connsiteY8" fmla="*/ 1383901 h 1874838"/>
              <a:gd name="connsiteX9" fmla="*/ 292216 w 1710274"/>
              <a:gd name="connsiteY9" fmla="*/ 541737 h 1874838"/>
              <a:gd name="connsiteX10" fmla="*/ 342729 w 1710274"/>
              <a:gd name="connsiteY10" fmla="*/ 1429959 h 1874838"/>
              <a:gd name="connsiteX11" fmla="*/ 1225799 w 1710274"/>
              <a:gd name="connsiteY11" fmla="*/ 1588841 h 1874838"/>
              <a:gd name="connsiteX12" fmla="*/ 292216 w 1710274"/>
              <a:gd name="connsiteY12" fmla="*/ 541737 h 187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0274" h="1874838">
                <a:moveTo>
                  <a:pt x="0" y="937419"/>
                </a:moveTo>
                <a:cubicBezTo>
                  <a:pt x="0" y="419697"/>
                  <a:pt x="382858" y="0"/>
                  <a:pt x="855137" y="0"/>
                </a:cubicBezTo>
                <a:cubicBezTo>
                  <a:pt x="1327416" y="0"/>
                  <a:pt x="1710274" y="419697"/>
                  <a:pt x="1710274" y="937419"/>
                </a:cubicBezTo>
                <a:cubicBezTo>
                  <a:pt x="1710274" y="1455141"/>
                  <a:pt x="1327416" y="1874838"/>
                  <a:pt x="855137" y="1874838"/>
                </a:cubicBezTo>
                <a:cubicBezTo>
                  <a:pt x="382858" y="1874838"/>
                  <a:pt x="0" y="1455141"/>
                  <a:pt x="0" y="937419"/>
                </a:cubicBezTo>
                <a:close/>
                <a:moveTo>
                  <a:pt x="1409591" y="1383901"/>
                </a:moveTo>
                <a:cubicBezTo>
                  <a:pt x="1511544" y="1167025"/>
                  <a:pt x="1497741" y="610930"/>
                  <a:pt x="1350610" y="436413"/>
                </a:cubicBezTo>
                <a:cubicBezTo>
                  <a:pt x="1203480" y="261896"/>
                  <a:pt x="756711" y="182222"/>
                  <a:pt x="526808" y="336797"/>
                </a:cubicBezTo>
                <a:lnTo>
                  <a:pt x="1409591" y="1383901"/>
                </a:lnTo>
                <a:close/>
                <a:moveTo>
                  <a:pt x="292216" y="541737"/>
                </a:moveTo>
                <a:cubicBezTo>
                  <a:pt x="190263" y="758613"/>
                  <a:pt x="210132" y="1236402"/>
                  <a:pt x="342729" y="1429959"/>
                </a:cubicBezTo>
                <a:cubicBezTo>
                  <a:pt x="507739" y="1670831"/>
                  <a:pt x="995896" y="1743416"/>
                  <a:pt x="1225799" y="1588841"/>
                </a:cubicBezTo>
                <a:lnTo>
                  <a:pt x="292216" y="541737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  <a:effectLst>
            <a:softEdge rad="127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Introduction: What is Fake News?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About the 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 behind the task at hand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Model Structure and Hyperparameters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Observations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Result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Comparative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8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105400" y="4410990"/>
            <a:ext cx="2971800" cy="1473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Fake News?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97" y="286603"/>
            <a:ext cx="4190431" cy="24463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" y="3768685"/>
            <a:ext cx="4828511" cy="2526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5697" y="2971800"/>
            <a:ext cx="4190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Fake News, not a term many people used four years ago, thanks to Donald Trump, has been named the word of the year 2017.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1567" y="1678093"/>
            <a:ext cx="590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 is news, stories or hoaxes created to deliberately misinform or deceive readers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On social networks, the reach and effects of information spread occur at such a fast pace and so amplified that distorted, inaccurate or false information acquires a tremendous potential to cause real world impacts, within minutes, for millions of users.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6266" y="4547425"/>
            <a:ext cx="281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unaware of the consequences of fake news is another difficult problem to tackle.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1026" name="Picture 2" descr="https://newcodalab.lri.fr/prod-public/logos/wordcloud_lg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077" y="218870"/>
            <a:ext cx="2717148" cy="275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280" y="2057401"/>
            <a:ext cx="7741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goal of the </a:t>
            </a:r>
            <a:r>
              <a:rPr lang="en-US" b="1" dirty="0"/>
              <a:t>Fake News Challenge</a:t>
            </a:r>
            <a:r>
              <a:rPr lang="en-US" dirty="0"/>
              <a:t> is to explore how artificial intelligence technologies, particularly machine learning and natural language processing, might be leveraged to combat the fake news problem.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believe that these AI technologies hold promise for significantly automating parts of the procedure human fact checkers use today to determine if a story is real or a hoax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 smtClean="0"/>
              <a:t>To put it in </a:t>
            </a:r>
            <a:r>
              <a:rPr lang="en-US" i="1" dirty="0"/>
              <a:t>s</a:t>
            </a:r>
            <a:r>
              <a:rPr lang="en-US" i="1" dirty="0" smtClean="0"/>
              <a:t>imple words, we need to automatize the task of establishing an authenticity between the news heading and news body as a measure to the relative similarity between them.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is thus a classical Classification problem with it’s own set of classical challenges.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33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</a:t>
            </a:r>
            <a:r>
              <a:rPr lang="en-US" dirty="0"/>
              <a:t>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21748"/>
            <a:ext cx="3728720" cy="3728720"/>
          </a:xfrm>
        </p:spPr>
      </p:pic>
      <p:sp>
        <p:nvSpPr>
          <p:cNvPr id="5" name="TextBox 4"/>
          <p:cNvSpPr txBox="1"/>
          <p:nvPr/>
        </p:nvSpPr>
        <p:spPr>
          <a:xfrm>
            <a:off x="5080000" y="1921933"/>
            <a:ext cx="607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Social media and the internet is suffering from fake accounts, fake posts, and fake news. The intention is often to mislead readers and/or manipulate them into purchasing or believing something that isn’t real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motivation behind this task is to allow people to take unbiased decisions based on the news they see by ensuring the relativity is pretty high.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main motivation in a general sense would however be to make sure that devastating fake news is not propagated to ensure global  well being.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4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5133"/>
            <a:ext cx="10058400" cy="865294"/>
          </a:xfrm>
        </p:spPr>
        <p:txBody>
          <a:bodyPr/>
          <a:lstStyle/>
          <a:p>
            <a:r>
              <a:rPr lang="en-US" dirty="0" smtClean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Baseline Architecture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68" y="1845734"/>
            <a:ext cx="5776112" cy="44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48" y="2173289"/>
            <a:ext cx="8707120" cy="40504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5014" y="110323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 Proposed Architecture : It is a combined model of tree-based model and deep learning model giving equal weightage to both.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462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98440"/>
              </p:ext>
            </p:extLst>
          </p:nvPr>
        </p:nvGraphicFramePr>
        <p:xfrm>
          <a:off x="1201209" y="1824653"/>
          <a:ext cx="9483725" cy="1998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6745"/>
                <a:gridCol w="1896745"/>
                <a:gridCol w="1896745"/>
                <a:gridCol w="1896745"/>
                <a:gridCol w="1896745"/>
              </a:tblGrid>
              <a:tr h="3142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Hyperparameters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TF-IDF vectors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Sentiment Features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Word2Vec Features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 Baseline Features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 Layers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36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MLP Neurons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[8000, 10000, 2000, 750, 100, 40]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[8, 40]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[600, 1000, 50, 100, 40]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[18, 40]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82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Dropout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[0.5, 0.5, 0.25, -, -, -]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[-,-]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[0.25, 0.125, 0.1, 0.1, -]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[-,-]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925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Activation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Re-Lu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Re-Lu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Re-Lu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Re-Lu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583940"/>
              </p:ext>
            </p:extLst>
          </p:nvPr>
        </p:nvGraphicFramePr>
        <p:xfrm>
          <a:off x="1244067" y="3936671"/>
          <a:ext cx="9398532" cy="1745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9266"/>
                <a:gridCol w="4699266"/>
              </a:tblGrid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 Layers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MLP Neurons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Activation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Softmax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Optimizer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Learning Rate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Batch 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1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Categorical Cross-Entropy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(2.a) Tree Based Model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33" y="1846263"/>
            <a:ext cx="5412768" cy="4022725"/>
          </a:xfrm>
        </p:spPr>
      </p:pic>
    </p:spTree>
    <p:extLst>
      <p:ext uri="{BB962C8B-B14F-4D97-AF65-F5344CB8AC3E}">
        <p14:creationId xmlns:p14="http://schemas.microsoft.com/office/powerpoint/2010/main" val="15661454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1023</Words>
  <Application>Microsoft Office PowerPoint</Application>
  <PresentationFormat>Widescreen</PresentationFormat>
  <Paragraphs>336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CMR9</vt:lpstr>
      <vt:lpstr>Times New Roman</vt:lpstr>
      <vt:lpstr>Wingdings</vt:lpstr>
      <vt:lpstr>Retrospect</vt:lpstr>
      <vt:lpstr>PowerPoint Presentation</vt:lpstr>
      <vt:lpstr>Contents</vt:lpstr>
      <vt:lpstr>What is Fake News?</vt:lpstr>
      <vt:lpstr>Problem Statement</vt:lpstr>
      <vt:lpstr>Motivation</vt:lpstr>
      <vt:lpstr>Model Architecture</vt:lpstr>
      <vt:lpstr>PowerPoint Presentation</vt:lpstr>
      <vt:lpstr>Hyperparameters</vt:lpstr>
      <vt:lpstr>(2.a) Tree Based Model</vt:lpstr>
      <vt:lpstr>(2.b) Deep Learning Model</vt:lpstr>
      <vt:lpstr>Observations</vt:lpstr>
      <vt:lpstr>Observations(2)</vt:lpstr>
      <vt:lpstr>Observation(3)</vt:lpstr>
      <vt:lpstr>Observation(4)</vt:lpstr>
      <vt:lpstr>Analysis of Results</vt:lpstr>
      <vt:lpstr>Comparative Analysis</vt:lpstr>
      <vt:lpstr>Challenges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2019-04-29T23:19:37Z</dcterms:created>
  <dcterms:modified xsi:type="dcterms:W3CDTF">2019-04-29T21:06:08Z</dcterms:modified>
</cp:coreProperties>
</file>