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8" r:id="rId12"/>
    <p:sldId id="266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09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D4461-0346-095D-4C5C-FE00CC09B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38F391-4FD7-192D-7331-73353669D5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2176FE-44BD-60CF-C56C-50AC64AEE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1CC21-75B5-5ACB-AF40-7757552C2C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5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-762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274" y="2635448"/>
            <a:ext cx="4930973" cy="295858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-15240" y="3120527"/>
            <a:ext cx="9159240" cy="9514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4400" b="1" dirty="0"/>
              <a:t>Text summarization using</a:t>
            </a:r>
          </a:p>
          <a:p>
            <a:pPr marL="0" indent="0" algn="ctr">
              <a:lnSpc>
                <a:spcPts val="7545"/>
              </a:lnSpc>
              <a:buNone/>
            </a:pPr>
            <a:r>
              <a:rPr lang="en-US" sz="4400" b="1" dirty="0"/>
              <a:t> text-to-text transfer transformer</a:t>
            </a:r>
          </a:p>
          <a:p>
            <a:pPr marL="0" indent="0">
              <a:lnSpc>
                <a:spcPts val="7545"/>
              </a:lnSpc>
              <a:buNone/>
            </a:pPr>
            <a:endParaRPr lang="en-US" sz="8800" b="1" dirty="0"/>
          </a:p>
        </p:txBody>
      </p:sp>
      <p:sp>
        <p:nvSpPr>
          <p:cNvPr id="7" name="Text 3"/>
          <p:cNvSpPr/>
          <p:nvPr/>
        </p:nvSpPr>
        <p:spPr>
          <a:xfrm>
            <a:off x="4992130" y="5758625"/>
            <a:ext cx="3694669" cy="15442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b="1" dirty="0"/>
              <a:t>Team</a:t>
            </a:r>
            <a:r>
              <a:rPr lang="en-US" sz="2400" dirty="0"/>
              <a:t>-Abhinav Khatiyan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400" dirty="0"/>
              <a:t>           Aman Sharma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400" dirty="0"/>
              <a:t>           Mohd Shariq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400" dirty="0"/>
              <a:t>           Mehtab Shaikh</a:t>
            </a:r>
          </a:p>
          <a:p>
            <a:pPr marL="0" indent="0">
              <a:lnSpc>
                <a:spcPts val="2799"/>
              </a:lnSpc>
              <a:buNone/>
            </a:pP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6B57E-1E55-06A0-3D2D-240ECCCE7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102392" cy="951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EECAE6-E5C3-4E49-ECC2-45730A9B70A4}"/>
              </a:ext>
            </a:extLst>
          </p:cNvPr>
          <p:cNvSpPr txBox="1"/>
          <p:nvPr/>
        </p:nvSpPr>
        <p:spPr>
          <a:xfrm>
            <a:off x="2832022" y="1955530"/>
            <a:ext cx="2646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Project Title: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FBA5E-CD6B-4DE4-7974-894EFCFAA6C5}"/>
              </a:ext>
            </a:extLst>
          </p:cNvPr>
          <p:cNvSpPr txBox="1"/>
          <p:nvPr/>
        </p:nvSpPr>
        <p:spPr>
          <a:xfrm>
            <a:off x="148280" y="5966103"/>
            <a:ext cx="4213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Guided By:</a:t>
            </a:r>
          </a:p>
          <a:p>
            <a:r>
              <a:rPr lang="en-IN" sz="2400" b="1" dirty="0"/>
              <a:t> </a:t>
            </a:r>
            <a:r>
              <a:rPr lang="en-IN" sz="2400" dirty="0"/>
              <a:t>Assistant Prof. Abhishek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98854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421028" y="1075039"/>
            <a:ext cx="8217242" cy="9239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Limitations and Future Directions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569308" y="2097795"/>
            <a:ext cx="11300872" cy="13744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Despite the impressive performance of T5 in text summarization, there are still limitations and opportunities for future development.</a:t>
            </a:r>
          </a:p>
          <a:p>
            <a:pPr>
              <a:lnSpc>
                <a:spcPts val="2799"/>
              </a:lnSpc>
            </a:pPr>
            <a:r>
              <a:rPr lang="en-US" sz="2000" dirty="0"/>
              <a:t> </a:t>
            </a:r>
          </a:p>
          <a:p>
            <a:pPr marL="342900" indent="-34290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model's reliance on large pre-training datasets can be a challenge for low-resource languages or domains.</a:t>
            </a:r>
          </a:p>
          <a:p>
            <a:pPr marL="342900" indent="-34290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Additionally, further research is needed to improve the factual accuracy and coherence of generated summaries.</a:t>
            </a:r>
          </a:p>
          <a:p>
            <a:pPr marL="342900" indent="-34290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1569308" y="4399005"/>
            <a:ext cx="11300872" cy="18316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2000" dirty="0"/>
          </a:p>
          <a:p>
            <a:pPr marL="0" indent="0">
              <a:lnSpc>
                <a:spcPts val="2799"/>
              </a:lnSpc>
              <a:buNone/>
            </a:pPr>
            <a:endParaRPr lang="en-US" sz="2000" dirty="0"/>
          </a:p>
          <a:p>
            <a:pPr marL="342900" indent="-34290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Looking ahead, integrating T5 with other advanced techniques, such as reinforcement learning or generative adversarial networks, could lead to even more powerful and versatile summarization models. </a:t>
            </a:r>
          </a:p>
          <a:p>
            <a:pPr marL="0" indent="0">
              <a:lnSpc>
                <a:spcPts val="2799"/>
              </a:lnSpc>
              <a:buNone/>
            </a:pPr>
            <a:endParaRPr lang="en-US" sz="2000" dirty="0"/>
          </a:p>
          <a:p>
            <a:pPr marL="342900" indent="-34290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Exploring multimodal summarization, which combines text and visual information, is another promising area for future exploration.</a:t>
            </a:r>
          </a:p>
          <a:p>
            <a:pPr marL="0" indent="0">
              <a:lnSpc>
                <a:spcPts val="2799"/>
              </a:lnSpc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1EED1-6CEF-B3E7-2AA4-509D1A47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02392" cy="9514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B4848-EE80-4FF4-F3DB-B0717C722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F46F037B-3011-F2D2-D9A7-8263B549041B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7BE9EC94-C7B2-CA63-09BD-65FF6E81E0FC}"/>
              </a:ext>
            </a:extLst>
          </p:cNvPr>
          <p:cNvSpPr/>
          <p:nvPr/>
        </p:nvSpPr>
        <p:spPr>
          <a:xfrm>
            <a:off x="0" y="-98854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448DE756-4A7B-5457-A653-2894158C47BE}"/>
              </a:ext>
            </a:extLst>
          </p:cNvPr>
          <p:cNvSpPr/>
          <p:nvPr/>
        </p:nvSpPr>
        <p:spPr>
          <a:xfrm>
            <a:off x="1421028" y="1075039"/>
            <a:ext cx="8217242" cy="9239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References</a:t>
            </a:r>
            <a:endParaRPr lang="en-US" sz="4374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DBEA56C4-4973-5FC7-6474-061FBA701620}"/>
              </a:ext>
            </a:extLst>
          </p:cNvPr>
          <p:cNvSpPr/>
          <p:nvPr/>
        </p:nvSpPr>
        <p:spPr>
          <a:xfrm>
            <a:off x="1569308" y="2097795"/>
            <a:ext cx="11300872" cy="13744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©2020 Colin Raffel, Noam </a:t>
            </a:r>
            <a:r>
              <a:rPr lang="en-IN" sz="2000" dirty="0" err="1"/>
              <a:t>Shazeer</a:t>
            </a:r>
            <a:r>
              <a:rPr lang="en-IN" sz="2000" dirty="0"/>
              <a:t>, Adam Roberts, Katherine Lee, Sharan Narang, Michael </a:t>
            </a:r>
            <a:r>
              <a:rPr lang="en-IN" sz="2000" dirty="0" err="1"/>
              <a:t>Matena</a:t>
            </a:r>
            <a:r>
              <a:rPr lang="en-IN" sz="2000" dirty="0"/>
              <a:t>, Yanqi Zhou, Wei Li, and Peter J. Liu.</a:t>
            </a:r>
            <a:r>
              <a:rPr lang="en-US" sz="2000" dirty="0"/>
              <a:t> </a:t>
            </a:r>
          </a:p>
          <a:p>
            <a:pPr marL="342900" indent="-34290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Wang, M.; Xie, P.; Du, Y.; Hu, X. T5-Based Model for Abstractive Summarization: A Semi-Supervised Learning Approach with Consistency Loss Functions. Appl. Sci. 2023, 13, 7111. https:// doi.org/10.3390/app13127111</a:t>
            </a:r>
            <a:endParaRPr lang="en-US" sz="2000" dirty="0"/>
          </a:p>
          <a:p>
            <a:pPr marL="342900" indent="-34290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IN" sz="2000" dirty="0"/>
              <a:t>]Jakob </a:t>
            </a:r>
            <a:r>
              <a:rPr lang="en-IN" sz="2000" dirty="0" err="1"/>
              <a:t>Uszkoreit</a:t>
            </a:r>
            <a:r>
              <a:rPr lang="en-IN" sz="2000" dirty="0"/>
              <a:t>, “Transformer: A Novel Neural Network Architecture for Language Understanding”, Google Research 2017 </a:t>
            </a:r>
            <a:r>
              <a:rPr lang="en-US" sz="2000" dirty="0"/>
              <a:t>.</a:t>
            </a:r>
          </a:p>
          <a:p>
            <a:pPr marL="342900" indent="-34290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FDC45F80-06D3-6975-0AB8-36AE7CED33AB}"/>
              </a:ext>
            </a:extLst>
          </p:cNvPr>
          <p:cNvSpPr/>
          <p:nvPr/>
        </p:nvSpPr>
        <p:spPr>
          <a:xfrm>
            <a:off x="1569308" y="4399005"/>
            <a:ext cx="11300872" cy="18316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2000" dirty="0"/>
          </a:p>
          <a:p>
            <a:pPr marL="0" indent="0">
              <a:lnSpc>
                <a:spcPts val="2799"/>
              </a:lnSpc>
              <a:buNone/>
            </a:pPr>
            <a:endParaRPr lang="en-US" sz="2000" dirty="0"/>
          </a:p>
          <a:p>
            <a:pPr marL="0" indent="0">
              <a:lnSpc>
                <a:spcPts val="2799"/>
              </a:lnSpc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68133E-2980-CCEC-BD3F-A3AD2B933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02392" cy="95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8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936A5C-E49C-C336-8ED4-44FED4A28288}"/>
              </a:ext>
            </a:extLst>
          </p:cNvPr>
          <p:cNvSpPr txBox="1"/>
          <p:nvPr/>
        </p:nvSpPr>
        <p:spPr>
          <a:xfrm>
            <a:off x="4053016" y="3329970"/>
            <a:ext cx="87609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Thank You!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20A32E-1312-5E31-608B-8F1DEE50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2392" cy="95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2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D643D0-968C-CFB7-AA19-071195612662}"/>
              </a:ext>
            </a:extLst>
          </p:cNvPr>
          <p:cNvSpPr txBox="1"/>
          <p:nvPr/>
        </p:nvSpPr>
        <p:spPr>
          <a:xfrm>
            <a:off x="3790123" y="1484243"/>
            <a:ext cx="5685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Problem Statement: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C9D5F-E7AF-D4AB-CFC1-67E932594DBC}"/>
              </a:ext>
            </a:extLst>
          </p:cNvPr>
          <p:cNvSpPr txBox="1"/>
          <p:nvPr/>
        </p:nvSpPr>
        <p:spPr>
          <a:xfrm>
            <a:off x="3649980" y="2345635"/>
            <a:ext cx="10119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today's information-rich world, the abundance of textual data makes it increasingly challenging for individuals to consume and extract meaningful insights efficiently.</a:t>
            </a:r>
            <a:endParaRPr lang="en-IN" sz="2400" dirty="0"/>
          </a:p>
        </p:txBody>
      </p:sp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0A6AF2CF-80B4-B674-73F5-A0E652480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pic>
        <p:nvPicPr>
          <p:cNvPr id="1026" name="Picture 2" descr="T5-Precis: Concise and Precise Text Summarization">
            <a:extLst>
              <a:ext uri="{FF2B5EF4-FFF2-40B4-BE49-F238E27FC236}">
                <a16:creationId xmlns:a16="http://schemas.microsoft.com/office/drawing/2014/main" id="{A961C739-ABAF-D224-C612-E6649CE39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5549"/>
            <a:ext cx="3657600" cy="225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A2611B-C2C8-C12B-597D-544A40D5F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102392" cy="9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9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2925843"/>
            <a:ext cx="3665220" cy="206168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489252" y="787241"/>
            <a:ext cx="9309497" cy="13861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57"/>
              </a:lnSpc>
              <a:buNone/>
            </a:pPr>
            <a:r>
              <a:rPr lang="en-US" sz="4366" b="1" dirty="0"/>
              <a:t>Introduction to Text Summarization</a:t>
            </a:r>
          </a:p>
          <a:p>
            <a:pPr marL="0" indent="0">
              <a:lnSpc>
                <a:spcPts val="5457"/>
              </a:lnSpc>
              <a:buNone/>
            </a:pPr>
            <a:endParaRPr lang="en-US" sz="4366" b="1" dirty="0"/>
          </a:p>
        </p:txBody>
      </p:sp>
      <p:sp>
        <p:nvSpPr>
          <p:cNvPr id="7" name="Shape 3"/>
          <p:cNvSpPr/>
          <p:nvPr/>
        </p:nvSpPr>
        <p:spPr>
          <a:xfrm>
            <a:off x="4489252" y="2506028"/>
            <a:ext cx="4543901" cy="2712125"/>
          </a:xfrm>
          <a:prstGeom prst="roundRect">
            <a:avLst>
              <a:gd name="adj" fmla="val 368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4718566" y="2735342"/>
            <a:ext cx="2772251" cy="346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9"/>
              </a:lnSpc>
              <a:buNone/>
            </a:pPr>
            <a:r>
              <a:rPr lang="en-US" sz="218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Definition</a:t>
            </a:r>
            <a:endParaRPr lang="en-US" sz="2183" dirty="0"/>
          </a:p>
        </p:txBody>
      </p:sp>
      <p:sp>
        <p:nvSpPr>
          <p:cNvPr id="9" name="Text 5"/>
          <p:cNvSpPr/>
          <p:nvPr/>
        </p:nvSpPr>
        <p:spPr>
          <a:xfrm>
            <a:off x="4718566" y="3214807"/>
            <a:ext cx="4085273" cy="17740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4"/>
              </a:lnSpc>
              <a:buNone/>
            </a:pPr>
            <a:r>
              <a:rPr lang="en-US" sz="1746" dirty="0"/>
              <a:t>Text summarization is the process of condensing a lengthy document or article into a concise and informative summary, capturing the key points and essential information.</a:t>
            </a:r>
          </a:p>
          <a:p>
            <a:pPr marL="0" indent="0">
              <a:lnSpc>
                <a:spcPts val="2794"/>
              </a:lnSpc>
              <a:buNone/>
            </a:pPr>
            <a:endParaRPr lang="en-US" sz="1746" dirty="0"/>
          </a:p>
        </p:txBody>
      </p:sp>
      <p:sp>
        <p:nvSpPr>
          <p:cNvPr id="10" name="Shape 6"/>
          <p:cNvSpPr/>
          <p:nvPr/>
        </p:nvSpPr>
        <p:spPr>
          <a:xfrm>
            <a:off x="9254847" y="2506028"/>
            <a:ext cx="4543901" cy="2712125"/>
          </a:xfrm>
          <a:prstGeom prst="roundRect">
            <a:avLst>
              <a:gd name="adj" fmla="val 368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484162" y="2735342"/>
            <a:ext cx="2772251" cy="346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9"/>
              </a:lnSpc>
              <a:buNone/>
            </a:pPr>
            <a:r>
              <a:rPr lang="en-US" sz="218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Purpose</a:t>
            </a:r>
            <a:endParaRPr lang="en-US" sz="2183" dirty="0"/>
          </a:p>
        </p:txBody>
      </p:sp>
      <p:sp>
        <p:nvSpPr>
          <p:cNvPr id="12" name="Text 8"/>
          <p:cNvSpPr/>
          <p:nvPr/>
        </p:nvSpPr>
        <p:spPr>
          <a:xfrm>
            <a:off x="9484162" y="3214807"/>
            <a:ext cx="4085273" cy="17740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4"/>
              </a:lnSpc>
              <a:buNone/>
            </a:pPr>
            <a:r>
              <a:rPr lang="en-US" sz="1746" dirty="0"/>
              <a:t>Summarization helps readers quickly grasp the main ideas and salient points of a text, saving time and effort compared to reading the full document.</a:t>
            </a:r>
          </a:p>
          <a:p>
            <a:pPr marL="0" indent="0">
              <a:lnSpc>
                <a:spcPts val="2794"/>
              </a:lnSpc>
              <a:buNone/>
            </a:pPr>
            <a:endParaRPr lang="en-US" sz="1746" dirty="0"/>
          </a:p>
        </p:txBody>
      </p:sp>
      <p:sp>
        <p:nvSpPr>
          <p:cNvPr id="13" name="Shape 9"/>
          <p:cNvSpPr/>
          <p:nvPr/>
        </p:nvSpPr>
        <p:spPr>
          <a:xfrm>
            <a:off x="4489252" y="5439847"/>
            <a:ext cx="9309497" cy="2002512"/>
          </a:xfrm>
          <a:prstGeom prst="roundRect">
            <a:avLst>
              <a:gd name="adj" fmla="val 498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718566" y="5669161"/>
            <a:ext cx="2772251" cy="346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9"/>
              </a:lnSpc>
              <a:buNone/>
            </a:pPr>
            <a:r>
              <a:rPr lang="en-US" sz="218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Applications</a:t>
            </a:r>
            <a:endParaRPr lang="en-US" sz="2183" dirty="0"/>
          </a:p>
        </p:txBody>
      </p:sp>
      <p:sp>
        <p:nvSpPr>
          <p:cNvPr id="15" name="Text 11"/>
          <p:cNvSpPr/>
          <p:nvPr/>
        </p:nvSpPr>
        <p:spPr>
          <a:xfrm>
            <a:off x="4718566" y="6148626"/>
            <a:ext cx="8850868" cy="10644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4"/>
              </a:lnSpc>
              <a:buNone/>
            </a:pPr>
            <a:r>
              <a:rPr lang="en-US" sz="1746" dirty="0"/>
              <a:t>Summarization has diverse applications, from news article summaries to academic paper abstracts, making large volumes of text more accessible and digestible.</a:t>
            </a:r>
          </a:p>
          <a:p>
            <a:pPr marL="0" indent="0">
              <a:lnSpc>
                <a:spcPts val="2794"/>
              </a:lnSpc>
              <a:buNone/>
            </a:pPr>
            <a:endParaRPr lang="en-US" sz="1746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10A6F6-B1AE-F68F-251F-7F3F8017C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102392" cy="9514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102392" y="143957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Challenges in Text Summarization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1102392" y="3316429"/>
            <a:ext cx="71222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r>
              <a:rPr lang="en-US" sz="1750" dirty="0"/>
              <a:t>Capturing the essential meaning and key information from long, complex documents while preserving coherence and context.</a:t>
            </a:r>
          </a:p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1102392" y="4382694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r>
              <a:rPr lang="en-US" sz="1750" dirty="0"/>
              <a:t>Handling ambiguity and linguistic nuance to accurately summarize the intended message of the source text.</a:t>
            </a:r>
          </a:p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102392" y="5298795"/>
            <a:ext cx="71222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r>
              <a:rPr lang="en-US" sz="1750" dirty="0"/>
              <a:t>Developing abstractive summarization models that can generate novel, human-like sentences rather than just extracting sentences from the original text.</a:t>
            </a:r>
          </a:p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endParaRPr lang="en-US" sz="1750" dirty="0"/>
          </a:p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r>
              <a:rPr lang="en-US" sz="1750" dirty="0"/>
              <a:t>Summarization models often struggle to retain the core meaning and context of the source text, especially for complex or nuanced content.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1987D7-214A-1E98-0F97-4A15B6FED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102392" cy="9514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24714" y="2315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2503646"/>
            <a:ext cx="5486400" cy="292608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51196" y="860525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Overview of Text-to-Text Transfer Transformer (T5)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551196" y="2429457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/>
              <a:t>The Text-to-Text Transfer Transformer (T5) is a powerful deep learning model developed by researchers at Google AI. It is a generative language model that can be fine-tuned for a wide range of text-to-text tasks, including summarization, translation, and question answering.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T5: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833199" y="5100757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5E3C6B-E401-0320-520D-B4F023ECE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102392" cy="9514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6BB59E-C2D7-E45A-C9E2-A5E2C97586F7}"/>
              </a:ext>
            </a:extLst>
          </p:cNvPr>
          <p:cNvSpPr txBox="1"/>
          <p:nvPr/>
        </p:nvSpPr>
        <p:spPr>
          <a:xfrm>
            <a:off x="482182" y="4770902"/>
            <a:ext cx="86694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1.Unified Text-to-Text Framework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tasks are converted into text generation problems. For example: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Summarize: The article discusses...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point is...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framework allows seamless adaptability to multiple NLP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2.Transformer Architecture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Built on the Transformer model, it utilizes an encoder-decoder structure for efficient           processing of text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encoder reads and understands the input text, while the decoder generates the output text.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74142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006997" y="424575"/>
            <a:ext cx="11457775" cy="14307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69"/>
              </a:lnSpc>
              <a:buNone/>
            </a:pPr>
            <a:r>
              <a:rPr lang="en-US" sz="4055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T5 Architecture and Model Components</a:t>
            </a:r>
            <a:endParaRPr lang="en-US" sz="4055" dirty="0"/>
          </a:p>
        </p:txBody>
      </p:sp>
      <p:sp>
        <p:nvSpPr>
          <p:cNvPr id="5" name="Text 3"/>
          <p:cNvSpPr/>
          <p:nvPr/>
        </p:nvSpPr>
        <p:spPr>
          <a:xfrm>
            <a:off x="1004503" y="1830638"/>
            <a:ext cx="5964264" cy="24717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5"/>
              </a:lnSpc>
              <a:buNone/>
            </a:pPr>
            <a:r>
              <a:rPr lang="en-US" sz="1622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Text-to-Text Transfer Transformer (T5) is a multi-task neural network model designed for a wide range of natural language processing tasks. The core architecture is based on the popular Transformer model, with encoder and decoder components.</a:t>
            </a:r>
            <a:endParaRPr lang="en-US" sz="1622" dirty="0"/>
          </a:p>
        </p:txBody>
      </p:sp>
      <p:sp>
        <p:nvSpPr>
          <p:cNvPr id="6" name="Text 4"/>
          <p:cNvSpPr/>
          <p:nvPr/>
        </p:nvSpPr>
        <p:spPr>
          <a:xfrm>
            <a:off x="1006997" y="4007372"/>
            <a:ext cx="5964264" cy="20454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5"/>
              </a:lnSpc>
              <a:buNone/>
            </a:pPr>
            <a:r>
              <a:rPr lang="en-US" sz="1622" dirty="0"/>
              <a:t>T5 utilizes a prefix-based approach, where the input and output are both text sequences. This allows the model to be fine-tuned on diverse tasks by simply rephrasing the input and output as text.</a:t>
            </a:r>
          </a:p>
          <a:p>
            <a:pPr marL="0" indent="0">
              <a:lnSpc>
                <a:spcPts val="2595"/>
              </a:lnSpc>
              <a:buNone/>
            </a:pPr>
            <a:endParaRPr lang="en-US" sz="1622" dirty="0"/>
          </a:p>
        </p:txBody>
      </p:sp>
      <p:sp>
        <p:nvSpPr>
          <p:cNvPr id="8" name="Text 5"/>
          <p:cNvSpPr/>
          <p:nvPr/>
        </p:nvSpPr>
        <p:spPr>
          <a:xfrm>
            <a:off x="7573923" y="7146488"/>
            <a:ext cx="4898350" cy="3295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5"/>
              </a:lnSpc>
              <a:buNone/>
            </a:pPr>
            <a:endParaRPr lang="en-US" sz="1622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FE4CF4-5AC3-1167-FB19-B5CC3440A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02392" cy="9514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86230-1557-2E8C-EF86-F9DCA2174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270" y="1471755"/>
            <a:ext cx="6528695" cy="3520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945" y="0"/>
            <a:ext cx="4603075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33199" y="827961"/>
            <a:ext cx="88684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T5 Pre-training and Fine-tuning</a:t>
            </a:r>
            <a:endParaRPr lang="en-US" sz="4374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1855589"/>
            <a:ext cx="1110972" cy="17774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77428" y="207776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Pre-training Stage</a:t>
            </a:r>
            <a:endParaRPr lang="en-US" sz="2187" dirty="0"/>
          </a:p>
        </p:txBody>
      </p:sp>
      <p:sp>
        <p:nvSpPr>
          <p:cNvPr id="9" name="Text 4"/>
          <p:cNvSpPr/>
          <p:nvPr/>
        </p:nvSpPr>
        <p:spPr>
          <a:xfrm>
            <a:off x="2277428" y="2558177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/>
              <a:t>T5 is pre-trained on a massive corpus of text data, allowing the model to learn general language understanding and generation capabilities.</a:t>
            </a:r>
          </a:p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3633073"/>
            <a:ext cx="1110972" cy="199096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77428" y="3855244"/>
            <a:ext cx="36886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Unsupervised Pre-training</a:t>
            </a:r>
            <a:endParaRPr lang="en-US" sz="2187" dirty="0"/>
          </a:p>
        </p:txBody>
      </p:sp>
      <p:sp>
        <p:nvSpPr>
          <p:cNvPr id="12" name="Text 6"/>
          <p:cNvSpPr/>
          <p:nvPr/>
        </p:nvSpPr>
        <p:spPr>
          <a:xfrm>
            <a:off x="2277428" y="4335661"/>
            <a:ext cx="78621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/>
              <a:t>The pre-training process is unsupervised, using self-supervised objectives like masked language modeling to learn contextual representations.</a:t>
            </a:r>
          </a:p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5624036"/>
            <a:ext cx="1110972" cy="17774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277428" y="5846207"/>
            <a:ext cx="43664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Fine-tuning for Summarization</a:t>
            </a:r>
            <a:endParaRPr lang="en-US" sz="2187" dirty="0"/>
          </a:p>
        </p:txBody>
      </p:sp>
      <p:sp>
        <p:nvSpPr>
          <p:cNvPr id="15" name="Text 8"/>
          <p:cNvSpPr/>
          <p:nvPr/>
        </p:nvSpPr>
        <p:spPr>
          <a:xfrm>
            <a:off x="2277428" y="632662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/>
              <a:t>Once pre-trained, T5 is fine-tuned on specific summarization datasets, allowing it to adapt and specialize for the task at hand.</a:t>
            </a:r>
          </a:p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4B53F5-D04C-B47C-9AB8-77F2D872B0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102392" cy="9514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E13BC1-E2AD-2A1F-1155-95814662D9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34945" y="2318206"/>
            <a:ext cx="4603075" cy="37684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1575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112877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/>
              <a:t>Evaluation Metrics for Text Summarization</a:t>
            </a:r>
          </a:p>
          <a:p>
            <a:pPr marL="0" indent="0">
              <a:lnSpc>
                <a:spcPts val="5468"/>
              </a:lnSpc>
              <a:buNone/>
            </a:pPr>
            <a:endParaRPr lang="en-US" sz="4374" b="1" dirty="0"/>
          </a:p>
        </p:txBody>
      </p:sp>
      <p:sp>
        <p:nvSpPr>
          <p:cNvPr id="5" name="Shape 3"/>
          <p:cNvSpPr/>
          <p:nvPr/>
        </p:nvSpPr>
        <p:spPr>
          <a:xfrm>
            <a:off x="1760220" y="311955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944648" y="3161228"/>
            <a:ext cx="1310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482334" y="31958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ROUGE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482334" y="3676293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/>
              <a:t>The ROUGE metric evaluates summary quality by comparing it to reference summaries, measuring overlapping n-grams.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859816" y="553449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2075736" y="5535335"/>
            <a:ext cx="85780" cy="3201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2759154" y="550830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BLEU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2482334" y="605763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/>
              <a:t>BLEU assesses the similarity between the generated summary and high-quality human-written references.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1910477" y="5535335"/>
            <a:ext cx="19931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8" name="Text 16"/>
          <p:cNvSpPr/>
          <p:nvPr/>
        </p:nvSpPr>
        <p:spPr>
          <a:xfrm>
            <a:off x="7575709" y="5535335"/>
            <a:ext cx="2009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0DA5AB0-B5EC-3367-3BAA-3439A1AF2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02392" cy="9514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-60" y="0"/>
            <a:ext cx="14630400" cy="8231862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2385536" y="542211"/>
            <a:ext cx="9859208" cy="12322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52"/>
              </a:lnSpc>
              <a:buNone/>
            </a:pPr>
            <a:r>
              <a:rPr lang="en-US" sz="3882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Applications of T5 in Text Summarization</a:t>
            </a:r>
            <a:endParaRPr lang="en-US" sz="388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536" y="2168843"/>
            <a:ext cx="2242899" cy="138612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85536" y="3801427"/>
            <a:ext cx="2242899" cy="6160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6"/>
              </a:lnSpc>
              <a:buNone/>
            </a:pPr>
            <a:r>
              <a:rPr lang="en-US" sz="1941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Summarizing News Articles</a:t>
            </a:r>
            <a:endParaRPr lang="en-US" sz="1941" dirty="0"/>
          </a:p>
        </p:txBody>
      </p:sp>
      <p:sp>
        <p:nvSpPr>
          <p:cNvPr id="7" name="Text 4"/>
          <p:cNvSpPr/>
          <p:nvPr/>
        </p:nvSpPr>
        <p:spPr>
          <a:xfrm>
            <a:off x="2385536" y="4535686"/>
            <a:ext cx="2242899" cy="31539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4"/>
              </a:lnSpc>
              <a:buNone/>
            </a:pPr>
            <a:r>
              <a:rPr lang="en-US" sz="1553" dirty="0"/>
              <a:t>T5 has shown impressive performance in summarizing long-form news articles, capturing the key points and insights while reducing the text to a concise, readable summary.</a:t>
            </a:r>
          </a:p>
          <a:p>
            <a:pPr marL="0" indent="0" algn="l">
              <a:lnSpc>
                <a:spcPts val="2484"/>
              </a:lnSpc>
              <a:buNone/>
            </a:pPr>
            <a:endParaRPr lang="en-US" sz="1553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187" y="2168843"/>
            <a:ext cx="2243018" cy="138624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924187" y="3801547"/>
            <a:ext cx="2243018" cy="6160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6"/>
              </a:lnSpc>
              <a:buNone/>
            </a:pPr>
            <a:r>
              <a:rPr lang="en-US" sz="1941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Summarizing Academic Papers</a:t>
            </a:r>
            <a:endParaRPr lang="en-US" sz="1941" dirty="0"/>
          </a:p>
        </p:txBody>
      </p:sp>
      <p:sp>
        <p:nvSpPr>
          <p:cNvPr id="10" name="Text 6"/>
          <p:cNvSpPr/>
          <p:nvPr/>
        </p:nvSpPr>
        <p:spPr>
          <a:xfrm>
            <a:off x="4924187" y="4535805"/>
            <a:ext cx="2243018" cy="28385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4"/>
              </a:lnSpc>
              <a:buNone/>
            </a:pPr>
            <a:r>
              <a:rPr lang="en-US" sz="1553" dirty="0"/>
              <a:t>The versatility of T5 allows it to effectively summarize complex academic papers, extracting the core ideas, findings, and conclusions to aid researchers and students.</a:t>
            </a:r>
          </a:p>
          <a:p>
            <a:pPr marL="0" indent="0" algn="l">
              <a:lnSpc>
                <a:spcPts val="2484"/>
              </a:lnSpc>
              <a:buNone/>
            </a:pPr>
            <a:endParaRPr lang="en-US" sz="1553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957" y="2168843"/>
            <a:ext cx="2243018" cy="138624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62957" y="3801547"/>
            <a:ext cx="2243018" cy="924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6"/>
              </a:lnSpc>
              <a:buNone/>
            </a:pPr>
            <a:r>
              <a:rPr lang="en-US" sz="1941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Summarizing Customer Reviews</a:t>
            </a:r>
            <a:endParaRPr lang="en-US" sz="1941" dirty="0"/>
          </a:p>
        </p:txBody>
      </p:sp>
      <p:sp>
        <p:nvSpPr>
          <p:cNvPr id="13" name="Text 8"/>
          <p:cNvSpPr/>
          <p:nvPr/>
        </p:nvSpPr>
        <p:spPr>
          <a:xfrm>
            <a:off x="7462957" y="4843820"/>
            <a:ext cx="2243018" cy="28385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4"/>
              </a:lnSpc>
              <a:buNone/>
            </a:pPr>
            <a:r>
              <a:rPr lang="en-US" sz="1553" dirty="0"/>
              <a:t>T5 can quickly digest lengthy customer reviews and produce high-quality summaries, helping businesses better understand customer sentiment and feedback.</a:t>
            </a:r>
          </a:p>
          <a:p>
            <a:pPr marL="0" indent="0" algn="l">
              <a:lnSpc>
                <a:spcPts val="2484"/>
              </a:lnSpc>
              <a:buNone/>
            </a:pPr>
            <a:endParaRPr lang="en-US" sz="1553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726" y="2168843"/>
            <a:ext cx="2243018" cy="1386245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001726" y="3801547"/>
            <a:ext cx="2243018" cy="924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6"/>
              </a:lnSpc>
              <a:buNone/>
            </a:pPr>
            <a:r>
              <a:rPr lang="en-US" sz="1941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Summarizing Meeting Transcripts</a:t>
            </a:r>
            <a:endParaRPr lang="en-US" sz="1941" dirty="0"/>
          </a:p>
        </p:txBody>
      </p:sp>
      <p:sp>
        <p:nvSpPr>
          <p:cNvPr id="16" name="Text 10"/>
          <p:cNvSpPr/>
          <p:nvPr/>
        </p:nvSpPr>
        <p:spPr>
          <a:xfrm>
            <a:off x="10001726" y="4843820"/>
            <a:ext cx="2243018" cy="25231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4"/>
              </a:lnSpc>
              <a:buNone/>
            </a:pPr>
            <a:r>
              <a:rPr lang="en-US" sz="1553" dirty="0"/>
              <a:t>T5 can assist in summarizing meeting transcripts, distilling key action items, decisions, and insights to improve productivity and information retention.</a:t>
            </a:r>
          </a:p>
          <a:p>
            <a:pPr marL="0" indent="0" algn="l">
              <a:lnSpc>
                <a:spcPts val="2484"/>
              </a:lnSpc>
              <a:buNone/>
            </a:pPr>
            <a:endParaRPr lang="en-US" sz="1553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D5C0FC9-35D9-1B59-78D9-9D7FCA6BC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102392" cy="9514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908</Words>
  <Application>Microsoft Office PowerPoint</Application>
  <PresentationFormat>Custom</PresentationFormat>
  <Paragraphs>90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Alexandria</vt:lpstr>
      <vt:lpstr>Arial</vt:lpstr>
      <vt:lpstr>Sora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Siddharth Choudhary</cp:lastModifiedBy>
  <cp:revision>42</cp:revision>
  <dcterms:created xsi:type="dcterms:W3CDTF">2024-04-24T17:30:47Z</dcterms:created>
  <dcterms:modified xsi:type="dcterms:W3CDTF">2024-12-12T17:16:24Z</dcterms:modified>
</cp:coreProperties>
</file>