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9" r:id="rId4"/>
    <p:sldId id="260" r:id="rId5"/>
    <p:sldId id="261" r:id="rId6"/>
    <p:sldId id="272" r:id="rId7"/>
    <p:sldId id="269" r:id="rId8"/>
    <p:sldId id="268" r:id="rId9"/>
    <p:sldId id="266" r:id="rId10"/>
    <p:sldId id="265" r:id="rId11"/>
    <p:sldId id="262" r:id="rId12"/>
    <p:sldId id="263" r:id="rId13"/>
    <p:sldId id="264" r:id="rId14"/>
    <p:sldId id="267" r:id="rId15"/>
    <p:sldId id="257" r:id="rId16"/>
    <p:sldId id="270"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99" autoAdjust="0"/>
    <p:restoredTop sz="94660"/>
  </p:normalViewPr>
  <p:slideViewPr>
    <p:cSldViewPr snapToGrid="0">
      <p:cViewPr varScale="1">
        <p:scale>
          <a:sx n="72" d="100"/>
          <a:sy n="72" d="100"/>
        </p:scale>
        <p:origin x="4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8115A4-58F2-4853-86FE-FEBB2787225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3FA098A6-E45C-4FF0-8C6C-D7CEC70437E3}">
      <dgm:prSet phldrT="[Text]" custT="1"/>
      <dgm:spPr/>
      <dgm:t>
        <a:bodyPr/>
        <a:lstStyle/>
        <a:p>
          <a:r>
            <a:rPr lang="en-IN" sz="2000" dirty="0">
              <a:latin typeface="Bookman Old Style" panose="02050604050505020204" pitchFamily="18" charset="0"/>
            </a:rPr>
            <a:t>Co-simulating the FPGA module with pixel vector provided by MATLAB Simulink Blocks</a:t>
          </a:r>
          <a:endParaRPr lang="en-IN" sz="2000" dirty="0"/>
        </a:p>
      </dgm:t>
    </dgm:pt>
    <dgm:pt modelId="{6F607EC6-85AE-4903-9AC2-EBB79ECFAA19}" type="parTrans" cxnId="{E3653CB7-C765-4C4B-8BEC-FB84553C30A9}">
      <dgm:prSet/>
      <dgm:spPr/>
      <dgm:t>
        <a:bodyPr/>
        <a:lstStyle/>
        <a:p>
          <a:endParaRPr lang="en-IN"/>
        </a:p>
      </dgm:t>
    </dgm:pt>
    <dgm:pt modelId="{7D573603-61B0-447E-83FA-E8A934AACC47}" type="sibTrans" cxnId="{E3653CB7-C765-4C4B-8BEC-FB84553C30A9}">
      <dgm:prSet/>
      <dgm:spPr/>
      <dgm:t>
        <a:bodyPr/>
        <a:lstStyle/>
        <a:p>
          <a:endParaRPr lang="en-IN"/>
        </a:p>
      </dgm:t>
    </dgm:pt>
    <dgm:pt modelId="{55D81D2F-5615-4E9D-B632-EDA29A29BEC9}">
      <dgm:prSet phldrT="[Text]" custT="1"/>
      <dgm:spPr/>
      <dgm:t>
        <a:bodyPr/>
        <a:lstStyle/>
        <a:p>
          <a:r>
            <a:rPr lang="en-IN" sz="2000" dirty="0">
              <a:latin typeface="Bookman Old Style" panose="02050604050505020204" pitchFamily="18" charset="0"/>
            </a:rPr>
            <a:t>Xilinx DSP Block set such as adders, multipliers, registers, filters and memories for application specific design</a:t>
          </a:r>
          <a:endParaRPr lang="en-IN" sz="2000" dirty="0"/>
        </a:p>
      </dgm:t>
    </dgm:pt>
    <dgm:pt modelId="{F1ADB268-5E7A-49A0-9CCD-86BDCEE14ED1}" type="parTrans" cxnId="{697E5158-0102-47BC-AAAB-6876A60C82EB}">
      <dgm:prSet/>
      <dgm:spPr/>
      <dgm:t>
        <a:bodyPr/>
        <a:lstStyle/>
        <a:p>
          <a:endParaRPr lang="en-IN"/>
        </a:p>
      </dgm:t>
    </dgm:pt>
    <dgm:pt modelId="{7E31C926-7F9D-472E-A0D4-1172570C4AF6}" type="sibTrans" cxnId="{697E5158-0102-47BC-AAAB-6876A60C82EB}">
      <dgm:prSet/>
      <dgm:spPr/>
      <dgm:t>
        <a:bodyPr/>
        <a:lstStyle/>
        <a:p>
          <a:endParaRPr lang="en-IN"/>
        </a:p>
      </dgm:t>
    </dgm:pt>
    <dgm:pt modelId="{9BBACDF2-7218-4A69-9F29-A602218430EC}">
      <dgm:prSet phldrT="[Text]" custT="1"/>
      <dgm:spPr/>
      <dgm:t>
        <a:bodyPr/>
        <a:lstStyle/>
        <a:p>
          <a:r>
            <a:rPr lang="en-IN" sz="2000" dirty="0">
              <a:latin typeface="Bookman Old Style" panose="02050604050505020204" pitchFamily="18" charset="0"/>
            </a:rPr>
            <a:t>Downstream FPGA implementation steps including synthesis and place and route are automatically performed to generate an FPGA programming file.</a:t>
          </a:r>
          <a:endParaRPr lang="en-IN" sz="2000" dirty="0"/>
        </a:p>
      </dgm:t>
    </dgm:pt>
    <dgm:pt modelId="{17F85561-F5DC-47BA-AAD5-8762A2769577}" type="parTrans" cxnId="{4FEFAAD4-4D5D-454C-9B99-2EDB32B63128}">
      <dgm:prSet/>
      <dgm:spPr/>
      <dgm:t>
        <a:bodyPr/>
        <a:lstStyle/>
        <a:p>
          <a:endParaRPr lang="en-IN"/>
        </a:p>
      </dgm:t>
    </dgm:pt>
    <dgm:pt modelId="{07F2B89A-074A-434B-A094-A7E16490B852}" type="sibTrans" cxnId="{4FEFAAD4-4D5D-454C-9B99-2EDB32B63128}">
      <dgm:prSet/>
      <dgm:spPr/>
      <dgm:t>
        <a:bodyPr/>
        <a:lstStyle/>
        <a:p>
          <a:endParaRPr lang="en-IN"/>
        </a:p>
      </dgm:t>
    </dgm:pt>
    <dgm:pt modelId="{7E1A7573-EDFB-446E-81B9-011F65F12DB9}">
      <dgm:prSet custT="1"/>
      <dgm:spPr/>
      <dgm:t>
        <a:bodyPr/>
        <a:lstStyle/>
        <a:p>
          <a:r>
            <a:rPr lang="en-IN" sz="2000" dirty="0"/>
            <a:t>Close Integration with MATLAB Simulink</a:t>
          </a:r>
        </a:p>
      </dgm:t>
    </dgm:pt>
    <dgm:pt modelId="{E5675269-A2FE-4EC9-8DC6-73D8C3BF2EA4}" type="parTrans" cxnId="{B4DE6AAE-FC32-4AA6-AACD-BF092C2FCB97}">
      <dgm:prSet/>
      <dgm:spPr/>
      <dgm:t>
        <a:bodyPr/>
        <a:lstStyle/>
        <a:p>
          <a:endParaRPr lang="en-IN"/>
        </a:p>
      </dgm:t>
    </dgm:pt>
    <dgm:pt modelId="{2A79392C-E90C-42BC-9279-32F291976B75}" type="sibTrans" cxnId="{B4DE6AAE-FC32-4AA6-AACD-BF092C2FCB97}">
      <dgm:prSet/>
      <dgm:spPr/>
      <dgm:t>
        <a:bodyPr/>
        <a:lstStyle/>
        <a:p>
          <a:endParaRPr lang="en-IN"/>
        </a:p>
      </dgm:t>
    </dgm:pt>
    <dgm:pt modelId="{34FA8D41-A9B5-4F52-9EF0-1853694A45B4}" type="pres">
      <dgm:prSet presAssocID="{F88115A4-58F2-4853-86FE-FEBB27872255}" presName="linear" presStyleCnt="0">
        <dgm:presLayoutVars>
          <dgm:dir/>
          <dgm:animLvl val="lvl"/>
          <dgm:resizeHandles val="exact"/>
        </dgm:presLayoutVars>
      </dgm:prSet>
      <dgm:spPr/>
    </dgm:pt>
    <dgm:pt modelId="{4967A918-DE35-4B68-9CC9-A2E54F02F86B}" type="pres">
      <dgm:prSet presAssocID="{3FA098A6-E45C-4FF0-8C6C-D7CEC70437E3}" presName="parentLin" presStyleCnt="0"/>
      <dgm:spPr/>
    </dgm:pt>
    <dgm:pt modelId="{A1E7C3DE-FE25-48AD-9378-86FF0EA25775}" type="pres">
      <dgm:prSet presAssocID="{3FA098A6-E45C-4FF0-8C6C-D7CEC70437E3}" presName="parentLeftMargin" presStyleLbl="node1" presStyleIdx="0" presStyleCnt="4"/>
      <dgm:spPr/>
    </dgm:pt>
    <dgm:pt modelId="{9A0F5031-EB37-41DB-941E-BB11FCD8903F}" type="pres">
      <dgm:prSet presAssocID="{3FA098A6-E45C-4FF0-8C6C-D7CEC70437E3}" presName="parentText" presStyleLbl="node1" presStyleIdx="0" presStyleCnt="4" custScaleY="836027">
        <dgm:presLayoutVars>
          <dgm:chMax val="0"/>
          <dgm:bulletEnabled val="1"/>
        </dgm:presLayoutVars>
      </dgm:prSet>
      <dgm:spPr/>
    </dgm:pt>
    <dgm:pt modelId="{A56E3578-0D8A-42CE-8AE8-D4DE7C01B773}" type="pres">
      <dgm:prSet presAssocID="{3FA098A6-E45C-4FF0-8C6C-D7CEC70437E3}" presName="negativeSpace" presStyleCnt="0"/>
      <dgm:spPr/>
    </dgm:pt>
    <dgm:pt modelId="{CBD3830E-9071-46FE-BCE0-5E90F07E0D04}" type="pres">
      <dgm:prSet presAssocID="{3FA098A6-E45C-4FF0-8C6C-D7CEC70437E3}" presName="childText" presStyleLbl="conFgAcc1" presStyleIdx="0" presStyleCnt="4">
        <dgm:presLayoutVars>
          <dgm:bulletEnabled val="1"/>
        </dgm:presLayoutVars>
      </dgm:prSet>
      <dgm:spPr/>
    </dgm:pt>
    <dgm:pt modelId="{6798FA8A-0BA3-495D-84F8-5B84E64048D0}" type="pres">
      <dgm:prSet presAssocID="{7D573603-61B0-447E-83FA-E8A934AACC47}" presName="spaceBetweenRectangles" presStyleCnt="0"/>
      <dgm:spPr/>
    </dgm:pt>
    <dgm:pt modelId="{C1E8E892-B578-4694-AE71-1319CEB422DE}" type="pres">
      <dgm:prSet presAssocID="{7E1A7573-EDFB-446E-81B9-011F65F12DB9}" presName="parentLin" presStyleCnt="0"/>
      <dgm:spPr/>
    </dgm:pt>
    <dgm:pt modelId="{C5770D72-3AA7-4E62-B83C-4BF71DF86147}" type="pres">
      <dgm:prSet presAssocID="{7E1A7573-EDFB-446E-81B9-011F65F12DB9}" presName="parentLeftMargin" presStyleLbl="node1" presStyleIdx="0" presStyleCnt="4"/>
      <dgm:spPr/>
    </dgm:pt>
    <dgm:pt modelId="{AD075BF9-D41F-4B6E-9D8C-9FAABDEB933E}" type="pres">
      <dgm:prSet presAssocID="{7E1A7573-EDFB-446E-81B9-011F65F12DB9}" presName="parentText" presStyleLbl="node1" presStyleIdx="1" presStyleCnt="4" custScaleY="683755">
        <dgm:presLayoutVars>
          <dgm:chMax val="0"/>
          <dgm:bulletEnabled val="1"/>
        </dgm:presLayoutVars>
      </dgm:prSet>
      <dgm:spPr/>
    </dgm:pt>
    <dgm:pt modelId="{0026AB42-2FB2-49C7-B0A8-AF66519429D5}" type="pres">
      <dgm:prSet presAssocID="{7E1A7573-EDFB-446E-81B9-011F65F12DB9}" presName="negativeSpace" presStyleCnt="0"/>
      <dgm:spPr/>
    </dgm:pt>
    <dgm:pt modelId="{9062A227-B55F-4933-9F46-B9B7B4CA4363}" type="pres">
      <dgm:prSet presAssocID="{7E1A7573-EDFB-446E-81B9-011F65F12DB9}" presName="childText" presStyleLbl="conFgAcc1" presStyleIdx="1" presStyleCnt="4">
        <dgm:presLayoutVars>
          <dgm:bulletEnabled val="1"/>
        </dgm:presLayoutVars>
      </dgm:prSet>
      <dgm:spPr/>
    </dgm:pt>
    <dgm:pt modelId="{F56439D3-1682-4CEA-9C5A-758A77413348}" type="pres">
      <dgm:prSet presAssocID="{2A79392C-E90C-42BC-9279-32F291976B75}" presName="spaceBetweenRectangles" presStyleCnt="0"/>
      <dgm:spPr/>
    </dgm:pt>
    <dgm:pt modelId="{910B7347-B1F9-46F0-8F9A-099A4B6FE8D0}" type="pres">
      <dgm:prSet presAssocID="{55D81D2F-5615-4E9D-B632-EDA29A29BEC9}" presName="parentLin" presStyleCnt="0"/>
      <dgm:spPr/>
    </dgm:pt>
    <dgm:pt modelId="{3B55AF96-5DBD-40FA-BFE3-D0C37C078BE3}" type="pres">
      <dgm:prSet presAssocID="{55D81D2F-5615-4E9D-B632-EDA29A29BEC9}" presName="parentLeftMargin" presStyleLbl="node1" presStyleIdx="1" presStyleCnt="4"/>
      <dgm:spPr/>
    </dgm:pt>
    <dgm:pt modelId="{7502F84D-69FB-48E0-BD87-0A8BC67AE59C}" type="pres">
      <dgm:prSet presAssocID="{55D81D2F-5615-4E9D-B632-EDA29A29BEC9}" presName="parentText" presStyleLbl="node1" presStyleIdx="2" presStyleCnt="4" custScaleY="706617">
        <dgm:presLayoutVars>
          <dgm:chMax val="0"/>
          <dgm:bulletEnabled val="1"/>
        </dgm:presLayoutVars>
      </dgm:prSet>
      <dgm:spPr/>
    </dgm:pt>
    <dgm:pt modelId="{261EE1CC-BF8B-4C28-A6EF-3285EDCFC5A6}" type="pres">
      <dgm:prSet presAssocID="{55D81D2F-5615-4E9D-B632-EDA29A29BEC9}" presName="negativeSpace" presStyleCnt="0"/>
      <dgm:spPr/>
    </dgm:pt>
    <dgm:pt modelId="{BB2065B5-8ACE-4365-8B06-9EC7F3A21F2C}" type="pres">
      <dgm:prSet presAssocID="{55D81D2F-5615-4E9D-B632-EDA29A29BEC9}" presName="childText" presStyleLbl="conFgAcc1" presStyleIdx="2" presStyleCnt="4">
        <dgm:presLayoutVars>
          <dgm:bulletEnabled val="1"/>
        </dgm:presLayoutVars>
      </dgm:prSet>
      <dgm:spPr/>
    </dgm:pt>
    <dgm:pt modelId="{09A8F8BF-9508-4D2D-9BAE-53FDBC065A5B}" type="pres">
      <dgm:prSet presAssocID="{7E31C926-7F9D-472E-A0D4-1172570C4AF6}" presName="spaceBetweenRectangles" presStyleCnt="0"/>
      <dgm:spPr/>
    </dgm:pt>
    <dgm:pt modelId="{0D9EAD79-12E7-45B0-AA0D-B4676E1AEE8A}" type="pres">
      <dgm:prSet presAssocID="{9BBACDF2-7218-4A69-9F29-A602218430EC}" presName="parentLin" presStyleCnt="0"/>
      <dgm:spPr/>
    </dgm:pt>
    <dgm:pt modelId="{C210E1E5-D1DE-4BEF-B229-816AA237D0B4}" type="pres">
      <dgm:prSet presAssocID="{9BBACDF2-7218-4A69-9F29-A602218430EC}" presName="parentLeftMargin" presStyleLbl="node1" presStyleIdx="2" presStyleCnt="4"/>
      <dgm:spPr/>
    </dgm:pt>
    <dgm:pt modelId="{22E6DB74-1F98-4F76-94A3-07C0910CDACA}" type="pres">
      <dgm:prSet presAssocID="{9BBACDF2-7218-4A69-9F29-A602218430EC}" presName="parentText" presStyleLbl="node1" presStyleIdx="3" presStyleCnt="4" custScaleY="717261">
        <dgm:presLayoutVars>
          <dgm:chMax val="0"/>
          <dgm:bulletEnabled val="1"/>
        </dgm:presLayoutVars>
      </dgm:prSet>
      <dgm:spPr/>
    </dgm:pt>
    <dgm:pt modelId="{94370F6C-5DC6-4EFE-99A0-ECD3653BCB23}" type="pres">
      <dgm:prSet presAssocID="{9BBACDF2-7218-4A69-9F29-A602218430EC}" presName="negativeSpace" presStyleCnt="0"/>
      <dgm:spPr/>
    </dgm:pt>
    <dgm:pt modelId="{1BD14335-8605-4E62-9981-77B97F49434C}" type="pres">
      <dgm:prSet presAssocID="{9BBACDF2-7218-4A69-9F29-A602218430EC}" presName="childText" presStyleLbl="conFgAcc1" presStyleIdx="3" presStyleCnt="4">
        <dgm:presLayoutVars>
          <dgm:bulletEnabled val="1"/>
        </dgm:presLayoutVars>
      </dgm:prSet>
      <dgm:spPr/>
    </dgm:pt>
  </dgm:ptLst>
  <dgm:cxnLst>
    <dgm:cxn modelId="{8601643D-2AE7-43AA-8F9B-420350AAE307}" type="presOf" srcId="{F88115A4-58F2-4853-86FE-FEBB27872255}" destId="{34FA8D41-A9B5-4F52-9EF0-1853694A45B4}" srcOrd="0" destOrd="0" presId="urn:microsoft.com/office/officeart/2005/8/layout/list1"/>
    <dgm:cxn modelId="{5F136060-A277-4B98-B606-CB55CF02785E}" type="presOf" srcId="{3FA098A6-E45C-4FF0-8C6C-D7CEC70437E3}" destId="{9A0F5031-EB37-41DB-941E-BB11FCD8903F}" srcOrd="1" destOrd="0" presId="urn:microsoft.com/office/officeart/2005/8/layout/list1"/>
    <dgm:cxn modelId="{C025EA53-91B6-4DD0-95FC-03CBD485CB30}" type="presOf" srcId="{3FA098A6-E45C-4FF0-8C6C-D7CEC70437E3}" destId="{A1E7C3DE-FE25-48AD-9378-86FF0EA25775}" srcOrd="0" destOrd="0" presId="urn:microsoft.com/office/officeart/2005/8/layout/list1"/>
    <dgm:cxn modelId="{697E5158-0102-47BC-AAAB-6876A60C82EB}" srcId="{F88115A4-58F2-4853-86FE-FEBB27872255}" destId="{55D81D2F-5615-4E9D-B632-EDA29A29BEC9}" srcOrd="2" destOrd="0" parTransId="{F1ADB268-5E7A-49A0-9CCD-86BDCEE14ED1}" sibTransId="{7E31C926-7F9D-472E-A0D4-1172570C4AF6}"/>
    <dgm:cxn modelId="{6B6CC687-BDF0-4405-9A2E-06D89B5D6493}" type="presOf" srcId="{9BBACDF2-7218-4A69-9F29-A602218430EC}" destId="{22E6DB74-1F98-4F76-94A3-07C0910CDACA}" srcOrd="1" destOrd="0" presId="urn:microsoft.com/office/officeart/2005/8/layout/list1"/>
    <dgm:cxn modelId="{9AA3F38A-D214-4F04-B904-8F0C0EA62F46}" type="presOf" srcId="{55D81D2F-5615-4E9D-B632-EDA29A29BEC9}" destId="{3B55AF96-5DBD-40FA-BFE3-D0C37C078BE3}" srcOrd="0" destOrd="0" presId="urn:microsoft.com/office/officeart/2005/8/layout/list1"/>
    <dgm:cxn modelId="{B4DE6AAE-FC32-4AA6-AACD-BF092C2FCB97}" srcId="{F88115A4-58F2-4853-86FE-FEBB27872255}" destId="{7E1A7573-EDFB-446E-81B9-011F65F12DB9}" srcOrd="1" destOrd="0" parTransId="{E5675269-A2FE-4EC9-8DC6-73D8C3BF2EA4}" sibTransId="{2A79392C-E90C-42BC-9279-32F291976B75}"/>
    <dgm:cxn modelId="{36F6F0AF-8D9E-45B4-BA99-CEF343E900AD}" type="presOf" srcId="{7E1A7573-EDFB-446E-81B9-011F65F12DB9}" destId="{C5770D72-3AA7-4E62-B83C-4BF71DF86147}" srcOrd="0" destOrd="0" presId="urn:microsoft.com/office/officeart/2005/8/layout/list1"/>
    <dgm:cxn modelId="{B88A48B6-BA3C-41FC-BD9A-AE3A583AD1AB}" type="presOf" srcId="{55D81D2F-5615-4E9D-B632-EDA29A29BEC9}" destId="{7502F84D-69FB-48E0-BD87-0A8BC67AE59C}" srcOrd="1" destOrd="0" presId="urn:microsoft.com/office/officeart/2005/8/layout/list1"/>
    <dgm:cxn modelId="{E3653CB7-C765-4C4B-8BEC-FB84553C30A9}" srcId="{F88115A4-58F2-4853-86FE-FEBB27872255}" destId="{3FA098A6-E45C-4FF0-8C6C-D7CEC70437E3}" srcOrd="0" destOrd="0" parTransId="{6F607EC6-85AE-4903-9AC2-EBB79ECFAA19}" sibTransId="{7D573603-61B0-447E-83FA-E8A934AACC47}"/>
    <dgm:cxn modelId="{C71865C8-5BB1-4FD0-95C9-AE38E91D5381}" type="presOf" srcId="{7E1A7573-EDFB-446E-81B9-011F65F12DB9}" destId="{AD075BF9-D41F-4B6E-9D8C-9FAABDEB933E}" srcOrd="1" destOrd="0" presId="urn:microsoft.com/office/officeart/2005/8/layout/list1"/>
    <dgm:cxn modelId="{4FEFAAD4-4D5D-454C-9B99-2EDB32B63128}" srcId="{F88115A4-58F2-4853-86FE-FEBB27872255}" destId="{9BBACDF2-7218-4A69-9F29-A602218430EC}" srcOrd="3" destOrd="0" parTransId="{17F85561-F5DC-47BA-AAD5-8762A2769577}" sibTransId="{07F2B89A-074A-434B-A094-A7E16490B852}"/>
    <dgm:cxn modelId="{A864A3FF-CBAC-4ED5-94B9-CFFC357EF9F9}" type="presOf" srcId="{9BBACDF2-7218-4A69-9F29-A602218430EC}" destId="{C210E1E5-D1DE-4BEF-B229-816AA237D0B4}" srcOrd="0" destOrd="0" presId="urn:microsoft.com/office/officeart/2005/8/layout/list1"/>
    <dgm:cxn modelId="{3795DB26-95DD-4073-87D1-188D4822B1E7}" type="presParOf" srcId="{34FA8D41-A9B5-4F52-9EF0-1853694A45B4}" destId="{4967A918-DE35-4B68-9CC9-A2E54F02F86B}" srcOrd="0" destOrd="0" presId="urn:microsoft.com/office/officeart/2005/8/layout/list1"/>
    <dgm:cxn modelId="{B6BF3297-BE0A-4211-9860-B31C50BE6F0F}" type="presParOf" srcId="{4967A918-DE35-4B68-9CC9-A2E54F02F86B}" destId="{A1E7C3DE-FE25-48AD-9378-86FF0EA25775}" srcOrd="0" destOrd="0" presId="urn:microsoft.com/office/officeart/2005/8/layout/list1"/>
    <dgm:cxn modelId="{5B221F2F-5A90-4DBF-8A8E-ADEC55E507D9}" type="presParOf" srcId="{4967A918-DE35-4B68-9CC9-A2E54F02F86B}" destId="{9A0F5031-EB37-41DB-941E-BB11FCD8903F}" srcOrd="1" destOrd="0" presId="urn:microsoft.com/office/officeart/2005/8/layout/list1"/>
    <dgm:cxn modelId="{31F80191-2002-460A-BCC3-B1B42CF97461}" type="presParOf" srcId="{34FA8D41-A9B5-4F52-9EF0-1853694A45B4}" destId="{A56E3578-0D8A-42CE-8AE8-D4DE7C01B773}" srcOrd="1" destOrd="0" presId="urn:microsoft.com/office/officeart/2005/8/layout/list1"/>
    <dgm:cxn modelId="{3BAC2A9E-9B56-4994-800D-8AC9797A22FB}" type="presParOf" srcId="{34FA8D41-A9B5-4F52-9EF0-1853694A45B4}" destId="{CBD3830E-9071-46FE-BCE0-5E90F07E0D04}" srcOrd="2" destOrd="0" presId="urn:microsoft.com/office/officeart/2005/8/layout/list1"/>
    <dgm:cxn modelId="{1DCE53BC-37A7-4AE7-AADE-FE5876BCAB4D}" type="presParOf" srcId="{34FA8D41-A9B5-4F52-9EF0-1853694A45B4}" destId="{6798FA8A-0BA3-495D-84F8-5B84E64048D0}" srcOrd="3" destOrd="0" presId="urn:microsoft.com/office/officeart/2005/8/layout/list1"/>
    <dgm:cxn modelId="{0F8DD415-8D58-4640-BE94-91B90FB217E6}" type="presParOf" srcId="{34FA8D41-A9B5-4F52-9EF0-1853694A45B4}" destId="{C1E8E892-B578-4694-AE71-1319CEB422DE}" srcOrd="4" destOrd="0" presId="urn:microsoft.com/office/officeart/2005/8/layout/list1"/>
    <dgm:cxn modelId="{C940B400-53A8-48E3-8FF7-033B46189EAF}" type="presParOf" srcId="{C1E8E892-B578-4694-AE71-1319CEB422DE}" destId="{C5770D72-3AA7-4E62-B83C-4BF71DF86147}" srcOrd="0" destOrd="0" presId="urn:microsoft.com/office/officeart/2005/8/layout/list1"/>
    <dgm:cxn modelId="{98B96062-FE05-4B50-8E4B-EB9BC57192DF}" type="presParOf" srcId="{C1E8E892-B578-4694-AE71-1319CEB422DE}" destId="{AD075BF9-D41F-4B6E-9D8C-9FAABDEB933E}" srcOrd="1" destOrd="0" presId="urn:microsoft.com/office/officeart/2005/8/layout/list1"/>
    <dgm:cxn modelId="{E081CC43-56A6-4D7A-AEC7-F167A696D534}" type="presParOf" srcId="{34FA8D41-A9B5-4F52-9EF0-1853694A45B4}" destId="{0026AB42-2FB2-49C7-B0A8-AF66519429D5}" srcOrd="5" destOrd="0" presId="urn:microsoft.com/office/officeart/2005/8/layout/list1"/>
    <dgm:cxn modelId="{F492A4A2-D20E-40E8-A24E-541E0D47B442}" type="presParOf" srcId="{34FA8D41-A9B5-4F52-9EF0-1853694A45B4}" destId="{9062A227-B55F-4933-9F46-B9B7B4CA4363}" srcOrd="6" destOrd="0" presId="urn:microsoft.com/office/officeart/2005/8/layout/list1"/>
    <dgm:cxn modelId="{160CA06B-6642-41FB-A167-D7A1CA08A534}" type="presParOf" srcId="{34FA8D41-A9B5-4F52-9EF0-1853694A45B4}" destId="{F56439D3-1682-4CEA-9C5A-758A77413348}" srcOrd="7" destOrd="0" presId="urn:microsoft.com/office/officeart/2005/8/layout/list1"/>
    <dgm:cxn modelId="{D573C9DD-8903-4C98-9170-4E92D8A54BC3}" type="presParOf" srcId="{34FA8D41-A9B5-4F52-9EF0-1853694A45B4}" destId="{910B7347-B1F9-46F0-8F9A-099A4B6FE8D0}" srcOrd="8" destOrd="0" presId="urn:microsoft.com/office/officeart/2005/8/layout/list1"/>
    <dgm:cxn modelId="{29501F02-34B9-428C-AA74-A35B9CEDF6DD}" type="presParOf" srcId="{910B7347-B1F9-46F0-8F9A-099A4B6FE8D0}" destId="{3B55AF96-5DBD-40FA-BFE3-D0C37C078BE3}" srcOrd="0" destOrd="0" presId="urn:microsoft.com/office/officeart/2005/8/layout/list1"/>
    <dgm:cxn modelId="{9FF06FE8-9A24-4960-AF9A-04CC5B79A0C2}" type="presParOf" srcId="{910B7347-B1F9-46F0-8F9A-099A4B6FE8D0}" destId="{7502F84D-69FB-48E0-BD87-0A8BC67AE59C}" srcOrd="1" destOrd="0" presId="urn:microsoft.com/office/officeart/2005/8/layout/list1"/>
    <dgm:cxn modelId="{8501882F-D549-4C7A-B6A9-F706C2A5866D}" type="presParOf" srcId="{34FA8D41-A9B5-4F52-9EF0-1853694A45B4}" destId="{261EE1CC-BF8B-4C28-A6EF-3285EDCFC5A6}" srcOrd="9" destOrd="0" presId="urn:microsoft.com/office/officeart/2005/8/layout/list1"/>
    <dgm:cxn modelId="{95FD2A5A-18BC-4E07-B446-27BAB974072E}" type="presParOf" srcId="{34FA8D41-A9B5-4F52-9EF0-1853694A45B4}" destId="{BB2065B5-8ACE-4365-8B06-9EC7F3A21F2C}" srcOrd="10" destOrd="0" presId="urn:microsoft.com/office/officeart/2005/8/layout/list1"/>
    <dgm:cxn modelId="{1B3C880C-8C5F-4CAE-B10A-80A8F0643435}" type="presParOf" srcId="{34FA8D41-A9B5-4F52-9EF0-1853694A45B4}" destId="{09A8F8BF-9508-4D2D-9BAE-53FDBC065A5B}" srcOrd="11" destOrd="0" presId="urn:microsoft.com/office/officeart/2005/8/layout/list1"/>
    <dgm:cxn modelId="{99144401-B326-4B98-914C-B4F577B5BD1D}" type="presParOf" srcId="{34FA8D41-A9B5-4F52-9EF0-1853694A45B4}" destId="{0D9EAD79-12E7-45B0-AA0D-B4676E1AEE8A}" srcOrd="12" destOrd="0" presId="urn:microsoft.com/office/officeart/2005/8/layout/list1"/>
    <dgm:cxn modelId="{A78E0090-A780-4D9F-B3E5-C4181D0C5A2F}" type="presParOf" srcId="{0D9EAD79-12E7-45B0-AA0D-B4676E1AEE8A}" destId="{C210E1E5-D1DE-4BEF-B229-816AA237D0B4}" srcOrd="0" destOrd="0" presId="urn:microsoft.com/office/officeart/2005/8/layout/list1"/>
    <dgm:cxn modelId="{416E897B-8C31-497F-B85E-9CCC139257CC}" type="presParOf" srcId="{0D9EAD79-12E7-45B0-AA0D-B4676E1AEE8A}" destId="{22E6DB74-1F98-4F76-94A3-07C0910CDACA}" srcOrd="1" destOrd="0" presId="urn:microsoft.com/office/officeart/2005/8/layout/list1"/>
    <dgm:cxn modelId="{BE8B95DA-85EB-4EC8-95BC-D41F779E0042}" type="presParOf" srcId="{34FA8D41-A9B5-4F52-9EF0-1853694A45B4}" destId="{94370F6C-5DC6-4EFE-99A0-ECD3653BCB23}" srcOrd="13" destOrd="0" presId="urn:microsoft.com/office/officeart/2005/8/layout/list1"/>
    <dgm:cxn modelId="{9F3CFFD7-3273-4FB6-9B1D-2F1DE7CD2A37}" type="presParOf" srcId="{34FA8D41-A9B5-4F52-9EF0-1853694A45B4}" destId="{1BD14335-8605-4E62-9981-77B97F49434C}"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4EA9AD-30C1-462A-A0EA-789573B38708}" type="doc">
      <dgm:prSet loTypeId="urn:microsoft.com/office/officeart/2005/8/layout/gear1" loCatId="relationship" qsTypeId="urn:microsoft.com/office/officeart/2005/8/quickstyle/simple1" qsCatId="simple" csTypeId="urn:microsoft.com/office/officeart/2005/8/colors/accent3_3" csCatId="accent3" phldr="1"/>
      <dgm:spPr/>
    </dgm:pt>
    <dgm:pt modelId="{8A7D2884-DE74-4A09-A487-E258FF7898C1}">
      <dgm:prSet phldrT="[Text]" custT="1"/>
      <dgm:spPr/>
      <dgm:t>
        <a:bodyPr/>
        <a:lstStyle/>
        <a:p>
          <a:r>
            <a:rPr lang="en-IN" sz="2000" dirty="0">
              <a:latin typeface="Bahnschrift SemiBold" panose="020B0502040204020203" pitchFamily="34" charset="0"/>
            </a:rPr>
            <a:t>Implementing Haze Removal Algorithm</a:t>
          </a:r>
        </a:p>
      </dgm:t>
    </dgm:pt>
    <dgm:pt modelId="{15A50F90-FEAA-4303-BFFD-422816812487}" type="parTrans" cxnId="{B730AD97-5A1B-4372-951C-F3E44E346BB6}">
      <dgm:prSet/>
      <dgm:spPr/>
      <dgm:t>
        <a:bodyPr/>
        <a:lstStyle/>
        <a:p>
          <a:endParaRPr lang="en-IN"/>
        </a:p>
      </dgm:t>
    </dgm:pt>
    <dgm:pt modelId="{01B795CD-5D66-4EB4-9768-1DE6B0538556}" type="sibTrans" cxnId="{B730AD97-5A1B-4372-951C-F3E44E346BB6}">
      <dgm:prSet/>
      <dgm:spPr/>
      <dgm:t>
        <a:bodyPr/>
        <a:lstStyle/>
        <a:p>
          <a:endParaRPr lang="en-IN"/>
        </a:p>
      </dgm:t>
    </dgm:pt>
    <dgm:pt modelId="{5EB56398-A181-449E-A3F1-3EF5EACA091A}">
      <dgm:prSet phldrT="[Text]"/>
      <dgm:spPr/>
      <dgm:t>
        <a:bodyPr/>
        <a:lstStyle/>
        <a:p>
          <a:r>
            <a:rPr lang="en-IN" b="1" dirty="0">
              <a:latin typeface="Bahnschrift SemiBold" panose="020B0502040204020203" pitchFamily="34" charset="0"/>
            </a:rPr>
            <a:t>Real Time Video Processing </a:t>
          </a:r>
        </a:p>
      </dgm:t>
    </dgm:pt>
    <dgm:pt modelId="{0FFD277A-3F4A-4E60-8CA8-86BCA8D009A1}" type="parTrans" cxnId="{5E64408A-D011-4C37-BE25-95E9BFF0C208}">
      <dgm:prSet/>
      <dgm:spPr/>
      <dgm:t>
        <a:bodyPr/>
        <a:lstStyle/>
        <a:p>
          <a:endParaRPr lang="en-IN"/>
        </a:p>
      </dgm:t>
    </dgm:pt>
    <dgm:pt modelId="{DB990F0A-A89A-4F4B-A63D-C7884E396415}" type="sibTrans" cxnId="{5E64408A-D011-4C37-BE25-95E9BFF0C208}">
      <dgm:prSet/>
      <dgm:spPr/>
      <dgm:t>
        <a:bodyPr/>
        <a:lstStyle/>
        <a:p>
          <a:endParaRPr lang="en-IN"/>
        </a:p>
      </dgm:t>
    </dgm:pt>
    <dgm:pt modelId="{3E79FD96-533A-4D33-A138-8D3552050C1B}">
      <dgm:prSet phldrT="[Text]" custT="1"/>
      <dgm:spPr/>
      <dgm:t>
        <a:bodyPr/>
        <a:lstStyle/>
        <a:p>
          <a:r>
            <a:rPr lang="en-IN" sz="1800" dirty="0">
              <a:latin typeface="Bahnschrift SemiBold" panose="020B0502040204020203" pitchFamily="34" charset="0"/>
            </a:rPr>
            <a:t>Designing Custom DSP Filters</a:t>
          </a:r>
        </a:p>
      </dgm:t>
    </dgm:pt>
    <dgm:pt modelId="{1150EDAF-5D0E-49B5-AFB3-DFBA814988D1}" type="parTrans" cxnId="{1DEE9825-53B6-4288-8E0C-CC735DA20035}">
      <dgm:prSet/>
      <dgm:spPr/>
      <dgm:t>
        <a:bodyPr/>
        <a:lstStyle/>
        <a:p>
          <a:endParaRPr lang="en-IN"/>
        </a:p>
      </dgm:t>
    </dgm:pt>
    <dgm:pt modelId="{A0400B51-A0D2-4F00-A7A6-AA1D27FDF4D5}" type="sibTrans" cxnId="{1DEE9825-53B6-4288-8E0C-CC735DA20035}">
      <dgm:prSet/>
      <dgm:spPr/>
      <dgm:t>
        <a:bodyPr/>
        <a:lstStyle/>
        <a:p>
          <a:endParaRPr lang="en-IN"/>
        </a:p>
      </dgm:t>
    </dgm:pt>
    <dgm:pt modelId="{FEB39A3B-D995-48B8-90EE-6B3C55394059}" type="pres">
      <dgm:prSet presAssocID="{DF4EA9AD-30C1-462A-A0EA-789573B38708}" presName="composite" presStyleCnt="0">
        <dgm:presLayoutVars>
          <dgm:chMax val="3"/>
          <dgm:animLvl val="lvl"/>
          <dgm:resizeHandles val="exact"/>
        </dgm:presLayoutVars>
      </dgm:prSet>
      <dgm:spPr/>
    </dgm:pt>
    <dgm:pt modelId="{A15F962F-C1D4-4AED-960B-4EB4A312F3B2}" type="pres">
      <dgm:prSet presAssocID="{8A7D2884-DE74-4A09-A487-E258FF7898C1}" presName="gear1" presStyleLbl="node1" presStyleIdx="0" presStyleCnt="3">
        <dgm:presLayoutVars>
          <dgm:chMax val="1"/>
          <dgm:bulletEnabled val="1"/>
        </dgm:presLayoutVars>
      </dgm:prSet>
      <dgm:spPr/>
    </dgm:pt>
    <dgm:pt modelId="{18805111-9152-4B41-A252-6635617A2E2D}" type="pres">
      <dgm:prSet presAssocID="{8A7D2884-DE74-4A09-A487-E258FF7898C1}" presName="gear1srcNode" presStyleLbl="node1" presStyleIdx="0" presStyleCnt="3"/>
      <dgm:spPr/>
    </dgm:pt>
    <dgm:pt modelId="{801E6500-D862-4ED9-BC6D-AC59332944AF}" type="pres">
      <dgm:prSet presAssocID="{8A7D2884-DE74-4A09-A487-E258FF7898C1}" presName="gear1dstNode" presStyleLbl="node1" presStyleIdx="0" presStyleCnt="3"/>
      <dgm:spPr/>
    </dgm:pt>
    <dgm:pt modelId="{BCF3C5D9-FAFD-48E8-A330-9A149385F6EE}" type="pres">
      <dgm:prSet presAssocID="{5EB56398-A181-449E-A3F1-3EF5EACA091A}" presName="gear2" presStyleLbl="node1" presStyleIdx="1" presStyleCnt="3">
        <dgm:presLayoutVars>
          <dgm:chMax val="1"/>
          <dgm:bulletEnabled val="1"/>
        </dgm:presLayoutVars>
      </dgm:prSet>
      <dgm:spPr/>
    </dgm:pt>
    <dgm:pt modelId="{AE78F609-0A73-46E7-A9B3-59B5EFC29EFE}" type="pres">
      <dgm:prSet presAssocID="{5EB56398-A181-449E-A3F1-3EF5EACA091A}" presName="gear2srcNode" presStyleLbl="node1" presStyleIdx="1" presStyleCnt="3"/>
      <dgm:spPr/>
    </dgm:pt>
    <dgm:pt modelId="{ECEE4C8E-776B-40C9-829E-E15777B38347}" type="pres">
      <dgm:prSet presAssocID="{5EB56398-A181-449E-A3F1-3EF5EACA091A}" presName="gear2dstNode" presStyleLbl="node1" presStyleIdx="1" presStyleCnt="3"/>
      <dgm:spPr/>
    </dgm:pt>
    <dgm:pt modelId="{3CF75A04-AB9B-4ACC-852F-70A42AA32EBF}" type="pres">
      <dgm:prSet presAssocID="{3E79FD96-533A-4D33-A138-8D3552050C1B}" presName="gear3" presStyleLbl="node1" presStyleIdx="2" presStyleCnt="3"/>
      <dgm:spPr/>
    </dgm:pt>
    <dgm:pt modelId="{968929D9-394C-4D3C-BC97-48EBFE6295D1}" type="pres">
      <dgm:prSet presAssocID="{3E79FD96-533A-4D33-A138-8D3552050C1B}" presName="gear3tx" presStyleLbl="node1" presStyleIdx="2" presStyleCnt="3">
        <dgm:presLayoutVars>
          <dgm:chMax val="1"/>
          <dgm:bulletEnabled val="1"/>
        </dgm:presLayoutVars>
      </dgm:prSet>
      <dgm:spPr/>
    </dgm:pt>
    <dgm:pt modelId="{572459E7-68EB-4C26-A2C0-BE38A868E55C}" type="pres">
      <dgm:prSet presAssocID="{3E79FD96-533A-4D33-A138-8D3552050C1B}" presName="gear3srcNode" presStyleLbl="node1" presStyleIdx="2" presStyleCnt="3"/>
      <dgm:spPr/>
    </dgm:pt>
    <dgm:pt modelId="{BE6C2C2B-F976-46CB-8126-416C2BA552CB}" type="pres">
      <dgm:prSet presAssocID="{3E79FD96-533A-4D33-A138-8D3552050C1B}" presName="gear3dstNode" presStyleLbl="node1" presStyleIdx="2" presStyleCnt="3"/>
      <dgm:spPr/>
    </dgm:pt>
    <dgm:pt modelId="{D9473285-F7DB-4780-860E-5BAD097BB06B}" type="pres">
      <dgm:prSet presAssocID="{01B795CD-5D66-4EB4-9768-1DE6B0538556}" presName="connector1" presStyleLbl="sibTrans2D1" presStyleIdx="0" presStyleCnt="3"/>
      <dgm:spPr/>
    </dgm:pt>
    <dgm:pt modelId="{CC633D87-7ED6-4664-907D-EEA795E4532B}" type="pres">
      <dgm:prSet presAssocID="{DB990F0A-A89A-4F4B-A63D-C7884E396415}" presName="connector2" presStyleLbl="sibTrans2D1" presStyleIdx="1" presStyleCnt="3"/>
      <dgm:spPr/>
    </dgm:pt>
    <dgm:pt modelId="{40CD5CC7-713A-43D5-95A8-69424CFF7866}" type="pres">
      <dgm:prSet presAssocID="{A0400B51-A0D2-4F00-A7A6-AA1D27FDF4D5}" presName="connector3" presStyleLbl="sibTrans2D1" presStyleIdx="2" presStyleCnt="3"/>
      <dgm:spPr/>
    </dgm:pt>
  </dgm:ptLst>
  <dgm:cxnLst>
    <dgm:cxn modelId="{9702B808-8E34-429F-B764-7BBE9920196D}" type="presOf" srcId="{3E79FD96-533A-4D33-A138-8D3552050C1B}" destId="{968929D9-394C-4D3C-BC97-48EBFE6295D1}" srcOrd="1" destOrd="0" presId="urn:microsoft.com/office/officeart/2005/8/layout/gear1"/>
    <dgm:cxn modelId="{90ECF113-D471-4310-9033-E19FB18A295C}" type="presOf" srcId="{DF4EA9AD-30C1-462A-A0EA-789573B38708}" destId="{FEB39A3B-D995-48B8-90EE-6B3C55394059}" srcOrd="0" destOrd="0" presId="urn:microsoft.com/office/officeart/2005/8/layout/gear1"/>
    <dgm:cxn modelId="{9C919F24-D6B6-4912-BFA1-B9053815165E}" type="presOf" srcId="{8A7D2884-DE74-4A09-A487-E258FF7898C1}" destId="{801E6500-D862-4ED9-BC6D-AC59332944AF}" srcOrd="2" destOrd="0" presId="urn:microsoft.com/office/officeart/2005/8/layout/gear1"/>
    <dgm:cxn modelId="{1DEE9825-53B6-4288-8E0C-CC735DA20035}" srcId="{DF4EA9AD-30C1-462A-A0EA-789573B38708}" destId="{3E79FD96-533A-4D33-A138-8D3552050C1B}" srcOrd="2" destOrd="0" parTransId="{1150EDAF-5D0E-49B5-AFB3-DFBA814988D1}" sibTransId="{A0400B51-A0D2-4F00-A7A6-AA1D27FDF4D5}"/>
    <dgm:cxn modelId="{4B804250-4B97-4F0E-BB40-E24B79993CE5}" type="presOf" srcId="{01B795CD-5D66-4EB4-9768-1DE6B0538556}" destId="{D9473285-F7DB-4780-860E-5BAD097BB06B}" srcOrd="0" destOrd="0" presId="urn:microsoft.com/office/officeart/2005/8/layout/gear1"/>
    <dgm:cxn modelId="{F3D51180-E186-4710-9BBB-E892855E6C85}" type="presOf" srcId="{DB990F0A-A89A-4F4B-A63D-C7884E396415}" destId="{CC633D87-7ED6-4664-907D-EEA795E4532B}" srcOrd="0" destOrd="0" presId="urn:microsoft.com/office/officeart/2005/8/layout/gear1"/>
    <dgm:cxn modelId="{5E64408A-D011-4C37-BE25-95E9BFF0C208}" srcId="{DF4EA9AD-30C1-462A-A0EA-789573B38708}" destId="{5EB56398-A181-449E-A3F1-3EF5EACA091A}" srcOrd="1" destOrd="0" parTransId="{0FFD277A-3F4A-4E60-8CA8-86BCA8D009A1}" sibTransId="{DB990F0A-A89A-4F4B-A63D-C7884E396415}"/>
    <dgm:cxn modelId="{B730AD97-5A1B-4372-951C-F3E44E346BB6}" srcId="{DF4EA9AD-30C1-462A-A0EA-789573B38708}" destId="{8A7D2884-DE74-4A09-A487-E258FF7898C1}" srcOrd="0" destOrd="0" parTransId="{15A50F90-FEAA-4303-BFFD-422816812487}" sibTransId="{01B795CD-5D66-4EB4-9768-1DE6B0538556}"/>
    <dgm:cxn modelId="{0CA8449C-542C-4BE8-ABFD-50D7F1E7803E}" type="presOf" srcId="{A0400B51-A0D2-4F00-A7A6-AA1D27FDF4D5}" destId="{40CD5CC7-713A-43D5-95A8-69424CFF7866}" srcOrd="0" destOrd="0" presId="urn:microsoft.com/office/officeart/2005/8/layout/gear1"/>
    <dgm:cxn modelId="{066592AD-90A6-4925-B906-18567AA15741}" type="presOf" srcId="{3E79FD96-533A-4D33-A138-8D3552050C1B}" destId="{BE6C2C2B-F976-46CB-8126-416C2BA552CB}" srcOrd="3" destOrd="0" presId="urn:microsoft.com/office/officeart/2005/8/layout/gear1"/>
    <dgm:cxn modelId="{9A9E01B4-E9C3-4137-AB1D-BF63B1139BD8}" type="presOf" srcId="{3E79FD96-533A-4D33-A138-8D3552050C1B}" destId="{572459E7-68EB-4C26-A2C0-BE38A868E55C}" srcOrd="2" destOrd="0" presId="urn:microsoft.com/office/officeart/2005/8/layout/gear1"/>
    <dgm:cxn modelId="{6E4AD8D5-B58E-412D-A915-9C5849872ECC}" type="presOf" srcId="{5EB56398-A181-449E-A3F1-3EF5EACA091A}" destId="{BCF3C5D9-FAFD-48E8-A330-9A149385F6EE}" srcOrd="0" destOrd="0" presId="urn:microsoft.com/office/officeart/2005/8/layout/gear1"/>
    <dgm:cxn modelId="{50EE09D6-45BD-445B-B27E-76BFB8639E7B}" type="presOf" srcId="{5EB56398-A181-449E-A3F1-3EF5EACA091A}" destId="{AE78F609-0A73-46E7-A9B3-59B5EFC29EFE}" srcOrd="1" destOrd="0" presId="urn:microsoft.com/office/officeart/2005/8/layout/gear1"/>
    <dgm:cxn modelId="{72094DE2-03AD-47B0-950F-8FCBB2DA25EC}" type="presOf" srcId="{8A7D2884-DE74-4A09-A487-E258FF7898C1}" destId="{A15F962F-C1D4-4AED-960B-4EB4A312F3B2}" srcOrd="0" destOrd="0" presId="urn:microsoft.com/office/officeart/2005/8/layout/gear1"/>
    <dgm:cxn modelId="{9941FFE8-7808-4779-8D39-E36647EBE866}" type="presOf" srcId="{3E79FD96-533A-4D33-A138-8D3552050C1B}" destId="{3CF75A04-AB9B-4ACC-852F-70A42AA32EBF}" srcOrd="0" destOrd="0" presId="urn:microsoft.com/office/officeart/2005/8/layout/gear1"/>
    <dgm:cxn modelId="{1F382CF3-225E-493B-8063-7B64B8958398}" type="presOf" srcId="{8A7D2884-DE74-4A09-A487-E258FF7898C1}" destId="{18805111-9152-4B41-A252-6635617A2E2D}" srcOrd="1" destOrd="0" presId="urn:microsoft.com/office/officeart/2005/8/layout/gear1"/>
    <dgm:cxn modelId="{91308BF4-81AA-4EC2-9F74-410524817EE9}" type="presOf" srcId="{5EB56398-A181-449E-A3F1-3EF5EACA091A}" destId="{ECEE4C8E-776B-40C9-829E-E15777B38347}" srcOrd="2" destOrd="0" presId="urn:microsoft.com/office/officeart/2005/8/layout/gear1"/>
    <dgm:cxn modelId="{183AFBA0-B3CF-4899-B183-A6F1B6628F05}" type="presParOf" srcId="{FEB39A3B-D995-48B8-90EE-6B3C55394059}" destId="{A15F962F-C1D4-4AED-960B-4EB4A312F3B2}" srcOrd="0" destOrd="0" presId="urn:microsoft.com/office/officeart/2005/8/layout/gear1"/>
    <dgm:cxn modelId="{361C1917-9C3A-4740-8B6E-9662BF31B3DF}" type="presParOf" srcId="{FEB39A3B-D995-48B8-90EE-6B3C55394059}" destId="{18805111-9152-4B41-A252-6635617A2E2D}" srcOrd="1" destOrd="0" presId="urn:microsoft.com/office/officeart/2005/8/layout/gear1"/>
    <dgm:cxn modelId="{C5C66CF5-D836-486F-A4CB-07E6176D5AFB}" type="presParOf" srcId="{FEB39A3B-D995-48B8-90EE-6B3C55394059}" destId="{801E6500-D862-4ED9-BC6D-AC59332944AF}" srcOrd="2" destOrd="0" presId="urn:microsoft.com/office/officeart/2005/8/layout/gear1"/>
    <dgm:cxn modelId="{6E81EE5C-8AF9-4E7D-89FD-B991E3908EA7}" type="presParOf" srcId="{FEB39A3B-D995-48B8-90EE-6B3C55394059}" destId="{BCF3C5D9-FAFD-48E8-A330-9A149385F6EE}" srcOrd="3" destOrd="0" presId="urn:microsoft.com/office/officeart/2005/8/layout/gear1"/>
    <dgm:cxn modelId="{1144FF70-843C-4055-80D1-CF17F2B04E04}" type="presParOf" srcId="{FEB39A3B-D995-48B8-90EE-6B3C55394059}" destId="{AE78F609-0A73-46E7-A9B3-59B5EFC29EFE}" srcOrd="4" destOrd="0" presId="urn:microsoft.com/office/officeart/2005/8/layout/gear1"/>
    <dgm:cxn modelId="{B4A4B792-2066-4C6E-849C-2E128ECEA700}" type="presParOf" srcId="{FEB39A3B-D995-48B8-90EE-6B3C55394059}" destId="{ECEE4C8E-776B-40C9-829E-E15777B38347}" srcOrd="5" destOrd="0" presId="urn:microsoft.com/office/officeart/2005/8/layout/gear1"/>
    <dgm:cxn modelId="{E12A22F7-3EA9-45A8-8E9C-F07C37226361}" type="presParOf" srcId="{FEB39A3B-D995-48B8-90EE-6B3C55394059}" destId="{3CF75A04-AB9B-4ACC-852F-70A42AA32EBF}" srcOrd="6" destOrd="0" presId="urn:microsoft.com/office/officeart/2005/8/layout/gear1"/>
    <dgm:cxn modelId="{878C9515-8D1A-47E3-9C03-1450177F6AA3}" type="presParOf" srcId="{FEB39A3B-D995-48B8-90EE-6B3C55394059}" destId="{968929D9-394C-4D3C-BC97-48EBFE6295D1}" srcOrd="7" destOrd="0" presId="urn:microsoft.com/office/officeart/2005/8/layout/gear1"/>
    <dgm:cxn modelId="{AC307795-1419-43C2-800B-DC059F6CA820}" type="presParOf" srcId="{FEB39A3B-D995-48B8-90EE-6B3C55394059}" destId="{572459E7-68EB-4C26-A2C0-BE38A868E55C}" srcOrd="8" destOrd="0" presId="urn:microsoft.com/office/officeart/2005/8/layout/gear1"/>
    <dgm:cxn modelId="{0C19EB60-5137-45EE-BCA9-18E68D079980}" type="presParOf" srcId="{FEB39A3B-D995-48B8-90EE-6B3C55394059}" destId="{BE6C2C2B-F976-46CB-8126-416C2BA552CB}" srcOrd="9" destOrd="0" presId="urn:microsoft.com/office/officeart/2005/8/layout/gear1"/>
    <dgm:cxn modelId="{F5328566-B389-4AE6-9175-5E0C3BE24A18}" type="presParOf" srcId="{FEB39A3B-D995-48B8-90EE-6B3C55394059}" destId="{D9473285-F7DB-4780-860E-5BAD097BB06B}" srcOrd="10" destOrd="0" presId="urn:microsoft.com/office/officeart/2005/8/layout/gear1"/>
    <dgm:cxn modelId="{3973C4E6-FFDC-45BC-8BF9-07AD7320D51F}" type="presParOf" srcId="{FEB39A3B-D995-48B8-90EE-6B3C55394059}" destId="{CC633D87-7ED6-4664-907D-EEA795E4532B}" srcOrd="11" destOrd="0" presId="urn:microsoft.com/office/officeart/2005/8/layout/gear1"/>
    <dgm:cxn modelId="{27FFB6CC-1FDA-4B39-A155-02A0E1692B8F}" type="presParOf" srcId="{FEB39A3B-D995-48B8-90EE-6B3C55394059}" destId="{40CD5CC7-713A-43D5-95A8-69424CFF7866}"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3830E-9071-46FE-BCE0-5E90F07E0D04}">
      <dsp:nvSpPr>
        <dsp:cNvPr id="0" name=""/>
        <dsp:cNvSpPr/>
      </dsp:nvSpPr>
      <dsp:spPr>
        <a:xfrm>
          <a:off x="0" y="1733487"/>
          <a:ext cx="9183969" cy="1512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0F5031-EB37-41DB-941E-BB11FCD8903F}">
      <dsp:nvSpPr>
        <dsp:cNvPr id="0" name=""/>
        <dsp:cNvSpPr/>
      </dsp:nvSpPr>
      <dsp:spPr>
        <a:xfrm>
          <a:off x="458750" y="341276"/>
          <a:ext cx="6422500" cy="148077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2993" tIns="0" rIns="242993" bIns="0" numCol="1" spcCol="1270" anchor="ctr" anchorCtr="0">
          <a:noAutofit/>
        </a:bodyPr>
        <a:lstStyle/>
        <a:p>
          <a:pPr marL="0" lvl="0" indent="0" algn="l" defTabSz="889000">
            <a:lnSpc>
              <a:spcPct val="90000"/>
            </a:lnSpc>
            <a:spcBef>
              <a:spcPct val="0"/>
            </a:spcBef>
            <a:spcAft>
              <a:spcPct val="35000"/>
            </a:spcAft>
            <a:buNone/>
          </a:pPr>
          <a:r>
            <a:rPr lang="en-IN" sz="2000" kern="1200" dirty="0">
              <a:latin typeface="Bookman Old Style" panose="02050604050505020204" pitchFamily="18" charset="0"/>
            </a:rPr>
            <a:t>Co-simulating the FPGA module with pixel vector provided by MATLAB Simulink Blocks</a:t>
          </a:r>
          <a:endParaRPr lang="en-IN" sz="2000" kern="1200" dirty="0"/>
        </a:p>
      </dsp:txBody>
      <dsp:txXfrm>
        <a:off x="531035" y="413561"/>
        <a:ext cx="6277930" cy="1336201"/>
      </dsp:txXfrm>
    </dsp:sp>
    <dsp:sp modelId="{9062A227-B55F-4933-9F46-B9B7B4CA4363}">
      <dsp:nvSpPr>
        <dsp:cNvPr id="0" name=""/>
        <dsp:cNvSpPr/>
      </dsp:nvSpPr>
      <dsp:spPr>
        <a:xfrm>
          <a:off x="0" y="3039594"/>
          <a:ext cx="9183969" cy="1512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D075BF9-D41F-4B6E-9D8C-9FAABDEB933E}">
      <dsp:nvSpPr>
        <dsp:cNvPr id="0" name=""/>
        <dsp:cNvSpPr/>
      </dsp:nvSpPr>
      <dsp:spPr>
        <a:xfrm>
          <a:off x="458750" y="1917087"/>
          <a:ext cx="6422500" cy="121106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2993" tIns="0" rIns="242993" bIns="0" numCol="1" spcCol="1270" anchor="ctr" anchorCtr="0">
          <a:noAutofit/>
        </a:bodyPr>
        <a:lstStyle/>
        <a:p>
          <a:pPr marL="0" lvl="0" indent="0" algn="l" defTabSz="889000">
            <a:lnSpc>
              <a:spcPct val="90000"/>
            </a:lnSpc>
            <a:spcBef>
              <a:spcPct val="0"/>
            </a:spcBef>
            <a:spcAft>
              <a:spcPct val="35000"/>
            </a:spcAft>
            <a:buNone/>
          </a:pPr>
          <a:r>
            <a:rPr lang="en-IN" sz="2000" kern="1200" dirty="0"/>
            <a:t>Close Integration with MATLAB Simulink</a:t>
          </a:r>
        </a:p>
      </dsp:txBody>
      <dsp:txXfrm>
        <a:off x="517869" y="1976206"/>
        <a:ext cx="6304262" cy="1092828"/>
      </dsp:txXfrm>
    </dsp:sp>
    <dsp:sp modelId="{BB2065B5-8ACE-4365-8B06-9EC7F3A21F2C}">
      <dsp:nvSpPr>
        <dsp:cNvPr id="0" name=""/>
        <dsp:cNvSpPr/>
      </dsp:nvSpPr>
      <dsp:spPr>
        <a:xfrm>
          <a:off x="0" y="4386194"/>
          <a:ext cx="9183969" cy="1512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02F84D-69FB-48E0-BD87-0A8BC67AE59C}">
      <dsp:nvSpPr>
        <dsp:cNvPr id="0" name=""/>
        <dsp:cNvSpPr/>
      </dsp:nvSpPr>
      <dsp:spPr>
        <a:xfrm>
          <a:off x="458750" y="3223194"/>
          <a:ext cx="6422500" cy="12515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2993" tIns="0" rIns="242993" bIns="0" numCol="1" spcCol="1270" anchor="ctr" anchorCtr="0">
          <a:noAutofit/>
        </a:bodyPr>
        <a:lstStyle/>
        <a:p>
          <a:pPr marL="0" lvl="0" indent="0" algn="l" defTabSz="889000">
            <a:lnSpc>
              <a:spcPct val="90000"/>
            </a:lnSpc>
            <a:spcBef>
              <a:spcPct val="0"/>
            </a:spcBef>
            <a:spcAft>
              <a:spcPct val="35000"/>
            </a:spcAft>
            <a:buNone/>
          </a:pPr>
          <a:r>
            <a:rPr lang="en-IN" sz="2000" kern="1200" dirty="0">
              <a:latin typeface="Bookman Old Style" panose="02050604050505020204" pitchFamily="18" charset="0"/>
            </a:rPr>
            <a:t>Xilinx DSP Block set such as adders, multipliers, registers, filters and memories for application specific design</a:t>
          </a:r>
          <a:endParaRPr lang="en-IN" sz="2000" kern="1200" dirty="0"/>
        </a:p>
      </dsp:txBody>
      <dsp:txXfrm>
        <a:off x="519846" y="3284290"/>
        <a:ext cx="6300308" cy="1129368"/>
      </dsp:txXfrm>
    </dsp:sp>
    <dsp:sp modelId="{1BD14335-8605-4E62-9981-77B97F49434C}">
      <dsp:nvSpPr>
        <dsp:cNvPr id="0" name=""/>
        <dsp:cNvSpPr/>
      </dsp:nvSpPr>
      <dsp:spPr>
        <a:xfrm>
          <a:off x="0" y="5751646"/>
          <a:ext cx="9183969" cy="1512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E6DB74-1F98-4F76-94A3-07C0910CDACA}">
      <dsp:nvSpPr>
        <dsp:cNvPr id="0" name=""/>
        <dsp:cNvSpPr/>
      </dsp:nvSpPr>
      <dsp:spPr>
        <a:xfrm>
          <a:off x="458750" y="4569794"/>
          <a:ext cx="6422500" cy="127041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2993" tIns="0" rIns="242993" bIns="0" numCol="1" spcCol="1270" anchor="ctr" anchorCtr="0">
          <a:noAutofit/>
        </a:bodyPr>
        <a:lstStyle/>
        <a:p>
          <a:pPr marL="0" lvl="0" indent="0" algn="l" defTabSz="889000">
            <a:lnSpc>
              <a:spcPct val="90000"/>
            </a:lnSpc>
            <a:spcBef>
              <a:spcPct val="0"/>
            </a:spcBef>
            <a:spcAft>
              <a:spcPct val="35000"/>
            </a:spcAft>
            <a:buNone/>
          </a:pPr>
          <a:r>
            <a:rPr lang="en-IN" sz="2000" kern="1200" dirty="0">
              <a:latin typeface="Bookman Old Style" panose="02050604050505020204" pitchFamily="18" charset="0"/>
            </a:rPr>
            <a:t>Downstream FPGA implementation steps including synthesis and place and route are automatically performed to generate an FPGA programming file.</a:t>
          </a:r>
          <a:endParaRPr lang="en-IN" sz="2000" kern="1200" dirty="0"/>
        </a:p>
      </dsp:txBody>
      <dsp:txXfrm>
        <a:off x="520766" y="4631810"/>
        <a:ext cx="6298468" cy="11463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5F962F-C1D4-4AED-960B-4EB4A312F3B2}">
      <dsp:nvSpPr>
        <dsp:cNvPr id="0" name=""/>
        <dsp:cNvSpPr/>
      </dsp:nvSpPr>
      <dsp:spPr>
        <a:xfrm>
          <a:off x="3793066" y="2438400"/>
          <a:ext cx="2980266" cy="2980266"/>
        </a:xfrm>
        <a:prstGeom prst="gear9">
          <a:avLst/>
        </a:prstGeom>
        <a:solidFill>
          <a:schemeClr val="accent3">
            <a:shade val="8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Bahnschrift SemiBold" panose="020B0502040204020203" pitchFamily="34" charset="0"/>
            </a:rPr>
            <a:t>Implementing Haze Removal Algorithm</a:t>
          </a:r>
        </a:p>
      </dsp:txBody>
      <dsp:txXfrm>
        <a:off x="4392232" y="3136513"/>
        <a:ext cx="1781934" cy="1531918"/>
      </dsp:txXfrm>
    </dsp:sp>
    <dsp:sp modelId="{BCF3C5D9-FAFD-48E8-A330-9A149385F6EE}">
      <dsp:nvSpPr>
        <dsp:cNvPr id="0" name=""/>
        <dsp:cNvSpPr/>
      </dsp:nvSpPr>
      <dsp:spPr>
        <a:xfrm>
          <a:off x="2059093" y="1733973"/>
          <a:ext cx="2167466" cy="2167466"/>
        </a:xfrm>
        <a:prstGeom prst="gear6">
          <a:avLst/>
        </a:prstGeom>
        <a:solidFill>
          <a:schemeClr val="accent3">
            <a:shade val="80000"/>
            <a:hueOff val="-186536"/>
            <a:satOff val="-3008"/>
            <a:lumOff val="1513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b="1" kern="1200" dirty="0">
              <a:latin typeface="Bahnschrift SemiBold" panose="020B0502040204020203" pitchFamily="34" charset="0"/>
            </a:rPr>
            <a:t>Real Time Video Processing </a:t>
          </a:r>
        </a:p>
      </dsp:txBody>
      <dsp:txXfrm>
        <a:off x="2604759" y="2282937"/>
        <a:ext cx="1076134" cy="1069538"/>
      </dsp:txXfrm>
    </dsp:sp>
    <dsp:sp modelId="{3CF75A04-AB9B-4ACC-852F-70A42AA32EBF}">
      <dsp:nvSpPr>
        <dsp:cNvPr id="0" name=""/>
        <dsp:cNvSpPr/>
      </dsp:nvSpPr>
      <dsp:spPr>
        <a:xfrm rot="20700000">
          <a:off x="3273095" y="238642"/>
          <a:ext cx="2123675" cy="2123675"/>
        </a:xfrm>
        <a:prstGeom prst="gear6">
          <a:avLst/>
        </a:prstGeom>
        <a:solidFill>
          <a:schemeClr val="accent3">
            <a:shade val="80000"/>
            <a:hueOff val="-373072"/>
            <a:satOff val="-6016"/>
            <a:lumOff val="3026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Bahnschrift SemiBold" panose="020B0502040204020203" pitchFamily="34" charset="0"/>
            </a:rPr>
            <a:t>Designing Custom DSP Filters</a:t>
          </a:r>
        </a:p>
      </dsp:txBody>
      <dsp:txXfrm rot="-20700000">
        <a:off x="3738879" y="704426"/>
        <a:ext cx="1192106" cy="1192106"/>
      </dsp:txXfrm>
    </dsp:sp>
    <dsp:sp modelId="{D9473285-F7DB-4780-860E-5BAD097BB06B}">
      <dsp:nvSpPr>
        <dsp:cNvPr id="0" name=""/>
        <dsp:cNvSpPr/>
      </dsp:nvSpPr>
      <dsp:spPr>
        <a:xfrm>
          <a:off x="3577577" y="1980864"/>
          <a:ext cx="3814741" cy="3814741"/>
        </a:xfrm>
        <a:prstGeom prst="circularArrow">
          <a:avLst>
            <a:gd name="adj1" fmla="val 4688"/>
            <a:gd name="adj2" fmla="val 299029"/>
            <a:gd name="adj3" fmla="val 2539295"/>
            <a:gd name="adj4" fmla="val 15812321"/>
            <a:gd name="adj5" fmla="val 5469"/>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C633D87-7ED6-4664-907D-EEA795E4532B}">
      <dsp:nvSpPr>
        <dsp:cNvPr id="0" name=""/>
        <dsp:cNvSpPr/>
      </dsp:nvSpPr>
      <dsp:spPr>
        <a:xfrm>
          <a:off x="1675238" y="1249140"/>
          <a:ext cx="2771648" cy="2771648"/>
        </a:xfrm>
        <a:prstGeom prst="leftCircularArrow">
          <a:avLst>
            <a:gd name="adj1" fmla="val 6452"/>
            <a:gd name="adj2" fmla="val 429999"/>
            <a:gd name="adj3" fmla="val 10489124"/>
            <a:gd name="adj4" fmla="val 14837806"/>
            <a:gd name="adj5" fmla="val 7527"/>
          </a:avLst>
        </a:prstGeom>
        <a:solidFill>
          <a:schemeClr val="accent3">
            <a:shade val="90000"/>
            <a:hueOff val="-186520"/>
            <a:satOff val="-2785"/>
            <a:lumOff val="1383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CD5CC7-713A-43D5-95A8-69424CFF7866}">
      <dsp:nvSpPr>
        <dsp:cNvPr id="0" name=""/>
        <dsp:cNvSpPr/>
      </dsp:nvSpPr>
      <dsp:spPr>
        <a:xfrm>
          <a:off x="2781867" y="-231776"/>
          <a:ext cx="2988394" cy="2988394"/>
        </a:xfrm>
        <a:prstGeom prst="circularArrow">
          <a:avLst>
            <a:gd name="adj1" fmla="val 5984"/>
            <a:gd name="adj2" fmla="val 394124"/>
            <a:gd name="adj3" fmla="val 13313824"/>
            <a:gd name="adj4" fmla="val 10508221"/>
            <a:gd name="adj5" fmla="val 6981"/>
          </a:avLst>
        </a:prstGeom>
        <a:solidFill>
          <a:schemeClr val="accent3">
            <a:shade val="90000"/>
            <a:hueOff val="-373040"/>
            <a:satOff val="-5570"/>
            <a:lumOff val="27679"/>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561F55-0F94-4AC6-835F-ADF85E20146F}" type="datetimeFigureOut">
              <a:rPr lang="en-IN" smtClean="0"/>
              <a:t>21-04-2019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516FCB-A55F-4165-902B-60ECD63393EA}" type="slidenum">
              <a:rPr lang="en-IN" smtClean="0"/>
              <a:t>‹#›</a:t>
            </a:fld>
            <a:endParaRPr lang="en-IN"/>
          </a:p>
        </p:txBody>
      </p:sp>
    </p:spTree>
    <p:extLst>
      <p:ext uri="{BB962C8B-B14F-4D97-AF65-F5344CB8AC3E}">
        <p14:creationId xmlns:p14="http://schemas.microsoft.com/office/powerpoint/2010/main" val="1246420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561F55-0F94-4AC6-835F-ADF85E20146F}" type="datetimeFigureOut">
              <a:rPr lang="en-IN" smtClean="0"/>
              <a:t>21-04-2019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516FCB-A55F-4165-902B-60ECD63393EA}" type="slidenum">
              <a:rPr lang="en-IN" smtClean="0"/>
              <a:t>‹#›</a:t>
            </a:fld>
            <a:endParaRPr lang="en-IN"/>
          </a:p>
        </p:txBody>
      </p:sp>
    </p:spTree>
    <p:extLst>
      <p:ext uri="{BB962C8B-B14F-4D97-AF65-F5344CB8AC3E}">
        <p14:creationId xmlns:p14="http://schemas.microsoft.com/office/powerpoint/2010/main" val="1214368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561F55-0F94-4AC6-835F-ADF85E20146F}" type="datetimeFigureOut">
              <a:rPr lang="en-IN" smtClean="0"/>
              <a:t>21-04-2019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516FCB-A55F-4165-902B-60ECD63393E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99343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561F55-0F94-4AC6-835F-ADF85E20146F}" type="datetimeFigureOut">
              <a:rPr lang="en-IN" smtClean="0"/>
              <a:t>21-04-2019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516FCB-A55F-4165-902B-60ECD63393EA}" type="slidenum">
              <a:rPr lang="en-IN" smtClean="0"/>
              <a:t>‹#›</a:t>
            </a:fld>
            <a:endParaRPr lang="en-IN"/>
          </a:p>
        </p:txBody>
      </p:sp>
    </p:spTree>
    <p:extLst>
      <p:ext uri="{BB962C8B-B14F-4D97-AF65-F5344CB8AC3E}">
        <p14:creationId xmlns:p14="http://schemas.microsoft.com/office/powerpoint/2010/main" val="1043357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561F55-0F94-4AC6-835F-ADF85E20146F}" type="datetimeFigureOut">
              <a:rPr lang="en-IN" smtClean="0"/>
              <a:t>21-04-2019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516FCB-A55F-4165-902B-60ECD63393E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27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561F55-0F94-4AC6-835F-ADF85E20146F}" type="datetimeFigureOut">
              <a:rPr lang="en-IN" smtClean="0"/>
              <a:t>21-04-2019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516FCB-A55F-4165-902B-60ECD63393EA}" type="slidenum">
              <a:rPr lang="en-IN" smtClean="0"/>
              <a:t>‹#›</a:t>
            </a:fld>
            <a:endParaRPr lang="en-IN"/>
          </a:p>
        </p:txBody>
      </p:sp>
    </p:spTree>
    <p:extLst>
      <p:ext uri="{BB962C8B-B14F-4D97-AF65-F5344CB8AC3E}">
        <p14:creationId xmlns:p14="http://schemas.microsoft.com/office/powerpoint/2010/main" val="3604177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561F55-0F94-4AC6-835F-ADF85E20146F}" type="datetimeFigureOut">
              <a:rPr lang="en-IN" smtClean="0"/>
              <a:t>21-04-2019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516FCB-A55F-4165-902B-60ECD63393EA}" type="slidenum">
              <a:rPr lang="en-IN" smtClean="0"/>
              <a:t>‹#›</a:t>
            </a:fld>
            <a:endParaRPr lang="en-IN"/>
          </a:p>
        </p:txBody>
      </p:sp>
    </p:spTree>
    <p:extLst>
      <p:ext uri="{BB962C8B-B14F-4D97-AF65-F5344CB8AC3E}">
        <p14:creationId xmlns:p14="http://schemas.microsoft.com/office/powerpoint/2010/main" val="1469805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561F55-0F94-4AC6-835F-ADF85E20146F}" type="datetimeFigureOut">
              <a:rPr lang="en-IN" smtClean="0"/>
              <a:t>21-04-2019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516FCB-A55F-4165-902B-60ECD63393EA}" type="slidenum">
              <a:rPr lang="en-IN" smtClean="0"/>
              <a:t>‹#›</a:t>
            </a:fld>
            <a:endParaRPr lang="en-IN"/>
          </a:p>
        </p:txBody>
      </p:sp>
    </p:spTree>
    <p:extLst>
      <p:ext uri="{BB962C8B-B14F-4D97-AF65-F5344CB8AC3E}">
        <p14:creationId xmlns:p14="http://schemas.microsoft.com/office/powerpoint/2010/main" val="3966981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561F55-0F94-4AC6-835F-ADF85E20146F}" type="datetimeFigureOut">
              <a:rPr lang="en-IN" smtClean="0"/>
              <a:t>21-04-2019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516FCB-A55F-4165-902B-60ECD63393EA}" type="slidenum">
              <a:rPr lang="en-IN" smtClean="0"/>
              <a:t>‹#›</a:t>
            </a:fld>
            <a:endParaRPr lang="en-IN"/>
          </a:p>
        </p:txBody>
      </p:sp>
    </p:spTree>
    <p:extLst>
      <p:ext uri="{BB962C8B-B14F-4D97-AF65-F5344CB8AC3E}">
        <p14:creationId xmlns:p14="http://schemas.microsoft.com/office/powerpoint/2010/main" val="2595571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561F55-0F94-4AC6-835F-ADF85E20146F}" type="datetimeFigureOut">
              <a:rPr lang="en-IN" smtClean="0"/>
              <a:t>21-04-2019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516FCB-A55F-4165-902B-60ECD63393EA}" type="slidenum">
              <a:rPr lang="en-IN" smtClean="0"/>
              <a:t>‹#›</a:t>
            </a:fld>
            <a:endParaRPr lang="en-IN"/>
          </a:p>
        </p:txBody>
      </p:sp>
    </p:spTree>
    <p:extLst>
      <p:ext uri="{BB962C8B-B14F-4D97-AF65-F5344CB8AC3E}">
        <p14:creationId xmlns:p14="http://schemas.microsoft.com/office/powerpoint/2010/main" val="1869420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561F55-0F94-4AC6-835F-ADF85E20146F}" type="datetimeFigureOut">
              <a:rPr lang="en-IN" smtClean="0"/>
              <a:t>21-04-2019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516FCB-A55F-4165-902B-60ECD63393EA}" type="slidenum">
              <a:rPr lang="en-IN" smtClean="0"/>
              <a:t>‹#›</a:t>
            </a:fld>
            <a:endParaRPr lang="en-IN"/>
          </a:p>
        </p:txBody>
      </p:sp>
    </p:spTree>
    <p:extLst>
      <p:ext uri="{BB962C8B-B14F-4D97-AF65-F5344CB8AC3E}">
        <p14:creationId xmlns:p14="http://schemas.microsoft.com/office/powerpoint/2010/main" val="280245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561F55-0F94-4AC6-835F-ADF85E20146F}" type="datetimeFigureOut">
              <a:rPr lang="en-IN" smtClean="0"/>
              <a:t>21-04-2019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516FCB-A55F-4165-902B-60ECD63393EA}" type="slidenum">
              <a:rPr lang="en-IN" smtClean="0"/>
              <a:t>‹#›</a:t>
            </a:fld>
            <a:endParaRPr lang="en-IN"/>
          </a:p>
        </p:txBody>
      </p:sp>
    </p:spTree>
    <p:extLst>
      <p:ext uri="{BB962C8B-B14F-4D97-AF65-F5344CB8AC3E}">
        <p14:creationId xmlns:p14="http://schemas.microsoft.com/office/powerpoint/2010/main" val="270519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561F55-0F94-4AC6-835F-ADF85E20146F}" type="datetimeFigureOut">
              <a:rPr lang="en-IN" smtClean="0"/>
              <a:t>21-04-2019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516FCB-A55F-4165-902B-60ECD63393EA}" type="slidenum">
              <a:rPr lang="en-IN" smtClean="0"/>
              <a:t>‹#›</a:t>
            </a:fld>
            <a:endParaRPr lang="en-IN"/>
          </a:p>
        </p:txBody>
      </p:sp>
    </p:spTree>
    <p:extLst>
      <p:ext uri="{BB962C8B-B14F-4D97-AF65-F5344CB8AC3E}">
        <p14:creationId xmlns:p14="http://schemas.microsoft.com/office/powerpoint/2010/main" val="3398394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61F55-0F94-4AC6-835F-ADF85E20146F}" type="datetimeFigureOut">
              <a:rPr lang="en-IN" smtClean="0"/>
              <a:t>21-04-2019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516FCB-A55F-4165-902B-60ECD63393EA}" type="slidenum">
              <a:rPr lang="en-IN" smtClean="0"/>
              <a:t>‹#›</a:t>
            </a:fld>
            <a:endParaRPr lang="en-IN"/>
          </a:p>
        </p:txBody>
      </p:sp>
    </p:spTree>
    <p:extLst>
      <p:ext uri="{BB962C8B-B14F-4D97-AF65-F5344CB8AC3E}">
        <p14:creationId xmlns:p14="http://schemas.microsoft.com/office/powerpoint/2010/main" val="1386595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561F55-0F94-4AC6-835F-ADF85E20146F}" type="datetimeFigureOut">
              <a:rPr lang="en-IN" smtClean="0"/>
              <a:t>21-04-2019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516FCB-A55F-4165-902B-60ECD63393EA}" type="slidenum">
              <a:rPr lang="en-IN" smtClean="0"/>
              <a:t>‹#›</a:t>
            </a:fld>
            <a:endParaRPr lang="en-IN"/>
          </a:p>
        </p:txBody>
      </p:sp>
    </p:spTree>
    <p:extLst>
      <p:ext uri="{BB962C8B-B14F-4D97-AF65-F5344CB8AC3E}">
        <p14:creationId xmlns:p14="http://schemas.microsoft.com/office/powerpoint/2010/main" val="1456874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561F55-0F94-4AC6-835F-ADF85E20146F}" type="datetimeFigureOut">
              <a:rPr lang="en-IN" smtClean="0"/>
              <a:t>21-04-2019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516FCB-A55F-4165-902B-60ECD63393EA}" type="slidenum">
              <a:rPr lang="en-IN" smtClean="0"/>
              <a:t>‹#›</a:t>
            </a:fld>
            <a:endParaRPr lang="en-IN"/>
          </a:p>
        </p:txBody>
      </p:sp>
    </p:spTree>
    <p:extLst>
      <p:ext uri="{BB962C8B-B14F-4D97-AF65-F5344CB8AC3E}">
        <p14:creationId xmlns:p14="http://schemas.microsoft.com/office/powerpoint/2010/main" val="4093840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3561F55-0F94-4AC6-835F-ADF85E20146F}" type="datetimeFigureOut">
              <a:rPr lang="en-IN" smtClean="0"/>
              <a:t>21-04-2019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F516FCB-A55F-4165-902B-60ECD63393EA}" type="slidenum">
              <a:rPr lang="en-IN" smtClean="0"/>
              <a:t>‹#›</a:t>
            </a:fld>
            <a:endParaRPr lang="en-IN"/>
          </a:p>
        </p:txBody>
      </p:sp>
    </p:spTree>
    <p:extLst>
      <p:ext uri="{BB962C8B-B14F-4D97-AF65-F5344CB8AC3E}">
        <p14:creationId xmlns:p14="http://schemas.microsoft.com/office/powerpoint/2010/main" val="422712659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C4F359-793F-418C-BCA3-BBA6B47BE3B9}"/>
              </a:ext>
            </a:extLst>
          </p:cNvPr>
          <p:cNvSpPr txBox="1"/>
          <p:nvPr/>
        </p:nvSpPr>
        <p:spPr>
          <a:xfrm>
            <a:off x="6440557" y="3896139"/>
            <a:ext cx="4638261" cy="1169551"/>
          </a:xfrm>
          <a:prstGeom prst="rect">
            <a:avLst/>
          </a:prstGeom>
          <a:noFill/>
        </p:spPr>
        <p:txBody>
          <a:bodyPr wrap="square" rtlCol="0">
            <a:spAutoFit/>
          </a:bodyPr>
          <a:lstStyle/>
          <a:p>
            <a:r>
              <a:rPr lang="en-IN" sz="2400" dirty="0">
                <a:solidFill>
                  <a:srgbClr val="7030A0"/>
                </a:solidFill>
                <a:latin typeface="Bahnschrift SemiBold SemiConden" panose="020B0502040204020203" pitchFamily="34" charset="0"/>
              </a:rPr>
              <a:t>Supervised By :- </a:t>
            </a:r>
          </a:p>
          <a:p>
            <a:endParaRPr lang="en-IN" dirty="0">
              <a:latin typeface="Bahnschrift SemiBold SemiConden" panose="020B0502040204020203" pitchFamily="34" charset="0"/>
            </a:endParaRPr>
          </a:p>
          <a:p>
            <a:r>
              <a:rPr lang="en-IN" sz="2800" dirty="0" err="1">
                <a:solidFill>
                  <a:srgbClr val="FF0000"/>
                </a:solidFill>
                <a:latin typeface="Bahnschrift SemiBold SemiConden" panose="020B0502040204020203" pitchFamily="34" charset="0"/>
              </a:rPr>
              <a:t>Dr.</a:t>
            </a:r>
            <a:r>
              <a:rPr lang="en-IN" sz="2800" dirty="0">
                <a:solidFill>
                  <a:srgbClr val="FF0000"/>
                </a:solidFill>
                <a:latin typeface="Bahnschrift SemiBold SemiConden" panose="020B0502040204020203" pitchFamily="34" charset="0"/>
              </a:rPr>
              <a:t> Kishor P. </a:t>
            </a:r>
            <a:r>
              <a:rPr lang="en-IN" sz="2800" dirty="0" err="1">
                <a:solidFill>
                  <a:srgbClr val="FF0000"/>
                </a:solidFill>
                <a:latin typeface="Bahnschrift SemiBold SemiConden" panose="020B0502040204020203" pitchFamily="34" charset="0"/>
              </a:rPr>
              <a:t>Sarawadekar</a:t>
            </a:r>
            <a:endParaRPr lang="en-IN" sz="2800" dirty="0">
              <a:solidFill>
                <a:srgbClr val="FF0000"/>
              </a:solidFill>
              <a:latin typeface="Bahnschrift SemiBold SemiConden" panose="020B0502040204020203" pitchFamily="34" charset="0"/>
            </a:endParaRPr>
          </a:p>
        </p:txBody>
      </p:sp>
      <p:sp>
        <p:nvSpPr>
          <p:cNvPr id="7" name="TextBox 6">
            <a:extLst>
              <a:ext uri="{FF2B5EF4-FFF2-40B4-BE49-F238E27FC236}">
                <a16:creationId xmlns:a16="http://schemas.microsoft.com/office/drawing/2014/main" id="{6E78867B-F16A-46D9-A3CE-65CAEEEB0191}"/>
              </a:ext>
            </a:extLst>
          </p:cNvPr>
          <p:cNvSpPr txBox="1"/>
          <p:nvPr/>
        </p:nvSpPr>
        <p:spPr>
          <a:xfrm>
            <a:off x="1113182" y="3551583"/>
            <a:ext cx="4545497" cy="2308324"/>
          </a:xfrm>
          <a:prstGeom prst="rect">
            <a:avLst/>
          </a:prstGeom>
          <a:noFill/>
        </p:spPr>
        <p:txBody>
          <a:bodyPr wrap="square" rtlCol="0">
            <a:spAutoFit/>
          </a:bodyPr>
          <a:lstStyle/>
          <a:p>
            <a:r>
              <a:rPr lang="en-IN" sz="2400" dirty="0">
                <a:solidFill>
                  <a:srgbClr val="7030A0"/>
                </a:solidFill>
                <a:latin typeface="Bahnschrift SemiBold SemiConden" panose="020B0502040204020203" pitchFamily="34" charset="0"/>
              </a:rPr>
              <a:t>Submitted By :- </a:t>
            </a:r>
          </a:p>
          <a:p>
            <a:endParaRPr lang="en-IN" sz="2400" dirty="0">
              <a:solidFill>
                <a:srgbClr val="7030A0"/>
              </a:solidFill>
              <a:latin typeface="Bahnschrift SemiBold SemiConden" panose="020B0502040204020203" pitchFamily="34" charset="0"/>
            </a:endParaRPr>
          </a:p>
          <a:p>
            <a:pPr marL="342900" indent="-342900">
              <a:buAutoNum type="arabicPeriod"/>
            </a:pPr>
            <a:r>
              <a:rPr lang="en-IN" sz="2400" dirty="0">
                <a:solidFill>
                  <a:srgbClr val="7030A0"/>
                </a:solidFill>
                <a:latin typeface="Bahnschrift SemiBold SemiConden" panose="020B0502040204020203" pitchFamily="34" charset="0"/>
              </a:rPr>
              <a:t>Aman Shreshtha (16095005)</a:t>
            </a:r>
          </a:p>
          <a:p>
            <a:pPr marL="342900" indent="-342900">
              <a:buAutoNum type="arabicPeriod"/>
            </a:pPr>
            <a:r>
              <a:rPr lang="en-IN" sz="2400" dirty="0">
                <a:solidFill>
                  <a:srgbClr val="7030A0"/>
                </a:solidFill>
                <a:latin typeface="Bahnschrift SemiBold SemiConden" panose="020B0502040204020203" pitchFamily="34" charset="0"/>
              </a:rPr>
              <a:t>Asif Hasan (160950)</a:t>
            </a:r>
          </a:p>
          <a:p>
            <a:pPr marL="342900" indent="-342900">
              <a:buAutoNum type="arabicPeriod"/>
            </a:pPr>
            <a:r>
              <a:rPr lang="en-IN" sz="2400" dirty="0">
                <a:solidFill>
                  <a:srgbClr val="7030A0"/>
                </a:solidFill>
                <a:latin typeface="Bahnschrift SemiBold SemiConden" panose="020B0502040204020203" pitchFamily="34" charset="0"/>
              </a:rPr>
              <a:t>Arpit Gupta (160950)</a:t>
            </a:r>
          </a:p>
          <a:p>
            <a:pPr marL="342900" indent="-342900">
              <a:buAutoNum type="arabicPeriod"/>
            </a:pPr>
            <a:r>
              <a:rPr lang="en-IN" sz="2400" dirty="0">
                <a:solidFill>
                  <a:srgbClr val="7030A0"/>
                </a:solidFill>
                <a:latin typeface="Bahnschrift SemiBold SemiConden" panose="020B0502040204020203" pitchFamily="34" charset="0"/>
              </a:rPr>
              <a:t>Deepak Maurya (16095009) </a:t>
            </a:r>
          </a:p>
        </p:txBody>
      </p:sp>
      <p:sp>
        <p:nvSpPr>
          <p:cNvPr id="8" name="TextBox 7">
            <a:extLst>
              <a:ext uri="{FF2B5EF4-FFF2-40B4-BE49-F238E27FC236}">
                <a16:creationId xmlns:a16="http://schemas.microsoft.com/office/drawing/2014/main" id="{72F4CEBB-E3BB-431C-8807-36C0FAF0DDD5}"/>
              </a:ext>
            </a:extLst>
          </p:cNvPr>
          <p:cNvSpPr txBox="1"/>
          <p:nvPr/>
        </p:nvSpPr>
        <p:spPr>
          <a:xfrm>
            <a:off x="2020956" y="1126434"/>
            <a:ext cx="8150087" cy="1323439"/>
          </a:xfrm>
          <a:prstGeom prst="rect">
            <a:avLst/>
          </a:prstGeom>
          <a:noFill/>
        </p:spPr>
        <p:txBody>
          <a:bodyPr wrap="square" rtlCol="0">
            <a:spAutoFit/>
          </a:bodyPr>
          <a:lstStyle/>
          <a:p>
            <a:r>
              <a:rPr lang="en-IN" sz="8000" dirty="0" err="1">
                <a:solidFill>
                  <a:srgbClr val="FF0000"/>
                </a:solidFill>
                <a:latin typeface="Algerian" panose="04020705040A02060702" pitchFamily="82" charset="0"/>
              </a:rPr>
              <a:t>B.Tech</a:t>
            </a:r>
            <a:r>
              <a:rPr lang="en-IN" sz="8000" dirty="0">
                <a:solidFill>
                  <a:srgbClr val="FF0000"/>
                </a:solidFill>
                <a:latin typeface="Algerian" panose="04020705040A02060702" pitchFamily="82" charset="0"/>
              </a:rPr>
              <a:t> Project</a:t>
            </a:r>
          </a:p>
        </p:txBody>
      </p:sp>
    </p:spTree>
    <p:extLst>
      <p:ext uri="{BB962C8B-B14F-4D97-AF65-F5344CB8AC3E}">
        <p14:creationId xmlns:p14="http://schemas.microsoft.com/office/powerpoint/2010/main" val="3381951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C2491-ED9B-4C4B-9A92-1E4B59AB499E}"/>
              </a:ext>
            </a:extLst>
          </p:cNvPr>
          <p:cNvSpPr>
            <a:spLocks noGrp="1"/>
          </p:cNvSpPr>
          <p:nvPr>
            <p:ph type="title"/>
          </p:nvPr>
        </p:nvSpPr>
        <p:spPr>
          <a:xfrm>
            <a:off x="3124821" y="387064"/>
            <a:ext cx="4331988" cy="1320800"/>
          </a:xfrm>
        </p:spPr>
        <p:txBody>
          <a:bodyPr>
            <a:normAutofit/>
          </a:bodyPr>
          <a:lstStyle/>
          <a:p>
            <a:r>
              <a:rPr lang="en-IN" sz="4000" dirty="0">
                <a:solidFill>
                  <a:srgbClr val="FF0000"/>
                </a:solidFill>
                <a:latin typeface="Algerian" panose="04020705040A02060702" pitchFamily="82" charset="0"/>
              </a:rPr>
              <a:t>Block Diagram </a:t>
            </a:r>
          </a:p>
        </p:txBody>
      </p:sp>
      <p:pic>
        <p:nvPicPr>
          <p:cNvPr id="5" name="Picture 4">
            <a:extLst>
              <a:ext uri="{FF2B5EF4-FFF2-40B4-BE49-F238E27FC236}">
                <a16:creationId xmlns:a16="http://schemas.microsoft.com/office/drawing/2014/main" id="{D6467473-F61A-46DD-A7DC-BA2824FEC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102" y="1509081"/>
            <a:ext cx="6581425" cy="4339545"/>
          </a:xfrm>
          <a:prstGeom prst="rect">
            <a:avLst/>
          </a:prstGeom>
        </p:spPr>
      </p:pic>
    </p:spTree>
    <p:extLst>
      <p:ext uri="{BB962C8B-B14F-4D97-AF65-F5344CB8AC3E}">
        <p14:creationId xmlns:p14="http://schemas.microsoft.com/office/powerpoint/2010/main" val="342223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A5666-E7E7-49F2-99F3-0670DD0B33D4}"/>
              </a:ext>
            </a:extLst>
          </p:cNvPr>
          <p:cNvSpPr>
            <a:spLocks noGrp="1"/>
          </p:cNvSpPr>
          <p:nvPr>
            <p:ph type="title"/>
          </p:nvPr>
        </p:nvSpPr>
        <p:spPr>
          <a:xfrm>
            <a:off x="1062905" y="768626"/>
            <a:ext cx="8596668" cy="1320800"/>
          </a:xfrm>
        </p:spPr>
        <p:txBody>
          <a:bodyPr>
            <a:normAutofit/>
          </a:bodyPr>
          <a:lstStyle/>
          <a:p>
            <a:r>
              <a:rPr lang="en-IN" sz="4000" dirty="0">
                <a:solidFill>
                  <a:srgbClr val="FF0000"/>
                </a:solidFill>
                <a:latin typeface="Algerian" panose="04020705040A02060702" pitchFamily="82" charset="0"/>
              </a:rPr>
              <a:t>Pre-processing on </a:t>
            </a:r>
            <a:r>
              <a:rPr lang="en-IN" sz="4000" dirty="0" err="1">
                <a:solidFill>
                  <a:srgbClr val="FF0000"/>
                </a:solidFill>
                <a:latin typeface="Algerian" panose="04020705040A02060702" pitchFamily="82" charset="0"/>
              </a:rPr>
              <a:t>Matlab</a:t>
            </a:r>
            <a:endParaRPr lang="en-IN" sz="4000"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ED0D4254-5B81-425D-AFDB-F2362B3960A0}"/>
              </a:ext>
            </a:extLst>
          </p:cNvPr>
          <p:cNvSpPr>
            <a:spLocks noGrp="1"/>
          </p:cNvSpPr>
          <p:nvPr>
            <p:ph idx="1"/>
          </p:nvPr>
        </p:nvSpPr>
        <p:spPr>
          <a:xfrm>
            <a:off x="756845" y="1970062"/>
            <a:ext cx="8996753" cy="3880773"/>
          </a:xfrm>
        </p:spPr>
        <p:txBody>
          <a:bodyPr>
            <a:normAutofit/>
          </a:bodyPr>
          <a:lstStyle/>
          <a:p>
            <a:pPr>
              <a:buFont typeface="Wingdings" panose="05000000000000000000" pitchFamily="2" charset="2"/>
              <a:buChar char="v"/>
            </a:pPr>
            <a:endParaRPr lang="en" sz="2400" dirty="0">
              <a:solidFill>
                <a:srgbClr val="7030A0"/>
              </a:solidFill>
              <a:latin typeface="Bahnschrift SemiBold SemiConden" panose="020B0502040204020203" pitchFamily="34" charset="0"/>
            </a:endParaRPr>
          </a:p>
          <a:p>
            <a:pPr>
              <a:buFont typeface="Wingdings" panose="05000000000000000000" pitchFamily="2" charset="2"/>
              <a:buChar char="v"/>
            </a:pPr>
            <a:r>
              <a:rPr lang="en-IN" sz="2400" dirty="0">
                <a:solidFill>
                  <a:srgbClr val="7030A0"/>
                </a:solidFill>
                <a:latin typeface="Bahnschrift SemiBold SemiConden" panose="020B0502040204020203" pitchFamily="34" charset="0"/>
              </a:rPr>
              <a:t>Pre-processing of the image is done using MATLAB. </a:t>
            </a:r>
          </a:p>
          <a:p>
            <a:pPr>
              <a:buFont typeface="Wingdings" panose="05000000000000000000" pitchFamily="2" charset="2"/>
              <a:buChar char="v"/>
            </a:pPr>
            <a:r>
              <a:rPr lang="en-IN" sz="2400" dirty="0">
                <a:solidFill>
                  <a:srgbClr val="7030A0"/>
                </a:solidFill>
                <a:latin typeface="Bahnschrift SemiBold SemiConden" panose="020B0502040204020203" pitchFamily="34" charset="0"/>
              </a:rPr>
              <a:t>First an image is read into the workspace. </a:t>
            </a:r>
          </a:p>
          <a:p>
            <a:pPr>
              <a:buFont typeface="Wingdings" panose="05000000000000000000" pitchFamily="2" charset="2"/>
              <a:buChar char="v"/>
            </a:pPr>
            <a:r>
              <a:rPr lang="en-IN" sz="2400" dirty="0">
                <a:solidFill>
                  <a:srgbClr val="7030A0"/>
                </a:solidFill>
                <a:latin typeface="Bahnschrift SemiBold SemiConden" panose="020B0502040204020203" pitchFamily="34" charset="0"/>
              </a:rPr>
              <a:t>Then it is converted to </a:t>
            </a:r>
            <a:r>
              <a:rPr lang="en-IN" sz="2400" dirty="0" err="1">
                <a:solidFill>
                  <a:srgbClr val="7030A0"/>
                </a:solidFill>
                <a:latin typeface="Bahnschrift SemiBold SemiConden" panose="020B0502040204020203" pitchFamily="34" charset="0"/>
              </a:rPr>
              <a:t>gray</a:t>
            </a:r>
            <a:r>
              <a:rPr lang="en-IN" sz="2400" dirty="0">
                <a:solidFill>
                  <a:srgbClr val="7030A0"/>
                </a:solidFill>
                <a:latin typeface="Bahnschrift SemiBold SemiConden" panose="020B0502040204020203" pitchFamily="34" charset="0"/>
              </a:rPr>
              <a:t> scale using different methods depending on the format of image like jpg, bmp or </a:t>
            </a:r>
            <a:r>
              <a:rPr lang="en-IN" sz="2400" dirty="0" err="1">
                <a:solidFill>
                  <a:srgbClr val="7030A0"/>
                </a:solidFill>
                <a:latin typeface="Bahnschrift SemiBold SemiConden" panose="020B0502040204020203" pitchFamily="34" charset="0"/>
              </a:rPr>
              <a:t>png</a:t>
            </a:r>
            <a:r>
              <a:rPr lang="en-IN" sz="2400" dirty="0">
                <a:solidFill>
                  <a:srgbClr val="7030A0"/>
                </a:solidFill>
                <a:latin typeface="Bahnschrift SemiBold SemiConden" panose="020B0502040204020203" pitchFamily="34" charset="0"/>
              </a:rPr>
              <a:t>. </a:t>
            </a:r>
          </a:p>
          <a:p>
            <a:pPr>
              <a:buFont typeface="Wingdings" panose="05000000000000000000" pitchFamily="2" charset="2"/>
              <a:buChar char="v"/>
            </a:pPr>
            <a:r>
              <a:rPr lang="en-IN" sz="2400" dirty="0">
                <a:solidFill>
                  <a:srgbClr val="7030A0"/>
                </a:solidFill>
                <a:latin typeface="Bahnschrift SemiBold SemiConden" panose="020B0502040204020203" pitchFamily="34" charset="0"/>
              </a:rPr>
              <a:t>The image is two dimensional (2D) but to process the image using hardware, we convert it to a one </a:t>
            </a:r>
            <a:r>
              <a:rPr lang="en-IN" sz="2400" dirty="0" err="1">
                <a:solidFill>
                  <a:srgbClr val="7030A0"/>
                </a:solidFill>
                <a:latin typeface="Bahnschrift SemiBold SemiConden" panose="020B0502040204020203" pitchFamily="34" charset="0"/>
              </a:rPr>
              <a:t>dimentional</a:t>
            </a:r>
            <a:r>
              <a:rPr lang="en-IN" sz="2400" dirty="0">
                <a:solidFill>
                  <a:srgbClr val="7030A0"/>
                </a:solidFill>
                <a:latin typeface="Bahnschrift SemiBold SemiConden" panose="020B0502040204020203" pitchFamily="34" charset="0"/>
              </a:rPr>
              <a:t> (1D) array.</a:t>
            </a:r>
          </a:p>
          <a:p>
            <a:pPr>
              <a:buFont typeface="Wingdings" panose="05000000000000000000" pitchFamily="2" charset="2"/>
              <a:buChar char="v"/>
            </a:pPr>
            <a:endParaRPr lang="en-IN" sz="2400" dirty="0">
              <a:solidFill>
                <a:srgbClr val="7030A0"/>
              </a:solidFill>
              <a:latin typeface="Bahnschrift SemiBold SemiConden" panose="020B0502040204020203" pitchFamily="34" charset="0"/>
            </a:endParaRPr>
          </a:p>
        </p:txBody>
      </p:sp>
    </p:spTree>
    <p:extLst>
      <p:ext uri="{BB962C8B-B14F-4D97-AF65-F5344CB8AC3E}">
        <p14:creationId xmlns:p14="http://schemas.microsoft.com/office/powerpoint/2010/main" val="1727801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CCE34-85FE-4307-983C-76286306310E}"/>
              </a:ext>
            </a:extLst>
          </p:cNvPr>
          <p:cNvSpPr>
            <a:spLocks noGrp="1"/>
          </p:cNvSpPr>
          <p:nvPr>
            <p:ph type="title"/>
          </p:nvPr>
        </p:nvSpPr>
        <p:spPr>
          <a:xfrm>
            <a:off x="3009717" y="530086"/>
            <a:ext cx="4968092" cy="1320800"/>
          </a:xfrm>
        </p:spPr>
        <p:txBody>
          <a:bodyPr>
            <a:normAutofit/>
          </a:bodyPr>
          <a:lstStyle/>
          <a:p>
            <a:r>
              <a:rPr lang="en-IN" sz="4400" dirty="0">
                <a:solidFill>
                  <a:srgbClr val="FF0000"/>
                </a:solidFill>
                <a:latin typeface="Algerian" panose="04020705040A02060702" pitchFamily="82" charset="0"/>
              </a:rPr>
              <a:t>Xilinx </a:t>
            </a:r>
            <a:r>
              <a:rPr lang="en-IN" sz="4400" dirty="0" err="1">
                <a:solidFill>
                  <a:srgbClr val="FF0000"/>
                </a:solidFill>
                <a:latin typeface="Algerian" panose="04020705040A02060702" pitchFamily="82" charset="0"/>
              </a:rPr>
              <a:t>Blockset</a:t>
            </a:r>
            <a:endParaRPr lang="en-IN" sz="4400"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D256A960-BAA4-41E7-A012-7ED3F096B1F3}"/>
              </a:ext>
            </a:extLst>
          </p:cNvPr>
          <p:cNvSpPr>
            <a:spLocks noGrp="1"/>
          </p:cNvSpPr>
          <p:nvPr>
            <p:ph idx="1"/>
          </p:nvPr>
        </p:nvSpPr>
        <p:spPr>
          <a:xfrm>
            <a:off x="491802" y="2014815"/>
            <a:ext cx="9553346" cy="6201533"/>
          </a:xfrm>
        </p:spPr>
        <p:txBody>
          <a:bodyPr/>
          <a:lstStyle/>
          <a:p>
            <a:pPr>
              <a:buFont typeface="Wingdings" panose="05000000000000000000" pitchFamily="2" charset="2"/>
              <a:buChar char="v"/>
            </a:pPr>
            <a:r>
              <a:rPr lang="en-IN" sz="2000" dirty="0">
                <a:solidFill>
                  <a:srgbClr val="7030A0"/>
                </a:solidFill>
              </a:rPr>
              <a:t>The Xilinx </a:t>
            </a:r>
            <a:r>
              <a:rPr lang="en-IN" sz="2000" dirty="0" err="1">
                <a:solidFill>
                  <a:srgbClr val="7030A0"/>
                </a:solidFill>
              </a:rPr>
              <a:t>Blockset</a:t>
            </a:r>
            <a:r>
              <a:rPr lang="en-IN" sz="2000" dirty="0">
                <a:solidFill>
                  <a:srgbClr val="7030A0"/>
                </a:solidFill>
              </a:rPr>
              <a:t> contains building blocks for constructing DSP and other digital systems in FPGAs using Simulink.</a:t>
            </a:r>
          </a:p>
          <a:p>
            <a:pPr>
              <a:buFont typeface="Wingdings" panose="05000000000000000000" pitchFamily="2" charset="2"/>
              <a:buChar char="v"/>
            </a:pPr>
            <a:r>
              <a:rPr lang="en-IN" sz="2000" dirty="0">
                <a:solidFill>
                  <a:srgbClr val="7030A0"/>
                </a:solidFill>
              </a:rPr>
              <a:t>All Xilinx blocks should be connected between Gateway In and Gateway Out. Between the two Gateway blocks we add the blocks to design our algorithm. </a:t>
            </a:r>
          </a:p>
          <a:p>
            <a:pPr>
              <a:buFont typeface="Wingdings" panose="05000000000000000000" pitchFamily="2" charset="2"/>
              <a:buChar char="v"/>
            </a:pPr>
            <a:r>
              <a:rPr lang="en-IN" sz="2000" dirty="0">
                <a:solidFill>
                  <a:srgbClr val="7030A0"/>
                </a:solidFill>
              </a:rPr>
              <a:t>All Xilinx blocks work on fixed point arithmetic but the real world signal (image, voice signal, etc.) are floating point so here the gateway in and gateway out blocks acts as translators for converting the real world signal into the desired form.</a:t>
            </a:r>
          </a:p>
          <a:p>
            <a:pPr marL="0" indent="0">
              <a:buNone/>
            </a:pPr>
            <a:endParaRPr lang="en-IN" dirty="0"/>
          </a:p>
        </p:txBody>
      </p:sp>
    </p:spTree>
    <p:extLst>
      <p:ext uri="{BB962C8B-B14F-4D97-AF65-F5344CB8AC3E}">
        <p14:creationId xmlns:p14="http://schemas.microsoft.com/office/powerpoint/2010/main" val="4277445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CFDD-6E4F-4149-BA1C-CDF75AABCABB}"/>
              </a:ext>
            </a:extLst>
          </p:cNvPr>
          <p:cNvSpPr>
            <a:spLocks noGrp="1"/>
          </p:cNvSpPr>
          <p:nvPr>
            <p:ph type="title"/>
          </p:nvPr>
        </p:nvSpPr>
        <p:spPr/>
        <p:txBody>
          <a:bodyPr/>
          <a:lstStyle/>
          <a:p>
            <a:r>
              <a:rPr lang="en-IN" dirty="0"/>
              <a:t>Hardware Co-Simulation</a:t>
            </a:r>
          </a:p>
        </p:txBody>
      </p:sp>
      <p:sp>
        <p:nvSpPr>
          <p:cNvPr id="3" name="Content Placeholder 2">
            <a:extLst>
              <a:ext uri="{FF2B5EF4-FFF2-40B4-BE49-F238E27FC236}">
                <a16:creationId xmlns:a16="http://schemas.microsoft.com/office/drawing/2014/main" id="{F67D4DE4-783F-4ED8-AD1F-C7347893AFBD}"/>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45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1D2CE-5EC2-4D6F-B43E-A527470E0A1D}"/>
              </a:ext>
            </a:extLst>
          </p:cNvPr>
          <p:cNvSpPr>
            <a:spLocks noGrp="1"/>
          </p:cNvSpPr>
          <p:nvPr>
            <p:ph type="title"/>
          </p:nvPr>
        </p:nvSpPr>
        <p:spPr>
          <a:xfrm>
            <a:off x="2598898" y="225287"/>
            <a:ext cx="6399327" cy="1320800"/>
          </a:xfrm>
        </p:spPr>
        <p:txBody>
          <a:bodyPr/>
          <a:lstStyle/>
          <a:p>
            <a:r>
              <a:rPr lang="en-IN" dirty="0">
                <a:solidFill>
                  <a:srgbClr val="FF0000"/>
                </a:solidFill>
                <a:latin typeface="Algerian" panose="04020705040A02060702" pitchFamily="82" charset="0"/>
              </a:rPr>
              <a:t>Algorithms Implemented</a:t>
            </a:r>
          </a:p>
        </p:txBody>
      </p:sp>
      <p:pic>
        <p:nvPicPr>
          <p:cNvPr id="9" name="Picture 8">
            <a:extLst>
              <a:ext uri="{FF2B5EF4-FFF2-40B4-BE49-F238E27FC236}">
                <a16:creationId xmlns:a16="http://schemas.microsoft.com/office/drawing/2014/main" id="{B1D158F6-BCEA-4C84-A698-208F21A57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5550" y="943391"/>
            <a:ext cx="8440900" cy="5689322"/>
          </a:xfrm>
          <a:prstGeom prst="rect">
            <a:avLst/>
          </a:prstGeom>
          <a:ln>
            <a:noFill/>
          </a:ln>
          <a:effectLst>
            <a:softEdge rad="112500"/>
          </a:effectLst>
        </p:spPr>
      </p:pic>
    </p:spTree>
    <p:extLst>
      <p:ext uri="{BB962C8B-B14F-4D97-AF65-F5344CB8AC3E}">
        <p14:creationId xmlns:p14="http://schemas.microsoft.com/office/powerpoint/2010/main" val="1957257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4E9694-CC97-4801-B80F-556A082050F9}"/>
              </a:ext>
            </a:extLst>
          </p:cNvPr>
          <p:cNvSpPr txBox="1"/>
          <p:nvPr/>
        </p:nvSpPr>
        <p:spPr>
          <a:xfrm>
            <a:off x="1895061" y="2769704"/>
            <a:ext cx="4399722" cy="3416320"/>
          </a:xfrm>
          <a:prstGeom prst="rect">
            <a:avLst/>
          </a:prstGeom>
          <a:noFill/>
        </p:spPr>
        <p:txBody>
          <a:bodyPr wrap="square" rtlCol="0">
            <a:spAutoFit/>
          </a:bodyPr>
          <a:lstStyle/>
          <a:p>
            <a:r>
              <a:rPr lang="en-IN" dirty="0"/>
              <a:t>Image processing on hardware , </a:t>
            </a:r>
            <a:r>
              <a:rPr lang="en-IN" dirty="0" err="1"/>
              <a:t>fpga</a:t>
            </a:r>
            <a:endParaRPr lang="en-IN" dirty="0"/>
          </a:p>
          <a:p>
            <a:r>
              <a:rPr lang="en-IN" dirty="0"/>
              <a:t>Xilinx system gen – kyu use </a:t>
            </a:r>
            <a:r>
              <a:rPr lang="en-IN" dirty="0" err="1"/>
              <a:t>kar</a:t>
            </a:r>
            <a:r>
              <a:rPr lang="en-IN" dirty="0"/>
              <a:t> </a:t>
            </a:r>
            <a:r>
              <a:rPr lang="en-IN" dirty="0" err="1"/>
              <a:t>rahe</a:t>
            </a:r>
            <a:r>
              <a:rPr lang="en-IN" dirty="0"/>
              <a:t> </a:t>
            </a:r>
          </a:p>
          <a:p>
            <a:r>
              <a:rPr lang="en-IN" dirty="0"/>
              <a:t>Pre processing - </a:t>
            </a:r>
            <a:r>
              <a:rPr lang="en-IN" dirty="0" err="1"/>
              <a:t>matlab</a:t>
            </a:r>
            <a:r>
              <a:rPr lang="en-IN" dirty="0"/>
              <a:t> </a:t>
            </a:r>
          </a:p>
          <a:p>
            <a:r>
              <a:rPr lang="en-IN" dirty="0"/>
              <a:t>Post processing – </a:t>
            </a:r>
            <a:r>
              <a:rPr lang="en-IN" dirty="0" err="1"/>
              <a:t>matlab</a:t>
            </a:r>
            <a:r>
              <a:rPr lang="en-IN" dirty="0"/>
              <a:t> </a:t>
            </a:r>
          </a:p>
          <a:p>
            <a:r>
              <a:rPr lang="en-IN" dirty="0"/>
              <a:t>Xilinx </a:t>
            </a:r>
            <a:r>
              <a:rPr lang="en-IN" dirty="0" err="1"/>
              <a:t>blockset</a:t>
            </a:r>
            <a:endParaRPr lang="en-IN" dirty="0"/>
          </a:p>
          <a:p>
            <a:r>
              <a:rPr lang="en-IN" dirty="0"/>
              <a:t>Co simulation step</a:t>
            </a:r>
          </a:p>
          <a:p>
            <a:r>
              <a:rPr lang="en-IN" dirty="0"/>
              <a:t>Run on </a:t>
            </a:r>
            <a:r>
              <a:rPr lang="en-IN" dirty="0" err="1"/>
              <a:t>fpga</a:t>
            </a:r>
            <a:endParaRPr lang="en-IN" dirty="0"/>
          </a:p>
          <a:p>
            <a:r>
              <a:rPr lang="en-IN" dirty="0"/>
              <a:t>Block diagram of whole thing</a:t>
            </a:r>
          </a:p>
          <a:p>
            <a:r>
              <a:rPr lang="en-IN" dirty="0"/>
              <a:t>Images </a:t>
            </a:r>
          </a:p>
          <a:p>
            <a:r>
              <a:rPr lang="en-IN" dirty="0"/>
              <a:t>What is to be done next</a:t>
            </a:r>
          </a:p>
          <a:p>
            <a:endParaRPr lang="en-IN" dirty="0"/>
          </a:p>
          <a:p>
            <a:endParaRPr lang="en-IN" dirty="0"/>
          </a:p>
        </p:txBody>
      </p:sp>
    </p:spTree>
    <p:extLst>
      <p:ext uri="{BB962C8B-B14F-4D97-AF65-F5344CB8AC3E}">
        <p14:creationId xmlns:p14="http://schemas.microsoft.com/office/powerpoint/2010/main" val="2155763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7EF7E-07C3-4A2B-8957-570126756C30}"/>
              </a:ext>
            </a:extLst>
          </p:cNvPr>
          <p:cNvSpPr>
            <a:spLocks noGrp="1"/>
          </p:cNvSpPr>
          <p:nvPr>
            <p:ph type="title"/>
          </p:nvPr>
        </p:nvSpPr>
        <p:spPr>
          <a:xfrm>
            <a:off x="1902424" y="362224"/>
            <a:ext cx="8222237" cy="1320800"/>
          </a:xfrm>
        </p:spPr>
        <p:txBody>
          <a:bodyPr>
            <a:normAutofit fontScale="90000"/>
          </a:bodyPr>
          <a:lstStyle/>
          <a:p>
            <a:r>
              <a:rPr lang="en-IN" sz="5400" dirty="0">
                <a:solidFill>
                  <a:srgbClr val="FF0000"/>
                </a:solidFill>
                <a:latin typeface="Algerian" panose="04020705040A02060702" pitchFamily="82" charset="0"/>
              </a:rPr>
              <a:t>Why Go For Hardware ?</a:t>
            </a:r>
          </a:p>
        </p:txBody>
      </p:sp>
      <p:sp>
        <p:nvSpPr>
          <p:cNvPr id="3" name="Content Placeholder 2">
            <a:extLst>
              <a:ext uri="{FF2B5EF4-FFF2-40B4-BE49-F238E27FC236}">
                <a16:creationId xmlns:a16="http://schemas.microsoft.com/office/drawing/2014/main" id="{BCFBC560-F75B-46F0-A4FE-40F00B878141}"/>
              </a:ext>
            </a:extLst>
          </p:cNvPr>
          <p:cNvSpPr>
            <a:spLocks noGrp="1"/>
          </p:cNvSpPr>
          <p:nvPr>
            <p:ph idx="1"/>
          </p:nvPr>
        </p:nvSpPr>
        <p:spPr>
          <a:xfrm>
            <a:off x="801756" y="1870765"/>
            <a:ext cx="10588487" cy="4625011"/>
          </a:xfrm>
        </p:spPr>
        <p:txBody>
          <a:bodyPr>
            <a:noAutofit/>
          </a:bodyPr>
          <a:lstStyle/>
          <a:p>
            <a:pPr>
              <a:buFont typeface="Wingdings" panose="05000000000000000000" pitchFamily="2" charset="2"/>
              <a:buChar char="v"/>
            </a:pPr>
            <a:r>
              <a:rPr lang="en-IN" sz="2000" dirty="0">
                <a:solidFill>
                  <a:srgbClr val="7030A0"/>
                </a:solidFill>
                <a:latin typeface="Bookman Old Style" panose="02050604050505020204" pitchFamily="18" charset="0"/>
              </a:rPr>
              <a:t>Real-time image processing - difficult to achieve on a serial processor.</a:t>
            </a:r>
          </a:p>
          <a:p>
            <a:pPr>
              <a:buFont typeface="Wingdings" panose="05000000000000000000" pitchFamily="2" charset="2"/>
              <a:buChar char="v"/>
            </a:pPr>
            <a:r>
              <a:rPr lang="en-IN" sz="2000" dirty="0">
                <a:solidFill>
                  <a:srgbClr val="7030A0"/>
                </a:solidFill>
                <a:latin typeface="Bookman Old Style" panose="02050604050505020204" pitchFamily="18" charset="0"/>
              </a:rPr>
              <a:t>Parallelism in image processing algorithms exists in two major forms : spatial parallelism and temporal parallelism. </a:t>
            </a:r>
          </a:p>
          <a:p>
            <a:pPr>
              <a:buFont typeface="Wingdings" panose="05000000000000000000" pitchFamily="2" charset="2"/>
              <a:buChar char="v"/>
            </a:pPr>
            <a:r>
              <a:rPr lang="en-IN" sz="2000" dirty="0">
                <a:solidFill>
                  <a:srgbClr val="7030A0"/>
                </a:solidFill>
                <a:latin typeface="Bookman Old Style" panose="02050604050505020204" pitchFamily="18" charset="0"/>
              </a:rPr>
              <a:t>For real time processing, we implement the image processing techniques in hardware, which offers parallelism, significantly reducing the processing time.</a:t>
            </a:r>
          </a:p>
          <a:p>
            <a:pPr>
              <a:buFont typeface="Wingdings" panose="05000000000000000000" pitchFamily="2" charset="2"/>
              <a:buChar char="v"/>
            </a:pPr>
            <a:r>
              <a:rPr lang="en-IN" sz="2000" dirty="0">
                <a:solidFill>
                  <a:srgbClr val="7030A0"/>
                </a:solidFill>
                <a:latin typeface="Bookman Old Style" panose="02050604050505020204" pitchFamily="18" charset="0"/>
              </a:rPr>
              <a:t>Because image processing requires processing large data , it is very suitable for FPGA that is capable of parallel processing.</a:t>
            </a:r>
          </a:p>
          <a:p>
            <a:pPr>
              <a:buFont typeface="Wingdings" panose="05000000000000000000" pitchFamily="2" charset="2"/>
              <a:buChar char="v"/>
            </a:pPr>
            <a:r>
              <a:rPr lang="en-IN" sz="2000" dirty="0">
                <a:solidFill>
                  <a:srgbClr val="7030A0"/>
                </a:solidFill>
                <a:latin typeface="Bookman Old Style" panose="02050604050505020204" pitchFamily="18" charset="0"/>
              </a:rPr>
              <a:t>Since the user can determine the hardware structure of FPGAs, you can program FPGA to process larger data with few clock cycle.</a:t>
            </a:r>
          </a:p>
          <a:p>
            <a:pPr>
              <a:buFont typeface="Wingdings" panose="05000000000000000000" pitchFamily="2" charset="2"/>
              <a:buChar char="v"/>
            </a:pPr>
            <a:r>
              <a:rPr lang="en-IN" sz="2000" dirty="0">
                <a:solidFill>
                  <a:srgbClr val="7030A0"/>
                </a:solidFill>
                <a:latin typeface="Bookman Old Style" panose="02050604050505020204" pitchFamily="18" charset="0"/>
              </a:rPr>
              <a:t>Hardware implementation using FPGA offers much greater speed than a software implementation.</a:t>
            </a:r>
          </a:p>
          <a:p>
            <a:pPr>
              <a:buFont typeface="Wingdings" panose="05000000000000000000" pitchFamily="2" charset="2"/>
              <a:buChar char="v"/>
            </a:pPr>
            <a:endParaRPr lang="en-IN" sz="2000" dirty="0"/>
          </a:p>
          <a:p>
            <a:pPr>
              <a:buFont typeface="Wingdings" panose="05000000000000000000" pitchFamily="2" charset="2"/>
              <a:buChar char="v"/>
            </a:pPr>
            <a:endParaRPr lang="en-IN" sz="2000" dirty="0">
              <a:solidFill>
                <a:srgbClr val="7030A0"/>
              </a:solidFill>
              <a:latin typeface="Bookman Old Style" panose="02050604050505020204" pitchFamily="18" charset="0"/>
            </a:endParaRPr>
          </a:p>
          <a:p>
            <a:pPr>
              <a:buFont typeface="Wingdings" panose="05000000000000000000" pitchFamily="2" charset="2"/>
              <a:buChar char="v"/>
            </a:pPr>
            <a:endParaRPr lang="en-IN" sz="2000" dirty="0">
              <a:solidFill>
                <a:srgbClr val="7030A0"/>
              </a:solidFill>
              <a:latin typeface="Bookman Old Style" panose="02050604050505020204" pitchFamily="18" charset="0"/>
            </a:endParaRPr>
          </a:p>
        </p:txBody>
      </p:sp>
    </p:spTree>
    <p:extLst>
      <p:ext uri="{BB962C8B-B14F-4D97-AF65-F5344CB8AC3E}">
        <p14:creationId xmlns:p14="http://schemas.microsoft.com/office/powerpoint/2010/main" val="3821237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DEE9-05C1-4E3D-A821-EDA0E25D198A}"/>
              </a:ext>
            </a:extLst>
          </p:cNvPr>
          <p:cNvSpPr>
            <a:spLocks noGrp="1"/>
          </p:cNvSpPr>
          <p:nvPr>
            <p:ph type="title"/>
          </p:nvPr>
        </p:nvSpPr>
        <p:spPr>
          <a:xfrm>
            <a:off x="976031" y="569843"/>
            <a:ext cx="8596668" cy="1320800"/>
          </a:xfrm>
        </p:spPr>
        <p:txBody>
          <a:bodyPr>
            <a:normAutofit/>
          </a:bodyPr>
          <a:lstStyle/>
          <a:p>
            <a:r>
              <a:rPr lang="en-IN" sz="4000" dirty="0">
                <a:solidFill>
                  <a:srgbClr val="FF0000"/>
                </a:solidFill>
                <a:latin typeface="Algerian" panose="04020705040A02060702" pitchFamily="82" charset="0"/>
              </a:rPr>
              <a:t>Xilinx System Generator(XSG)</a:t>
            </a:r>
          </a:p>
        </p:txBody>
      </p:sp>
      <p:sp>
        <p:nvSpPr>
          <p:cNvPr id="3" name="Content Placeholder 2">
            <a:extLst>
              <a:ext uri="{FF2B5EF4-FFF2-40B4-BE49-F238E27FC236}">
                <a16:creationId xmlns:a16="http://schemas.microsoft.com/office/drawing/2014/main" id="{48849315-C638-44F9-B35D-9FAE6746FAF8}"/>
              </a:ext>
            </a:extLst>
          </p:cNvPr>
          <p:cNvSpPr>
            <a:spLocks noGrp="1"/>
          </p:cNvSpPr>
          <p:nvPr>
            <p:ph idx="1"/>
          </p:nvPr>
        </p:nvSpPr>
        <p:spPr>
          <a:xfrm>
            <a:off x="624326" y="1890643"/>
            <a:ext cx="9950909" cy="4015409"/>
          </a:xfrm>
        </p:spPr>
        <p:txBody>
          <a:bodyPr>
            <a:normAutofit/>
          </a:bodyPr>
          <a:lstStyle/>
          <a:p>
            <a:pPr>
              <a:buFont typeface="Wingdings" panose="05000000000000000000" pitchFamily="2" charset="2"/>
              <a:buChar char="v"/>
            </a:pPr>
            <a:r>
              <a:rPr lang="en-IN" sz="2000" dirty="0">
                <a:solidFill>
                  <a:srgbClr val="7030A0"/>
                </a:solidFill>
                <a:latin typeface="Bookman Old Style" panose="02050604050505020204" pitchFamily="18" charset="0"/>
              </a:rPr>
              <a:t>Xilinx system generator for hardware implementation </a:t>
            </a:r>
          </a:p>
          <a:p>
            <a:pPr marL="457200" indent="-457200">
              <a:buFont typeface="+mj-lt"/>
              <a:buAutoNum type="arabicPeriod"/>
            </a:pPr>
            <a:r>
              <a:rPr lang="en-IN" sz="2000" dirty="0">
                <a:solidFill>
                  <a:srgbClr val="7030A0"/>
                </a:solidFill>
                <a:latin typeface="Bookman Old Style" panose="02050604050505020204" pitchFamily="18" charset="0"/>
              </a:rPr>
              <a:t>Xilinx Block set provides close integration with MATLAB Simulink </a:t>
            </a:r>
          </a:p>
          <a:p>
            <a:pPr marL="457200" indent="-457200">
              <a:buFont typeface="+mj-lt"/>
              <a:buAutoNum type="arabicPeriod"/>
            </a:pPr>
            <a:r>
              <a:rPr lang="en-IN" sz="2000" dirty="0">
                <a:solidFill>
                  <a:srgbClr val="7030A0"/>
                </a:solidFill>
                <a:latin typeface="Bookman Old Style" panose="02050604050505020204" pitchFamily="18" charset="0"/>
              </a:rPr>
              <a:t>allows co-simulating the FPGA module with pixel vector provided by MATLAB Simulink Blocks. </a:t>
            </a:r>
          </a:p>
          <a:p>
            <a:pPr>
              <a:buFont typeface="Wingdings" panose="05000000000000000000" pitchFamily="2" charset="2"/>
              <a:buChar char="v"/>
            </a:pPr>
            <a:r>
              <a:rPr lang="en-IN" sz="2000" dirty="0">
                <a:solidFill>
                  <a:srgbClr val="7030A0"/>
                </a:solidFill>
                <a:latin typeface="Bookman Old Style" panose="02050604050505020204" pitchFamily="18" charset="0"/>
              </a:rPr>
              <a:t>Provides Xilinx DSP Block set such as adders, multipliers, registers, filters and memories for application specific design.</a:t>
            </a:r>
          </a:p>
          <a:p>
            <a:pPr>
              <a:buFont typeface="Wingdings" panose="05000000000000000000" pitchFamily="2" charset="2"/>
              <a:buChar char="v"/>
            </a:pPr>
            <a:r>
              <a:rPr lang="en-IN" sz="2000" dirty="0">
                <a:solidFill>
                  <a:srgbClr val="7030A0"/>
                </a:solidFill>
                <a:latin typeface="Bookman Old Style" panose="02050604050505020204" pitchFamily="18" charset="0"/>
              </a:rPr>
              <a:t>Downstream FPGA implementation steps including synthesis and place and route are automatically performed to generate an FPGA programming file.</a:t>
            </a:r>
          </a:p>
          <a:p>
            <a:endParaRPr lang="en-IN" sz="2000" dirty="0">
              <a:solidFill>
                <a:srgbClr val="7030A0"/>
              </a:solidFill>
              <a:latin typeface="Bookman Old Style" panose="02050604050505020204" pitchFamily="18" charset="0"/>
            </a:endParaRPr>
          </a:p>
        </p:txBody>
      </p:sp>
      <p:pic>
        <p:nvPicPr>
          <p:cNvPr id="5" name="Picture 4">
            <a:extLst>
              <a:ext uri="{FF2B5EF4-FFF2-40B4-BE49-F238E27FC236}">
                <a16:creationId xmlns:a16="http://schemas.microsoft.com/office/drawing/2014/main" id="{DB89DE13-890B-468C-A420-8A459C7DDA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4404" y="216313"/>
            <a:ext cx="1857375" cy="10382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836035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0E365D-1608-4587-BDE2-C314AC8310C4}"/>
              </a:ext>
            </a:extLst>
          </p:cNvPr>
          <p:cNvSpPr>
            <a:spLocks noGrp="1"/>
          </p:cNvSpPr>
          <p:nvPr>
            <p:ph idx="1"/>
          </p:nvPr>
        </p:nvSpPr>
        <p:spPr>
          <a:xfrm>
            <a:off x="1166927" y="2420636"/>
            <a:ext cx="9275050" cy="3880773"/>
          </a:xfrm>
        </p:spPr>
        <p:txBody>
          <a:bodyPr>
            <a:noAutofit/>
          </a:bodyPr>
          <a:lstStyle/>
          <a:p>
            <a:pPr>
              <a:buFont typeface="Wingdings" panose="05000000000000000000" pitchFamily="2" charset="2"/>
              <a:buChar char="v"/>
            </a:pPr>
            <a:r>
              <a:rPr lang="en-IN" sz="2600" dirty="0">
                <a:solidFill>
                  <a:srgbClr val="7030A0"/>
                </a:solidFill>
                <a:latin typeface="Bookman Old Style" panose="02050604050505020204" pitchFamily="18" charset="0"/>
              </a:rPr>
              <a:t>Digital images and techniques used to process images.</a:t>
            </a:r>
          </a:p>
          <a:p>
            <a:pPr>
              <a:buFont typeface="Wingdings" panose="05000000000000000000" pitchFamily="2" charset="2"/>
              <a:buChar char="v"/>
            </a:pPr>
            <a:r>
              <a:rPr lang="en-IN" sz="2600" dirty="0">
                <a:solidFill>
                  <a:srgbClr val="7030A0"/>
                </a:solidFill>
                <a:latin typeface="Bookman Old Style" panose="02050604050505020204" pitchFamily="18" charset="0"/>
              </a:rPr>
              <a:t>Image processing </a:t>
            </a:r>
          </a:p>
          <a:p>
            <a:pPr marL="514350" indent="-514350">
              <a:buFont typeface="+mj-lt"/>
              <a:buAutoNum type="arabicPeriod"/>
            </a:pPr>
            <a:r>
              <a:rPr lang="en-IN" sz="2600" dirty="0">
                <a:solidFill>
                  <a:srgbClr val="7030A0"/>
                </a:solidFill>
                <a:latin typeface="Bookman Old Style" panose="02050604050505020204" pitchFamily="18" charset="0"/>
              </a:rPr>
              <a:t>to improve images (enhancement, restoration)</a:t>
            </a:r>
          </a:p>
          <a:p>
            <a:pPr marL="514350" indent="-514350">
              <a:buFont typeface="+mj-lt"/>
              <a:buAutoNum type="arabicPeriod"/>
            </a:pPr>
            <a:r>
              <a:rPr lang="en-IN" sz="2600" dirty="0">
                <a:solidFill>
                  <a:srgbClr val="7030A0"/>
                </a:solidFill>
                <a:latin typeface="Bookman Old Style" panose="02050604050505020204" pitchFamily="18" charset="0"/>
              </a:rPr>
              <a:t>to extract information (analysis, recognition, edge detection) </a:t>
            </a:r>
          </a:p>
          <a:p>
            <a:pPr marL="514350" indent="-514350">
              <a:buFont typeface="+mj-lt"/>
              <a:buAutoNum type="arabicPeriod"/>
            </a:pPr>
            <a:r>
              <a:rPr lang="en-IN" sz="2600" dirty="0">
                <a:solidFill>
                  <a:srgbClr val="7030A0"/>
                </a:solidFill>
                <a:latin typeface="Bookman Old Style" panose="02050604050505020204" pitchFamily="18" charset="0"/>
              </a:rPr>
              <a:t>to change image structure (composition, image editing).</a:t>
            </a:r>
          </a:p>
          <a:p>
            <a:pPr marL="0" indent="0" algn="ctr">
              <a:buNone/>
            </a:pPr>
            <a:endParaRPr lang="en-IN" sz="2600" dirty="0">
              <a:solidFill>
                <a:srgbClr val="7030A0"/>
              </a:solidFill>
              <a:latin typeface="Bahnschrift SemiBold SemiConden" panose="020B0502040204020203" pitchFamily="34" charset="0"/>
            </a:endParaRPr>
          </a:p>
        </p:txBody>
      </p:sp>
      <p:sp>
        <p:nvSpPr>
          <p:cNvPr id="5" name="Title 4">
            <a:extLst>
              <a:ext uri="{FF2B5EF4-FFF2-40B4-BE49-F238E27FC236}">
                <a16:creationId xmlns:a16="http://schemas.microsoft.com/office/drawing/2014/main" id="{0FEE289F-537A-4CA7-8CA6-BC6C7BD6E8D1}"/>
              </a:ext>
            </a:extLst>
          </p:cNvPr>
          <p:cNvSpPr>
            <a:spLocks noGrp="1"/>
          </p:cNvSpPr>
          <p:nvPr>
            <p:ph type="title"/>
          </p:nvPr>
        </p:nvSpPr>
        <p:spPr>
          <a:xfrm>
            <a:off x="590458" y="556591"/>
            <a:ext cx="10427988" cy="1320800"/>
          </a:xfrm>
        </p:spPr>
        <p:txBody>
          <a:bodyPr>
            <a:normAutofit fontScale="90000"/>
          </a:bodyPr>
          <a:lstStyle/>
          <a:p>
            <a:pPr algn="ctr"/>
            <a:r>
              <a:rPr lang="en-IN" sz="4400" dirty="0">
                <a:solidFill>
                  <a:srgbClr val="FF0000"/>
                </a:solidFill>
                <a:latin typeface="Bahnschrift SemiBold SemiConden" panose="020B0502040204020203" pitchFamily="34" charset="0"/>
              </a:rPr>
              <a:t>Implementing Image Processing techniques on Hardware Accelerators</a:t>
            </a:r>
            <a:br>
              <a:rPr lang="en-IN" dirty="0">
                <a:solidFill>
                  <a:srgbClr val="7030A0"/>
                </a:solidFill>
                <a:latin typeface="Bahnschrift SemiBold SemiConden" panose="020B0502040204020203" pitchFamily="34" charset="0"/>
              </a:rPr>
            </a:br>
            <a:endParaRPr lang="en-IN" dirty="0"/>
          </a:p>
        </p:txBody>
      </p:sp>
    </p:spTree>
    <p:extLst>
      <p:ext uri="{BB962C8B-B14F-4D97-AF65-F5344CB8AC3E}">
        <p14:creationId xmlns:p14="http://schemas.microsoft.com/office/powerpoint/2010/main" val="1618159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7EF7E-07C3-4A2B-8957-570126756C30}"/>
              </a:ext>
            </a:extLst>
          </p:cNvPr>
          <p:cNvSpPr>
            <a:spLocks noGrp="1"/>
          </p:cNvSpPr>
          <p:nvPr>
            <p:ph type="title"/>
          </p:nvPr>
        </p:nvSpPr>
        <p:spPr>
          <a:xfrm>
            <a:off x="1902424" y="362224"/>
            <a:ext cx="8222237" cy="1320800"/>
          </a:xfrm>
        </p:spPr>
        <p:txBody>
          <a:bodyPr>
            <a:normAutofit fontScale="90000"/>
          </a:bodyPr>
          <a:lstStyle/>
          <a:p>
            <a:r>
              <a:rPr lang="en-IN" sz="5400" dirty="0">
                <a:solidFill>
                  <a:srgbClr val="FF0000"/>
                </a:solidFill>
                <a:latin typeface="Algerian" panose="04020705040A02060702" pitchFamily="82" charset="0"/>
              </a:rPr>
              <a:t>Why Go For Hardware ?</a:t>
            </a:r>
          </a:p>
        </p:txBody>
      </p:sp>
      <p:sp>
        <p:nvSpPr>
          <p:cNvPr id="3" name="Content Placeholder 2">
            <a:extLst>
              <a:ext uri="{FF2B5EF4-FFF2-40B4-BE49-F238E27FC236}">
                <a16:creationId xmlns:a16="http://schemas.microsoft.com/office/drawing/2014/main" id="{BCFBC560-F75B-46F0-A4FE-40F00B878141}"/>
              </a:ext>
            </a:extLst>
          </p:cNvPr>
          <p:cNvSpPr>
            <a:spLocks noGrp="1"/>
          </p:cNvSpPr>
          <p:nvPr>
            <p:ph idx="1"/>
          </p:nvPr>
        </p:nvSpPr>
        <p:spPr>
          <a:xfrm>
            <a:off x="801756" y="1870765"/>
            <a:ext cx="10588487" cy="4625011"/>
          </a:xfrm>
        </p:spPr>
        <p:txBody>
          <a:bodyPr>
            <a:noAutofit/>
          </a:bodyPr>
          <a:lstStyle/>
          <a:p>
            <a:pPr>
              <a:buFont typeface="Wingdings" panose="05000000000000000000" pitchFamily="2" charset="2"/>
              <a:buChar char="v"/>
            </a:pPr>
            <a:r>
              <a:rPr lang="en-IN" sz="2400" dirty="0">
                <a:solidFill>
                  <a:srgbClr val="7030A0"/>
                </a:solidFill>
                <a:latin typeface="Bookman Old Style" panose="02050604050505020204" pitchFamily="18" charset="0"/>
              </a:rPr>
              <a:t>Real-time image processing </a:t>
            </a:r>
          </a:p>
          <a:p>
            <a:pPr>
              <a:buFont typeface="Wingdings" panose="05000000000000000000" pitchFamily="2" charset="2"/>
              <a:buChar char="v"/>
            </a:pPr>
            <a:r>
              <a:rPr lang="en-IN" sz="2400" dirty="0">
                <a:solidFill>
                  <a:srgbClr val="7030A0"/>
                </a:solidFill>
                <a:latin typeface="Bookman Old Style" panose="02050604050505020204" pitchFamily="18" charset="0"/>
              </a:rPr>
              <a:t>Parallelism : </a:t>
            </a:r>
          </a:p>
          <a:p>
            <a:pPr marL="457200" indent="-457200">
              <a:buFont typeface="+mj-lt"/>
              <a:buAutoNum type="arabicPeriod"/>
            </a:pPr>
            <a:r>
              <a:rPr lang="en-IN" sz="2400" dirty="0">
                <a:solidFill>
                  <a:srgbClr val="7030A0"/>
                </a:solidFill>
                <a:latin typeface="Bookman Old Style" panose="02050604050505020204" pitchFamily="18" charset="0"/>
              </a:rPr>
              <a:t>spatial parallelism   </a:t>
            </a:r>
          </a:p>
          <a:p>
            <a:pPr marL="457200" indent="-457200">
              <a:buFont typeface="+mj-lt"/>
              <a:buAutoNum type="arabicPeriod"/>
            </a:pPr>
            <a:r>
              <a:rPr lang="en-IN" sz="2400" dirty="0">
                <a:solidFill>
                  <a:srgbClr val="7030A0"/>
                </a:solidFill>
                <a:latin typeface="Bookman Old Style" panose="02050604050505020204" pitchFamily="18" charset="0"/>
              </a:rPr>
              <a:t>temporal parallelism. </a:t>
            </a:r>
          </a:p>
          <a:p>
            <a:pPr>
              <a:buFont typeface="Wingdings" panose="05000000000000000000" pitchFamily="2" charset="2"/>
              <a:buChar char="v"/>
            </a:pPr>
            <a:r>
              <a:rPr lang="en-IN" sz="2400" dirty="0">
                <a:solidFill>
                  <a:srgbClr val="7030A0"/>
                </a:solidFill>
                <a:latin typeface="Bookman Old Style" panose="02050604050505020204" pitchFamily="18" charset="0"/>
              </a:rPr>
              <a:t>Hardware offers parallelism - significantly reducing the processing time.</a:t>
            </a:r>
          </a:p>
          <a:p>
            <a:pPr>
              <a:buFont typeface="Wingdings" panose="05000000000000000000" pitchFamily="2" charset="2"/>
              <a:buChar char="v"/>
            </a:pPr>
            <a:r>
              <a:rPr lang="en-IN" sz="2400" dirty="0">
                <a:solidFill>
                  <a:srgbClr val="7030A0"/>
                </a:solidFill>
                <a:latin typeface="Bookman Old Style" panose="02050604050505020204" pitchFamily="18" charset="0"/>
              </a:rPr>
              <a:t>Image processing requires processing large data - suitable for FPGA ( capable of parallel processing )</a:t>
            </a:r>
          </a:p>
          <a:p>
            <a:pPr>
              <a:buFont typeface="Wingdings" panose="05000000000000000000" pitchFamily="2" charset="2"/>
              <a:buChar char="v"/>
            </a:pPr>
            <a:r>
              <a:rPr lang="en-IN" sz="2400" dirty="0">
                <a:solidFill>
                  <a:srgbClr val="7030A0"/>
                </a:solidFill>
                <a:latin typeface="Bookman Old Style" panose="02050604050505020204" pitchFamily="18" charset="0"/>
              </a:rPr>
              <a:t>User can determine the hardware structure of FPGAs -  program FPGA to process larger data with few clock cycle.</a:t>
            </a:r>
            <a:endParaRPr lang="en-IN" sz="2400" dirty="0"/>
          </a:p>
          <a:p>
            <a:pPr>
              <a:buFont typeface="Wingdings" panose="05000000000000000000" pitchFamily="2" charset="2"/>
              <a:buChar char="v"/>
            </a:pPr>
            <a:endParaRPr lang="en-IN" sz="2400" dirty="0">
              <a:solidFill>
                <a:srgbClr val="7030A0"/>
              </a:solidFill>
              <a:latin typeface="Bookman Old Style" panose="02050604050505020204" pitchFamily="18" charset="0"/>
            </a:endParaRPr>
          </a:p>
          <a:p>
            <a:pPr>
              <a:buFont typeface="Wingdings" panose="05000000000000000000" pitchFamily="2" charset="2"/>
              <a:buChar char="v"/>
            </a:pPr>
            <a:endParaRPr lang="en-IN" sz="2000" dirty="0">
              <a:solidFill>
                <a:srgbClr val="7030A0"/>
              </a:solidFill>
              <a:latin typeface="Bookman Old Style" panose="02050604050505020204" pitchFamily="18" charset="0"/>
            </a:endParaRPr>
          </a:p>
        </p:txBody>
      </p:sp>
    </p:spTree>
    <p:extLst>
      <p:ext uri="{BB962C8B-B14F-4D97-AF65-F5344CB8AC3E}">
        <p14:creationId xmlns:p14="http://schemas.microsoft.com/office/powerpoint/2010/main" val="1618583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E02D1-D822-4674-AB47-5FA1D12AD865}"/>
              </a:ext>
            </a:extLst>
          </p:cNvPr>
          <p:cNvSpPr>
            <a:spLocks noGrp="1"/>
          </p:cNvSpPr>
          <p:nvPr>
            <p:ph type="title"/>
          </p:nvPr>
        </p:nvSpPr>
        <p:spPr>
          <a:xfrm>
            <a:off x="1733407" y="0"/>
            <a:ext cx="8596668" cy="1320800"/>
          </a:xfrm>
        </p:spPr>
        <p:txBody>
          <a:bodyPr>
            <a:normAutofit/>
          </a:bodyPr>
          <a:lstStyle/>
          <a:p>
            <a:r>
              <a:rPr lang="en-IN" sz="4800" dirty="0">
                <a:solidFill>
                  <a:srgbClr val="FF0000"/>
                </a:solidFill>
                <a:latin typeface="Algerian" panose="04020705040A02060702" pitchFamily="82" charset="0"/>
              </a:rPr>
              <a:t>Image Processing on FPGA</a:t>
            </a:r>
          </a:p>
        </p:txBody>
      </p:sp>
      <p:sp>
        <p:nvSpPr>
          <p:cNvPr id="3" name="Content Placeholder 2">
            <a:extLst>
              <a:ext uri="{FF2B5EF4-FFF2-40B4-BE49-F238E27FC236}">
                <a16:creationId xmlns:a16="http://schemas.microsoft.com/office/drawing/2014/main" id="{ACAE458F-2904-462E-B5D1-C805233E2C0B}"/>
              </a:ext>
            </a:extLst>
          </p:cNvPr>
          <p:cNvSpPr>
            <a:spLocks noGrp="1"/>
          </p:cNvSpPr>
          <p:nvPr>
            <p:ph idx="1"/>
          </p:nvPr>
        </p:nvSpPr>
        <p:spPr>
          <a:xfrm>
            <a:off x="770099" y="1069011"/>
            <a:ext cx="9858144" cy="993428"/>
          </a:xfrm>
        </p:spPr>
        <p:txBody>
          <a:bodyPr>
            <a:normAutofit/>
          </a:bodyPr>
          <a:lstStyle/>
          <a:p>
            <a:r>
              <a:rPr lang="en-IN" sz="2400" dirty="0">
                <a:solidFill>
                  <a:srgbClr val="7030A0"/>
                </a:solidFill>
                <a:latin typeface="Bahnschrift SemiBold SemiConden" panose="020B0502040204020203" pitchFamily="34" charset="0"/>
              </a:rPr>
              <a:t>We use the Kintex-7 FPGA KC705 Evaluation Kit to implement image processing algorithms in this project </a:t>
            </a:r>
          </a:p>
        </p:txBody>
      </p:sp>
      <p:pic>
        <p:nvPicPr>
          <p:cNvPr id="5" name="Picture 4">
            <a:extLst>
              <a:ext uri="{FF2B5EF4-FFF2-40B4-BE49-F238E27FC236}">
                <a16:creationId xmlns:a16="http://schemas.microsoft.com/office/drawing/2014/main" id="{0591EBB3-D535-41E3-9534-A2FFE6BE37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099" y="2062439"/>
            <a:ext cx="8725186" cy="4282479"/>
          </a:xfrm>
          <a:prstGeom prst="rect">
            <a:avLst/>
          </a:prstGeom>
          <a:ln>
            <a:noFill/>
          </a:ln>
          <a:effectLst>
            <a:softEdge rad="112500"/>
          </a:effectLst>
        </p:spPr>
      </p:pic>
    </p:spTree>
    <p:extLst>
      <p:ext uri="{BB962C8B-B14F-4D97-AF65-F5344CB8AC3E}">
        <p14:creationId xmlns:p14="http://schemas.microsoft.com/office/powerpoint/2010/main" val="1507421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DEE9-05C1-4E3D-A821-EDA0E25D198A}"/>
              </a:ext>
            </a:extLst>
          </p:cNvPr>
          <p:cNvSpPr>
            <a:spLocks noGrp="1"/>
          </p:cNvSpPr>
          <p:nvPr>
            <p:ph type="title"/>
          </p:nvPr>
        </p:nvSpPr>
        <p:spPr>
          <a:xfrm>
            <a:off x="976031" y="569843"/>
            <a:ext cx="8596668" cy="1320800"/>
          </a:xfrm>
        </p:spPr>
        <p:txBody>
          <a:bodyPr>
            <a:normAutofit/>
          </a:bodyPr>
          <a:lstStyle/>
          <a:p>
            <a:r>
              <a:rPr lang="en-IN" sz="4000" dirty="0">
                <a:solidFill>
                  <a:srgbClr val="FF0000"/>
                </a:solidFill>
                <a:latin typeface="Algerian" panose="04020705040A02060702" pitchFamily="82" charset="0"/>
              </a:rPr>
              <a:t>Xilinx System Generator(XSG)</a:t>
            </a:r>
          </a:p>
        </p:txBody>
      </p:sp>
      <p:sp>
        <p:nvSpPr>
          <p:cNvPr id="3" name="Content Placeholder 2">
            <a:extLst>
              <a:ext uri="{FF2B5EF4-FFF2-40B4-BE49-F238E27FC236}">
                <a16:creationId xmlns:a16="http://schemas.microsoft.com/office/drawing/2014/main" id="{48849315-C638-44F9-B35D-9FAE6746FAF8}"/>
              </a:ext>
            </a:extLst>
          </p:cNvPr>
          <p:cNvSpPr>
            <a:spLocks noGrp="1"/>
          </p:cNvSpPr>
          <p:nvPr>
            <p:ph idx="1"/>
          </p:nvPr>
        </p:nvSpPr>
        <p:spPr>
          <a:xfrm>
            <a:off x="624326" y="1890643"/>
            <a:ext cx="9950909" cy="4015409"/>
          </a:xfrm>
        </p:spPr>
        <p:txBody>
          <a:bodyPr>
            <a:normAutofit/>
          </a:bodyPr>
          <a:lstStyle/>
          <a:p>
            <a:pPr>
              <a:buFont typeface="Wingdings" panose="05000000000000000000" pitchFamily="2" charset="2"/>
              <a:buChar char="v"/>
            </a:pPr>
            <a:r>
              <a:rPr lang="en-IN" sz="2000" dirty="0">
                <a:solidFill>
                  <a:srgbClr val="7030A0"/>
                </a:solidFill>
                <a:latin typeface="Bookman Old Style" panose="02050604050505020204" pitchFamily="18" charset="0"/>
              </a:rPr>
              <a:t>Xilinx system generator for hardware implementation </a:t>
            </a:r>
          </a:p>
          <a:p>
            <a:pPr marL="457200" indent="-457200">
              <a:buFont typeface="+mj-lt"/>
              <a:buAutoNum type="arabicPeriod"/>
            </a:pPr>
            <a:r>
              <a:rPr lang="en-IN" sz="2000" dirty="0">
                <a:solidFill>
                  <a:srgbClr val="7030A0"/>
                </a:solidFill>
                <a:latin typeface="Bookman Old Style" panose="02050604050505020204" pitchFamily="18" charset="0"/>
              </a:rPr>
              <a:t>Xilinx Block set provides close integration with MATLAB Simulink </a:t>
            </a:r>
          </a:p>
          <a:p>
            <a:pPr marL="457200" indent="-457200">
              <a:buFont typeface="+mj-lt"/>
              <a:buAutoNum type="arabicPeriod"/>
            </a:pPr>
            <a:r>
              <a:rPr lang="en-IN" sz="2000" dirty="0">
                <a:solidFill>
                  <a:srgbClr val="7030A0"/>
                </a:solidFill>
                <a:latin typeface="Bookman Old Style" panose="02050604050505020204" pitchFamily="18" charset="0"/>
              </a:rPr>
              <a:t>allows co-simulating the FPGA module with pixel vector provided by MATLAB Simulink Blocks. </a:t>
            </a:r>
          </a:p>
          <a:p>
            <a:pPr>
              <a:buFont typeface="Wingdings" panose="05000000000000000000" pitchFamily="2" charset="2"/>
              <a:buChar char="v"/>
            </a:pPr>
            <a:r>
              <a:rPr lang="en-IN" sz="2000" dirty="0">
                <a:solidFill>
                  <a:srgbClr val="7030A0"/>
                </a:solidFill>
                <a:latin typeface="Bookman Old Style" panose="02050604050505020204" pitchFamily="18" charset="0"/>
              </a:rPr>
              <a:t>Provides Xilinx DSP Block set such as adders, multipliers, registers, filters and memories for application specific design.</a:t>
            </a:r>
          </a:p>
          <a:p>
            <a:pPr>
              <a:buFont typeface="Wingdings" panose="05000000000000000000" pitchFamily="2" charset="2"/>
              <a:buChar char="v"/>
            </a:pPr>
            <a:r>
              <a:rPr lang="en-IN" sz="2000" dirty="0">
                <a:solidFill>
                  <a:srgbClr val="7030A0"/>
                </a:solidFill>
                <a:latin typeface="Bookman Old Style" panose="02050604050505020204" pitchFamily="18" charset="0"/>
              </a:rPr>
              <a:t>Downstream FPGA implementation steps including synthesis and place and route are automatically performed to generate an FPGA programming file.</a:t>
            </a:r>
          </a:p>
          <a:p>
            <a:endParaRPr lang="en-IN" sz="2000" dirty="0">
              <a:solidFill>
                <a:srgbClr val="7030A0"/>
              </a:solidFill>
              <a:latin typeface="Bookman Old Style" panose="02050604050505020204" pitchFamily="18" charset="0"/>
            </a:endParaRPr>
          </a:p>
        </p:txBody>
      </p:sp>
      <p:pic>
        <p:nvPicPr>
          <p:cNvPr id="5" name="Picture 4">
            <a:extLst>
              <a:ext uri="{FF2B5EF4-FFF2-40B4-BE49-F238E27FC236}">
                <a16:creationId xmlns:a16="http://schemas.microsoft.com/office/drawing/2014/main" id="{DB89DE13-890B-468C-A420-8A459C7DDA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4404" y="216313"/>
            <a:ext cx="1857375" cy="10382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103120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DEE9-05C1-4E3D-A821-EDA0E25D198A}"/>
              </a:ext>
            </a:extLst>
          </p:cNvPr>
          <p:cNvSpPr>
            <a:spLocks noGrp="1"/>
          </p:cNvSpPr>
          <p:nvPr>
            <p:ph type="title"/>
          </p:nvPr>
        </p:nvSpPr>
        <p:spPr>
          <a:xfrm>
            <a:off x="1055544" y="216313"/>
            <a:ext cx="8596668" cy="1320800"/>
          </a:xfrm>
        </p:spPr>
        <p:txBody>
          <a:bodyPr>
            <a:normAutofit/>
          </a:bodyPr>
          <a:lstStyle/>
          <a:p>
            <a:r>
              <a:rPr lang="en-IN" sz="4000" dirty="0">
                <a:solidFill>
                  <a:srgbClr val="FF0000"/>
                </a:solidFill>
                <a:latin typeface="Algerian" panose="04020705040A02060702" pitchFamily="82" charset="0"/>
              </a:rPr>
              <a:t>Xilinx System Generator(XSG)</a:t>
            </a:r>
          </a:p>
        </p:txBody>
      </p:sp>
      <p:pic>
        <p:nvPicPr>
          <p:cNvPr id="5" name="Picture 4">
            <a:extLst>
              <a:ext uri="{FF2B5EF4-FFF2-40B4-BE49-F238E27FC236}">
                <a16:creationId xmlns:a16="http://schemas.microsoft.com/office/drawing/2014/main" id="{DB89DE13-890B-468C-A420-8A459C7DDA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4404" y="216313"/>
            <a:ext cx="1857375" cy="10382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aphicFrame>
        <p:nvGraphicFramePr>
          <p:cNvPr id="7" name="Diagram 6">
            <a:extLst>
              <a:ext uri="{FF2B5EF4-FFF2-40B4-BE49-F238E27FC236}">
                <a16:creationId xmlns:a16="http://schemas.microsoft.com/office/drawing/2014/main" id="{FCEC759E-6A7C-460F-97FB-1B58DF16A12D}"/>
              </a:ext>
            </a:extLst>
          </p:cNvPr>
          <p:cNvGraphicFramePr/>
          <p:nvPr>
            <p:extLst>
              <p:ext uri="{D42A27DB-BD31-4B8C-83A1-F6EECF244321}">
                <p14:modId xmlns:p14="http://schemas.microsoft.com/office/powerpoint/2010/main" val="3999253369"/>
              </p:ext>
            </p:extLst>
          </p:nvPr>
        </p:nvGraphicFramePr>
        <p:xfrm>
          <a:off x="1669122" y="927652"/>
          <a:ext cx="9183969" cy="62441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89458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25FFE-DED8-45FE-8248-5778EF5A5C89}"/>
              </a:ext>
            </a:extLst>
          </p:cNvPr>
          <p:cNvSpPr>
            <a:spLocks noGrp="1"/>
          </p:cNvSpPr>
          <p:nvPr>
            <p:ph type="title"/>
          </p:nvPr>
        </p:nvSpPr>
        <p:spPr/>
        <p:txBody>
          <a:bodyPr/>
          <a:lstStyle/>
          <a:p>
            <a:r>
              <a:rPr lang="en-IN" dirty="0"/>
              <a:t>The Road Ahead ….</a:t>
            </a:r>
          </a:p>
        </p:txBody>
      </p:sp>
      <p:graphicFrame>
        <p:nvGraphicFramePr>
          <p:cNvPr id="7" name="Diagram 6">
            <a:extLst>
              <a:ext uri="{FF2B5EF4-FFF2-40B4-BE49-F238E27FC236}">
                <a16:creationId xmlns:a16="http://schemas.microsoft.com/office/drawing/2014/main" id="{9D12C1BE-09DC-49C3-8FF1-A520A37CB2D7}"/>
              </a:ext>
            </a:extLst>
          </p:cNvPr>
          <p:cNvGraphicFramePr/>
          <p:nvPr>
            <p:extLst>
              <p:ext uri="{D42A27DB-BD31-4B8C-83A1-F6EECF244321}">
                <p14:modId xmlns:p14="http://schemas.microsoft.com/office/powerpoint/2010/main" val="952361077"/>
              </p:ext>
            </p:extLst>
          </p:nvPr>
        </p:nvGraphicFramePr>
        <p:xfrm>
          <a:off x="1146002" y="127000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2551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F53F5-4C4C-4157-B87E-FFB4201D0D7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F512304-5846-4931-8FA0-369E8CEF010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9929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71C5A-4F7E-4578-A41C-90049207D3BD}"/>
              </a:ext>
            </a:extLst>
          </p:cNvPr>
          <p:cNvSpPr>
            <a:spLocks noGrp="1"/>
          </p:cNvSpPr>
          <p:nvPr>
            <p:ph type="title"/>
          </p:nvPr>
        </p:nvSpPr>
        <p:spPr>
          <a:xfrm>
            <a:off x="3505413" y="596348"/>
            <a:ext cx="3974179" cy="1320800"/>
          </a:xfrm>
        </p:spPr>
        <p:txBody>
          <a:bodyPr/>
          <a:lstStyle/>
          <a:p>
            <a:r>
              <a:rPr lang="en-IN" dirty="0">
                <a:solidFill>
                  <a:srgbClr val="FF0000"/>
                </a:solidFill>
                <a:latin typeface="Algerian" panose="04020705040A02060702" pitchFamily="82" charset="0"/>
              </a:rPr>
              <a:t>Steps Involved</a:t>
            </a:r>
          </a:p>
        </p:txBody>
      </p:sp>
      <p:sp>
        <p:nvSpPr>
          <p:cNvPr id="3" name="Content Placeholder 2">
            <a:extLst>
              <a:ext uri="{FF2B5EF4-FFF2-40B4-BE49-F238E27FC236}">
                <a16:creationId xmlns:a16="http://schemas.microsoft.com/office/drawing/2014/main" id="{6C131EDD-EBEB-424A-9B23-ADB25700025A}"/>
              </a:ext>
            </a:extLst>
          </p:cNvPr>
          <p:cNvSpPr>
            <a:spLocks noGrp="1"/>
          </p:cNvSpPr>
          <p:nvPr>
            <p:ph idx="1"/>
          </p:nvPr>
        </p:nvSpPr>
        <p:spPr>
          <a:xfrm>
            <a:off x="1194169" y="2266607"/>
            <a:ext cx="8596668" cy="3880773"/>
          </a:xfrm>
        </p:spPr>
        <p:txBody>
          <a:bodyPr/>
          <a:lstStyle/>
          <a:p>
            <a:pPr>
              <a:buFont typeface="+mj-lt"/>
              <a:buAutoNum type="arabicPeriod"/>
            </a:pPr>
            <a:r>
              <a:rPr lang="en-IN" sz="2800" dirty="0">
                <a:solidFill>
                  <a:srgbClr val="7030A0"/>
                </a:solidFill>
                <a:latin typeface="Bahnschrift SemiBold SemiConden" panose="020B0502040204020203" pitchFamily="34" charset="0"/>
              </a:rPr>
              <a:t>Image pre-processing on MATLAB</a:t>
            </a:r>
          </a:p>
          <a:p>
            <a:pPr>
              <a:buFont typeface="+mj-lt"/>
              <a:buAutoNum type="arabicPeriod"/>
            </a:pPr>
            <a:r>
              <a:rPr lang="en-IN" sz="2800" dirty="0">
                <a:solidFill>
                  <a:srgbClr val="7030A0"/>
                </a:solidFill>
                <a:latin typeface="Bahnschrift SemiBold SemiConden" panose="020B0502040204020203" pitchFamily="34" charset="0"/>
              </a:rPr>
              <a:t>Creating the design using Xilinx </a:t>
            </a:r>
            <a:r>
              <a:rPr lang="en-IN" sz="2800" dirty="0" err="1">
                <a:solidFill>
                  <a:srgbClr val="7030A0"/>
                </a:solidFill>
                <a:latin typeface="Bahnschrift SemiBold SemiConden" panose="020B0502040204020203" pitchFamily="34" charset="0"/>
              </a:rPr>
              <a:t>Blockset</a:t>
            </a:r>
            <a:endParaRPr lang="en-IN" sz="2800" dirty="0">
              <a:solidFill>
                <a:srgbClr val="7030A0"/>
              </a:solidFill>
              <a:latin typeface="Bahnschrift SemiBold SemiConden" panose="020B0502040204020203" pitchFamily="34" charset="0"/>
            </a:endParaRPr>
          </a:p>
          <a:p>
            <a:pPr>
              <a:buFont typeface="+mj-lt"/>
              <a:buAutoNum type="arabicPeriod"/>
            </a:pPr>
            <a:r>
              <a:rPr lang="en-IN" sz="2800" dirty="0">
                <a:solidFill>
                  <a:srgbClr val="7030A0"/>
                </a:solidFill>
                <a:latin typeface="Bahnschrift SemiBold SemiConden" panose="020B0502040204020203" pitchFamily="34" charset="0"/>
              </a:rPr>
              <a:t>Generating the hardware Co-Simulation block</a:t>
            </a:r>
          </a:p>
          <a:p>
            <a:pPr>
              <a:buFont typeface="+mj-lt"/>
              <a:buAutoNum type="arabicPeriod"/>
            </a:pPr>
            <a:r>
              <a:rPr lang="en-IN" sz="2800" dirty="0">
                <a:solidFill>
                  <a:srgbClr val="7030A0"/>
                </a:solidFill>
                <a:latin typeface="Bahnschrift SemiBold SemiConden" panose="020B0502040204020203" pitchFamily="34" charset="0"/>
              </a:rPr>
              <a:t>Hardware Implementation on FPGA</a:t>
            </a:r>
          </a:p>
          <a:p>
            <a:pPr>
              <a:buFont typeface="+mj-lt"/>
              <a:buAutoNum type="arabicPeriod"/>
            </a:pPr>
            <a:r>
              <a:rPr lang="en-IN" sz="2800" dirty="0">
                <a:solidFill>
                  <a:srgbClr val="7030A0"/>
                </a:solidFill>
                <a:latin typeface="Bahnschrift SemiBold SemiConden" panose="020B0502040204020203" pitchFamily="34" charset="0"/>
              </a:rPr>
              <a:t>Image post-processing on MATLAB</a:t>
            </a:r>
          </a:p>
          <a:p>
            <a:pPr>
              <a:buFont typeface="+mj-lt"/>
              <a:buAutoNum type="arabicPeriod"/>
            </a:pPr>
            <a:endParaRPr lang="en-IN" dirty="0"/>
          </a:p>
        </p:txBody>
      </p:sp>
    </p:spTree>
    <p:extLst>
      <p:ext uri="{BB962C8B-B14F-4D97-AF65-F5344CB8AC3E}">
        <p14:creationId xmlns:p14="http://schemas.microsoft.com/office/powerpoint/2010/main" val="34396764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651</TotalTime>
  <Words>749</Words>
  <Application>Microsoft Office PowerPoint</Application>
  <PresentationFormat>Widescreen</PresentationFormat>
  <Paragraphs>84</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Algerian</vt:lpstr>
      <vt:lpstr>Arial</vt:lpstr>
      <vt:lpstr>Bahnschrift SemiBold</vt:lpstr>
      <vt:lpstr>Bahnschrift SemiBold SemiConden</vt:lpstr>
      <vt:lpstr>Bookman Old Style</vt:lpstr>
      <vt:lpstr>Trebuchet MS</vt:lpstr>
      <vt:lpstr>Wingdings</vt:lpstr>
      <vt:lpstr>Wingdings 3</vt:lpstr>
      <vt:lpstr>Facet</vt:lpstr>
      <vt:lpstr>PowerPoint Presentation</vt:lpstr>
      <vt:lpstr>Implementing Image Processing techniques on Hardware Accelerators </vt:lpstr>
      <vt:lpstr>Why Go For Hardware ?</vt:lpstr>
      <vt:lpstr>Image Processing on FPGA</vt:lpstr>
      <vt:lpstr>Xilinx System Generator(XSG)</vt:lpstr>
      <vt:lpstr>Xilinx System Generator(XSG)</vt:lpstr>
      <vt:lpstr>The Road Ahead ….</vt:lpstr>
      <vt:lpstr>PowerPoint Presentation</vt:lpstr>
      <vt:lpstr>Steps Involved</vt:lpstr>
      <vt:lpstr>Block Diagram </vt:lpstr>
      <vt:lpstr>Pre-processing on Matlab</vt:lpstr>
      <vt:lpstr>Xilinx Blockset</vt:lpstr>
      <vt:lpstr>Hardware Co-Simulation</vt:lpstr>
      <vt:lpstr>Algorithms Implemented</vt:lpstr>
      <vt:lpstr>PowerPoint Presentation</vt:lpstr>
      <vt:lpstr>Why Go For Hardware ?</vt:lpstr>
      <vt:lpstr>Xilinx System Generator(XSG)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 shreshtha</dc:creator>
  <cp:lastModifiedBy>aman shreshtha</cp:lastModifiedBy>
  <cp:revision>26</cp:revision>
  <dcterms:created xsi:type="dcterms:W3CDTF">2019-04-21T08:27:24Z</dcterms:created>
  <dcterms:modified xsi:type="dcterms:W3CDTF">2019-04-21T19:19:21Z</dcterms:modified>
</cp:coreProperties>
</file>