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181815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2299101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4473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159808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267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958008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1151780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93387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679049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6D8930B-29E6-44B7-8B06-36F4172C25E1}" type="datetimeFigureOut">
              <a:rPr lang="en-IN" smtClean="0"/>
              <a:t>03-04-2018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357734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D8930B-29E6-44B7-8B06-36F4172C25E1}"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333798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D8930B-29E6-44B7-8B06-36F4172C25E1}" type="datetimeFigureOut">
              <a:rPr lang="en-IN" smtClean="0"/>
              <a:t>03-04-2018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90379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8930B-29E6-44B7-8B06-36F4172C25E1}" type="datetimeFigureOut">
              <a:rPr lang="en-IN" smtClean="0"/>
              <a:t>03-04-2018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45886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8930B-29E6-44B7-8B06-36F4172C25E1}" type="datetimeFigureOut">
              <a:rPr lang="en-IN" smtClean="0"/>
              <a:t>03-04-2018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130714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6D8930B-29E6-44B7-8B06-36F4172C25E1}"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3897107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D8930B-29E6-44B7-8B06-36F4172C25E1}" type="datetimeFigureOut">
              <a:rPr lang="en-IN" smtClean="0"/>
              <a:t>03-04-2018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8BFF32-89B3-4247-887E-891C783C4E84}" type="slidenum">
              <a:rPr lang="en-IN" smtClean="0"/>
              <a:t>‹#›</a:t>
            </a:fld>
            <a:endParaRPr lang="en-IN"/>
          </a:p>
        </p:txBody>
      </p:sp>
    </p:spTree>
    <p:extLst>
      <p:ext uri="{BB962C8B-B14F-4D97-AF65-F5344CB8AC3E}">
        <p14:creationId xmlns:p14="http://schemas.microsoft.com/office/powerpoint/2010/main" val="89240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D8930B-29E6-44B7-8B06-36F4172C25E1}" type="datetimeFigureOut">
              <a:rPr lang="en-IN" smtClean="0"/>
              <a:t>03-04-2018</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08BFF32-89B3-4247-887E-891C783C4E84}" type="slidenum">
              <a:rPr lang="en-IN" smtClean="0"/>
              <a:t>‹#›</a:t>
            </a:fld>
            <a:endParaRPr lang="en-IN"/>
          </a:p>
        </p:txBody>
      </p:sp>
    </p:spTree>
    <p:extLst>
      <p:ext uri="{BB962C8B-B14F-4D97-AF65-F5344CB8AC3E}">
        <p14:creationId xmlns:p14="http://schemas.microsoft.com/office/powerpoint/2010/main" val="26705220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DF8BE-6D50-452F-938F-825CAA950570}"/>
              </a:ext>
            </a:extLst>
          </p:cNvPr>
          <p:cNvSpPr>
            <a:spLocks noGrp="1"/>
          </p:cNvSpPr>
          <p:nvPr>
            <p:ph type="ctrTitle"/>
          </p:nvPr>
        </p:nvSpPr>
        <p:spPr>
          <a:xfrm>
            <a:off x="1599832" y="887117"/>
            <a:ext cx="7766936" cy="1646302"/>
          </a:xfrm>
        </p:spPr>
        <p:txBody>
          <a:bodyPr/>
          <a:lstStyle/>
          <a:p>
            <a:pPr algn="ctr"/>
            <a:r>
              <a:rPr lang="en-IN" sz="6000" dirty="0">
                <a:solidFill>
                  <a:srgbClr val="FF0000"/>
                </a:solidFill>
              </a:rPr>
              <a:t>DIGISIM ROUND 1 </a:t>
            </a:r>
            <a:br>
              <a:rPr lang="en-IN" sz="6000" dirty="0">
                <a:solidFill>
                  <a:srgbClr val="FF0000"/>
                </a:solidFill>
              </a:rPr>
            </a:br>
            <a:r>
              <a:rPr lang="en-IN" sz="6000" dirty="0">
                <a:solidFill>
                  <a:srgbClr val="FF0000"/>
                </a:solidFill>
              </a:rPr>
              <a:t>SOLUTION</a:t>
            </a:r>
          </a:p>
        </p:txBody>
      </p:sp>
      <p:sp>
        <p:nvSpPr>
          <p:cNvPr id="3" name="Subtitle 2">
            <a:extLst>
              <a:ext uri="{FF2B5EF4-FFF2-40B4-BE49-F238E27FC236}">
                <a16:creationId xmlns:a16="http://schemas.microsoft.com/office/drawing/2014/main" id="{C118F47A-A433-4BA3-B7C1-E2977F58A1D8}"/>
              </a:ext>
            </a:extLst>
          </p:cNvPr>
          <p:cNvSpPr>
            <a:spLocks noGrp="1"/>
          </p:cNvSpPr>
          <p:nvPr>
            <p:ph type="subTitle" idx="1"/>
          </p:nvPr>
        </p:nvSpPr>
        <p:spPr>
          <a:xfrm>
            <a:off x="1109501" y="3429000"/>
            <a:ext cx="7766936" cy="1096899"/>
          </a:xfrm>
        </p:spPr>
        <p:txBody>
          <a:bodyPr>
            <a:noAutofit/>
          </a:bodyPr>
          <a:lstStyle/>
          <a:p>
            <a:r>
              <a:rPr lang="en-IN" sz="3200" dirty="0">
                <a:solidFill>
                  <a:srgbClr val="7030A0"/>
                </a:solidFill>
              </a:rPr>
              <a:t>TEAM NAME :- </a:t>
            </a:r>
            <a:r>
              <a:rPr lang="en-IN" sz="3200" dirty="0" err="1">
                <a:solidFill>
                  <a:srgbClr val="7030A0"/>
                </a:solidFill>
              </a:rPr>
              <a:t>chip_burners</a:t>
            </a:r>
            <a:endParaRPr lang="en-IN" sz="3200" dirty="0">
              <a:solidFill>
                <a:srgbClr val="7030A0"/>
              </a:solidFill>
            </a:endParaRPr>
          </a:p>
          <a:p>
            <a:r>
              <a:rPr lang="en-IN" sz="3200" dirty="0">
                <a:solidFill>
                  <a:srgbClr val="7030A0"/>
                </a:solidFill>
              </a:rPr>
              <a:t>Aman Shreshtha</a:t>
            </a:r>
          </a:p>
          <a:p>
            <a:r>
              <a:rPr lang="en-IN" sz="3200" dirty="0">
                <a:solidFill>
                  <a:srgbClr val="7030A0"/>
                </a:solidFill>
              </a:rPr>
              <a:t>Deepak </a:t>
            </a:r>
            <a:r>
              <a:rPr lang="en-IN" sz="3200" dirty="0" err="1">
                <a:solidFill>
                  <a:srgbClr val="7030A0"/>
                </a:solidFill>
              </a:rPr>
              <a:t>Maurya</a:t>
            </a:r>
            <a:endParaRPr lang="en-IN" sz="3200" dirty="0">
              <a:solidFill>
                <a:srgbClr val="7030A0"/>
              </a:solidFill>
            </a:endParaRPr>
          </a:p>
        </p:txBody>
      </p:sp>
    </p:spTree>
    <p:extLst>
      <p:ext uri="{BB962C8B-B14F-4D97-AF65-F5344CB8AC3E}">
        <p14:creationId xmlns:p14="http://schemas.microsoft.com/office/powerpoint/2010/main" val="61881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B643-1CA9-44D7-AA99-9123B9D768C2}"/>
              </a:ext>
            </a:extLst>
          </p:cNvPr>
          <p:cNvSpPr>
            <a:spLocks noGrp="1"/>
          </p:cNvSpPr>
          <p:nvPr>
            <p:ph type="title"/>
          </p:nvPr>
        </p:nvSpPr>
        <p:spPr>
          <a:xfrm>
            <a:off x="717091" y="311971"/>
            <a:ext cx="8596668" cy="1320800"/>
          </a:xfrm>
        </p:spPr>
        <p:txBody>
          <a:bodyPr>
            <a:normAutofit/>
          </a:bodyPr>
          <a:lstStyle/>
          <a:p>
            <a:pPr algn="ctr"/>
            <a:r>
              <a:rPr lang="en-IN" sz="4800" dirty="0"/>
              <a:t>State Table</a:t>
            </a:r>
          </a:p>
        </p:txBody>
      </p:sp>
      <p:graphicFrame>
        <p:nvGraphicFramePr>
          <p:cNvPr id="4" name="Table 3">
            <a:extLst>
              <a:ext uri="{FF2B5EF4-FFF2-40B4-BE49-F238E27FC236}">
                <a16:creationId xmlns:a16="http://schemas.microsoft.com/office/drawing/2014/main" id="{EFDFBBB5-BC38-4F52-9389-B8EF6B17A480}"/>
              </a:ext>
            </a:extLst>
          </p:cNvPr>
          <p:cNvGraphicFramePr>
            <a:graphicFrameLocks noGrp="1"/>
          </p:cNvGraphicFramePr>
          <p:nvPr>
            <p:extLst>
              <p:ext uri="{D42A27DB-BD31-4B8C-83A1-F6EECF244321}">
                <p14:modId xmlns:p14="http://schemas.microsoft.com/office/powerpoint/2010/main" val="884175003"/>
              </p:ext>
            </p:extLst>
          </p:nvPr>
        </p:nvGraphicFramePr>
        <p:xfrm>
          <a:off x="1980303" y="1632771"/>
          <a:ext cx="6434826" cy="4615629"/>
        </p:xfrm>
        <a:graphic>
          <a:graphicData uri="http://schemas.openxmlformats.org/drawingml/2006/table">
            <a:tbl>
              <a:tblPr>
                <a:tableStyleId>{5C22544A-7EE6-4342-B048-85BDC9FD1C3A}</a:tableStyleId>
              </a:tblPr>
              <a:tblGrid>
                <a:gridCol w="1126381">
                  <a:extLst>
                    <a:ext uri="{9D8B030D-6E8A-4147-A177-3AD203B41FA5}">
                      <a16:colId xmlns:a16="http://schemas.microsoft.com/office/drawing/2014/main" val="3993890209"/>
                    </a:ext>
                  </a:extLst>
                </a:gridCol>
                <a:gridCol w="730624">
                  <a:extLst>
                    <a:ext uri="{9D8B030D-6E8A-4147-A177-3AD203B41FA5}">
                      <a16:colId xmlns:a16="http://schemas.microsoft.com/office/drawing/2014/main" val="449156865"/>
                    </a:ext>
                  </a:extLst>
                </a:gridCol>
                <a:gridCol w="1120400">
                  <a:extLst>
                    <a:ext uri="{9D8B030D-6E8A-4147-A177-3AD203B41FA5}">
                      <a16:colId xmlns:a16="http://schemas.microsoft.com/office/drawing/2014/main" val="2347466974"/>
                    </a:ext>
                  </a:extLst>
                </a:gridCol>
                <a:gridCol w="1158999">
                  <a:extLst>
                    <a:ext uri="{9D8B030D-6E8A-4147-A177-3AD203B41FA5}">
                      <a16:colId xmlns:a16="http://schemas.microsoft.com/office/drawing/2014/main" val="3000171233"/>
                    </a:ext>
                  </a:extLst>
                </a:gridCol>
                <a:gridCol w="837174">
                  <a:extLst>
                    <a:ext uri="{9D8B030D-6E8A-4147-A177-3AD203B41FA5}">
                      <a16:colId xmlns:a16="http://schemas.microsoft.com/office/drawing/2014/main" val="61760048"/>
                    </a:ext>
                  </a:extLst>
                </a:gridCol>
                <a:gridCol w="730624">
                  <a:extLst>
                    <a:ext uri="{9D8B030D-6E8A-4147-A177-3AD203B41FA5}">
                      <a16:colId xmlns:a16="http://schemas.microsoft.com/office/drawing/2014/main" val="879293805"/>
                    </a:ext>
                  </a:extLst>
                </a:gridCol>
                <a:gridCol w="730624">
                  <a:extLst>
                    <a:ext uri="{9D8B030D-6E8A-4147-A177-3AD203B41FA5}">
                      <a16:colId xmlns:a16="http://schemas.microsoft.com/office/drawing/2014/main" val="621945516"/>
                    </a:ext>
                  </a:extLst>
                </a:gridCol>
              </a:tblGrid>
              <a:tr h="253606">
                <a:tc rowSpan="2">
                  <a:txBody>
                    <a:bodyPr/>
                    <a:lstStyle/>
                    <a:p>
                      <a:pPr algn="ctr" fontAlgn="b"/>
                      <a:r>
                        <a:rPr lang="en-IN" sz="1100" u="none" strike="noStrike">
                          <a:effectLst/>
                        </a:rPr>
                        <a:t>present state</a:t>
                      </a:r>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N" sz="1100" u="none" strike="noStrike">
                          <a:effectLst/>
                        </a:rPr>
                        <a:t>input </a:t>
                      </a:r>
                      <a:endParaRPr lang="en-IN"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rowSpan="2">
                  <a:txBody>
                    <a:bodyPr/>
                    <a:lstStyle/>
                    <a:p>
                      <a:pPr algn="ctr" fontAlgn="b"/>
                      <a:r>
                        <a:rPr lang="en-IN" sz="1100" u="none" strike="noStrike">
                          <a:effectLst/>
                        </a:rPr>
                        <a:t>next state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44276679"/>
                  </a:ext>
                </a:extLst>
              </a:tr>
              <a:tr h="253606">
                <a:tc vMerge="1">
                  <a:txBody>
                    <a:bodyPr/>
                    <a:lstStyle/>
                    <a:p>
                      <a:endParaRPr lang="en-IN"/>
                    </a:p>
                  </a:txBody>
                  <a:tcPr/>
                </a:tc>
                <a:tc>
                  <a:txBody>
                    <a:bodyPr/>
                    <a:lstStyle/>
                    <a:p>
                      <a:pPr algn="l" fontAlgn="b"/>
                      <a:r>
                        <a:rPr lang="en-IN" sz="1100" u="none" strike="noStrike">
                          <a:effectLst/>
                        </a:rPr>
                        <a:t>left hand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right hand</a:t>
                      </a:r>
                      <a:endParaRPr lang="en-IN" sz="1100" b="0" i="0" u="none" strike="noStrike" dirty="0">
                        <a:solidFill>
                          <a:srgbClr val="000000"/>
                        </a:solidFill>
                        <a:effectLst/>
                        <a:latin typeface="Calibri" panose="020F0502020204030204" pitchFamily="34" charset="0"/>
                      </a:endParaRPr>
                    </a:p>
                  </a:txBody>
                  <a:tcPr marL="9525" marR="9525" marT="9525" marB="0" anchor="b"/>
                </a:tc>
                <a:tc vMerge="1">
                  <a:txBody>
                    <a:bodyPr/>
                    <a:lstStyle/>
                    <a:p>
                      <a:endParaRPr lang="en-IN"/>
                    </a:p>
                  </a:txBody>
                  <a:tcPr/>
                </a:tc>
                <a:tc>
                  <a:txBody>
                    <a:bodyPr/>
                    <a:lstStyle/>
                    <a:p>
                      <a:pPr algn="ctr" fontAlgn="b"/>
                      <a:r>
                        <a:rPr lang="en-IN" sz="1100" u="none" strike="noStrike">
                          <a:effectLst/>
                        </a:rPr>
                        <a:t>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453096"/>
                  </a:ext>
                </a:extLst>
              </a:tr>
              <a:tr h="304327">
                <a:tc>
                  <a:txBody>
                    <a:bodyPr/>
                    <a:lstStyle/>
                    <a:p>
                      <a:pPr algn="ctr" fontAlgn="b"/>
                      <a:r>
                        <a:rPr lang="en-IN" sz="1100" u="none" strike="noStrike">
                          <a:effectLst/>
                        </a:rPr>
                        <a:t>0 0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02271526"/>
                  </a:ext>
                </a:extLst>
              </a:tr>
              <a:tr h="253606">
                <a:tc>
                  <a:txBody>
                    <a:bodyPr/>
                    <a:lstStyle/>
                    <a:p>
                      <a:pPr algn="ctr" fontAlgn="b"/>
                      <a:r>
                        <a:rPr lang="en-IN" sz="1100" u="none" strike="noStrike">
                          <a:effectLst/>
                        </a:rPr>
                        <a:t>0 0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5974975"/>
                  </a:ext>
                </a:extLst>
              </a:tr>
              <a:tr h="253606">
                <a:tc>
                  <a:txBody>
                    <a:bodyPr/>
                    <a:lstStyle/>
                    <a:p>
                      <a:pPr algn="ctr" fontAlgn="b"/>
                      <a:r>
                        <a:rPr lang="en-IN" sz="1100" u="none" strike="noStrike">
                          <a:effectLst/>
                        </a:rPr>
                        <a:t>0 0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9445960"/>
                  </a:ext>
                </a:extLst>
              </a:tr>
              <a:tr h="253606">
                <a:tc>
                  <a:txBody>
                    <a:bodyPr/>
                    <a:lstStyle/>
                    <a:p>
                      <a:pPr algn="ctr" fontAlgn="b"/>
                      <a:r>
                        <a:rPr lang="en-IN" sz="1100" u="none" strike="noStrike">
                          <a:effectLst/>
                        </a:rPr>
                        <a:t>0 0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9927806"/>
                  </a:ext>
                </a:extLst>
              </a:tr>
              <a:tr h="253606">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6492319"/>
                  </a:ext>
                </a:extLst>
              </a:tr>
              <a:tr h="253606">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5171642"/>
                  </a:ext>
                </a:extLst>
              </a:tr>
              <a:tr h="253606">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6300680"/>
                  </a:ext>
                </a:extLst>
              </a:tr>
              <a:tr h="253606">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2138421"/>
                  </a:ext>
                </a:extLst>
              </a:tr>
              <a:tr h="253606">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7749148"/>
                  </a:ext>
                </a:extLst>
              </a:tr>
              <a:tr h="253606">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782659"/>
                  </a:ext>
                </a:extLst>
              </a:tr>
              <a:tr h="253606">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68365151"/>
                  </a:ext>
                </a:extLst>
              </a:tr>
              <a:tr h="253606">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1221324"/>
                  </a:ext>
                </a:extLst>
              </a:tr>
              <a:tr h="253606">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0945507"/>
                  </a:ext>
                </a:extLst>
              </a:tr>
              <a:tr h="253606">
                <a:tc>
                  <a:txBody>
                    <a:bodyPr/>
                    <a:lstStyle/>
                    <a:p>
                      <a:pPr algn="ctr" fontAlgn="b"/>
                      <a:r>
                        <a:rPr lang="en-IN" sz="1100" u="none" strike="noStrike">
                          <a:effectLst/>
                        </a:rPr>
                        <a:t> 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1932205"/>
                  </a:ext>
                </a:extLst>
              </a:tr>
              <a:tr h="253606">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2735216"/>
                  </a:ext>
                </a:extLst>
              </a:tr>
              <a:tr h="253606">
                <a:tc>
                  <a:txBody>
                    <a:bodyPr/>
                    <a:lstStyle/>
                    <a:p>
                      <a:pPr algn="ctr" fontAlgn="b"/>
                      <a:r>
                        <a:rPr lang="en-IN" sz="1100" u="none" strike="noStrike">
                          <a:effectLst/>
                        </a:rPr>
                        <a:t>1 1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0 1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3502729"/>
                  </a:ext>
                </a:extLst>
              </a:tr>
            </a:tbl>
          </a:graphicData>
        </a:graphic>
      </p:graphicFrame>
    </p:spTree>
    <p:extLst>
      <p:ext uri="{BB962C8B-B14F-4D97-AF65-F5344CB8AC3E}">
        <p14:creationId xmlns:p14="http://schemas.microsoft.com/office/powerpoint/2010/main" val="341702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10A4E9B-E522-457B-A619-2EA837673D36}"/>
              </a:ext>
            </a:extLst>
          </p:cNvPr>
          <p:cNvPicPr>
            <a:picLocks noChangeAspect="1"/>
          </p:cNvPicPr>
          <p:nvPr/>
        </p:nvPicPr>
        <p:blipFill rotWithShape="1">
          <a:blip r:embed="rId2">
            <a:extLst>
              <a:ext uri="{28A0092B-C50C-407E-A947-70E740481C1C}">
                <a14:useLocalDpi xmlns:a14="http://schemas.microsoft.com/office/drawing/2010/main" val="0"/>
              </a:ext>
            </a:extLst>
          </a:blip>
          <a:srcRect l="5491" r="13022"/>
          <a:stretch/>
        </p:blipFill>
        <p:spPr>
          <a:xfrm rot="5400000">
            <a:off x="1676371" y="-143627"/>
            <a:ext cx="6799609" cy="7203645"/>
          </a:xfrm>
          <a:prstGeom prst="rect">
            <a:avLst/>
          </a:prstGeom>
        </p:spPr>
      </p:pic>
      <p:sp>
        <p:nvSpPr>
          <p:cNvPr id="12" name="TextBox 11">
            <a:extLst>
              <a:ext uri="{FF2B5EF4-FFF2-40B4-BE49-F238E27FC236}">
                <a16:creationId xmlns:a16="http://schemas.microsoft.com/office/drawing/2014/main" id="{905D390C-54AD-43E4-81D8-7BF84DBC3E90}"/>
              </a:ext>
            </a:extLst>
          </p:cNvPr>
          <p:cNvSpPr txBox="1"/>
          <p:nvPr/>
        </p:nvSpPr>
        <p:spPr>
          <a:xfrm>
            <a:off x="9379177" y="503582"/>
            <a:ext cx="2676940" cy="461665"/>
          </a:xfrm>
          <a:prstGeom prst="rect">
            <a:avLst/>
          </a:prstGeom>
          <a:noFill/>
        </p:spPr>
        <p:txBody>
          <a:bodyPr wrap="square" rtlCol="0">
            <a:spAutoFit/>
          </a:bodyPr>
          <a:lstStyle/>
          <a:p>
            <a:r>
              <a:rPr lang="en-IN" sz="2400" dirty="0">
                <a:solidFill>
                  <a:srgbClr val="FF0000"/>
                </a:solidFill>
              </a:rPr>
              <a:t>STATE DIAGRAM</a:t>
            </a:r>
          </a:p>
        </p:txBody>
      </p:sp>
    </p:spTree>
    <p:extLst>
      <p:ext uri="{BB962C8B-B14F-4D97-AF65-F5344CB8AC3E}">
        <p14:creationId xmlns:p14="http://schemas.microsoft.com/office/powerpoint/2010/main" val="3676445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91BC-97EA-4A71-A902-6B15B9BEA280}"/>
              </a:ext>
            </a:extLst>
          </p:cNvPr>
          <p:cNvSpPr>
            <a:spLocks noGrp="1"/>
          </p:cNvSpPr>
          <p:nvPr>
            <p:ph type="title"/>
          </p:nvPr>
        </p:nvSpPr>
        <p:spPr/>
        <p:txBody>
          <a:bodyPr>
            <a:normAutofit/>
          </a:bodyPr>
          <a:lstStyle/>
          <a:p>
            <a:pPr algn="ctr"/>
            <a:r>
              <a:rPr lang="en-IN" dirty="0"/>
              <a:t>LOGIC Behind the working of the FSM</a:t>
            </a:r>
          </a:p>
        </p:txBody>
      </p:sp>
      <p:sp>
        <p:nvSpPr>
          <p:cNvPr id="4" name="Rectangle 3">
            <a:extLst>
              <a:ext uri="{FF2B5EF4-FFF2-40B4-BE49-F238E27FC236}">
                <a16:creationId xmlns:a16="http://schemas.microsoft.com/office/drawing/2014/main" id="{1ABAB0BD-77CE-43C4-BCAE-740E7A6BF60A}"/>
              </a:ext>
            </a:extLst>
          </p:cNvPr>
          <p:cNvSpPr/>
          <p:nvPr/>
        </p:nvSpPr>
        <p:spPr>
          <a:xfrm>
            <a:off x="1060174" y="1872974"/>
            <a:ext cx="8812696" cy="3970318"/>
          </a:xfrm>
          <a:prstGeom prst="rect">
            <a:avLst/>
          </a:prstGeom>
        </p:spPr>
        <p:txBody>
          <a:bodyPr wrap="square">
            <a:spAutoFit/>
          </a:bodyPr>
          <a:lstStyle/>
          <a:p>
            <a:r>
              <a:rPr lang="en-IN" dirty="0">
                <a:solidFill>
                  <a:srgbClr val="222222"/>
                </a:solidFill>
                <a:latin typeface="arial" panose="020B0604020202020204" pitchFamily="34" charset="0"/>
              </a:rPr>
              <a:t>State 00 </a:t>
            </a:r>
          </a:p>
          <a:p>
            <a:pPr marL="285750" indent="-285750">
              <a:buFontTx/>
              <a:buChar char="-"/>
            </a:pPr>
            <a:r>
              <a:rPr lang="en-IN" dirty="0">
                <a:solidFill>
                  <a:srgbClr val="222222"/>
                </a:solidFill>
                <a:latin typeface="arial" panose="020B0604020202020204" pitchFamily="34" charset="0"/>
              </a:rPr>
              <a:t>initial state (when the robot starts the maze traversal task)</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State 01 </a:t>
            </a:r>
          </a:p>
          <a:p>
            <a:pPr marL="285750" indent="-285750">
              <a:buFontTx/>
              <a:buChar char="-"/>
            </a:pPr>
            <a:r>
              <a:rPr lang="en-IN" dirty="0">
                <a:solidFill>
                  <a:srgbClr val="222222"/>
                </a:solidFill>
                <a:latin typeface="arial" panose="020B0604020202020204" pitchFamily="34" charset="0"/>
              </a:rPr>
              <a:t>something touched (when the robot touches some obstacle for first time, either left hand touch or right hand touch or both)</a:t>
            </a:r>
          </a:p>
          <a:p>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State 10 </a:t>
            </a:r>
          </a:p>
          <a:p>
            <a:pPr marL="285750" indent="-285750">
              <a:buFontTx/>
              <a:buChar char="-"/>
            </a:pPr>
            <a:r>
              <a:rPr lang="en-IN" dirty="0">
                <a:solidFill>
                  <a:srgbClr val="222222"/>
                </a:solidFill>
                <a:latin typeface="arial" panose="020B0604020202020204" pitchFamily="34" charset="0"/>
              </a:rPr>
              <a:t>wall on right (this state is reached when the robot knows that there is wall on its right and now the robot will follow that wall)</a:t>
            </a:r>
          </a:p>
          <a:p>
            <a:pPr marL="285750" indent="-285750">
              <a:buFontTx/>
              <a:buChar char="-"/>
            </a:pPr>
            <a:endParaRPr lang="en-IN" dirty="0">
              <a:solidFill>
                <a:srgbClr val="222222"/>
              </a:solidFill>
              <a:latin typeface="arial" panose="020B0604020202020204" pitchFamily="34" charset="0"/>
            </a:endParaRPr>
          </a:p>
          <a:p>
            <a:r>
              <a:rPr lang="en-IN" dirty="0">
                <a:solidFill>
                  <a:srgbClr val="222222"/>
                </a:solidFill>
                <a:latin typeface="arial" panose="020B0604020202020204" pitchFamily="34" charset="0"/>
              </a:rPr>
              <a:t>Sate 11 </a:t>
            </a:r>
          </a:p>
          <a:p>
            <a:r>
              <a:rPr lang="en-IN" dirty="0">
                <a:solidFill>
                  <a:srgbClr val="222222"/>
                </a:solidFill>
                <a:latin typeface="arial" panose="020B0604020202020204" pitchFamily="34" charset="0"/>
              </a:rPr>
              <a:t>-   move left from right wall (the bot will move a bit away from the right wall and will also move forward)</a:t>
            </a:r>
            <a:endParaRPr lang="en-IN"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44022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4428AB-9E0C-44F5-AE69-D9A0573AF8C3}"/>
              </a:ext>
            </a:extLst>
          </p:cNvPr>
          <p:cNvSpPr>
            <a:spLocks noGrp="1"/>
          </p:cNvSpPr>
          <p:nvPr>
            <p:ph idx="1"/>
          </p:nvPr>
        </p:nvSpPr>
        <p:spPr>
          <a:xfrm>
            <a:off x="584567" y="609601"/>
            <a:ext cx="10719537" cy="5405258"/>
          </a:xfrm>
        </p:spPr>
        <p:txBody>
          <a:bodyPr>
            <a:noAutofit/>
          </a:bodyPr>
          <a:lstStyle/>
          <a:p>
            <a:pPr>
              <a:buFont typeface="Wingdings" panose="05000000000000000000" pitchFamily="2" charset="2"/>
              <a:buChar char="q"/>
            </a:pPr>
            <a:r>
              <a:rPr lang="en-IN" sz="2000" dirty="0"/>
              <a:t>Initially the robot does not know anything about the maze. This state of the robot is state 00. In this state the robot will just keep on moving forward until the robot gets 1 input on the right hand or the left hand. </a:t>
            </a:r>
          </a:p>
          <a:p>
            <a:pPr>
              <a:buFont typeface="Wingdings" panose="05000000000000000000" pitchFamily="2" charset="2"/>
              <a:buChar char="q"/>
            </a:pPr>
            <a:endParaRPr lang="en-IN" sz="2000" dirty="0"/>
          </a:p>
          <a:p>
            <a:pPr>
              <a:buFont typeface="Wingdings" panose="05000000000000000000" pitchFamily="2" charset="2"/>
              <a:buChar char="q"/>
            </a:pPr>
            <a:r>
              <a:rPr lang="en-IN" sz="2000" dirty="0"/>
              <a:t>Once the robot touches anything , either right hand or left hand or both, it goes into the next state 01. In this state the robot knows that it has touches something and now it has to orient itself so as to now follow the right wall.</a:t>
            </a:r>
          </a:p>
          <a:p>
            <a:pPr>
              <a:buFont typeface="Wingdings" panose="05000000000000000000" pitchFamily="2" charset="2"/>
              <a:buChar char="q"/>
            </a:pPr>
            <a:endParaRPr lang="en-IN" sz="2000" dirty="0"/>
          </a:p>
          <a:p>
            <a:pPr>
              <a:buFont typeface="Wingdings" panose="05000000000000000000" pitchFamily="2" charset="2"/>
              <a:buChar char="q"/>
            </a:pPr>
            <a:r>
              <a:rPr lang="en-IN" sz="2000" dirty="0"/>
              <a:t>In the state 01, the robot will start rotating left until neither of its hands are touching. Now the robot knows that there is a wall on its immediate right and now the robot will follow this wall. Once the robot gets 0 , 0 input on its two hands, it will go to state 10.</a:t>
            </a:r>
          </a:p>
          <a:p>
            <a:pPr>
              <a:buFont typeface="Wingdings" panose="05000000000000000000" pitchFamily="2" charset="2"/>
              <a:buChar char="q"/>
            </a:pPr>
            <a:endParaRPr lang="en-IN" sz="2000" b="1" dirty="0"/>
          </a:p>
          <a:p>
            <a:pPr>
              <a:buFont typeface="Wingdings" panose="05000000000000000000" pitchFamily="2" charset="2"/>
              <a:buChar char="q"/>
            </a:pPr>
            <a:r>
              <a:rPr lang="en-IN" sz="2000" b="1" dirty="0"/>
              <a:t>In the state 10 , the robot will rotate towards right and also move forward. I have considered that the robot moves forward only a little and always turns by only 10 degrees(but the exact value of angle does not matter). So, when the robot starts rotating right and moving forward, it will eventually touch the right wall. </a:t>
            </a:r>
          </a:p>
        </p:txBody>
      </p:sp>
    </p:spTree>
    <p:extLst>
      <p:ext uri="{BB962C8B-B14F-4D97-AF65-F5344CB8AC3E}">
        <p14:creationId xmlns:p14="http://schemas.microsoft.com/office/powerpoint/2010/main" val="229611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922450-3D95-40D2-BFD4-CA2C78A2A89E}"/>
              </a:ext>
            </a:extLst>
          </p:cNvPr>
          <p:cNvSpPr/>
          <p:nvPr/>
        </p:nvSpPr>
        <p:spPr>
          <a:xfrm>
            <a:off x="914400" y="1378226"/>
            <a:ext cx="10363200" cy="3785652"/>
          </a:xfrm>
          <a:prstGeom prst="rect">
            <a:avLst/>
          </a:prstGeom>
        </p:spPr>
        <p:txBody>
          <a:bodyPr wrap="square">
            <a:spAutoFit/>
          </a:bodyPr>
          <a:lstStyle/>
          <a:p>
            <a:pPr marL="285750" indent="-285750">
              <a:buClr>
                <a:schemeClr val="accent1"/>
              </a:buClr>
              <a:buFont typeface="Wingdings" panose="05000000000000000000" pitchFamily="2" charset="2"/>
              <a:buChar char="q"/>
            </a:pPr>
            <a:r>
              <a:rPr lang="en-IN" sz="2000" dirty="0"/>
              <a:t>When the robot touches the right wall, i.e. when it gets 1 at right hand input , the robot will go into the next state 11. In the state 11, the robot will rotate left and move forward until the right input becomes 0. </a:t>
            </a:r>
          </a:p>
          <a:p>
            <a:pPr marL="285750" indent="-285750">
              <a:buClr>
                <a:schemeClr val="accent1"/>
              </a:buClr>
              <a:buFont typeface="Wingdings" panose="05000000000000000000" pitchFamily="2" charset="2"/>
              <a:buChar char="q"/>
            </a:pPr>
            <a:endParaRPr lang="en-IN" sz="2000" dirty="0"/>
          </a:p>
          <a:p>
            <a:pPr marL="285750" indent="-285750">
              <a:buClr>
                <a:schemeClr val="accent1"/>
              </a:buClr>
              <a:buFont typeface="Wingdings" panose="05000000000000000000" pitchFamily="2" charset="2"/>
              <a:buChar char="q"/>
            </a:pPr>
            <a:r>
              <a:rPr lang="en-IN" sz="2000" dirty="0"/>
              <a:t>When the right input becomes 0 , the robot again comes in state 10 and rotates right and moves forward. In this way by transition between states 10 and 11, the robot moves toward right wall and then moves away from it, and also moving forward in the process. </a:t>
            </a:r>
          </a:p>
          <a:p>
            <a:pPr marL="285750" indent="-285750">
              <a:buClr>
                <a:schemeClr val="accent1"/>
              </a:buClr>
              <a:buFont typeface="Wingdings" panose="05000000000000000000" pitchFamily="2" charset="2"/>
              <a:buChar char="q"/>
            </a:pPr>
            <a:endParaRPr lang="en-IN" sz="2000" b="1" dirty="0"/>
          </a:p>
          <a:p>
            <a:pPr marL="285750" indent="-285750">
              <a:buClr>
                <a:schemeClr val="accent1"/>
              </a:buClr>
              <a:buFont typeface="Wingdings" panose="05000000000000000000" pitchFamily="2" charset="2"/>
              <a:buChar char="q"/>
            </a:pPr>
            <a:r>
              <a:rPr lang="en-IN" sz="2000" dirty="0"/>
              <a:t>When the robot is in state 11 and if the left hand becomes 1 , then the robot will go to the state 01 and will again repeat the process. This will happen if the robot hits a wall in the front while moving forward.</a:t>
            </a:r>
          </a:p>
        </p:txBody>
      </p:sp>
    </p:spTree>
    <p:extLst>
      <p:ext uri="{BB962C8B-B14F-4D97-AF65-F5344CB8AC3E}">
        <p14:creationId xmlns:p14="http://schemas.microsoft.com/office/powerpoint/2010/main" val="263663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90ABAE-B46F-481F-9F94-9E3F98222E59}"/>
              </a:ext>
            </a:extLst>
          </p:cNvPr>
          <p:cNvSpPr/>
          <p:nvPr/>
        </p:nvSpPr>
        <p:spPr>
          <a:xfrm rot="736519">
            <a:off x="384313" y="2198709"/>
            <a:ext cx="10204173" cy="1569660"/>
          </a:xfrm>
          <a:prstGeom prst="rect">
            <a:avLst/>
          </a:prstGeom>
          <a:noFill/>
        </p:spPr>
        <p:txBody>
          <a:bodyPr wrap="square" lIns="91440" tIns="45720" rIns="91440" bIns="45720">
            <a:spAutoFit/>
          </a:bodyPr>
          <a:lstStyle/>
          <a:p>
            <a:pPr algn="ctr"/>
            <a:r>
              <a:rPr lang="en-US" sz="96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 !!</a:t>
            </a:r>
          </a:p>
        </p:txBody>
      </p:sp>
    </p:spTree>
    <p:extLst>
      <p:ext uri="{BB962C8B-B14F-4D97-AF65-F5344CB8AC3E}">
        <p14:creationId xmlns:p14="http://schemas.microsoft.com/office/powerpoint/2010/main" val="31777707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418</TotalTime>
  <Words>654</Words>
  <Application>Microsoft Office PowerPoint</Application>
  <PresentationFormat>Widescreen</PresentationFormat>
  <Paragraphs>151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vt:lpstr>
      <vt:lpstr>Calibri</vt:lpstr>
      <vt:lpstr>Trebuchet MS</vt:lpstr>
      <vt:lpstr>Wingdings</vt:lpstr>
      <vt:lpstr>Wingdings 3</vt:lpstr>
      <vt:lpstr>Facet</vt:lpstr>
      <vt:lpstr>DIGISIM ROUND 1  SOLUTION</vt:lpstr>
      <vt:lpstr>State Table</vt:lpstr>
      <vt:lpstr>PowerPoint Presentation</vt:lpstr>
      <vt:lpstr>LOGIC Behind the working of the FSM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DIGISIM ROUND 1  SOLUTION</dc:title>
  <dc:creator>aman shreshtha</dc:creator>
  <cp:lastModifiedBy>aman shreshtha</cp:lastModifiedBy>
  <cp:revision>6</cp:revision>
  <dcterms:created xsi:type="dcterms:W3CDTF">2018-04-03T08:30:52Z</dcterms:created>
  <dcterms:modified xsi:type="dcterms:W3CDTF">2018-04-03T15:29:16Z</dcterms:modified>
</cp:coreProperties>
</file>