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1" r:id="rId4"/>
    <p:sldId id="262" r:id="rId5"/>
    <p:sldId id="258" r:id="rId6"/>
    <p:sldId id="259"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A09"/>
    <a:srgbClr val="B7B4A9"/>
    <a:srgbClr val="BFDB8D"/>
    <a:srgbClr val="524F44"/>
    <a:srgbClr val="6F6B5D"/>
    <a:srgbClr val="CCCA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277003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167556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1345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140112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813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143465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2446839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302498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130384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DD85-D7DD-40D5-AF8D-3A7EE7A18C54}" type="datetimeFigureOut">
              <a:rPr lang="en-IN" smtClean="0"/>
              <a:t>26-02-2022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406543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4DD85-D7DD-40D5-AF8D-3A7EE7A18C5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411833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4DD85-D7DD-40D5-AF8D-3A7EE7A18C54}" type="datetimeFigureOut">
              <a:rPr lang="en-IN" smtClean="0"/>
              <a:t>26-02-2022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241566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74DD85-D7DD-40D5-AF8D-3A7EE7A18C54}" type="datetimeFigureOut">
              <a:rPr lang="en-IN" smtClean="0"/>
              <a:t>26-02-2022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108179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4DD85-D7DD-40D5-AF8D-3A7EE7A18C54}" type="datetimeFigureOut">
              <a:rPr lang="en-IN" smtClean="0"/>
              <a:t>26-02-2022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70361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4DD85-D7DD-40D5-AF8D-3A7EE7A18C5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358139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4DD85-D7DD-40D5-AF8D-3A7EE7A18C54}" type="datetimeFigureOut">
              <a:rPr lang="en-IN" smtClean="0"/>
              <a:t>26-02-2022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E9540F-DD57-4B68-A071-6198F2183EB5}" type="slidenum">
              <a:rPr lang="en-IN" smtClean="0"/>
              <a:t>‹#›</a:t>
            </a:fld>
            <a:endParaRPr lang="en-IN"/>
          </a:p>
        </p:txBody>
      </p:sp>
    </p:spTree>
    <p:extLst>
      <p:ext uri="{BB962C8B-B14F-4D97-AF65-F5344CB8AC3E}">
        <p14:creationId xmlns:p14="http://schemas.microsoft.com/office/powerpoint/2010/main" val="22912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74DD85-D7DD-40D5-AF8D-3A7EE7A18C54}" type="datetimeFigureOut">
              <a:rPr lang="en-IN" smtClean="0"/>
              <a:t>26-02-2022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E9540F-DD57-4B68-A071-6198F2183EB5}" type="slidenum">
              <a:rPr lang="en-IN" smtClean="0"/>
              <a:t>‹#›</a:t>
            </a:fld>
            <a:endParaRPr lang="en-IN"/>
          </a:p>
        </p:txBody>
      </p:sp>
    </p:spTree>
    <p:extLst>
      <p:ext uri="{BB962C8B-B14F-4D97-AF65-F5344CB8AC3E}">
        <p14:creationId xmlns:p14="http://schemas.microsoft.com/office/powerpoint/2010/main" val="22252085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6FF523E2-B37A-4D26-BBD1-EBA2F352D0CE}"/>
              </a:ext>
            </a:extLst>
          </p:cNvPr>
          <p:cNvSpPr/>
          <p:nvPr/>
        </p:nvSpPr>
        <p:spPr>
          <a:xfrm>
            <a:off x="7364897" y="1716115"/>
            <a:ext cx="730527" cy="730527"/>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88EDA970-2AC3-4136-87C4-EA6FE99FACA1}"/>
              </a:ext>
            </a:extLst>
          </p:cNvPr>
          <p:cNvCxnSpPr>
            <a:cxnSpLocks/>
          </p:cNvCxnSpPr>
          <p:nvPr/>
        </p:nvCxnSpPr>
        <p:spPr>
          <a:xfrm>
            <a:off x="7730161" y="2446642"/>
            <a:ext cx="0" cy="909431"/>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6" name="Straight Connector 15">
            <a:extLst>
              <a:ext uri="{FF2B5EF4-FFF2-40B4-BE49-F238E27FC236}">
                <a16:creationId xmlns:a16="http://schemas.microsoft.com/office/drawing/2014/main" id="{FAC6FE13-2177-4E51-8A64-206C4392B157}"/>
              </a:ext>
            </a:extLst>
          </p:cNvPr>
          <p:cNvCxnSpPr>
            <a:cxnSpLocks/>
          </p:cNvCxnSpPr>
          <p:nvPr/>
        </p:nvCxnSpPr>
        <p:spPr>
          <a:xfrm flipH="1">
            <a:off x="7328454" y="3356073"/>
            <a:ext cx="404191" cy="849344"/>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18" name="Straight Connector 17">
            <a:extLst>
              <a:ext uri="{FF2B5EF4-FFF2-40B4-BE49-F238E27FC236}">
                <a16:creationId xmlns:a16="http://schemas.microsoft.com/office/drawing/2014/main" id="{940CDF23-1896-4209-8B2D-C5292AED0502}"/>
              </a:ext>
            </a:extLst>
          </p:cNvPr>
          <p:cNvCxnSpPr>
            <a:cxnSpLocks/>
          </p:cNvCxnSpPr>
          <p:nvPr/>
        </p:nvCxnSpPr>
        <p:spPr>
          <a:xfrm>
            <a:off x="7732646" y="3348393"/>
            <a:ext cx="452230" cy="857024"/>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21" name="Straight Connector 20">
            <a:extLst>
              <a:ext uri="{FF2B5EF4-FFF2-40B4-BE49-F238E27FC236}">
                <a16:creationId xmlns:a16="http://schemas.microsoft.com/office/drawing/2014/main" id="{EC0360EB-B4B5-4482-A797-4FAC4FBB5E9D}"/>
              </a:ext>
            </a:extLst>
          </p:cNvPr>
          <p:cNvCxnSpPr>
            <a:cxnSpLocks/>
          </p:cNvCxnSpPr>
          <p:nvPr/>
        </p:nvCxnSpPr>
        <p:spPr>
          <a:xfrm flipH="1">
            <a:off x="7288283" y="2808995"/>
            <a:ext cx="436908" cy="260274"/>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22" name="Straight Connector 21">
            <a:extLst>
              <a:ext uri="{FF2B5EF4-FFF2-40B4-BE49-F238E27FC236}">
                <a16:creationId xmlns:a16="http://schemas.microsoft.com/office/drawing/2014/main" id="{C3507794-553A-42CB-99C8-FAC93EF02D20}"/>
              </a:ext>
            </a:extLst>
          </p:cNvPr>
          <p:cNvCxnSpPr>
            <a:cxnSpLocks/>
          </p:cNvCxnSpPr>
          <p:nvPr/>
        </p:nvCxnSpPr>
        <p:spPr>
          <a:xfrm>
            <a:off x="7735960" y="2805563"/>
            <a:ext cx="563215" cy="255594"/>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1" name="Straight Connector 30">
            <a:extLst>
              <a:ext uri="{FF2B5EF4-FFF2-40B4-BE49-F238E27FC236}">
                <a16:creationId xmlns:a16="http://schemas.microsoft.com/office/drawing/2014/main" id="{6E0FB199-1A57-467A-A6E1-836B20AC7AD0}"/>
              </a:ext>
            </a:extLst>
          </p:cNvPr>
          <p:cNvCxnSpPr>
            <a:endCxn id="13" idx="0"/>
          </p:cNvCxnSpPr>
          <p:nvPr/>
        </p:nvCxnSpPr>
        <p:spPr>
          <a:xfrm>
            <a:off x="7716082" y="1080012"/>
            <a:ext cx="14079" cy="636103"/>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2" name="Straight Connector 31">
            <a:extLst>
              <a:ext uri="{FF2B5EF4-FFF2-40B4-BE49-F238E27FC236}">
                <a16:creationId xmlns:a16="http://schemas.microsoft.com/office/drawing/2014/main" id="{B7CA219C-59CE-4D95-B63B-5112A7652BB9}"/>
              </a:ext>
            </a:extLst>
          </p:cNvPr>
          <p:cNvCxnSpPr>
            <a:cxnSpLocks/>
          </p:cNvCxnSpPr>
          <p:nvPr/>
        </p:nvCxnSpPr>
        <p:spPr>
          <a:xfrm flipH="1">
            <a:off x="7695840" y="1080012"/>
            <a:ext cx="1126335" cy="0"/>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4" name="Straight Connector 33">
            <a:extLst>
              <a:ext uri="{FF2B5EF4-FFF2-40B4-BE49-F238E27FC236}">
                <a16:creationId xmlns:a16="http://schemas.microsoft.com/office/drawing/2014/main" id="{F620284D-E4C2-4362-B5B9-3A87EB7755D6}"/>
              </a:ext>
            </a:extLst>
          </p:cNvPr>
          <p:cNvCxnSpPr>
            <a:cxnSpLocks/>
          </p:cNvCxnSpPr>
          <p:nvPr/>
        </p:nvCxnSpPr>
        <p:spPr>
          <a:xfrm flipV="1">
            <a:off x="8822175" y="1080012"/>
            <a:ext cx="0" cy="3578087"/>
          </a:xfrm>
          <a:prstGeom prst="line">
            <a:avLst/>
          </a:prstGeom>
        </p:spPr>
        <p:style>
          <a:lnRef idx="2">
            <a:schemeClr val="accent2">
              <a:shade val="50000"/>
            </a:schemeClr>
          </a:lnRef>
          <a:fillRef idx="1">
            <a:schemeClr val="accent2"/>
          </a:fillRef>
          <a:effectRef idx="0">
            <a:schemeClr val="accent2"/>
          </a:effectRef>
          <a:fontRef idx="minor">
            <a:schemeClr val="lt1"/>
          </a:fontRef>
        </p:style>
      </p:cxnSp>
      <p:cxnSp>
        <p:nvCxnSpPr>
          <p:cNvPr id="37" name="Straight Connector 36">
            <a:extLst>
              <a:ext uri="{FF2B5EF4-FFF2-40B4-BE49-F238E27FC236}">
                <a16:creationId xmlns:a16="http://schemas.microsoft.com/office/drawing/2014/main" id="{6192600C-E7DB-4D18-88E7-28E6C6DA70A1}"/>
              </a:ext>
            </a:extLst>
          </p:cNvPr>
          <p:cNvCxnSpPr>
            <a:cxnSpLocks/>
          </p:cNvCxnSpPr>
          <p:nvPr/>
        </p:nvCxnSpPr>
        <p:spPr>
          <a:xfrm flipH="1" flipV="1">
            <a:off x="6699207" y="4616387"/>
            <a:ext cx="2822481" cy="41712"/>
          </a:xfrm>
          <a:prstGeom prst="line">
            <a:avLst/>
          </a:prstGeom>
        </p:spPr>
        <p:style>
          <a:lnRef idx="2">
            <a:schemeClr val="accent2">
              <a:shade val="50000"/>
            </a:schemeClr>
          </a:lnRef>
          <a:fillRef idx="1">
            <a:schemeClr val="accent2"/>
          </a:fillRef>
          <a:effectRef idx="0">
            <a:schemeClr val="accent2"/>
          </a:effectRef>
          <a:fontRef idx="minor">
            <a:schemeClr val="lt1"/>
          </a:fontRef>
        </p:style>
      </p:cxnSp>
      <p:sp>
        <p:nvSpPr>
          <p:cNvPr id="41" name="Rectangle 40">
            <a:extLst>
              <a:ext uri="{FF2B5EF4-FFF2-40B4-BE49-F238E27FC236}">
                <a16:creationId xmlns:a16="http://schemas.microsoft.com/office/drawing/2014/main" id="{7D80B31A-BD8A-40C0-8A04-0AAA85EB8E03}"/>
              </a:ext>
            </a:extLst>
          </p:cNvPr>
          <p:cNvSpPr/>
          <p:nvPr/>
        </p:nvSpPr>
        <p:spPr>
          <a:xfrm>
            <a:off x="1936452" y="2561996"/>
            <a:ext cx="4742004"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92D050"/>
                </a:solidFill>
                <a:effectLst>
                  <a:glow rad="38100">
                    <a:schemeClr val="accent1">
                      <a:alpha val="40000"/>
                    </a:schemeClr>
                  </a:glow>
                </a:effectLst>
              </a:rPr>
              <a:t>H    N G M    N</a:t>
            </a:r>
          </a:p>
        </p:txBody>
      </p:sp>
      <p:cxnSp>
        <p:nvCxnSpPr>
          <p:cNvPr id="43" name="Straight Connector 42">
            <a:extLst>
              <a:ext uri="{FF2B5EF4-FFF2-40B4-BE49-F238E27FC236}">
                <a16:creationId xmlns:a16="http://schemas.microsoft.com/office/drawing/2014/main" id="{7FC766FC-ACBC-4A33-9477-1C1514434905}"/>
              </a:ext>
            </a:extLst>
          </p:cNvPr>
          <p:cNvCxnSpPr/>
          <p:nvPr/>
        </p:nvCxnSpPr>
        <p:spPr>
          <a:xfrm>
            <a:off x="1998728" y="3478697"/>
            <a:ext cx="5291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405BE1DB-D8D9-44BB-9100-16076BFAA931}"/>
              </a:ext>
            </a:extLst>
          </p:cNvPr>
          <p:cNvCxnSpPr/>
          <p:nvPr/>
        </p:nvCxnSpPr>
        <p:spPr>
          <a:xfrm>
            <a:off x="2658021" y="3482012"/>
            <a:ext cx="5291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DBF6F373-5D9A-4602-B7E8-6490F5742590}"/>
              </a:ext>
            </a:extLst>
          </p:cNvPr>
          <p:cNvCxnSpPr/>
          <p:nvPr/>
        </p:nvCxnSpPr>
        <p:spPr>
          <a:xfrm>
            <a:off x="3343820" y="3482011"/>
            <a:ext cx="5291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BE5C507A-9D3E-48DF-8EFB-0637C4D36B92}"/>
              </a:ext>
            </a:extLst>
          </p:cNvPr>
          <p:cNvCxnSpPr/>
          <p:nvPr/>
        </p:nvCxnSpPr>
        <p:spPr>
          <a:xfrm>
            <a:off x="4042869" y="3485326"/>
            <a:ext cx="5291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D885A6B0-C7B6-458F-BD6D-AC963E49917B}"/>
              </a:ext>
            </a:extLst>
          </p:cNvPr>
          <p:cNvCxnSpPr/>
          <p:nvPr/>
        </p:nvCxnSpPr>
        <p:spPr>
          <a:xfrm>
            <a:off x="4725356" y="3491951"/>
            <a:ext cx="5291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07FAC442-8B3A-4220-89BD-B342008425EA}"/>
              </a:ext>
            </a:extLst>
          </p:cNvPr>
          <p:cNvCxnSpPr/>
          <p:nvPr/>
        </p:nvCxnSpPr>
        <p:spPr>
          <a:xfrm>
            <a:off x="5414466" y="3495266"/>
            <a:ext cx="5291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E8736F03-547F-449A-8961-B8B69E91AB80}"/>
              </a:ext>
            </a:extLst>
          </p:cNvPr>
          <p:cNvCxnSpPr/>
          <p:nvPr/>
        </p:nvCxnSpPr>
        <p:spPr>
          <a:xfrm>
            <a:off x="6080387" y="3495265"/>
            <a:ext cx="52917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6270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2D10F-49AB-47E4-B246-144A114B7FD5}"/>
              </a:ext>
            </a:extLst>
          </p:cNvPr>
          <p:cNvSpPr txBox="1"/>
          <p:nvPr/>
        </p:nvSpPr>
        <p:spPr>
          <a:xfrm>
            <a:off x="904973" y="341648"/>
            <a:ext cx="6881567" cy="6627199"/>
          </a:xfrm>
          <a:prstGeom prst="rect">
            <a:avLst/>
          </a:prstGeom>
          <a:noFill/>
        </p:spPr>
        <p:txBody>
          <a:bodyPr wrap="square" rtlCol="0">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Given the attached 50,000 words dictionary, write a program that can play hangman by choosing a letter based on the current state of the board. A board would initially have a series of blanks, each representing one letter in the word. As letters are guessed, all spaces in the word that match the letter should be replaced with that letter. Any letters that have no matches are put on a list of missed letters. Once the list of missed letters reaches 6, the game is lost. Write a C++ program that takes the word as a command-line argument and shows the board after each step as well as ultimate outcome. The guesses should come from the program, not from user 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The code must pass all these constraints: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1.Number of words tested: 50,000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2.Number of words guessed correctly. Minimum 40,000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Correct Guesses (%): Minimum 80.0%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4.Time to run: less than 60 seconds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84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DD0C-1291-40BF-B419-8441B950C3EE}"/>
              </a:ext>
            </a:extLst>
          </p:cNvPr>
          <p:cNvSpPr>
            <a:spLocks noGrp="1"/>
          </p:cNvSpPr>
          <p:nvPr>
            <p:ph type="title"/>
          </p:nvPr>
        </p:nvSpPr>
        <p:spPr/>
        <p:txBody>
          <a:bodyPr/>
          <a:lstStyle/>
          <a:p>
            <a:r>
              <a:rPr lang="en-IN" dirty="0"/>
              <a:t>What is Hangman game?</a:t>
            </a:r>
          </a:p>
        </p:txBody>
      </p:sp>
      <p:sp>
        <p:nvSpPr>
          <p:cNvPr id="3" name="Content Placeholder 2">
            <a:extLst>
              <a:ext uri="{FF2B5EF4-FFF2-40B4-BE49-F238E27FC236}">
                <a16:creationId xmlns:a16="http://schemas.microsoft.com/office/drawing/2014/main" id="{466EDA03-AA03-407F-B621-5E2C847C5814}"/>
              </a:ext>
            </a:extLst>
          </p:cNvPr>
          <p:cNvSpPr>
            <a:spLocks noGrp="1"/>
          </p:cNvSpPr>
          <p:nvPr>
            <p:ph idx="1"/>
          </p:nvPr>
        </p:nvSpPr>
        <p:spPr/>
        <p:txBody>
          <a:bodyPr/>
          <a:lstStyle/>
          <a:p>
            <a:r>
              <a:rPr lang="en-IN" dirty="0"/>
              <a:t>In Hangman game computer chooses a random word and asks the user to guess the word suppose the word is HANGMAN then it will show dashes “_ _ _ _ _ _ _”.</a:t>
            </a:r>
          </a:p>
          <a:p>
            <a:r>
              <a:rPr lang="en-IN" dirty="0"/>
              <a:t>Our aim is to guess that word. so, it will ask the user to enter a letter and if that letter is in the word the it will ask for another letter after writing the guessed letter in respective place. Suppose the guessed letter is “a” then it will show _ a _ _ _ a _.if the guessed word is not in the word it will deduct the life.</a:t>
            </a:r>
          </a:p>
          <a:p>
            <a:r>
              <a:rPr lang="en-IN" dirty="0"/>
              <a:t>This process will go on until either lives becomes 0 or word is guessed.</a:t>
            </a:r>
          </a:p>
        </p:txBody>
      </p:sp>
    </p:spTree>
    <p:extLst>
      <p:ext uri="{BB962C8B-B14F-4D97-AF65-F5344CB8AC3E}">
        <p14:creationId xmlns:p14="http://schemas.microsoft.com/office/powerpoint/2010/main" val="195905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A54D-D98F-439E-9812-38414E215805}"/>
              </a:ext>
            </a:extLst>
          </p:cNvPr>
          <p:cNvSpPr>
            <a:spLocks noGrp="1"/>
          </p:cNvSpPr>
          <p:nvPr>
            <p:ph type="title"/>
          </p:nvPr>
        </p:nvSpPr>
        <p:spPr>
          <a:xfrm>
            <a:off x="677334" y="236473"/>
            <a:ext cx="8596668" cy="1320800"/>
          </a:xfrm>
        </p:spPr>
        <p:txBody>
          <a:bodyPr/>
          <a:lstStyle/>
          <a:p>
            <a:r>
              <a:rPr lang="en-IN" dirty="0"/>
              <a:t>What we have to do?</a:t>
            </a:r>
          </a:p>
        </p:txBody>
      </p:sp>
      <p:sp>
        <p:nvSpPr>
          <p:cNvPr id="3" name="Content Placeholder 2">
            <a:extLst>
              <a:ext uri="{FF2B5EF4-FFF2-40B4-BE49-F238E27FC236}">
                <a16:creationId xmlns:a16="http://schemas.microsoft.com/office/drawing/2014/main" id="{0B2B9CA7-DDE8-4AD6-9FD6-6AA315228039}"/>
              </a:ext>
            </a:extLst>
          </p:cNvPr>
          <p:cNvSpPr>
            <a:spLocks noGrp="1"/>
          </p:cNvSpPr>
          <p:nvPr>
            <p:ph idx="1"/>
          </p:nvPr>
        </p:nvSpPr>
        <p:spPr>
          <a:xfrm>
            <a:off x="677334" y="1123641"/>
            <a:ext cx="8596668" cy="3880773"/>
          </a:xfrm>
        </p:spPr>
        <p:txBody>
          <a:bodyPr/>
          <a:lstStyle/>
          <a:p>
            <a:r>
              <a:rPr lang="en-IN" dirty="0"/>
              <a:t>We have to make a hangman game program as well as a program that guesses the word through some logic. The hangman program should take the whole 50,000 words file as a input and ask the another program for the letter for guessing</a:t>
            </a:r>
          </a:p>
          <a:p>
            <a:r>
              <a:rPr lang="en-IN" dirty="0"/>
              <a:t> so for doing so we are creating two tables</a:t>
            </a:r>
          </a:p>
        </p:txBody>
      </p:sp>
      <p:pic>
        <p:nvPicPr>
          <p:cNvPr id="5" name="Picture 4">
            <a:extLst>
              <a:ext uri="{FF2B5EF4-FFF2-40B4-BE49-F238E27FC236}">
                <a16:creationId xmlns:a16="http://schemas.microsoft.com/office/drawing/2014/main" id="{854F8B3F-E493-405A-AEE2-8EB5B12FE9E6}"/>
              </a:ext>
            </a:extLst>
          </p:cNvPr>
          <p:cNvPicPr>
            <a:picLocks noChangeAspect="1"/>
          </p:cNvPicPr>
          <p:nvPr/>
        </p:nvPicPr>
        <p:blipFill rotWithShape="1">
          <a:blip r:embed="rId2">
            <a:extLst>
              <a:ext uri="{28A0092B-C50C-407E-A947-70E740481C1C}">
                <a14:useLocalDpi xmlns:a14="http://schemas.microsoft.com/office/drawing/2010/main" val="0"/>
              </a:ext>
            </a:extLst>
          </a:blip>
          <a:srcRect l="20412" t="20705" r="23376" b="24811"/>
          <a:stretch/>
        </p:blipFill>
        <p:spPr>
          <a:xfrm>
            <a:off x="424206" y="2733144"/>
            <a:ext cx="4795765" cy="2614718"/>
          </a:xfrm>
          <a:prstGeom prst="rect">
            <a:avLst/>
          </a:prstGeom>
        </p:spPr>
      </p:pic>
      <p:pic>
        <p:nvPicPr>
          <p:cNvPr id="7" name="Picture 6">
            <a:extLst>
              <a:ext uri="{FF2B5EF4-FFF2-40B4-BE49-F238E27FC236}">
                <a16:creationId xmlns:a16="http://schemas.microsoft.com/office/drawing/2014/main" id="{84921D7D-0B9E-4500-945A-EDE7C40E5710}"/>
              </a:ext>
            </a:extLst>
          </p:cNvPr>
          <p:cNvPicPr>
            <a:picLocks noChangeAspect="1"/>
          </p:cNvPicPr>
          <p:nvPr/>
        </p:nvPicPr>
        <p:blipFill rotWithShape="1">
          <a:blip r:embed="rId3">
            <a:extLst>
              <a:ext uri="{28A0092B-C50C-407E-A947-70E740481C1C}">
                <a14:useLocalDpi xmlns:a14="http://schemas.microsoft.com/office/drawing/2010/main" val="0"/>
              </a:ext>
            </a:extLst>
          </a:blip>
          <a:srcRect l="21108" t="22707" r="29489" b="20705"/>
          <a:stretch/>
        </p:blipFill>
        <p:spPr>
          <a:xfrm>
            <a:off x="5217901" y="2773523"/>
            <a:ext cx="4058171" cy="2614718"/>
          </a:xfrm>
          <a:prstGeom prst="rect">
            <a:avLst/>
          </a:prstGeom>
        </p:spPr>
      </p:pic>
    </p:spTree>
    <p:extLst>
      <p:ext uri="{BB962C8B-B14F-4D97-AF65-F5344CB8AC3E}">
        <p14:creationId xmlns:p14="http://schemas.microsoft.com/office/powerpoint/2010/main" val="72078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1FB4F-26D7-409A-A1DE-F115B3307FB3}"/>
              </a:ext>
            </a:extLst>
          </p:cNvPr>
          <p:cNvPicPr>
            <a:picLocks noChangeAspect="1"/>
          </p:cNvPicPr>
          <p:nvPr/>
        </p:nvPicPr>
        <p:blipFill rotWithShape="1">
          <a:blip r:embed="rId2">
            <a:extLst>
              <a:ext uri="{28A0092B-C50C-407E-A947-70E740481C1C}">
                <a14:useLocalDpi xmlns:a14="http://schemas.microsoft.com/office/drawing/2010/main" val="0"/>
              </a:ext>
            </a:extLst>
          </a:blip>
          <a:srcRect l="1932" t="7972" r="71237" b="38282"/>
          <a:stretch/>
        </p:blipFill>
        <p:spPr>
          <a:xfrm>
            <a:off x="3016577" y="1244339"/>
            <a:ext cx="4291751" cy="4835950"/>
          </a:xfrm>
          <a:prstGeom prst="rect">
            <a:avLst/>
          </a:prstGeom>
        </p:spPr>
      </p:pic>
      <p:sp>
        <p:nvSpPr>
          <p:cNvPr id="7" name="TextBox 6">
            <a:extLst>
              <a:ext uri="{FF2B5EF4-FFF2-40B4-BE49-F238E27FC236}">
                <a16:creationId xmlns:a16="http://schemas.microsoft.com/office/drawing/2014/main" id="{DB7FBDBF-9CC0-43DF-AD1B-537BE0448BA3}"/>
              </a:ext>
            </a:extLst>
          </p:cNvPr>
          <p:cNvSpPr txBox="1"/>
          <p:nvPr/>
        </p:nvSpPr>
        <p:spPr>
          <a:xfrm>
            <a:off x="1395167" y="688157"/>
            <a:ext cx="1010341" cy="369332"/>
          </a:xfrm>
          <a:prstGeom prst="rect">
            <a:avLst/>
          </a:prstGeom>
          <a:noFill/>
        </p:spPr>
        <p:txBody>
          <a:bodyPr wrap="none" rtlCol="0">
            <a:spAutoFit/>
          </a:bodyPr>
          <a:lstStyle/>
          <a:p>
            <a:r>
              <a:rPr lang="en-IN" dirty="0"/>
              <a:t>Table 2:</a:t>
            </a:r>
          </a:p>
        </p:txBody>
      </p:sp>
    </p:spTree>
    <p:extLst>
      <p:ext uri="{BB962C8B-B14F-4D97-AF65-F5344CB8AC3E}">
        <p14:creationId xmlns:p14="http://schemas.microsoft.com/office/powerpoint/2010/main" val="240600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61301D-10DF-4E89-BFD6-753F02898DC5}"/>
              </a:ext>
            </a:extLst>
          </p:cNvPr>
          <p:cNvSpPr txBox="1"/>
          <p:nvPr/>
        </p:nvSpPr>
        <p:spPr>
          <a:xfrm>
            <a:off x="754144" y="782425"/>
            <a:ext cx="6080289" cy="369332"/>
          </a:xfrm>
          <a:prstGeom prst="rect">
            <a:avLst/>
          </a:prstGeom>
          <a:noFill/>
        </p:spPr>
        <p:txBody>
          <a:bodyPr wrap="square" rtlCol="0">
            <a:spAutoFit/>
          </a:bodyPr>
          <a:lstStyle/>
          <a:p>
            <a:r>
              <a:rPr lang="en-IN" dirty="0"/>
              <a:t>Suppose word is </a:t>
            </a:r>
            <a:r>
              <a:rPr lang="en-IN" u="sng" dirty="0"/>
              <a:t>a b a t </a:t>
            </a:r>
            <a:r>
              <a:rPr lang="en-IN" u="sng" dirty="0" err="1"/>
              <a:t>t</a:t>
            </a:r>
            <a:r>
              <a:rPr lang="en-IN" u="sng" dirty="0"/>
              <a:t> </a:t>
            </a:r>
            <a:r>
              <a:rPr lang="en-IN" u="sng" dirty="0" err="1"/>
              <a:t>i</a:t>
            </a:r>
            <a:r>
              <a:rPr lang="en-IN" u="sng" dirty="0"/>
              <a:t> s e s</a:t>
            </a:r>
          </a:p>
        </p:txBody>
      </p:sp>
      <p:sp>
        <p:nvSpPr>
          <p:cNvPr id="6" name="TextBox 5">
            <a:extLst>
              <a:ext uri="{FF2B5EF4-FFF2-40B4-BE49-F238E27FC236}">
                <a16:creationId xmlns:a16="http://schemas.microsoft.com/office/drawing/2014/main" id="{A6185D2F-200F-4B79-A81C-18AB2823A531}"/>
              </a:ext>
            </a:extLst>
          </p:cNvPr>
          <p:cNvSpPr txBox="1"/>
          <p:nvPr/>
        </p:nvSpPr>
        <p:spPr>
          <a:xfrm>
            <a:off x="5769204" y="782425"/>
            <a:ext cx="1659118" cy="369332"/>
          </a:xfrm>
          <a:prstGeom prst="rect">
            <a:avLst/>
          </a:prstGeom>
          <a:noFill/>
        </p:spPr>
        <p:txBody>
          <a:bodyPr wrap="square" rtlCol="0">
            <a:spAutoFit/>
          </a:bodyPr>
          <a:lstStyle/>
          <a:p>
            <a:r>
              <a:rPr lang="en-IN" dirty="0"/>
              <a:t>Word length:9</a:t>
            </a:r>
          </a:p>
        </p:txBody>
      </p:sp>
      <p:sp>
        <p:nvSpPr>
          <p:cNvPr id="7" name="Rectangle 6">
            <a:extLst>
              <a:ext uri="{FF2B5EF4-FFF2-40B4-BE49-F238E27FC236}">
                <a16:creationId xmlns:a16="http://schemas.microsoft.com/office/drawing/2014/main" id="{4C9B65EF-1518-4961-94CB-4C5926BFB371}"/>
              </a:ext>
            </a:extLst>
          </p:cNvPr>
          <p:cNvSpPr/>
          <p:nvPr/>
        </p:nvSpPr>
        <p:spPr>
          <a:xfrm>
            <a:off x="848412" y="1630837"/>
            <a:ext cx="3355943" cy="330880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AC75C490-EFBE-4020-A0BE-8B26EFA1C3DE}"/>
              </a:ext>
            </a:extLst>
          </p:cNvPr>
          <p:cNvSpPr txBox="1"/>
          <p:nvPr/>
        </p:nvSpPr>
        <p:spPr>
          <a:xfrm>
            <a:off x="1277331" y="3059668"/>
            <a:ext cx="2498103" cy="369332"/>
          </a:xfrm>
          <a:prstGeom prst="rect">
            <a:avLst/>
          </a:prstGeom>
          <a:noFill/>
        </p:spPr>
        <p:txBody>
          <a:bodyPr wrap="square" rtlCol="0">
            <a:spAutoFit/>
          </a:bodyPr>
          <a:lstStyle/>
          <a:p>
            <a:r>
              <a:rPr lang="en-IN" dirty="0"/>
              <a:t>Words having length 9</a:t>
            </a:r>
          </a:p>
        </p:txBody>
      </p:sp>
      <p:sp>
        <p:nvSpPr>
          <p:cNvPr id="10" name="TextBox 9">
            <a:extLst>
              <a:ext uri="{FF2B5EF4-FFF2-40B4-BE49-F238E27FC236}">
                <a16:creationId xmlns:a16="http://schemas.microsoft.com/office/drawing/2014/main" id="{AE36BE47-E543-4DBB-86FF-081774C5D49D}"/>
              </a:ext>
            </a:extLst>
          </p:cNvPr>
          <p:cNvSpPr txBox="1"/>
          <p:nvPr/>
        </p:nvSpPr>
        <p:spPr>
          <a:xfrm>
            <a:off x="7136090" y="1630837"/>
            <a:ext cx="410690" cy="34163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a:t>A:</a:t>
            </a:r>
          </a:p>
          <a:p>
            <a:r>
              <a:rPr lang="en-IN" dirty="0"/>
              <a:t>B:</a:t>
            </a:r>
          </a:p>
          <a:p>
            <a:r>
              <a:rPr lang="en-IN" dirty="0"/>
              <a:t>C:</a:t>
            </a:r>
          </a:p>
          <a:p>
            <a:r>
              <a:rPr lang="en-IN" dirty="0"/>
              <a:t>D:</a:t>
            </a:r>
          </a:p>
          <a:p>
            <a:r>
              <a:rPr lang="en-IN" dirty="0"/>
              <a:t>.</a:t>
            </a:r>
          </a:p>
          <a:p>
            <a:r>
              <a:rPr lang="en-IN" dirty="0"/>
              <a:t>.</a:t>
            </a:r>
          </a:p>
          <a:p>
            <a:r>
              <a:rPr lang="en-IN" dirty="0"/>
              <a:t>.</a:t>
            </a:r>
          </a:p>
          <a:p>
            <a:r>
              <a:rPr lang="en-IN" dirty="0"/>
              <a:t>.</a:t>
            </a:r>
          </a:p>
          <a:p>
            <a:r>
              <a:rPr lang="en-IN" dirty="0"/>
              <a:t>.</a:t>
            </a:r>
          </a:p>
          <a:p>
            <a:r>
              <a:rPr lang="en-IN" dirty="0"/>
              <a:t>.</a:t>
            </a:r>
          </a:p>
          <a:p>
            <a:r>
              <a:rPr lang="en-IN" dirty="0"/>
              <a:t>.</a:t>
            </a:r>
          </a:p>
          <a:p>
            <a:r>
              <a:rPr lang="en-IN" dirty="0"/>
              <a:t>Z:</a:t>
            </a:r>
          </a:p>
        </p:txBody>
      </p:sp>
      <p:sp>
        <p:nvSpPr>
          <p:cNvPr id="2" name="TextBox 1">
            <a:extLst>
              <a:ext uri="{FF2B5EF4-FFF2-40B4-BE49-F238E27FC236}">
                <a16:creationId xmlns:a16="http://schemas.microsoft.com/office/drawing/2014/main" id="{E920255A-701E-4421-A64B-12465E1CAD9A}"/>
              </a:ext>
            </a:extLst>
          </p:cNvPr>
          <p:cNvSpPr txBox="1"/>
          <p:nvPr/>
        </p:nvSpPr>
        <p:spPr>
          <a:xfrm>
            <a:off x="4587707" y="1630837"/>
            <a:ext cx="1491114" cy="369332"/>
          </a:xfrm>
          <a:prstGeom prst="rect">
            <a:avLst/>
          </a:prstGeom>
          <a:noFill/>
        </p:spPr>
        <p:txBody>
          <a:bodyPr wrap="none" rtlCol="0">
            <a:spAutoFit/>
          </a:bodyPr>
          <a:lstStyle/>
          <a:p>
            <a:r>
              <a:rPr lang="en-IN" dirty="0"/>
              <a:t>//row 21006</a:t>
            </a:r>
          </a:p>
        </p:txBody>
      </p:sp>
      <p:sp>
        <p:nvSpPr>
          <p:cNvPr id="11" name="TextBox 10">
            <a:extLst>
              <a:ext uri="{FF2B5EF4-FFF2-40B4-BE49-F238E27FC236}">
                <a16:creationId xmlns:a16="http://schemas.microsoft.com/office/drawing/2014/main" id="{69D7EA57-E93B-4B98-BB7C-7092D304F182}"/>
              </a:ext>
            </a:extLst>
          </p:cNvPr>
          <p:cNvSpPr txBox="1"/>
          <p:nvPr/>
        </p:nvSpPr>
        <p:spPr>
          <a:xfrm>
            <a:off x="4587707" y="4554721"/>
            <a:ext cx="1491114" cy="369332"/>
          </a:xfrm>
          <a:prstGeom prst="rect">
            <a:avLst/>
          </a:prstGeom>
          <a:noFill/>
        </p:spPr>
        <p:txBody>
          <a:bodyPr wrap="none" rtlCol="0">
            <a:spAutoFit/>
          </a:bodyPr>
          <a:lstStyle/>
          <a:p>
            <a:r>
              <a:rPr lang="en-IN" dirty="0"/>
              <a:t>//row 27935</a:t>
            </a:r>
          </a:p>
        </p:txBody>
      </p:sp>
      <p:sp>
        <p:nvSpPr>
          <p:cNvPr id="3" name="TextBox 2">
            <a:extLst>
              <a:ext uri="{FF2B5EF4-FFF2-40B4-BE49-F238E27FC236}">
                <a16:creationId xmlns:a16="http://schemas.microsoft.com/office/drawing/2014/main" id="{622AC03C-4DB8-4342-8103-518D87FE6962}"/>
              </a:ext>
            </a:extLst>
          </p:cNvPr>
          <p:cNvSpPr txBox="1"/>
          <p:nvPr/>
        </p:nvSpPr>
        <p:spPr>
          <a:xfrm>
            <a:off x="911196" y="5140969"/>
            <a:ext cx="3230372" cy="369332"/>
          </a:xfrm>
          <a:prstGeom prst="rect">
            <a:avLst/>
          </a:prstGeom>
          <a:noFill/>
        </p:spPr>
        <p:txBody>
          <a:bodyPr wrap="none" rtlCol="0">
            <a:spAutoFit/>
          </a:bodyPr>
          <a:lstStyle/>
          <a:p>
            <a:r>
              <a:rPr lang="en-IN" dirty="0"/>
              <a:t>50,000 words table i.e table1</a:t>
            </a:r>
          </a:p>
        </p:txBody>
      </p:sp>
      <p:cxnSp>
        <p:nvCxnSpPr>
          <p:cNvPr id="12" name="Straight Arrow Connector 11">
            <a:extLst>
              <a:ext uri="{FF2B5EF4-FFF2-40B4-BE49-F238E27FC236}">
                <a16:creationId xmlns:a16="http://schemas.microsoft.com/office/drawing/2014/main" id="{376875F9-5EA6-4226-BA04-C716459BCA8A}"/>
              </a:ext>
            </a:extLst>
          </p:cNvPr>
          <p:cNvCxnSpPr/>
          <p:nvPr/>
        </p:nvCxnSpPr>
        <p:spPr>
          <a:xfrm>
            <a:off x="7814821" y="3280528"/>
            <a:ext cx="44305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6E02DFF-C8A4-4A3C-AA93-617A6FAC1CE1}"/>
              </a:ext>
            </a:extLst>
          </p:cNvPr>
          <p:cNvSpPr txBox="1"/>
          <p:nvPr/>
        </p:nvSpPr>
        <p:spPr>
          <a:xfrm>
            <a:off x="8463927" y="1630837"/>
            <a:ext cx="410690" cy="34163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a:t>E:</a:t>
            </a:r>
          </a:p>
          <a:p>
            <a:r>
              <a:rPr lang="en-IN" dirty="0"/>
              <a:t>A:</a:t>
            </a:r>
          </a:p>
          <a:p>
            <a:r>
              <a:rPr lang="en-IN" dirty="0"/>
              <a:t>I:</a:t>
            </a:r>
          </a:p>
          <a:p>
            <a:r>
              <a:rPr lang="en-IN" dirty="0"/>
              <a:t>S:</a:t>
            </a:r>
          </a:p>
          <a:p>
            <a:r>
              <a:rPr lang="en-IN" dirty="0"/>
              <a:t>R:</a:t>
            </a:r>
          </a:p>
          <a:p>
            <a:r>
              <a:rPr lang="en-IN" dirty="0"/>
              <a:t>.</a:t>
            </a:r>
          </a:p>
          <a:p>
            <a:r>
              <a:rPr lang="en-IN" dirty="0"/>
              <a:t>.</a:t>
            </a:r>
          </a:p>
          <a:p>
            <a:r>
              <a:rPr lang="en-IN" dirty="0"/>
              <a:t>.</a:t>
            </a:r>
          </a:p>
          <a:p>
            <a:r>
              <a:rPr lang="en-IN" dirty="0"/>
              <a:t>.</a:t>
            </a:r>
          </a:p>
          <a:p>
            <a:r>
              <a:rPr lang="en-IN" dirty="0"/>
              <a:t>.</a:t>
            </a:r>
          </a:p>
          <a:p>
            <a:r>
              <a:rPr lang="en-IN" dirty="0"/>
              <a:t>.</a:t>
            </a:r>
          </a:p>
          <a:p>
            <a:r>
              <a:rPr lang="en-IN" dirty="0"/>
              <a:t>.</a:t>
            </a:r>
          </a:p>
        </p:txBody>
      </p:sp>
      <p:sp>
        <p:nvSpPr>
          <p:cNvPr id="14" name="TextBox 13">
            <a:extLst>
              <a:ext uri="{FF2B5EF4-FFF2-40B4-BE49-F238E27FC236}">
                <a16:creationId xmlns:a16="http://schemas.microsoft.com/office/drawing/2014/main" id="{1D553D64-0F1A-4752-B79E-3875FCCADF92}"/>
              </a:ext>
            </a:extLst>
          </p:cNvPr>
          <p:cNvSpPr txBox="1"/>
          <p:nvPr/>
        </p:nvSpPr>
        <p:spPr>
          <a:xfrm>
            <a:off x="848412" y="6075575"/>
            <a:ext cx="197682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a:t>Guessed letter :e</a:t>
            </a:r>
          </a:p>
        </p:txBody>
      </p:sp>
    </p:spTree>
    <p:extLst>
      <p:ext uri="{BB962C8B-B14F-4D97-AF65-F5344CB8AC3E}">
        <p14:creationId xmlns:p14="http://schemas.microsoft.com/office/powerpoint/2010/main" val="173560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120C93-0F42-4468-8E08-AA3BACA438F9}"/>
              </a:ext>
            </a:extLst>
          </p:cNvPr>
          <p:cNvSpPr txBox="1"/>
          <p:nvPr/>
        </p:nvSpPr>
        <p:spPr>
          <a:xfrm>
            <a:off x="707010" y="716437"/>
            <a:ext cx="1837362" cy="369332"/>
          </a:xfrm>
          <a:prstGeom prst="rect">
            <a:avLst/>
          </a:prstGeom>
          <a:noFill/>
        </p:spPr>
        <p:txBody>
          <a:bodyPr wrap="none" rtlCol="0">
            <a:spAutoFit/>
          </a:bodyPr>
          <a:lstStyle/>
          <a:p>
            <a:r>
              <a:rPr lang="en-IN" dirty="0"/>
              <a:t>_ _ _ _ _ _ _ e _</a:t>
            </a:r>
          </a:p>
        </p:txBody>
      </p:sp>
      <p:sp>
        <p:nvSpPr>
          <p:cNvPr id="3" name="Rectangle 2">
            <a:extLst>
              <a:ext uri="{FF2B5EF4-FFF2-40B4-BE49-F238E27FC236}">
                <a16:creationId xmlns:a16="http://schemas.microsoft.com/office/drawing/2014/main" id="{9E368E29-C679-4629-BDD9-DB5FC497349D}"/>
              </a:ext>
            </a:extLst>
          </p:cNvPr>
          <p:cNvSpPr/>
          <p:nvPr/>
        </p:nvSpPr>
        <p:spPr>
          <a:xfrm>
            <a:off x="697583" y="1621410"/>
            <a:ext cx="2281287" cy="345021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a:t>
            </a:r>
          </a:p>
          <a:p>
            <a:pPr algn="ctr"/>
            <a:r>
              <a:rPr lang="en-IN" dirty="0"/>
              <a:t>.</a:t>
            </a:r>
          </a:p>
          <a:p>
            <a:pPr algn="ctr"/>
            <a:r>
              <a:rPr lang="en-IN" dirty="0"/>
              <a:t>.</a:t>
            </a:r>
          </a:p>
          <a:p>
            <a:pPr algn="ctr"/>
            <a:r>
              <a:rPr lang="en-IN" dirty="0"/>
              <a:t>.</a:t>
            </a:r>
          </a:p>
          <a:p>
            <a:pPr algn="ctr"/>
            <a:r>
              <a:rPr lang="en-IN" dirty="0"/>
              <a:t>.</a:t>
            </a:r>
          </a:p>
          <a:p>
            <a:pPr algn="ctr"/>
            <a:r>
              <a:rPr lang="en-IN" dirty="0"/>
              <a:t>.</a:t>
            </a:r>
          </a:p>
          <a:p>
            <a:pPr algn="ctr"/>
            <a:endParaRPr lang="en-IN" dirty="0"/>
          </a:p>
        </p:txBody>
      </p:sp>
      <p:sp>
        <p:nvSpPr>
          <p:cNvPr id="4" name="TextBox 3">
            <a:extLst>
              <a:ext uri="{FF2B5EF4-FFF2-40B4-BE49-F238E27FC236}">
                <a16:creationId xmlns:a16="http://schemas.microsoft.com/office/drawing/2014/main" id="{122222F7-6269-47D9-8C6E-2E7FF07A9C26}"/>
              </a:ext>
            </a:extLst>
          </p:cNvPr>
          <p:cNvSpPr txBox="1"/>
          <p:nvPr/>
        </p:nvSpPr>
        <p:spPr>
          <a:xfrm>
            <a:off x="944252" y="1756526"/>
            <a:ext cx="1837362" cy="369332"/>
          </a:xfrm>
          <a:prstGeom prst="rect">
            <a:avLst/>
          </a:prstGeom>
          <a:noFill/>
        </p:spPr>
        <p:txBody>
          <a:bodyPr wrap="none" rtlCol="0">
            <a:spAutoFit/>
          </a:bodyPr>
          <a:lstStyle/>
          <a:p>
            <a:r>
              <a:rPr lang="en-IN" dirty="0"/>
              <a:t>_ _ _ _ _ _ _ e _</a:t>
            </a:r>
          </a:p>
        </p:txBody>
      </p:sp>
      <p:sp>
        <p:nvSpPr>
          <p:cNvPr id="5" name="TextBox 4">
            <a:extLst>
              <a:ext uri="{FF2B5EF4-FFF2-40B4-BE49-F238E27FC236}">
                <a16:creationId xmlns:a16="http://schemas.microsoft.com/office/drawing/2014/main" id="{EDAF0554-0FCF-47A2-9552-197396A64E0A}"/>
              </a:ext>
            </a:extLst>
          </p:cNvPr>
          <p:cNvSpPr txBox="1"/>
          <p:nvPr/>
        </p:nvSpPr>
        <p:spPr>
          <a:xfrm>
            <a:off x="945822" y="2091806"/>
            <a:ext cx="1837362" cy="305233"/>
          </a:xfrm>
          <a:prstGeom prst="rect">
            <a:avLst/>
          </a:prstGeom>
          <a:noFill/>
        </p:spPr>
        <p:txBody>
          <a:bodyPr wrap="none" rtlCol="0">
            <a:spAutoFit/>
          </a:bodyPr>
          <a:lstStyle/>
          <a:p>
            <a:r>
              <a:rPr lang="en-IN" dirty="0"/>
              <a:t>_ _ _ _ _ _ _ e _</a:t>
            </a:r>
          </a:p>
        </p:txBody>
      </p:sp>
      <p:sp>
        <p:nvSpPr>
          <p:cNvPr id="6" name="TextBox 5">
            <a:extLst>
              <a:ext uri="{FF2B5EF4-FFF2-40B4-BE49-F238E27FC236}">
                <a16:creationId xmlns:a16="http://schemas.microsoft.com/office/drawing/2014/main" id="{956DAEB5-3DDC-4619-A2B7-D9F4EC2E1727}"/>
              </a:ext>
            </a:extLst>
          </p:cNvPr>
          <p:cNvSpPr txBox="1"/>
          <p:nvPr/>
        </p:nvSpPr>
        <p:spPr>
          <a:xfrm>
            <a:off x="871541" y="4025641"/>
            <a:ext cx="1837362" cy="369332"/>
          </a:xfrm>
          <a:prstGeom prst="rect">
            <a:avLst/>
          </a:prstGeom>
          <a:noFill/>
        </p:spPr>
        <p:txBody>
          <a:bodyPr wrap="none" rtlCol="0">
            <a:spAutoFit/>
          </a:bodyPr>
          <a:lstStyle/>
          <a:p>
            <a:r>
              <a:rPr lang="en-IN" dirty="0"/>
              <a:t>_ _ _ _ _ _ _ e _</a:t>
            </a:r>
          </a:p>
        </p:txBody>
      </p:sp>
      <p:sp>
        <p:nvSpPr>
          <p:cNvPr id="7" name="TextBox 6">
            <a:extLst>
              <a:ext uri="{FF2B5EF4-FFF2-40B4-BE49-F238E27FC236}">
                <a16:creationId xmlns:a16="http://schemas.microsoft.com/office/drawing/2014/main" id="{3BB5DDE5-026F-4929-9DCD-5C5A1A715455}"/>
              </a:ext>
            </a:extLst>
          </p:cNvPr>
          <p:cNvSpPr txBox="1"/>
          <p:nvPr/>
        </p:nvSpPr>
        <p:spPr>
          <a:xfrm>
            <a:off x="871541" y="4314655"/>
            <a:ext cx="1837362" cy="305233"/>
          </a:xfrm>
          <a:prstGeom prst="rect">
            <a:avLst/>
          </a:prstGeom>
          <a:noFill/>
        </p:spPr>
        <p:txBody>
          <a:bodyPr wrap="none" rtlCol="0">
            <a:spAutoFit/>
          </a:bodyPr>
          <a:lstStyle/>
          <a:p>
            <a:r>
              <a:rPr lang="en-IN" dirty="0"/>
              <a:t>_ _ _ _ _ _ _ e _</a:t>
            </a:r>
          </a:p>
        </p:txBody>
      </p:sp>
      <p:sp>
        <p:nvSpPr>
          <p:cNvPr id="8" name="TextBox 7">
            <a:extLst>
              <a:ext uri="{FF2B5EF4-FFF2-40B4-BE49-F238E27FC236}">
                <a16:creationId xmlns:a16="http://schemas.microsoft.com/office/drawing/2014/main" id="{38CBFD81-A854-4698-B23D-28F4CA195240}"/>
              </a:ext>
            </a:extLst>
          </p:cNvPr>
          <p:cNvSpPr txBox="1"/>
          <p:nvPr/>
        </p:nvSpPr>
        <p:spPr>
          <a:xfrm>
            <a:off x="538900" y="5284095"/>
            <a:ext cx="2792816" cy="646331"/>
          </a:xfrm>
          <a:prstGeom prst="rect">
            <a:avLst/>
          </a:prstGeom>
          <a:noFill/>
        </p:spPr>
        <p:txBody>
          <a:bodyPr wrap="none" rtlCol="0">
            <a:spAutoFit/>
          </a:bodyPr>
          <a:lstStyle/>
          <a:p>
            <a:r>
              <a:rPr lang="en-IN" dirty="0"/>
              <a:t>A list of words containing</a:t>
            </a:r>
          </a:p>
          <a:p>
            <a:r>
              <a:rPr lang="en-IN" dirty="0"/>
              <a:t> words with this pattern</a:t>
            </a:r>
          </a:p>
        </p:txBody>
      </p:sp>
      <p:sp>
        <p:nvSpPr>
          <p:cNvPr id="9" name="TextBox 8">
            <a:extLst>
              <a:ext uri="{FF2B5EF4-FFF2-40B4-BE49-F238E27FC236}">
                <a16:creationId xmlns:a16="http://schemas.microsoft.com/office/drawing/2014/main" id="{28BF1208-AB9F-42DC-9515-E7E8EEE3C4DD}"/>
              </a:ext>
            </a:extLst>
          </p:cNvPr>
          <p:cNvSpPr txBox="1"/>
          <p:nvPr/>
        </p:nvSpPr>
        <p:spPr>
          <a:xfrm>
            <a:off x="4534292" y="1640263"/>
            <a:ext cx="410690" cy="34163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a:t>A:</a:t>
            </a:r>
          </a:p>
          <a:p>
            <a:r>
              <a:rPr lang="en-IN" dirty="0"/>
              <a:t>B:</a:t>
            </a:r>
          </a:p>
          <a:p>
            <a:r>
              <a:rPr lang="en-IN" dirty="0"/>
              <a:t>C:</a:t>
            </a:r>
          </a:p>
          <a:p>
            <a:r>
              <a:rPr lang="en-IN" dirty="0"/>
              <a:t>D:</a:t>
            </a:r>
          </a:p>
          <a:p>
            <a:r>
              <a:rPr lang="en-IN" dirty="0"/>
              <a:t>.</a:t>
            </a:r>
          </a:p>
          <a:p>
            <a:r>
              <a:rPr lang="en-IN" dirty="0"/>
              <a:t>.</a:t>
            </a:r>
          </a:p>
          <a:p>
            <a:r>
              <a:rPr lang="en-IN" dirty="0"/>
              <a:t>.</a:t>
            </a:r>
          </a:p>
          <a:p>
            <a:r>
              <a:rPr lang="en-IN" dirty="0"/>
              <a:t>.</a:t>
            </a:r>
          </a:p>
          <a:p>
            <a:r>
              <a:rPr lang="en-IN" dirty="0"/>
              <a:t>.</a:t>
            </a:r>
          </a:p>
          <a:p>
            <a:r>
              <a:rPr lang="en-IN" dirty="0"/>
              <a:t>.</a:t>
            </a:r>
          </a:p>
          <a:p>
            <a:r>
              <a:rPr lang="en-IN" dirty="0"/>
              <a:t>.</a:t>
            </a:r>
          </a:p>
          <a:p>
            <a:r>
              <a:rPr lang="en-IN" dirty="0"/>
              <a:t>Z:</a:t>
            </a:r>
          </a:p>
        </p:txBody>
      </p:sp>
      <p:sp>
        <p:nvSpPr>
          <p:cNvPr id="10" name="TextBox 9">
            <a:extLst>
              <a:ext uri="{FF2B5EF4-FFF2-40B4-BE49-F238E27FC236}">
                <a16:creationId xmlns:a16="http://schemas.microsoft.com/office/drawing/2014/main" id="{AACB075B-561F-4324-94EA-B1A814B41F69}"/>
              </a:ext>
            </a:extLst>
          </p:cNvPr>
          <p:cNvSpPr txBox="1"/>
          <p:nvPr/>
        </p:nvSpPr>
        <p:spPr>
          <a:xfrm>
            <a:off x="5392133" y="1598091"/>
            <a:ext cx="4020652" cy="2031325"/>
          </a:xfrm>
          <a:prstGeom prst="rect">
            <a:avLst/>
          </a:prstGeom>
          <a:noFill/>
        </p:spPr>
        <p:txBody>
          <a:bodyPr wrap="none" rtlCol="0">
            <a:spAutoFit/>
          </a:bodyPr>
          <a:lstStyle/>
          <a:p>
            <a:r>
              <a:rPr lang="en-IN" dirty="0"/>
              <a:t>Through this alpha list the most used</a:t>
            </a:r>
          </a:p>
          <a:p>
            <a:r>
              <a:rPr lang="en-IN" dirty="0"/>
              <a:t> series will be generated</a:t>
            </a:r>
          </a:p>
          <a:p>
            <a:r>
              <a:rPr lang="en-IN" dirty="0"/>
              <a:t>i.e – first most used letter </a:t>
            </a:r>
          </a:p>
          <a:p>
            <a:r>
              <a:rPr lang="en-IN" dirty="0"/>
              <a:t>	second most used letter</a:t>
            </a:r>
          </a:p>
          <a:p>
            <a:r>
              <a:rPr lang="en-IN" dirty="0"/>
              <a:t>	third most used letter</a:t>
            </a:r>
          </a:p>
          <a:p>
            <a:r>
              <a:rPr lang="en-IN" dirty="0"/>
              <a:t>	fourth most used letter</a:t>
            </a:r>
          </a:p>
          <a:p>
            <a:r>
              <a:rPr lang="en-IN" dirty="0"/>
              <a:t>	fifth most used letter </a:t>
            </a:r>
          </a:p>
        </p:txBody>
      </p:sp>
      <p:sp>
        <p:nvSpPr>
          <p:cNvPr id="11" name="TextBox 10">
            <a:extLst>
              <a:ext uri="{FF2B5EF4-FFF2-40B4-BE49-F238E27FC236}">
                <a16:creationId xmlns:a16="http://schemas.microsoft.com/office/drawing/2014/main" id="{FDF137CD-8687-453A-804E-A203E90190BF}"/>
              </a:ext>
            </a:extLst>
          </p:cNvPr>
          <p:cNvSpPr txBox="1"/>
          <p:nvPr/>
        </p:nvSpPr>
        <p:spPr>
          <a:xfrm>
            <a:off x="576157" y="6224244"/>
            <a:ext cx="395813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a:t>Guessed word :the most used letter </a:t>
            </a:r>
          </a:p>
        </p:txBody>
      </p:sp>
    </p:spTree>
    <p:extLst>
      <p:ext uri="{BB962C8B-B14F-4D97-AF65-F5344CB8AC3E}">
        <p14:creationId xmlns:p14="http://schemas.microsoft.com/office/powerpoint/2010/main" val="344203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DF6E-48EC-46FE-B1F7-847A88D61A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41770E-E484-4B4A-AD18-E5F80422F13E}"/>
              </a:ext>
            </a:extLst>
          </p:cNvPr>
          <p:cNvSpPr>
            <a:spLocks noGrp="1"/>
          </p:cNvSpPr>
          <p:nvPr>
            <p:ph idx="1"/>
          </p:nvPr>
        </p:nvSpPr>
        <p:spPr/>
        <p:txBody>
          <a:bodyPr/>
          <a:lstStyle/>
          <a:p>
            <a:r>
              <a:rPr lang="en-IN" dirty="0"/>
              <a:t>If the most used letter is in the word there will be a new pattern created leading to creation of a new list of words and a corresponding </a:t>
            </a:r>
            <a:r>
              <a:rPr lang="en-IN" dirty="0" err="1"/>
              <a:t>alphalist</a:t>
            </a:r>
            <a:r>
              <a:rPr lang="en-IN" dirty="0"/>
              <a:t> so now the letter which will be given for guessing will be the MUL of the new alpha list.</a:t>
            </a:r>
          </a:p>
          <a:p>
            <a:r>
              <a:rPr lang="en-IN" dirty="0"/>
              <a:t>If the MUL does not come in the word then a life will be deducted and a the next most used letter will be given for the guessing </a:t>
            </a:r>
          </a:p>
          <a:p>
            <a:r>
              <a:rPr lang="en-IN" dirty="0"/>
              <a:t>This process will continue until the word is guessed or the lives = 0.</a:t>
            </a:r>
          </a:p>
        </p:txBody>
      </p:sp>
    </p:spTree>
    <p:extLst>
      <p:ext uri="{BB962C8B-B14F-4D97-AF65-F5344CB8AC3E}">
        <p14:creationId xmlns:p14="http://schemas.microsoft.com/office/powerpoint/2010/main" val="22557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1C22F5B-1197-43C7-9F89-67DD0E69E9B3}"/>
              </a:ext>
            </a:extLst>
          </p:cNvPr>
          <p:cNvSpPr/>
          <p:nvPr/>
        </p:nvSpPr>
        <p:spPr>
          <a:xfrm>
            <a:off x="0" y="0"/>
            <a:ext cx="12192000" cy="6858000"/>
          </a:xfrm>
          <a:prstGeom prst="rect">
            <a:avLst/>
          </a:prstGeom>
          <a:solidFill>
            <a:srgbClr val="090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4" name="Picture 43">
            <a:extLst>
              <a:ext uri="{FF2B5EF4-FFF2-40B4-BE49-F238E27FC236}">
                <a16:creationId xmlns:a16="http://schemas.microsoft.com/office/drawing/2014/main" id="{E9F6780E-285E-403C-BB1F-ABCCEA42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3526199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668</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PowerPoint Presentation</vt:lpstr>
      <vt:lpstr>PowerPoint Presentation</vt:lpstr>
      <vt:lpstr>What is Hangman game?</vt:lpstr>
      <vt:lpstr>What we have to do?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singh</dc:creator>
  <cp:lastModifiedBy>aman singh</cp:lastModifiedBy>
  <cp:revision>7</cp:revision>
  <dcterms:created xsi:type="dcterms:W3CDTF">2022-02-26T06:05:47Z</dcterms:created>
  <dcterms:modified xsi:type="dcterms:W3CDTF">2022-02-26T10:02:29Z</dcterms:modified>
</cp:coreProperties>
</file>