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64" r:id="rId6"/>
    <p:sldId id="258"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73D9F1-5501-4C00-A1EE-94058C6B9D65}"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261221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128359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817189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334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2356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73D9F1-5501-4C00-A1EE-94058C6B9D65}"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228613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73D9F1-5501-4C00-A1EE-94058C6B9D65}"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193398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3D9F1-5501-4C00-A1EE-94058C6B9D65}"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214300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3D9F1-5501-4C00-A1EE-94058C6B9D65}"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81312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3D9F1-5501-4C00-A1EE-94058C6B9D65}"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65209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3D9F1-5501-4C00-A1EE-94058C6B9D65}"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32243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401612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3D9F1-5501-4C00-A1EE-94058C6B9D65}"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65912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3D9F1-5501-4C00-A1EE-94058C6B9D65}"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277166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3D9F1-5501-4C00-A1EE-94058C6B9D65}"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58053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46160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3D9F1-5501-4C00-A1EE-94058C6B9D65}"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E5541-F475-4D26-A825-27B496495BCA}" type="slidenum">
              <a:rPr lang="en-IN" smtClean="0"/>
              <a:t>‹#›</a:t>
            </a:fld>
            <a:endParaRPr lang="en-IN"/>
          </a:p>
        </p:txBody>
      </p:sp>
    </p:spTree>
    <p:extLst>
      <p:ext uri="{BB962C8B-B14F-4D97-AF65-F5344CB8AC3E}">
        <p14:creationId xmlns:p14="http://schemas.microsoft.com/office/powerpoint/2010/main" val="359197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73D9F1-5501-4C00-A1EE-94058C6B9D65}" type="datetimeFigureOut">
              <a:rPr lang="en-IN" smtClean="0"/>
              <a:t>30-11-2022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3E5541-F475-4D26-A825-27B496495BCA}" type="slidenum">
              <a:rPr lang="en-IN" smtClean="0"/>
              <a:t>‹#›</a:t>
            </a:fld>
            <a:endParaRPr lang="en-IN"/>
          </a:p>
        </p:txBody>
      </p:sp>
    </p:spTree>
    <p:extLst>
      <p:ext uri="{BB962C8B-B14F-4D97-AF65-F5344CB8AC3E}">
        <p14:creationId xmlns:p14="http://schemas.microsoft.com/office/powerpoint/2010/main" val="505776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A8B2-0A13-4491-FAB8-111F4985C02A}"/>
              </a:ext>
            </a:extLst>
          </p:cNvPr>
          <p:cNvSpPr>
            <a:spLocks noGrp="1"/>
          </p:cNvSpPr>
          <p:nvPr>
            <p:ph type="ctrTitle"/>
          </p:nvPr>
        </p:nvSpPr>
        <p:spPr/>
        <p:txBody>
          <a:bodyPr/>
          <a:lstStyle/>
          <a:p>
            <a:r>
              <a:rPr lang="en-IN" b="1" dirty="0"/>
              <a:t>Introduction to Social Buzz project</a:t>
            </a:r>
          </a:p>
        </p:txBody>
      </p:sp>
      <p:sp>
        <p:nvSpPr>
          <p:cNvPr id="3" name="Subtitle 2">
            <a:extLst>
              <a:ext uri="{FF2B5EF4-FFF2-40B4-BE49-F238E27FC236}">
                <a16:creationId xmlns:a16="http://schemas.microsoft.com/office/drawing/2014/main" id="{93CE0E82-BFBA-D5F9-AC9A-03B54E3F917D}"/>
              </a:ext>
            </a:extLst>
          </p:cNvPr>
          <p:cNvSpPr>
            <a:spLocks noGrp="1"/>
          </p:cNvSpPr>
          <p:nvPr>
            <p:ph type="subTitle" idx="1"/>
          </p:nvPr>
        </p:nvSpPr>
        <p:spPr/>
        <p:txBody>
          <a:bodyPr>
            <a:normAutofit fontScale="92500" lnSpcReduction="10000"/>
          </a:bodyPr>
          <a:lstStyle/>
          <a:p>
            <a:r>
              <a:rPr lang="en-IN" dirty="0"/>
              <a:t>As a role of Data Analyst for Accenture, my role is to analyse the Social Buzz business and find the reasons of category of viewers used on the website and help in</a:t>
            </a:r>
          </a:p>
          <a:p>
            <a:r>
              <a:rPr lang="en-IN" dirty="0"/>
              <a:t>Digital promotion of business.</a:t>
            </a:r>
          </a:p>
        </p:txBody>
      </p:sp>
    </p:spTree>
    <p:extLst>
      <p:ext uri="{BB962C8B-B14F-4D97-AF65-F5344CB8AC3E}">
        <p14:creationId xmlns:p14="http://schemas.microsoft.com/office/powerpoint/2010/main" val="65935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ECE2-886C-257D-3444-3B6900701F5F}"/>
              </a:ext>
            </a:extLst>
          </p:cNvPr>
          <p:cNvSpPr>
            <a:spLocks noGrp="1"/>
          </p:cNvSpPr>
          <p:nvPr>
            <p:ph type="title"/>
          </p:nvPr>
        </p:nvSpPr>
        <p:spPr/>
        <p:txBody>
          <a:bodyPr/>
          <a:lstStyle/>
          <a:p>
            <a:pPr algn="l"/>
            <a:r>
              <a:rPr lang="en-IN" b="1" dirty="0"/>
              <a:t>Problems with the Social Buzz Business</a:t>
            </a:r>
          </a:p>
        </p:txBody>
      </p:sp>
      <p:sp>
        <p:nvSpPr>
          <p:cNvPr id="3" name="Content Placeholder 2">
            <a:extLst>
              <a:ext uri="{FF2B5EF4-FFF2-40B4-BE49-F238E27FC236}">
                <a16:creationId xmlns:a16="http://schemas.microsoft.com/office/drawing/2014/main" id="{2D8A48A7-9837-EA24-2EDB-720DFA32E0A6}"/>
              </a:ext>
            </a:extLst>
          </p:cNvPr>
          <p:cNvSpPr>
            <a:spLocks noGrp="1"/>
          </p:cNvSpPr>
          <p:nvPr>
            <p:ph idx="1"/>
          </p:nvPr>
        </p:nvSpPr>
        <p:spPr/>
        <p:txBody>
          <a:bodyPr/>
          <a:lstStyle/>
          <a:p>
            <a:r>
              <a:rPr lang="en-US" dirty="0"/>
              <a:t>They are looking to complete an IPO by the end of next year and need guidance to ensure that this goes smoothly. </a:t>
            </a:r>
          </a:p>
          <a:p>
            <a:endParaRPr lang="en-US" dirty="0"/>
          </a:p>
          <a:p>
            <a:r>
              <a:rPr lang="en-US" dirty="0"/>
              <a:t>They are still a small company and do not have the resources to manage the scale that they are currently at. They could hire more people, but they want an experienced practice to help instead.</a:t>
            </a:r>
            <a:endParaRPr lang="en-IN" dirty="0"/>
          </a:p>
          <a:p>
            <a:pPr marL="36900" indent="0">
              <a:buNone/>
            </a:pPr>
            <a:endParaRPr lang="en-IN" dirty="0"/>
          </a:p>
          <a:p>
            <a:r>
              <a:rPr lang="en-US" dirty="0"/>
              <a:t>They want to learn data best practices from a large corporation. Due to the nature of their business, they have a massive amount of data so they are keen on understanding how the world's biggest companies manage the challenges of big data. </a:t>
            </a:r>
          </a:p>
        </p:txBody>
      </p:sp>
    </p:spTree>
    <p:extLst>
      <p:ext uri="{BB962C8B-B14F-4D97-AF65-F5344CB8AC3E}">
        <p14:creationId xmlns:p14="http://schemas.microsoft.com/office/powerpoint/2010/main" val="30664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0B87-12A7-CFE8-EDC9-2C4C7BC38E01}"/>
              </a:ext>
            </a:extLst>
          </p:cNvPr>
          <p:cNvSpPr>
            <a:spLocks noGrp="1"/>
          </p:cNvSpPr>
          <p:nvPr>
            <p:ph type="title"/>
          </p:nvPr>
        </p:nvSpPr>
        <p:spPr>
          <a:xfrm>
            <a:off x="661851" y="609600"/>
            <a:ext cx="10605706" cy="970450"/>
          </a:xfrm>
        </p:spPr>
        <p:txBody>
          <a:bodyPr>
            <a:normAutofit fontScale="90000"/>
          </a:bodyPr>
          <a:lstStyle/>
          <a:p>
            <a:pPr algn="l"/>
            <a:r>
              <a:rPr lang="en-IN" b="1" dirty="0"/>
              <a:t>Expectations from the company through our service</a:t>
            </a:r>
          </a:p>
        </p:txBody>
      </p:sp>
      <p:sp>
        <p:nvSpPr>
          <p:cNvPr id="3" name="Content Placeholder 2">
            <a:extLst>
              <a:ext uri="{FF2B5EF4-FFF2-40B4-BE49-F238E27FC236}">
                <a16:creationId xmlns:a16="http://schemas.microsoft.com/office/drawing/2014/main" id="{25145010-C4FD-51B3-432C-FD777C4F1D9D}"/>
              </a:ext>
            </a:extLst>
          </p:cNvPr>
          <p:cNvSpPr>
            <a:spLocks noGrp="1"/>
          </p:cNvSpPr>
          <p:nvPr>
            <p:ph idx="1"/>
          </p:nvPr>
        </p:nvSpPr>
        <p:spPr>
          <a:xfrm>
            <a:off x="661851" y="1732449"/>
            <a:ext cx="10605706" cy="4058751"/>
          </a:xfrm>
        </p:spPr>
        <p:txBody>
          <a:bodyPr/>
          <a:lstStyle/>
          <a:p>
            <a:r>
              <a:rPr lang="en-US" dirty="0"/>
              <a:t>An audit of their big data practice </a:t>
            </a:r>
          </a:p>
          <a:p>
            <a:endParaRPr lang="en-US" dirty="0"/>
          </a:p>
          <a:p>
            <a:r>
              <a:rPr lang="en-US" dirty="0"/>
              <a:t>Recommendations for a successful IPO.</a:t>
            </a:r>
          </a:p>
          <a:p>
            <a:pPr marL="36900" indent="0">
              <a:buNone/>
            </a:pPr>
            <a:endParaRPr lang="en-US" dirty="0"/>
          </a:p>
          <a:p>
            <a:r>
              <a:rPr lang="en-US" dirty="0"/>
              <a:t>An analysis of their content categories that highlights the top 5 categories with the largest aggregate popularity.</a:t>
            </a:r>
          </a:p>
        </p:txBody>
      </p:sp>
    </p:spTree>
    <p:extLst>
      <p:ext uri="{BB962C8B-B14F-4D97-AF65-F5344CB8AC3E}">
        <p14:creationId xmlns:p14="http://schemas.microsoft.com/office/powerpoint/2010/main" val="235956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3D23-7384-17AB-7693-34D0D83ED70B}"/>
              </a:ext>
            </a:extLst>
          </p:cNvPr>
          <p:cNvSpPr>
            <a:spLocks noGrp="1"/>
          </p:cNvSpPr>
          <p:nvPr>
            <p:ph type="title"/>
          </p:nvPr>
        </p:nvSpPr>
        <p:spPr/>
        <p:txBody>
          <a:bodyPr/>
          <a:lstStyle/>
          <a:p>
            <a:pPr algn="l"/>
            <a:r>
              <a:rPr lang="en-IN" b="1" dirty="0"/>
              <a:t>Parameters used in the project for analysis:</a:t>
            </a:r>
          </a:p>
        </p:txBody>
      </p:sp>
      <p:sp>
        <p:nvSpPr>
          <p:cNvPr id="3" name="Content Placeholder 2">
            <a:extLst>
              <a:ext uri="{FF2B5EF4-FFF2-40B4-BE49-F238E27FC236}">
                <a16:creationId xmlns:a16="http://schemas.microsoft.com/office/drawing/2014/main" id="{CC56F5E0-E6BE-3470-4020-CC5DA26E4CD4}"/>
              </a:ext>
            </a:extLst>
          </p:cNvPr>
          <p:cNvSpPr>
            <a:spLocks noGrp="1"/>
          </p:cNvSpPr>
          <p:nvPr>
            <p:ph idx="1"/>
          </p:nvPr>
        </p:nvSpPr>
        <p:spPr/>
        <p:txBody>
          <a:bodyPr/>
          <a:lstStyle/>
          <a:p>
            <a:r>
              <a:rPr lang="en-IN" dirty="0"/>
              <a:t>Category</a:t>
            </a:r>
          </a:p>
          <a:p>
            <a:endParaRPr lang="en-IN" dirty="0"/>
          </a:p>
          <a:p>
            <a:r>
              <a:rPr lang="en-IN" dirty="0"/>
              <a:t>Sentiment</a:t>
            </a:r>
          </a:p>
          <a:p>
            <a:endParaRPr lang="en-IN" dirty="0"/>
          </a:p>
          <a:p>
            <a:r>
              <a:rPr lang="en-IN" dirty="0"/>
              <a:t>Type</a:t>
            </a:r>
          </a:p>
          <a:p>
            <a:endParaRPr lang="en-IN" dirty="0"/>
          </a:p>
          <a:p>
            <a:r>
              <a:rPr lang="en-IN" dirty="0"/>
              <a:t>Score</a:t>
            </a:r>
          </a:p>
        </p:txBody>
      </p:sp>
    </p:spTree>
    <p:extLst>
      <p:ext uri="{BB962C8B-B14F-4D97-AF65-F5344CB8AC3E}">
        <p14:creationId xmlns:p14="http://schemas.microsoft.com/office/powerpoint/2010/main" val="23378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0954-8103-53D6-29C7-ED4DEE6B5510}"/>
              </a:ext>
            </a:extLst>
          </p:cNvPr>
          <p:cNvSpPr>
            <a:spLocks noGrp="1"/>
          </p:cNvSpPr>
          <p:nvPr>
            <p:ph type="title"/>
          </p:nvPr>
        </p:nvSpPr>
        <p:spPr/>
        <p:txBody>
          <a:bodyPr>
            <a:normAutofit fontScale="90000"/>
          </a:bodyPr>
          <a:lstStyle/>
          <a:p>
            <a:r>
              <a:rPr lang="en-IN" dirty="0"/>
              <a:t>Process of Extracting the Sample file to analyse</a:t>
            </a:r>
          </a:p>
        </p:txBody>
      </p:sp>
      <p:sp>
        <p:nvSpPr>
          <p:cNvPr id="3" name="Content Placeholder 2">
            <a:extLst>
              <a:ext uri="{FF2B5EF4-FFF2-40B4-BE49-F238E27FC236}">
                <a16:creationId xmlns:a16="http://schemas.microsoft.com/office/drawing/2014/main" id="{F4ADB001-14A7-830C-A63A-3612C9539D58}"/>
              </a:ext>
            </a:extLst>
          </p:cNvPr>
          <p:cNvSpPr>
            <a:spLocks noGrp="1"/>
          </p:cNvSpPr>
          <p:nvPr>
            <p:ph idx="1"/>
          </p:nvPr>
        </p:nvSpPr>
        <p:spPr/>
        <p:txBody>
          <a:bodyPr/>
          <a:lstStyle/>
          <a:p>
            <a:r>
              <a:rPr lang="en-IN" dirty="0"/>
              <a:t>As a data analyst, my first work was to analyse the dataset given by them which was several csv files.</a:t>
            </a:r>
          </a:p>
          <a:p>
            <a:endParaRPr lang="en-IN" dirty="0"/>
          </a:p>
          <a:p>
            <a:r>
              <a:rPr lang="en-IN" dirty="0"/>
              <a:t>On analysing them, I came up with a single csv file which contains combination of 3 csv files.</a:t>
            </a:r>
          </a:p>
          <a:p>
            <a:pPr marL="36900" indent="0">
              <a:buNone/>
            </a:pPr>
            <a:r>
              <a:rPr lang="en-IN" dirty="0"/>
              <a:t>     I came up with this file using different joins in SQL and on the basis of main work as a role of data analyst which is:</a:t>
            </a:r>
          </a:p>
          <a:p>
            <a:pPr marL="36900" indent="0">
              <a:buNone/>
            </a:pPr>
            <a:endParaRPr lang="en-IN" dirty="0"/>
          </a:p>
          <a:p>
            <a:pPr marL="36900" indent="0">
              <a:buNone/>
            </a:pPr>
            <a:r>
              <a:rPr lang="en-US" b="1" dirty="0"/>
              <a:t>An analysis of their content categories that highlights the top 5 categories with the largest aggregate popularity.</a:t>
            </a:r>
          </a:p>
          <a:p>
            <a:pPr marL="36900" indent="0">
              <a:buNone/>
            </a:pPr>
            <a:endParaRPr lang="en-IN" dirty="0"/>
          </a:p>
          <a:p>
            <a:pPr marL="36900" indent="0">
              <a:buNone/>
            </a:pPr>
            <a:endParaRPr lang="en-IN" dirty="0"/>
          </a:p>
        </p:txBody>
      </p:sp>
    </p:spTree>
    <p:extLst>
      <p:ext uri="{BB962C8B-B14F-4D97-AF65-F5344CB8AC3E}">
        <p14:creationId xmlns:p14="http://schemas.microsoft.com/office/powerpoint/2010/main" val="214714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3F0D-0FF1-35F9-FE13-026D2E559726}"/>
              </a:ext>
            </a:extLst>
          </p:cNvPr>
          <p:cNvSpPr>
            <a:spLocks noGrp="1"/>
          </p:cNvSpPr>
          <p:nvPr>
            <p:ph type="title"/>
          </p:nvPr>
        </p:nvSpPr>
        <p:spPr/>
        <p:txBody>
          <a:bodyPr/>
          <a:lstStyle/>
          <a:p>
            <a:pPr algn="l"/>
            <a:r>
              <a:rPr lang="en-IN" b="1" dirty="0"/>
              <a:t>Visualization or charts used in the analysis</a:t>
            </a:r>
          </a:p>
        </p:txBody>
      </p:sp>
      <p:sp>
        <p:nvSpPr>
          <p:cNvPr id="3" name="Content Placeholder 2">
            <a:extLst>
              <a:ext uri="{FF2B5EF4-FFF2-40B4-BE49-F238E27FC236}">
                <a16:creationId xmlns:a16="http://schemas.microsoft.com/office/drawing/2014/main" id="{2D02A8C0-301F-DE09-3622-E8906BCCE3FD}"/>
              </a:ext>
            </a:extLst>
          </p:cNvPr>
          <p:cNvSpPr>
            <a:spLocks noGrp="1"/>
          </p:cNvSpPr>
          <p:nvPr>
            <p:ph idx="1"/>
          </p:nvPr>
        </p:nvSpPr>
        <p:spPr>
          <a:xfrm>
            <a:off x="913795" y="1715032"/>
            <a:ext cx="10686022" cy="4311299"/>
          </a:xfrm>
        </p:spPr>
        <p:txBody>
          <a:bodyPr/>
          <a:lstStyle/>
          <a:p>
            <a:pPr marL="36900" indent="0">
              <a:buNone/>
            </a:pPr>
            <a:r>
              <a:rPr lang="en-IN" b="1" u="sng" dirty="0"/>
              <a:t>Top 5 Category Vs Score:</a:t>
            </a:r>
          </a:p>
          <a:p>
            <a:pPr marL="36900" indent="0">
              <a:buNone/>
            </a:pPr>
            <a:r>
              <a:rPr lang="en-IN" dirty="0"/>
              <a:t>                                                                                               </a:t>
            </a:r>
          </a:p>
          <a:p>
            <a:pPr marL="36900" indent="0">
              <a:buNone/>
            </a:pPr>
            <a:r>
              <a:rPr lang="en-IN" dirty="0"/>
              <a:t>                                                                                Based on the score, we can clearly see that</a:t>
            </a:r>
          </a:p>
          <a:p>
            <a:pPr marL="36900" indent="0">
              <a:buNone/>
            </a:pPr>
            <a:r>
              <a:rPr lang="en-IN" dirty="0"/>
              <a:t>                                                                                </a:t>
            </a:r>
            <a:r>
              <a:rPr lang="en-IN" b="1" dirty="0"/>
              <a:t>Animals</a:t>
            </a:r>
            <a:r>
              <a:rPr lang="en-IN" dirty="0"/>
              <a:t> category has got the most score</a:t>
            </a:r>
          </a:p>
          <a:p>
            <a:pPr marL="36900" indent="0">
              <a:buNone/>
            </a:pPr>
            <a:r>
              <a:rPr lang="en-IN" dirty="0"/>
              <a:t>                                                                                overall i.e. mostly Animals category is viewed.</a:t>
            </a:r>
          </a:p>
          <a:p>
            <a:pPr marL="36900" indent="0">
              <a:buNone/>
            </a:pPr>
            <a:endParaRPr lang="en-IN" dirty="0"/>
          </a:p>
        </p:txBody>
      </p:sp>
      <p:pic>
        <p:nvPicPr>
          <p:cNvPr id="5" name="Picture 4">
            <a:extLst>
              <a:ext uri="{FF2B5EF4-FFF2-40B4-BE49-F238E27FC236}">
                <a16:creationId xmlns:a16="http://schemas.microsoft.com/office/drawing/2014/main" id="{66569A70-3D4C-A980-1C35-AFC6F9A66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62" y="2493843"/>
            <a:ext cx="4810796" cy="3019846"/>
          </a:xfrm>
          <a:prstGeom prst="rect">
            <a:avLst/>
          </a:prstGeom>
        </p:spPr>
      </p:pic>
    </p:spTree>
    <p:extLst>
      <p:ext uri="{BB962C8B-B14F-4D97-AF65-F5344CB8AC3E}">
        <p14:creationId xmlns:p14="http://schemas.microsoft.com/office/powerpoint/2010/main" val="107693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C482-0653-4646-81CD-36641869DC80}"/>
              </a:ext>
            </a:extLst>
          </p:cNvPr>
          <p:cNvSpPr>
            <a:spLocks noGrp="1"/>
          </p:cNvSpPr>
          <p:nvPr>
            <p:ph type="title"/>
          </p:nvPr>
        </p:nvSpPr>
        <p:spPr/>
        <p:txBody>
          <a:bodyPr/>
          <a:lstStyle/>
          <a:p>
            <a:pPr algn="l"/>
            <a:r>
              <a:rPr lang="en-IN" b="1" dirty="0"/>
              <a:t>Visualization or charts used in the analysis</a:t>
            </a:r>
            <a:endParaRPr lang="en-IN" dirty="0"/>
          </a:p>
        </p:txBody>
      </p:sp>
      <p:sp>
        <p:nvSpPr>
          <p:cNvPr id="3" name="Content Placeholder 2">
            <a:extLst>
              <a:ext uri="{FF2B5EF4-FFF2-40B4-BE49-F238E27FC236}">
                <a16:creationId xmlns:a16="http://schemas.microsoft.com/office/drawing/2014/main" id="{F5D1AB7A-A9A3-FB14-03ED-CC79CCDE582E}"/>
              </a:ext>
            </a:extLst>
          </p:cNvPr>
          <p:cNvSpPr>
            <a:spLocks noGrp="1"/>
          </p:cNvSpPr>
          <p:nvPr>
            <p:ph idx="1"/>
          </p:nvPr>
        </p:nvSpPr>
        <p:spPr/>
        <p:txBody>
          <a:bodyPr/>
          <a:lstStyle/>
          <a:p>
            <a:pPr marL="36900" indent="0">
              <a:buNone/>
            </a:pPr>
            <a:r>
              <a:rPr lang="en-IN" b="1" u="sng" dirty="0"/>
              <a:t>Top 5 Reaction Types Vs Score:                                     </a:t>
            </a:r>
          </a:p>
          <a:p>
            <a:pPr marL="36900" indent="0">
              <a:buNone/>
            </a:pPr>
            <a:r>
              <a:rPr lang="en-IN" b="1" dirty="0"/>
              <a:t>                                                                                          Super love </a:t>
            </a:r>
            <a:r>
              <a:rPr lang="en-IN" dirty="0"/>
              <a:t>reaction is mostly given by</a:t>
            </a:r>
          </a:p>
          <a:p>
            <a:pPr marL="36900" indent="0">
              <a:buNone/>
            </a:pPr>
            <a:r>
              <a:rPr lang="en-IN" dirty="0"/>
              <a:t>                                                                                           users of the social media.</a:t>
            </a:r>
          </a:p>
        </p:txBody>
      </p:sp>
      <p:pic>
        <p:nvPicPr>
          <p:cNvPr id="7" name="Picture 6">
            <a:extLst>
              <a:ext uri="{FF2B5EF4-FFF2-40B4-BE49-F238E27FC236}">
                <a16:creationId xmlns:a16="http://schemas.microsoft.com/office/drawing/2014/main" id="{DBD17604-75A8-6A7C-E4AC-03946C760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59" y="2347164"/>
            <a:ext cx="5658640" cy="2829320"/>
          </a:xfrm>
          <a:prstGeom prst="rect">
            <a:avLst/>
          </a:prstGeom>
        </p:spPr>
      </p:pic>
    </p:spTree>
    <p:extLst>
      <p:ext uri="{BB962C8B-B14F-4D97-AF65-F5344CB8AC3E}">
        <p14:creationId xmlns:p14="http://schemas.microsoft.com/office/powerpoint/2010/main" val="154382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F11D-246C-67DD-7074-3E97160E623B}"/>
              </a:ext>
            </a:extLst>
          </p:cNvPr>
          <p:cNvSpPr>
            <a:spLocks noGrp="1"/>
          </p:cNvSpPr>
          <p:nvPr>
            <p:ph type="title"/>
          </p:nvPr>
        </p:nvSpPr>
        <p:spPr/>
        <p:txBody>
          <a:bodyPr/>
          <a:lstStyle/>
          <a:p>
            <a:pPr algn="l"/>
            <a:r>
              <a:rPr lang="en-IN" b="1" dirty="0"/>
              <a:t>Visualization or charts used in the analysis</a:t>
            </a:r>
            <a:endParaRPr lang="en-IN" dirty="0"/>
          </a:p>
        </p:txBody>
      </p:sp>
      <p:sp>
        <p:nvSpPr>
          <p:cNvPr id="3" name="Content Placeholder 2">
            <a:extLst>
              <a:ext uri="{FF2B5EF4-FFF2-40B4-BE49-F238E27FC236}">
                <a16:creationId xmlns:a16="http://schemas.microsoft.com/office/drawing/2014/main" id="{F8A56121-1550-B335-9F82-D8ADBC74A527}"/>
              </a:ext>
            </a:extLst>
          </p:cNvPr>
          <p:cNvSpPr>
            <a:spLocks noGrp="1"/>
          </p:cNvSpPr>
          <p:nvPr>
            <p:ph idx="1"/>
          </p:nvPr>
        </p:nvSpPr>
        <p:spPr/>
        <p:txBody>
          <a:bodyPr/>
          <a:lstStyle/>
          <a:p>
            <a:pPr marL="36900" indent="0">
              <a:buNone/>
            </a:pPr>
            <a:r>
              <a:rPr lang="en-IN" b="1" u="sng" dirty="0"/>
              <a:t>Sentiment analysis by count:</a:t>
            </a:r>
          </a:p>
          <a:p>
            <a:pPr marL="36900" indent="0">
              <a:buNone/>
            </a:pPr>
            <a:r>
              <a:rPr lang="en-IN" b="1" dirty="0"/>
              <a:t>                                                                       Positive sentiment  </a:t>
            </a:r>
            <a:r>
              <a:rPr lang="en-IN" dirty="0"/>
              <a:t>is mostly given by social</a:t>
            </a:r>
          </a:p>
          <a:p>
            <a:pPr marL="36900" indent="0">
              <a:buNone/>
            </a:pPr>
            <a:r>
              <a:rPr lang="en-IN" dirty="0"/>
              <a:t>                                                                       media users which is around more than 50%.  </a:t>
            </a:r>
          </a:p>
          <a:p>
            <a:pPr marL="36900" indent="0">
              <a:buNone/>
            </a:pPr>
            <a:r>
              <a:rPr lang="en-IN" b="1" u="sng" dirty="0"/>
              <a:t>                                                                        </a:t>
            </a:r>
          </a:p>
          <a:p>
            <a:pPr marL="36900" indent="0">
              <a:buNone/>
            </a:pPr>
            <a:endParaRPr lang="en-IN" b="1" u="sng" dirty="0"/>
          </a:p>
          <a:p>
            <a:pPr marL="36900" indent="0">
              <a:buNone/>
            </a:pPr>
            <a:endParaRPr lang="en-IN" b="1" u="sng" dirty="0"/>
          </a:p>
        </p:txBody>
      </p:sp>
      <p:pic>
        <p:nvPicPr>
          <p:cNvPr id="5" name="Picture 4">
            <a:extLst>
              <a:ext uri="{FF2B5EF4-FFF2-40B4-BE49-F238E27FC236}">
                <a16:creationId xmlns:a16="http://schemas.microsoft.com/office/drawing/2014/main" id="{BB0D48B7-5C2E-C5AA-C55A-2DAC31C5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46" y="2291479"/>
            <a:ext cx="4483580" cy="2973485"/>
          </a:xfrm>
          <a:prstGeom prst="rect">
            <a:avLst/>
          </a:prstGeom>
        </p:spPr>
      </p:pic>
    </p:spTree>
    <p:extLst>
      <p:ext uri="{BB962C8B-B14F-4D97-AF65-F5344CB8AC3E}">
        <p14:creationId xmlns:p14="http://schemas.microsoft.com/office/powerpoint/2010/main" val="118778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85AA-D154-0392-7E2A-A74B89340D4B}"/>
              </a:ext>
            </a:extLst>
          </p:cNvPr>
          <p:cNvSpPr>
            <a:spLocks noGrp="1"/>
          </p:cNvSpPr>
          <p:nvPr>
            <p:ph type="title"/>
          </p:nvPr>
        </p:nvSpPr>
        <p:spPr/>
        <p:txBody>
          <a:bodyPr/>
          <a:lstStyle/>
          <a:p>
            <a:pPr algn="l"/>
            <a:r>
              <a:rPr lang="en-IN" b="1" dirty="0"/>
              <a:t>Insights and Recommendations</a:t>
            </a:r>
          </a:p>
        </p:txBody>
      </p:sp>
      <p:sp>
        <p:nvSpPr>
          <p:cNvPr id="3" name="Content Placeholder 2">
            <a:extLst>
              <a:ext uri="{FF2B5EF4-FFF2-40B4-BE49-F238E27FC236}">
                <a16:creationId xmlns:a16="http://schemas.microsoft.com/office/drawing/2014/main" id="{ED4AA0BD-BE9F-29E9-F37E-D66CDC7B1D59}"/>
              </a:ext>
            </a:extLst>
          </p:cNvPr>
          <p:cNvSpPr>
            <a:spLocks noGrp="1"/>
          </p:cNvSpPr>
          <p:nvPr>
            <p:ph idx="1"/>
          </p:nvPr>
        </p:nvSpPr>
        <p:spPr>
          <a:xfrm>
            <a:off x="913795" y="1732449"/>
            <a:ext cx="10353762" cy="4006499"/>
          </a:xfrm>
        </p:spPr>
        <p:txBody>
          <a:bodyPr/>
          <a:lstStyle/>
          <a:p>
            <a:r>
              <a:rPr lang="en-IN" dirty="0"/>
              <a:t>Viewers of Social Buzz website mostly views content of categories: </a:t>
            </a:r>
            <a:r>
              <a:rPr lang="en-IN" b="1" dirty="0"/>
              <a:t>Animals, Healthy Eating, Food, Science and Technology.</a:t>
            </a:r>
          </a:p>
          <a:p>
            <a:endParaRPr lang="en-IN" dirty="0"/>
          </a:p>
          <a:p>
            <a:r>
              <a:rPr lang="en-IN" dirty="0"/>
              <a:t>Recommendation would be to upload more content on these categories to uplift the business as they are the most popular.</a:t>
            </a:r>
          </a:p>
          <a:p>
            <a:endParaRPr lang="en-IN" dirty="0"/>
          </a:p>
          <a:p>
            <a:pPr marL="36900" indent="0">
              <a:buNone/>
            </a:pPr>
            <a:endParaRPr lang="en-IN" dirty="0"/>
          </a:p>
        </p:txBody>
      </p:sp>
    </p:spTree>
    <p:extLst>
      <p:ext uri="{BB962C8B-B14F-4D97-AF65-F5344CB8AC3E}">
        <p14:creationId xmlns:p14="http://schemas.microsoft.com/office/powerpoint/2010/main" val="665106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86</TotalTime>
  <Words>452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Calisto MT</vt:lpstr>
      <vt:lpstr>Wingdings 2</vt:lpstr>
      <vt:lpstr>Slate</vt:lpstr>
      <vt:lpstr>Introduction to Social Buzz project</vt:lpstr>
      <vt:lpstr>Problems with the Social Buzz Business</vt:lpstr>
      <vt:lpstr>Expectations from the company through our service</vt:lpstr>
      <vt:lpstr>Parameters used in the project for analysis:</vt:lpstr>
      <vt:lpstr>Process of Extracting the Sample file to analyse</vt:lpstr>
      <vt:lpstr>Visualization or charts used in the analysis</vt:lpstr>
      <vt:lpstr>Visualization or charts used in the analysis</vt:lpstr>
      <vt:lpstr>Visualization or charts used in the analysis</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Buzz project</dc:title>
  <dc:creator>Aman Singh</dc:creator>
  <cp:lastModifiedBy>Aman Singh</cp:lastModifiedBy>
  <cp:revision>3</cp:revision>
  <dcterms:created xsi:type="dcterms:W3CDTF">2022-11-30T05:59:42Z</dcterms:created>
  <dcterms:modified xsi:type="dcterms:W3CDTF">2022-11-30T11:14:41Z</dcterms:modified>
</cp:coreProperties>
</file>