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 snapToObjects="1">
      <p:cViewPr varScale="1">
        <p:scale>
          <a:sx n="53" d="100"/>
          <a:sy n="5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riving the Exact Inference Equ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Deriving the Exact Inference Equation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&lt;— There is a hidden         variable Xt that         is a parent of Xt+1"/>
          <p:cNvSpPr txBox="1"/>
          <p:nvPr/>
        </p:nvSpPr>
        <p:spPr>
          <a:xfrm>
            <a:off x="20057828" y="6432996"/>
            <a:ext cx="4108544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&lt;— There is a hidden </a:t>
            </a:r>
            <a:br>
              <a:rPr dirty="0"/>
            </a:br>
            <a:r>
              <a:rPr dirty="0"/>
              <a:t>       variable </a:t>
            </a:r>
            <a:r>
              <a:rPr dirty="0" err="1"/>
              <a:t>X</a:t>
            </a:r>
            <a:r>
              <a:rPr baseline="-5999" dirty="0" err="1"/>
              <a:t>t</a:t>
            </a:r>
            <a:r>
              <a:rPr baseline="-5999" dirty="0"/>
              <a:t> </a:t>
            </a:r>
            <a:r>
              <a:rPr dirty="0"/>
              <a:t>that </a:t>
            </a:r>
            <a:br>
              <a:rPr dirty="0"/>
            </a:br>
            <a:r>
              <a:rPr dirty="0"/>
              <a:t>       is a parent of X</a:t>
            </a:r>
            <a:r>
              <a:rPr baseline="-5999" dirty="0"/>
              <a:t>t+1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"/>
          <p:cNvSpPr/>
          <p:nvPr/>
        </p:nvSpPr>
        <p:spPr>
          <a:xfrm>
            <a:off x="10452049" y="4679202"/>
            <a:ext cx="4274603" cy="874406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Equation"/>
              <p:cNvSpPr txBox="1"/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blipFill>
                <a:blip r:embed="rId6"/>
                <a:stretch>
                  <a:fillRect l="-1299" r="-15584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Equation"/>
              <p:cNvSpPr txBox="1"/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blipFill>
                <a:blip r:embed="rId7"/>
                <a:stretch>
                  <a:fillRect l="-623" r="-148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Equation"/>
              <p:cNvSpPr txBox="1"/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blipFill>
                <a:blip r:embed="rId6"/>
                <a:stretch>
                  <a:fillRect l="-1299" r="-15584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Independent"/>
          <p:cNvSpPr txBox="1"/>
          <p:nvPr/>
        </p:nvSpPr>
        <p:spPr>
          <a:xfrm>
            <a:off x="12701181" y="7542395"/>
            <a:ext cx="387122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Independent</a:t>
            </a:r>
          </a:p>
        </p:txBody>
      </p:sp>
      <p:sp>
        <p:nvSpPr>
          <p:cNvPr id="187" name="Line"/>
          <p:cNvSpPr/>
          <p:nvPr/>
        </p:nvSpPr>
        <p:spPr>
          <a:xfrm flipH="1" flipV="1">
            <a:off x="12315300" y="6625819"/>
            <a:ext cx="771763" cy="9551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14350097" y="6552846"/>
            <a:ext cx="750589" cy="94136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Equation"/>
              <p:cNvSpPr txBox="1"/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blipFill>
                <a:blip r:embed="rId7"/>
                <a:stretch>
                  <a:fillRect l="-623" r="-148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Equation"/>
              <p:cNvSpPr txBox="1"/>
              <p:nvPr/>
            </p:nvSpPr>
            <p:spPr>
              <a:xfrm>
                <a:off x="5808000" y="5842462"/>
                <a:ext cx="10201146" cy="11810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5842462"/>
                <a:ext cx="10201146" cy="1181069"/>
              </a:xfrm>
              <a:prstGeom prst="rect">
                <a:avLst/>
              </a:prstGeom>
              <a:blipFill>
                <a:blip r:embed="rId6"/>
                <a:stretch>
                  <a:fillRect l="-870" r="-1540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Equation"/>
              <p:cNvSpPr txBox="1"/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blipFill>
                <a:blip r:embed="rId7"/>
                <a:stretch>
                  <a:fillRect l="-1299" r="-15584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&lt;— independence"/>
          <p:cNvSpPr txBox="1"/>
          <p:nvPr/>
        </p:nvSpPr>
        <p:spPr>
          <a:xfrm>
            <a:off x="19816519" y="7542395"/>
            <a:ext cx="37535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&lt;— independence</a:t>
            </a:r>
          </a:p>
        </p:txBody>
      </p:sp>
      <p:sp>
        <p:nvSpPr>
          <p:cNvPr id="198" name="Rectangle"/>
          <p:cNvSpPr/>
          <p:nvPr/>
        </p:nvSpPr>
        <p:spPr>
          <a:xfrm>
            <a:off x="11446421" y="5711923"/>
            <a:ext cx="5951242" cy="874405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Equation"/>
              <p:cNvSpPr txBox="1"/>
              <p:nvPr/>
            </p:nvSpPr>
            <p:spPr>
              <a:xfrm>
                <a:off x="5808000" y="7542396"/>
                <a:ext cx="12198557" cy="11810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7542396"/>
                <a:ext cx="12198557" cy="1181068"/>
              </a:xfrm>
              <a:prstGeom prst="rect">
                <a:avLst/>
              </a:prstGeom>
              <a:blipFill>
                <a:blip r:embed="rId8"/>
                <a:stretch>
                  <a:fillRect l="-728" r="-151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Equation"/>
              <p:cNvSpPr txBox="1"/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 dirty="0"/>
              </a:p>
            </p:txBody>
          </p:sp>
        </mc:Choice>
        <mc:Fallback>
          <p:sp>
            <p:nvSpPr>
              <p:cNvPr id="2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5842462"/>
                <a:ext cx="14249828" cy="1181068"/>
              </a:xfrm>
              <a:prstGeom prst="rect">
                <a:avLst/>
              </a:prstGeom>
              <a:blipFill>
                <a:blip r:embed="rId9"/>
                <a:stretch>
                  <a:fillRect l="-623" r="-148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his is the transition model"/>
          <p:cNvSpPr txBox="1"/>
          <p:nvPr/>
        </p:nvSpPr>
        <p:spPr>
          <a:xfrm>
            <a:off x="12443361" y="9106107"/>
            <a:ext cx="534954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the transition model</a:t>
            </a:r>
          </a:p>
        </p:txBody>
      </p:sp>
      <p:sp>
        <p:nvSpPr>
          <p:cNvPr id="202" name="Line"/>
          <p:cNvSpPr/>
          <p:nvPr/>
        </p:nvSpPr>
        <p:spPr>
          <a:xfrm>
            <a:off x="11767323" y="8239479"/>
            <a:ext cx="2896838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13880830" y="8214079"/>
            <a:ext cx="1" cy="93790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Equation"/>
              <p:cNvSpPr txBox="1"/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0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blipFill>
                <a:blip r:embed="rId6"/>
                <a:stretch>
                  <a:fillRect l="-1299" r="-15584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Equation"/>
              <p:cNvSpPr txBox="1"/>
              <p:nvPr/>
            </p:nvSpPr>
            <p:spPr>
              <a:xfrm>
                <a:off x="5808000" y="7542396"/>
                <a:ext cx="12198557" cy="11810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7542396"/>
                <a:ext cx="12198557" cy="1181069"/>
              </a:xfrm>
              <a:prstGeom prst="rect">
                <a:avLst/>
              </a:prstGeom>
              <a:blipFill>
                <a:blip r:embed="rId7"/>
                <a:stretch>
                  <a:fillRect l="-728" r="-151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Equation"/>
              <p:cNvSpPr txBox="1"/>
              <p:nvPr/>
            </p:nvSpPr>
            <p:spPr>
              <a:xfrm>
                <a:off x="5808000" y="5842462"/>
                <a:ext cx="14249829" cy="11810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3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0" y="5842462"/>
                <a:ext cx="14249829" cy="1181069"/>
              </a:xfrm>
              <a:prstGeom prst="rect">
                <a:avLst/>
              </a:prstGeom>
              <a:blipFill>
                <a:blip r:embed="rId8"/>
                <a:stretch>
                  <a:fillRect l="-623" r="-148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his is the prediction from the previous time step"/>
          <p:cNvSpPr txBox="1"/>
          <p:nvPr/>
        </p:nvSpPr>
        <p:spPr>
          <a:xfrm>
            <a:off x="19182607" y="9216928"/>
            <a:ext cx="3753513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>
                <a:solidFill>
                  <a:srgbClr val="00B0F0"/>
                </a:solidFill>
              </a:rPr>
              <a:t>This is the prediction from the previous time step</a:t>
            </a:r>
          </a:p>
        </p:txBody>
      </p:sp>
      <p:sp>
        <p:nvSpPr>
          <p:cNvPr id="213" name="This is the sensor model"/>
          <p:cNvSpPr txBox="1"/>
          <p:nvPr/>
        </p:nvSpPr>
        <p:spPr>
          <a:xfrm>
            <a:off x="5730637" y="9160764"/>
            <a:ext cx="465426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>
                <a:solidFill>
                  <a:srgbClr val="7030A0"/>
                </a:solidFill>
              </a:rPr>
              <a:t>This is the sensor model</a:t>
            </a:r>
          </a:p>
        </p:txBody>
      </p:sp>
      <p:sp>
        <p:nvSpPr>
          <p:cNvPr id="214" name="Line"/>
          <p:cNvSpPr/>
          <p:nvPr/>
        </p:nvSpPr>
        <p:spPr>
          <a:xfrm>
            <a:off x="6122158" y="8351440"/>
            <a:ext cx="3871225" cy="1"/>
          </a:xfrm>
          <a:prstGeom prst="line">
            <a:avLst/>
          </a:prstGeom>
          <a:ln w="50800">
            <a:solidFill>
              <a:srgbClr val="7030A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8235665" y="8326039"/>
            <a:ext cx="1" cy="937906"/>
          </a:xfrm>
          <a:prstGeom prst="line">
            <a:avLst/>
          </a:prstGeom>
          <a:ln w="25400">
            <a:solidFill>
              <a:srgbClr val="7030A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>
            <a:off x="15567675" y="8326038"/>
            <a:ext cx="3753514" cy="1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Line"/>
          <p:cNvSpPr/>
          <p:nvPr/>
        </p:nvSpPr>
        <p:spPr>
          <a:xfrm flipH="1" flipV="1">
            <a:off x="18367741" y="8352480"/>
            <a:ext cx="864858" cy="81803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" name="This is the transition model">
            <a:extLst>
              <a:ext uri="{FF2B5EF4-FFF2-40B4-BE49-F238E27FC236}">
                <a16:creationId xmlns:a16="http://schemas.microsoft.com/office/drawing/2014/main" id="{AFE29371-D039-EA4E-9EC3-E98D3224F1F3}"/>
              </a:ext>
            </a:extLst>
          </p:cNvPr>
          <p:cNvSpPr txBox="1"/>
          <p:nvPr/>
        </p:nvSpPr>
        <p:spPr>
          <a:xfrm>
            <a:off x="12443361" y="9106107"/>
            <a:ext cx="534954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the transition model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D68B069C-E045-2A46-912D-F1F590C1D7CA}"/>
              </a:ext>
            </a:extLst>
          </p:cNvPr>
          <p:cNvSpPr/>
          <p:nvPr/>
        </p:nvSpPr>
        <p:spPr>
          <a:xfrm>
            <a:off x="11767323" y="8239479"/>
            <a:ext cx="2896838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00266465-9ADC-D944-BBC2-E59B033093AD}"/>
              </a:ext>
            </a:extLst>
          </p:cNvPr>
          <p:cNvSpPr/>
          <p:nvPr/>
        </p:nvSpPr>
        <p:spPr>
          <a:xfrm flipV="1">
            <a:off x="13880830" y="8214079"/>
            <a:ext cx="1" cy="93790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ion Line"/>
          <p:cNvCxnSpPr>
            <a:cxnSpLocks/>
            <a:endCxn id="122" idx="2"/>
          </p:cNvCxnSpPr>
          <p:nvPr/>
        </p:nvCxnSpPr>
        <p:spPr>
          <a:xfrm>
            <a:off x="8612212" y="3459138"/>
            <a:ext cx="2371155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26" name="Connection Line"/>
          <p:cNvCxnSpPr>
            <a:cxnSpLocks/>
            <a:stCxn id="124" idx="0"/>
            <a:endCxn id="122" idx="4"/>
          </p:cNvCxnSpPr>
          <p:nvPr/>
        </p:nvCxnSpPr>
        <p:spPr>
          <a:xfrm flipV="1">
            <a:off x="12192000" y="4286156"/>
            <a:ext cx="0" cy="114186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27" name="Connection Line"/>
          <p:cNvCxnSpPr>
            <a:cxnSpLocks/>
            <a:stCxn id="123" idx="0"/>
            <a:endCxn id="121" idx="4"/>
          </p:cNvCxnSpPr>
          <p:nvPr/>
        </p:nvCxnSpPr>
        <p:spPr>
          <a:xfrm flipV="1">
            <a:off x="7403579" y="4286156"/>
            <a:ext cx="0" cy="114186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28" name="Xi (for i=0…t+1) are unobservable random variables representing some important aspect of the agent’s world state…"/>
          <p:cNvSpPr txBox="1"/>
          <p:nvPr/>
        </p:nvSpPr>
        <p:spPr>
          <a:xfrm>
            <a:off x="14618268" y="1774427"/>
            <a:ext cx="8145816" cy="666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 algn="l">
              <a:buSzPct val="125000"/>
              <a:buChar char="•"/>
            </a:pPr>
            <a:r>
              <a:t>X</a:t>
            </a:r>
            <a:r>
              <a:rPr baseline="-5999"/>
              <a:t>i</a:t>
            </a:r>
            <a:r>
              <a:t> (for i=0…t+1) are unobservable random variables representing some important aspect of the agent’s world state</a:t>
            </a:r>
          </a:p>
          <a:p>
            <a:pPr algn="l"/>
            <a:endParaRPr/>
          </a:p>
          <a:p>
            <a:pPr marL="396874" indent="-396874" algn="l">
              <a:buSzPct val="125000"/>
              <a:buChar char="•"/>
            </a:pPr>
            <a:r>
              <a:t>E</a:t>
            </a:r>
            <a:r>
              <a:rPr baseline="-5999"/>
              <a:t>i</a:t>
            </a:r>
            <a:r>
              <a:t> (for i=1…t+1) are observable random variables with values produced by agent’s sensors</a:t>
            </a:r>
          </a:p>
          <a:p>
            <a:pPr algn="l"/>
            <a:endParaRPr/>
          </a:p>
          <a:p>
            <a:pPr marL="396874" indent="-396874" algn="l">
              <a:buSzPct val="125000"/>
              <a:buChar char="•"/>
            </a:pPr>
            <a:r>
              <a:t>The agent has just entered time step t+1.</a:t>
            </a:r>
          </a:p>
          <a:p>
            <a:pPr marL="396874" indent="-396874" algn="l">
              <a:buSzPct val="125000"/>
              <a:buChar char="•"/>
            </a:pPr>
            <a:endParaRPr/>
          </a:p>
          <a:p>
            <a:pPr marL="396874" indent="-396874" algn="l">
              <a:buSzPct val="125000"/>
              <a:buChar char="•"/>
            </a:pPr>
            <a:r>
              <a:t>It has received evidence E</a:t>
            </a:r>
            <a:r>
              <a:rPr baseline="-5999"/>
              <a:t>t+1</a:t>
            </a:r>
          </a:p>
          <a:p>
            <a:pPr algn="l"/>
            <a:endParaRPr baseline="-5999"/>
          </a:p>
          <a:p>
            <a:pPr marL="396874" indent="-396874" algn="l">
              <a:buSzPct val="125000"/>
              <a:buChar char="•"/>
            </a:pPr>
            <a:r>
              <a:t>The agent wants to know the probability distribution P(X</a:t>
            </a:r>
            <a:r>
              <a:rPr baseline="-5999"/>
              <a:t>t+1</a:t>
            </a:r>
            <a:r>
              <a:t>|E</a:t>
            </a:r>
            <a:r>
              <a:rPr baseline="-5999"/>
              <a:t>1:t+1</a:t>
            </a:r>
            <a:r>
              <a:t>)</a:t>
            </a:r>
          </a:p>
        </p:txBody>
      </p:sp>
      <p:sp>
        <p:nvSpPr>
          <p:cNvPr id="121" name="Xt"/>
          <p:cNvSpPr/>
          <p:nvPr/>
        </p:nvSpPr>
        <p:spPr>
          <a:xfrm>
            <a:off x="6194946" y="2632122"/>
            <a:ext cx="2417266" cy="16540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X</a:t>
            </a:r>
            <a:r>
              <a:rPr baseline="-5999" dirty="0" err="1"/>
              <a:t>t</a:t>
            </a:r>
            <a:endParaRPr baseline="-5999" dirty="0"/>
          </a:p>
        </p:txBody>
      </p:sp>
      <p:sp>
        <p:nvSpPr>
          <p:cNvPr id="122" name="Xt+1"/>
          <p:cNvSpPr/>
          <p:nvPr/>
        </p:nvSpPr>
        <p:spPr>
          <a:xfrm>
            <a:off x="10983367" y="2632122"/>
            <a:ext cx="2417266" cy="16540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X</a:t>
            </a:r>
            <a:r>
              <a:rPr baseline="-5999"/>
              <a:t>t+1</a:t>
            </a:r>
          </a:p>
        </p:txBody>
      </p:sp>
      <p:sp>
        <p:nvSpPr>
          <p:cNvPr id="123" name="Et"/>
          <p:cNvSpPr/>
          <p:nvPr/>
        </p:nvSpPr>
        <p:spPr>
          <a:xfrm>
            <a:off x="6194946" y="5428018"/>
            <a:ext cx="2417266" cy="165403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</a:t>
            </a:r>
            <a:r>
              <a:rPr baseline="-5999"/>
              <a:t>t</a:t>
            </a:r>
          </a:p>
        </p:txBody>
      </p:sp>
      <p:sp>
        <p:nvSpPr>
          <p:cNvPr id="124" name="Et+1"/>
          <p:cNvSpPr/>
          <p:nvPr/>
        </p:nvSpPr>
        <p:spPr>
          <a:xfrm>
            <a:off x="10983367" y="5428018"/>
            <a:ext cx="2417266" cy="165403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</a:t>
            </a:r>
            <a:r>
              <a:rPr baseline="-5999"/>
              <a:t>t+1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Equation"/>
              <p:cNvSpPr txBox="1"/>
              <p:nvPr/>
            </p:nvSpPr>
            <p:spPr>
              <a:xfrm>
                <a:off x="1199775" y="840179"/>
                <a:ext cx="3635950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)=?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3635950" cy="481591"/>
              </a:xfrm>
              <a:prstGeom prst="rect">
                <a:avLst/>
              </a:prstGeom>
              <a:blipFill>
                <a:blip r:embed="rId2"/>
                <a:stretch>
                  <a:fillRect l="-4167" r="-9028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&lt;— This is what we want to know. It is the distribution over X at the…"/>
          <p:cNvSpPr txBox="1"/>
          <p:nvPr/>
        </p:nvSpPr>
        <p:spPr>
          <a:xfrm>
            <a:off x="5822713" y="719052"/>
            <a:ext cx="13230177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&lt;— This is what we want to know. It is the distribution over X at the    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   current time, given all the observations made, including the current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   observation at time t+1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&lt;— Splitting the interval.         We are taking Et+1 out of the E1:t+1 series."/>
          <p:cNvSpPr txBox="1"/>
          <p:nvPr/>
        </p:nvSpPr>
        <p:spPr>
          <a:xfrm>
            <a:off x="13769302" y="840179"/>
            <a:ext cx="8513182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&lt;— Splitting the interval. </a:t>
            </a:r>
            <a:br>
              <a:rPr dirty="0"/>
            </a:br>
            <a:r>
              <a:rPr dirty="0"/>
              <a:t>       We are taking E</a:t>
            </a:r>
            <a:r>
              <a:rPr baseline="-5999" dirty="0"/>
              <a:t>t+1</a:t>
            </a:r>
            <a:r>
              <a:rPr dirty="0"/>
              <a:t> out of the E</a:t>
            </a:r>
            <a:r>
              <a:rPr baseline="-5999" dirty="0"/>
              <a:t>1:t+1</a:t>
            </a:r>
            <a:r>
              <a:rPr dirty="0"/>
              <a:t> series.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&lt;— Bayes rule"/>
          <p:cNvSpPr txBox="1"/>
          <p:nvPr/>
        </p:nvSpPr>
        <p:spPr>
          <a:xfrm>
            <a:off x="17241859" y="1840635"/>
            <a:ext cx="38712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&lt;— Bayes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"/>
          <p:cNvSpPr/>
          <p:nvPr/>
        </p:nvSpPr>
        <p:spPr>
          <a:xfrm>
            <a:off x="6626508" y="706797"/>
            <a:ext cx="7041366" cy="874406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&lt;— More Bayes rule"/>
          <p:cNvSpPr txBox="1"/>
          <p:nvPr/>
        </p:nvSpPr>
        <p:spPr>
          <a:xfrm>
            <a:off x="19740716" y="2843059"/>
            <a:ext cx="38712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&lt;— More Bayes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Equation"/>
              <p:cNvSpPr txBox="1"/>
              <p:nvPr/>
            </p:nvSpPr>
            <p:spPr>
              <a:xfrm>
                <a:off x="5761160" y="2841092"/>
                <a:ext cx="123511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5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"/>
          <p:cNvSpPr/>
          <p:nvPr/>
        </p:nvSpPr>
        <p:spPr>
          <a:xfrm>
            <a:off x="12851063" y="1644227"/>
            <a:ext cx="4161590" cy="874405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Independent"/>
          <p:cNvSpPr txBox="1"/>
          <p:nvPr/>
        </p:nvSpPr>
        <p:spPr>
          <a:xfrm>
            <a:off x="7768937" y="4378737"/>
            <a:ext cx="387122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Independent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ine"/>
          <p:cNvSpPr/>
          <p:nvPr/>
        </p:nvSpPr>
        <p:spPr>
          <a:xfrm flipH="1" flipV="1">
            <a:off x="7454899" y="3439425"/>
            <a:ext cx="771763" cy="9551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9963139" y="3471469"/>
            <a:ext cx="750589" cy="94136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&lt;—Independence"/>
          <p:cNvSpPr txBox="1"/>
          <p:nvPr/>
        </p:nvSpPr>
        <p:spPr>
          <a:xfrm>
            <a:off x="17732520" y="3841549"/>
            <a:ext cx="387122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&lt;—Independence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"/>
          <p:cNvSpPr/>
          <p:nvPr/>
        </p:nvSpPr>
        <p:spPr>
          <a:xfrm>
            <a:off x="6113020" y="2740938"/>
            <a:ext cx="6784833" cy="874405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his is the sensor model"/>
          <p:cNvSpPr txBox="1"/>
          <p:nvPr/>
        </p:nvSpPr>
        <p:spPr>
          <a:xfrm>
            <a:off x="5851951" y="5448573"/>
            <a:ext cx="465426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the sensor model</a:t>
            </a:r>
          </a:p>
        </p:txBody>
      </p:sp>
      <p:sp>
        <p:nvSpPr>
          <p:cNvPr id="161" name="Line"/>
          <p:cNvSpPr/>
          <p:nvPr/>
        </p:nvSpPr>
        <p:spPr>
          <a:xfrm>
            <a:off x="6243471" y="4639248"/>
            <a:ext cx="3871225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356979" y="4613848"/>
            <a:ext cx="1" cy="9379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Equation"/>
              <p:cNvSpPr txBox="1"/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75" y="840179"/>
                <a:ext cx="10853466" cy="481591"/>
              </a:xfrm>
              <a:prstGeom prst="rect">
                <a:avLst/>
              </a:prstGeom>
              <a:blipFill>
                <a:blip r:embed="rId2"/>
                <a:stretch>
                  <a:fillRect l="-1402" r="-1448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&lt;—Equal to 1. This is the probability…"/>
          <p:cNvSpPr txBox="1"/>
          <p:nvPr/>
        </p:nvSpPr>
        <p:spPr>
          <a:xfrm>
            <a:off x="17355119" y="3841549"/>
            <a:ext cx="7028881" cy="19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&lt;—Equal to 1. This is the probability   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      that you made a series of 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      observations. You definitely made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      those observations.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Equation"/>
              <p:cNvSpPr txBox="1"/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1840635"/>
                <a:ext cx="9806515" cy="481591"/>
              </a:xfrm>
              <a:prstGeom prst="rect">
                <a:avLst/>
              </a:prstGeom>
              <a:blipFill>
                <a:blip r:embed="rId3"/>
                <a:stretch>
                  <a:fillRect l="-1035" r="-15912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Equation"/>
              <p:cNvSpPr txBox="1"/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2841092"/>
                <a:ext cx="12351114" cy="481591"/>
              </a:xfrm>
              <a:prstGeom prst="rect">
                <a:avLst/>
              </a:prstGeom>
              <a:blipFill>
                <a:blip r:embed="rId4"/>
                <a:stretch>
                  <a:fillRect l="-822" r="-15005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"/>
          <p:cNvSpPr/>
          <p:nvPr/>
        </p:nvSpPr>
        <p:spPr>
          <a:xfrm>
            <a:off x="14600546" y="3645141"/>
            <a:ext cx="2754573" cy="874405"/>
          </a:xfrm>
          <a:prstGeom prst="rect">
            <a:avLst/>
          </a:prstGeom>
          <a:ln w="63500">
            <a:solidFill>
              <a:schemeClr val="accent4">
                <a:hueOff val="366961"/>
                <a:satOff val="4172"/>
                <a:lumOff val="11129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Equation"/>
              <p:cNvSpPr txBox="1"/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3841549"/>
                <a:ext cx="10294826" cy="481591"/>
              </a:xfrm>
              <a:prstGeom prst="rect">
                <a:avLst/>
              </a:prstGeom>
              <a:blipFill>
                <a:blip r:embed="rId5"/>
                <a:stretch>
                  <a:fillRect l="-986" r="-15536" b="-717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Equation"/>
              <p:cNvSpPr txBox="1"/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900"/>
              </a:p>
            </p:txBody>
          </p:sp>
        </mc:Choice>
        <mc:Fallback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60" y="4842005"/>
                <a:ext cx="7812414" cy="481592"/>
              </a:xfrm>
              <a:prstGeom prst="rect">
                <a:avLst/>
              </a:prstGeom>
              <a:blipFill>
                <a:blip r:embed="rId6"/>
                <a:stretch>
                  <a:fillRect l="-1299" r="-15584" b="-692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1283</Words>
  <Application>Microsoft Macintosh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Helvetica Neue</vt:lpstr>
      <vt:lpstr>Helvetica Neue Light</vt:lpstr>
      <vt:lpstr>Helvetica Neue Medium</vt:lpstr>
      <vt:lpstr>White</vt:lpstr>
      <vt:lpstr>Deriving the Exact Inference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the Exact Inference Equation</dc:title>
  <cp:lastModifiedBy>Riedl, Mark O</cp:lastModifiedBy>
  <cp:revision>2</cp:revision>
  <dcterms:modified xsi:type="dcterms:W3CDTF">2020-10-15T00:35:10Z</dcterms:modified>
</cp:coreProperties>
</file>