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8" r:id="rId6"/>
    <p:sldId id="259" r:id="rId7"/>
    <p:sldId id="260" r:id="rId8"/>
    <p:sldId id="287" r:id="rId9"/>
    <p:sldId id="288" r:id="rId10"/>
    <p:sldId id="291" r:id="rId11"/>
    <p:sldId id="292" r:id="rId12"/>
    <p:sldId id="268" r:id="rId13"/>
    <p:sldId id="277" r:id="rId14"/>
    <p:sldId id="278" r:id="rId15"/>
    <p:sldId id="279" r:id="rId16"/>
    <p:sldId id="282" r:id="rId17"/>
    <p:sldId id="283" r:id="rId18"/>
    <p:sldId id="284" r:id="rId19"/>
    <p:sldId id="285" r:id="rId20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Roboto Slab" panose="02020500000000000000" charset="0"/>
      <p:regular r:id="rId27"/>
      <p:bold r:id="rId28"/>
    </p:embeddedFont>
    <p:embeddedFont>
      <p:font typeface="Source Sans Pro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0F8B-394C-4117-8AA7-CFB7C1334B4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60977-978D-4AA4-8FFB-D40CB198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1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d4adb8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d4adb8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bd4adb8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bd4adb8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bd4adb8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bd4adb8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bd4adb8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bd4adb8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8bd4adb8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8bd4adb8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05d714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05d714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bd4adb8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bd4adb8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05d7143b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05d7143b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5d7143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5d7143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05d7143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05d7143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1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05d7143b_1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05d7143b_1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bd4adb88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bd4adb88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bd4adb8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bd4adb8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 1">
  <p:cSld name="AUTOLAYOUT_3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0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848650"/>
            <a:ext cx="8520600" cy="3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20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AUTOLAYOUT_2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0" y="4749875"/>
            <a:ext cx="9144000" cy="393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alt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TW" sz="1200" i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Spring</a:t>
            </a:r>
            <a:endParaRPr sz="1200" i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0" y="4749900"/>
            <a:ext cx="128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i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 Project - </a:t>
            </a:r>
            <a:r>
              <a:rPr lang="zh-TW" sz="10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TW" sz="10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sz="1000" i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>
            <a:off x="355475" y="906825"/>
            <a:ext cx="851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8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8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135" name="Google Shape;135;p3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136" name="Google Shape;136;p3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" name="Google Shape;139;p30"/>
          <p:cNvCxnSpPr>
            <a:endCxn id="137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30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30"/>
          <p:cNvCxnSpPr/>
          <p:nvPr/>
        </p:nvCxnSpPr>
        <p:spPr>
          <a:xfrm rot="10800000" flipH="1">
            <a:off x="4749075" y="564919"/>
            <a:ext cx="95100" cy="26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00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848650"/>
            <a:ext cx="8520600" cy="3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idanshribman/valgrind-2920305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ctrTitle"/>
          </p:nvPr>
        </p:nvSpPr>
        <p:spPr>
          <a:xfrm>
            <a:off x="1264150" y="662525"/>
            <a:ext cx="7539600" cy="2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chemeClr val="accent1"/>
                </a:solidFill>
              </a:rPr>
              <a:t>Final Project Part-</a:t>
            </a:r>
            <a:r>
              <a:rPr lang="zh-TW" sz="4000" dirty="0" smtClean="0">
                <a:solidFill>
                  <a:schemeClr val="accent1"/>
                </a:solidFill>
              </a:rPr>
              <a:t>I</a:t>
            </a:r>
            <a:r>
              <a:rPr lang="en-US" altLang="zh-TW" sz="4000" dirty="0" smtClean="0">
                <a:solidFill>
                  <a:schemeClr val="accent1"/>
                </a:solidFill>
              </a:rPr>
              <a:t>I</a:t>
            </a:r>
            <a:r>
              <a:rPr lang="zh-TW" sz="4000" dirty="0" smtClean="0">
                <a:solidFill>
                  <a:schemeClr val="accent1"/>
                </a:solidFill>
              </a:rPr>
              <a:t>:</a:t>
            </a:r>
            <a:endParaRPr sz="4000" dirty="0">
              <a:solidFill>
                <a:schemeClr val="accent1"/>
              </a:solidFill>
            </a:endParaRPr>
          </a:p>
          <a:p>
            <a:pPr lvl="0"/>
            <a:r>
              <a:rPr lang="en-US" altLang="zh-TW" sz="4000" dirty="0" smtClean="0">
                <a:solidFill>
                  <a:srgbClr val="FFFFFF"/>
                </a:solidFill>
              </a:rPr>
              <a:t>Optimization of </a:t>
            </a:r>
            <a:r>
              <a:rPr lang="en-US" altLang="zh-TW" sz="4000" dirty="0"/>
              <a:t>Longest Customized </a:t>
            </a:r>
            <a:r>
              <a:rPr lang="en-US" altLang="zh-TW" sz="4000" dirty="0" smtClean="0">
                <a:solidFill>
                  <a:srgbClr val="FFFFFF"/>
                </a:solidFill>
              </a:rPr>
              <a:t>Overlap </a:t>
            </a:r>
            <a:r>
              <a:rPr lang="en-US" altLang="zh-TW" sz="4000" dirty="0" smtClean="0">
                <a:solidFill>
                  <a:srgbClr val="FFFFFF"/>
                </a:solidFill>
              </a:rPr>
              <a:t>Substring operation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66" name="Google Shape;166;p38"/>
          <p:cNvSpPr txBox="1">
            <a:spLocks noGrp="1"/>
          </p:cNvSpPr>
          <p:nvPr>
            <p:ph type="subTitle" idx="1"/>
          </p:nvPr>
        </p:nvSpPr>
        <p:spPr>
          <a:xfrm>
            <a:off x="1264150" y="3716125"/>
            <a:ext cx="6279600" cy="13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NCTU IEE 20</a:t>
            </a:r>
            <a:r>
              <a:rPr lang="zh-TW" dirty="0" smtClean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9</a:t>
            </a:r>
            <a:r>
              <a:rPr 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Spring</a:t>
            </a:r>
            <a:r>
              <a:rPr lang="zh-TW" dirty="0" smtClean="0">
                <a:solidFill>
                  <a:srgbClr val="000000"/>
                </a:solidFill>
              </a:rPr>
              <a:t> </a:t>
            </a:r>
            <a:r>
              <a:rPr lang="zh-TW" dirty="0">
                <a:solidFill>
                  <a:srgbClr val="000000"/>
                </a:solidFill>
              </a:rPr>
              <a:t>Computer </a:t>
            </a:r>
            <a:r>
              <a:rPr lang="en-US" altLang="zh-TW" dirty="0" smtClean="0">
                <a:solidFill>
                  <a:srgbClr val="000000"/>
                </a:solidFill>
              </a:rPr>
              <a:t>Organization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TA: </a:t>
            </a:r>
            <a:r>
              <a:rPr lang="en-US" altLang="zh-TW" dirty="0" smtClean="0">
                <a:solidFill>
                  <a:srgbClr val="000000"/>
                </a:solidFill>
              </a:rPr>
              <a:t>Aman Sinha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Email: </a:t>
            </a:r>
            <a:r>
              <a:rPr lang="en-US" altLang="zh-TW" dirty="0" err="1" smtClean="0">
                <a:solidFill>
                  <a:srgbClr val="000000"/>
                </a:solidFill>
              </a:rPr>
              <a:t>amansinha.sw</a:t>
            </a:r>
            <a:r>
              <a:rPr lang="zh-TW" dirty="0" smtClean="0">
                <a:solidFill>
                  <a:srgbClr val="000000"/>
                </a:solidFill>
              </a:rPr>
              <a:t>@</a:t>
            </a:r>
            <a:r>
              <a:rPr lang="zh-TW" dirty="0">
                <a:solidFill>
                  <a:srgbClr val="000000"/>
                </a:solidFill>
              </a:rPr>
              <a:t>gmail.com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ctrTitle"/>
          </p:nvPr>
        </p:nvSpPr>
        <p:spPr>
          <a:xfrm>
            <a:off x="345150" y="758550"/>
            <a:ext cx="84537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Goal: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Optimize</a:t>
            </a:r>
            <a:r>
              <a:rPr lang="zh-TW" dirty="0" smtClean="0"/>
              <a:t> </a:t>
            </a:r>
            <a:r>
              <a:rPr lang="en-US" altLang="zh-TW" dirty="0" smtClean="0"/>
              <a:t>Customized Longest </a:t>
            </a:r>
            <a:r>
              <a:rPr lang="en-US" altLang="zh-TW" dirty="0" smtClean="0"/>
              <a:t>Overlap Substring operation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Functions</a:t>
            </a:r>
            <a:endParaRPr dirty="0"/>
          </a:p>
        </p:txBody>
      </p:sp>
      <p:sp>
        <p:nvSpPr>
          <p:cNvPr id="585" name="Google Shape;585;p59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init() - Initialize the data </a:t>
            </a:r>
            <a:r>
              <a:rPr lang="en-US" altLang="zh-TW" dirty="0" smtClean="0"/>
              <a:t>by reading from file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 err="1" smtClean="0"/>
              <a:t>defaultCompute</a:t>
            </a:r>
            <a:r>
              <a:rPr lang="en-US" dirty="0" smtClean="0"/>
              <a:t>() – Baseline function to compute all the results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err="1" smtClean="0"/>
              <a:t>distinctStringSequential</a:t>
            </a:r>
            <a:r>
              <a:rPr lang="zh-TW" dirty="0" smtClean="0"/>
              <a:t>(</a:t>
            </a:r>
            <a:r>
              <a:rPr lang="zh-TW" dirty="0"/>
              <a:t>) </a:t>
            </a:r>
            <a:r>
              <a:rPr lang="en-US" altLang="zh-TW" dirty="0" smtClean="0"/>
              <a:t>–</a:t>
            </a:r>
            <a:r>
              <a:rPr lang="zh-TW" dirty="0" smtClean="0"/>
              <a:t> </a:t>
            </a:r>
            <a:r>
              <a:rPr lang="en-US" altLang="zh-TW" dirty="0" smtClean="0"/>
              <a:t>Find distinct strings sequentially</a:t>
            </a:r>
            <a:endParaRPr dirty="0"/>
          </a:p>
          <a:p>
            <a:r>
              <a:rPr lang="en-US" altLang="zh-TW" dirty="0" err="1"/>
              <a:t>custom_LOS_Sequential</a:t>
            </a:r>
            <a:r>
              <a:rPr lang="en-US" altLang="zh-TW" dirty="0"/>
              <a:t>() </a:t>
            </a:r>
            <a:r>
              <a:rPr lang="en-US" altLang="zh-TW" dirty="0"/>
              <a:t>– Find </a:t>
            </a:r>
            <a:r>
              <a:rPr lang="en-US" altLang="zh-TW" dirty="0" smtClean="0"/>
              <a:t>Longest </a:t>
            </a:r>
            <a:r>
              <a:rPr lang="en-US" altLang="zh-TW" dirty="0" smtClean="0"/>
              <a:t>Customized overlap </a:t>
            </a:r>
            <a:r>
              <a:rPr lang="en-US" altLang="zh-TW" dirty="0" smtClean="0"/>
              <a:t>Sequences sequentially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 smtClean="0"/>
              <a:t>c</a:t>
            </a:r>
            <a:r>
              <a:rPr lang="zh-TW" dirty="0"/>
              <a:t>hecker() - Check the result is correct</a:t>
            </a:r>
            <a:endParaRPr dirty="0"/>
          </a:p>
        </p:txBody>
      </p:sp>
      <p:sp>
        <p:nvSpPr>
          <p:cNvPr id="586" name="Google Shape;586;p59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Profiling using </a:t>
            </a:r>
            <a:r>
              <a:rPr lang="en-US" altLang="zh-TW" dirty="0" err="1" smtClean="0"/>
              <a:t>Valgrind</a:t>
            </a:r>
            <a:endParaRPr dirty="0"/>
          </a:p>
        </p:txBody>
      </p:sp>
      <p:sp>
        <p:nvSpPr>
          <p:cNvPr id="592" name="Google Shape;592;p60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/>
              <a:t>Memcheck</a:t>
            </a:r>
            <a:r>
              <a:rPr lang="en-US" sz="1800" dirty="0" smtClean="0"/>
              <a:t> : Memory usage and error check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/>
              <a:t>Addrcheck</a:t>
            </a:r>
            <a:r>
              <a:rPr lang="en-US" sz="1800" dirty="0" smtClean="0"/>
              <a:t> : Memory leaks and bad addresses check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--</a:t>
            </a:r>
            <a:r>
              <a:rPr lang="en-US" sz="1800" dirty="0" err="1" smtClean="0"/>
              <a:t>db</a:t>
            </a:r>
            <a:r>
              <a:rPr lang="en-US" sz="1800" dirty="0" smtClean="0"/>
              <a:t>-attach : Attach debugger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/>
              <a:t>Callgrind</a:t>
            </a:r>
            <a:r>
              <a:rPr lang="en-US" sz="1800" dirty="0" smtClean="0"/>
              <a:t> : function call-graph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lvl="0" indent="-342900">
              <a:buSzPts val="1800"/>
            </a:pPr>
            <a:r>
              <a:rPr lang="en-US" sz="1800" dirty="0" smtClean="0"/>
              <a:t>Details reference: </a:t>
            </a:r>
            <a:r>
              <a:rPr lang="en-US" sz="1800" dirty="0">
                <a:hlinkClick r:id="rId3"/>
              </a:rPr>
              <a:t>https://www.slideshare.net/aidanshribman/valgrind-29203055</a:t>
            </a:r>
            <a:endParaRPr sz="1800" dirty="0"/>
          </a:p>
        </p:txBody>
      </p:sp>
      <p:sp>
        <p:nvSpPr>
          <p:cNvPr id="593" name="Google Shape;593;p60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</a:t>
            </a:r>
            <a:endParaRPr/>
          </a:p>
        </p:txBody>
      </p:sp>
      <p:sp>
        <p:nvSpPr>
          <p:cNvPr id="601" name="Google Shape;601;p61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>
                <a:solidFill>
                  <a:schemeClr val="dk1"/>
                </a:solidFill>
              </a:rPr>
              <a:t>Get base program source code with below command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zh-TW" dirty="0">
                <a:solidFill>
                  <a:schemeClr val="dk1"/>
                </a:solidFill>
              </a:rPr>
              <a:t>git clon</a:t>
            </a:r>
            <a:r>
              <a:rPr lang="zh-TW" dirty="0" smtClean="0">
                <a:solidFill>
                  <a:schemeClr val="dk1"/>
                </a:solidFill>
              </a:rPr>
              <a:t>e</a:t>
            </a:r>
            <a:r>
              <a:rPr lang="en-US" altLang="zh-TW" dirty="0" smtClean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https://</a:t>
            </a:r>
            <a:r>
              <a:rPr lang="en-US" altLang="zh-TW" dirty="0" smtClean="0">
                <a:solidFill>
                  <a:schemeClr val="dk1"/>
                </a:solidFill>
              </a:rPr>
              <a:t>github.com/amansinha-sw/CO2019S-FP2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 smtClean="0">
                <a:solidFill>
                  <a:schemeClr val="dk1"/>
                </a:solidFill>
              </a:rPr>
              <a:t>Compile code using </a:t>
            </a:r>
            <a:r>
              <a:rPr lang="en-US" altLang="zh-TW" b="1" dirty="0" smtClean="0">
                <a:solidFill>
                  <a:schemeClr val="dk1"/>
                </a:solidFill>
              </a:rPr>
              <a:t>make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 smtClean="0">
                <a:solidFill>
                  <a:schemeClr val="dk1"/>
                </a:solidFill>
              </a:rPr>
              <a:t>Run code using </a:t>
            </a:r>
            <a:r>
              <a:rPr lang="en-US" altLang="zh-TW" b="1" dirty="0" smtClean="0">
                <a:solidFill>
                  <a:schemeClr val="dk1"/>
                </a:solidFill>
              </a:rPr>
              <a:t>make run</a:t>
            </a:r>
            <a:endParaRPr lang="en-US" altLang="zh-TW" dirty="0" smtClean="0">
              <a:solidFill>
                <a:schemeClr val="dk1"/>
              </a:solidFill>
            </a:endParaRPr>
          </a:p>
        </p:txBody>
      </p:sp>
      <p:sp>
        <p:nvSpPr>
          <p:cNvPr id="602" name="Google Shape;602;p61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and Evaluation</a:t>
            </a:r>
            <a:endParaRPr/>
          </a:p>
        </p:txBody>
      </p:sp>
      <p:sp>
        <p:nvSpPr>
          <p:cNvPr id="649" name="Google Shape;649;p64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zh-TW" sz="1800" b="1" dirty="0">
                <a:solidFill>
                  <a:schemeClr val="dk1"/>
                </a:solidFill>
              </a:rPr>
              <a:t>Task: Implement </a:t>
            </a:r>
            <a:r>
              <a:rPr lang="en-US" altLang="zh-TW" sz="1800" b="1" dirty="0" err="1" smtClean="0"/>
              <a:t>distinctStringSequential</a:t>
            </a:r>
            <a:r>
              <a:rPr lang="en-US" altLang="zh-TW" sz="1800" b="1" dirty="0" smtClean="0"/>
              <a:t>() and </a:t>
            </a:r>
            <a:r>
              <a:rPr lang="en-US" altLang="zh-TW" sz="1800" b="1" dirty="0" err="1" smtClean="0"/>
              <a:t>custom_LOS_Sequential</a:t>
            </a:r>
            <a:r>
              <a:rPr lang="en-US" altLang="zh-TW" sz="1800" b="1" dirty="0" smtClean="0"/>
              <a:t>()</a:t>
            </a:r>
            <a:r>
              <a:rPr lang="zh-TW" sz="1800" b="1" dirty="0" smtClean="0">
                <a:solidFill>
                  <a:schemeClr val="dk1"/>
                </a:solidFill>
              </a:rPr>
              <a:t>,</a:t>
            </a:r>
            <a:r>
              <a:rPr lang="en-US" altLang="zh-TW" sz="1800" b="1" dirty="0" smtClean="0">
                <a:solidFill>
                  <a:schemeClr val="dk1"/>
                </a:solidFill>
              </a:rPr>
              <a:t> </a:t>
            </a:r>
            <a:r>
              <a:rPr lang="zh-TW" sz="1800" b="1" dirty="0" smtClean="0">
                <a:solidFill>
                  <a:schemeClr val="dk1"/>
                </a:solidFill>
              </a:rPr>
              <a:t>s</a:t>
            </a:r>
            <a:r>
              <a:rPr lang="zh-TW" sz="1800" b="1" dirty="0">
                <a:solidFill>
                  <a:schemeClr val="dk1"/>
                </a:solidFill>
              </a:rPr>
              <a:t>tore your result in the </a:t>
            </a:r>
            <a:r>
              <a:rPr lang="en-US" altLang="zh-TW" sz="1800" b="1" i="1" dirty="0" err="1" smtClean="0">
                <a:solidFill>
                  <a:schemeClr val="dk1"/>
                </a:solidFill>
              </a:rPr>
              <a:t>OutputA</a:t>
            </a:r>
            <a:r>
              <a:rPr lang="zh-TW" sz="1800" b="1" i="1" dirty="0" smtClean="0">
                <a:solidFill>
                  <a:schemeClr val="dk1"/>
                </a:solidFill>
              </a:rPr>
              <a:t> </a:t>
            </a:r>
            <a:r>
              <a:rPr lang="zh-TW" sz="1800" b="1" dirty="0">
                <a:solidFill>
                  <a:schemeClr val="dk1"/>
                </a:solidFill>
              </a:rPr>
              <a:t>and use </a:t>
            </a:r>
            <a:r>
              <a:rPr lang="en-US" altLang="zh-TW" sz="1800" b="1" dirty="0" err="1" smtClean="0">
                <a:solidFill>
                  <a:schemeClr val="dk1"/>
                </a:solidFill>
              </a:rPr>
              <a:t>Valgrind</a:t>
            </a:r>
            <a:r>
              <a:rPr lang="zh-TW" sz="1800" b="1" dirty="0" smtClean="0">
                <a:solidFill>
                  <a:schemeClr val="dk1"/>
                </a:solidFill>
              </a:rPr>
              <a:t> </a:t>
            </a:r>
            <a:r>
              <a:rPr lang="zh-TW" sz="1800" b="1" dirty="0">
                <a:solidFill>
                  <a:schemeClr val="dk1"/>
                </a:solidFill>
              </a:rPr>
              <a:t>to analyze your code</a:t>
            </a:r>
            <a:endParaRPr sz="1800" b="1" dirty="0">
              <a:solidFill>
                <a:schemeClr val="dk1"/>
              </a:solidFill>
            </a:endParaRPr>
          </a:p>
          <a:p>
            <a:pPr lvl="0" indent="-342900">
              <a:buSzPts val="1800"/>
            </a:pPr>
            <a:r>
              <a:rPr lang="zh-TW" sz="1800" b="1" dirty="0" smtClean="0">
                <a:solidFill>
                  <a:schemeClr val="dk1"/>
                </a:solidFill>
              </a:rPr>
              <a:t>c</a:t>
            </a:r>
            <a:r>
              <a:rPr lang="zh-TW" sz="1800" b="1" dirty="0">
                <a:solidFill>
                  <a:schemeClr val="dk1"/>
                </a:solidFill>
              </a:rPr>
              <a:t>hecker()</a:t>
            </a:r>
            <a:r>
              <a:rPr lang="zh-TW" sz="1800" dirty="0">
                <a:solidFill>
                  <a:schemeClr val="dk1"/>
                </a:solidFill>
              </a:rPr>
              <a:t> will check </a:t>
            </a:r>
            <a:r>
              <a:rPr lang="en-US" altLang="zh-TW" sz="1800" dirty="0" smtClean="0">
                <a:solidFill>
                  <a:schemeClr val="dk1"/>
                </a:solidFill>
              </a:rPr>
              <a:t>correctness of the results by comparing with results from </a:t>
            </a:r>
            <a:r>
              <a:rPr lang="en-US" sz="1800" b="1" dirty="0" err="1"/>
              <a:t>defaultCompute</a:t>
            </a:r>
            <a:r>
              <a:rPr lang="en-US" sz="1800" b="1" dirty="0"/>
              <a:t>()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clock_gettime() is used to measure your preformance</a:t>
            </a:r>
            <a:endParaRPr sz="18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altLang="zh-TW" sz="1500" b="1" dirty="0" smtClean="0"/>
              <a:t>Call</a:t>
            </a:r>
            <a:r>
              <a:rPr lang="zh-TW" sz="1500" b="1" dirty="0" smtClean="0"/>
              <a:t> </a:t>
            </a:r>
            <a:r>
              <a:rPr lang="zh-TW" sz="1500" b="1" dirty="0"/>
              <a:t>your </a:t>
            </a:r>
            <a:r>
              <a:rPr lang="en-US" altLang="zh-TW" sz="1500" b="1" dirty="0" smtClean="0"/>
              <a:t>functions</a:t>
            </a:r>
            <a:r>
              <a:rPr lang="zh-TW" sz="1500" b="1" dirty="0" smtClean="0"/>
              <a:t> </a:t>
            </a:r>
            <a:r>
              <a:rPr lang="zh-TW" sz="1500" b="1" dirty="0"/>
              <a:t>within two clock_gettime() functions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 dirty="0" smtClean="0"/>
              <a:t>Y</a:t>
            </a:r>
            <a:r>
              <a:rPr lang="zh-TW" sz="1500" dirty="0"/>
              <a:t>ou must pass the checking to ensure your result is correct!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We will compare the execution time to </a:t>
            </a:r>
            <a:r>
              <a:rPr lang="en-US" altLang="zh-TW" sz="1800" dirty="0" smtClean="0"/>
              <a:t>rank the solutions of all the students</a:t>
            </a:r>
            <a:endParaRPr sz="1800" dirty="0"/>
          </a:p>
        </p:txBody>
      </p:sp>
      <p:sp>
        <p:nvSpPr>
          <p:cNvPr id="650" name="Google Shape;650;p64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5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Grading Policy</a:t>
            </a:r>
            <a:endParaRPr dirty="0"/>
          </a:p>
        </p:txBody>
      </p:sp>
      <p:sp>
        <p:nvSpPr>
          <p:cNvPr id="656" name="Google Shape;656;p65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1800" dirty="0" smtClean="0"/>
              <a:t>FP1 (8%) and FP2 (</a:t>
            </a:r>
            <a:r>
              <a:rPr lang="en-US" altLang="zh-TW" sz="1800" b="1" dirty="0" smtClean="0"/>
              <a:t>12%</a:t>
            </a:r>
            <a:r>
              <a:rPr lang="en-US" altLang="zh-TW" sz="1800" dirty="0" smtClean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1800" dirty="0" smtClean="0"/>
              <a:t>FP2:</a:t>
            </a:r>
            <a:endParaRPr lang="en-US" altLang="zh-TW" sz="1800" dirty="0" smtClean="0"/>
          </a:p>
          <a:p>
            <a:pPr lvl="1">
              <a:spcBef>
                <a:spcPts val="0"/>
              </a:spcBef>
              <a:buChar char="●"/>
            </a:pPr>
            <a:r>
              <a:rPr lang="zh-TW" sz="1500" dirty="0" smtClean="0"/>
              <a:t>C</a:t>
            </a:r>
            <a:r>
              <a:rPr lang="zh-TW" sz="1500" dirty="0"/>
              <a:t>ompleteness </a:t>
            </a:r>
            <a:r>
              <a:rPr lang="zh-TW" sz="1500" dirty="0" smtClean="0"/>
              <a:t>(</a:t>
            </a:r>
            <a:r>
              <a:rPr lang="en-US" altLang="zh-TW" sz="1500" dirty="0" smtClean="0"/>
              <a:t>4</a:t>
            </a:r>
            <a:r>
              <a:rPr lang="zh-TW" sz="1500" dirty="0" smtClean="0"/>
              <a:t>0</a:t>
            </a:r>
            <a:r>
              <a:rPr lang="zh-TW" sz="1500" dirty="0"/>
              <a:t>%)</a:t>
            </a:r>
            <a:endParaRPr sz="15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US" altLang="zh-TW" sz="1100" dirty="0" smtClean="0"/>
              <a:t>All</a:t>
            </a:r>
            <a:r>
              <a:rPr lang="zh-TW" sz="1100" dirty="0" smtClean="0"/>
              <a:t> </a:t>
            </a:r>
            <a:r>
              <a:rPr lang="zh-TW" sz="1100" dirty="0"/>
              <a:t>resul</a:t>
            </a:r>
            <a:r>
              <a:rPr lang="zh-TW" sz="1100" dirty="0" smtClean="0"/>
              <a:t>t</a:t>
            </a:r>
            <a:r>
              <a:rPr lang="en-US" altLang="zh-TW" sz="1100" dirty="0" smtClean="0"/>
              <a:t>s</a:t>
            </a:r>
            <a:r>
              <a:rPr lang="zh-TW" sz="1100" dirty="0" smtClean="0"/>
              <a:t> </a:t>
            </a:r>
            <a:r>
              <a:rPr lang="zh-TW" sz="1100" dirty="0"/>
              <a:t>must be correct (Pass the check) </a:t>
            </a:r>
            <a:r>
              <a:rPr lang="zh-TW" sz="1100" dirty="0" smtClean="0"/>
              <a:t>(</a:t>
            </a:r>
            <a:r>
              <a:rPr lang="en-US" altLang="zh-TW" sz="1100" dirty="0" smtClean="0"/>
              <a:t>2</a:t>
            </a:r>
            <a:r>
              <a:rPr lang="en-US" altLang="zh-TW" sz="1100" dirty="0"/>
              <a:t>5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Font typeface="Courier New" panose="02070309020205020404" pitchFamily="49" charset="0"/>
              <a:buChar char="o"/>
            </a:pPr>
            <a:r>
              <a:rPr lang="zh-TW" sz="1100" dirty="0"/>
              <a:t>You get speedup compared to </a:t>
            </a:r>
            <a:r>
              <a:rPr lang="en-US" sz="1200" dirty="0" err="1" smtClean="0"/>
              <a:t>defaultCompute</a:t>
            </a:r>
            <a:r>
              <a:rPr lang="zh-TW" sz="1100" dirty="0" smtClean="0"/>
              <a:t>(</a:t>
            </a:r>
            <a:r>
              <a:rPr lang="zh-TW" sz="1100" dirty="0"/>
              <a:t>) (</a:t>
            </a:r>
            <a:r>
              <a:rPr lang="zh-TW" sz="1100" dirty="0" smtClean="0"/>
              <a:t>1</a:t>
            </a:r>
            <a:r>
              <a:rPr lang="en-US" altLang="zh-TW" sz="1100" dirty="0" smtClean="0"/>
              <a:t>5</a:t>
            </a:r>
            <a:r>
              <a:rPr lang="zh-TW" sz="1100" dirty="0" smtClean="0"/>
              <a:t>%)</a:t>
            </a:r>
            <a:endParaRPr sz="1100" dirty="0"/>
          </a:p>
          <a:p>
            <a:pPr lvl="1">
              <a:spcBef>
                <a:spcPts val="0"/>
              </a:spcBef>
              <a:buChar char="●"/>
            </a:pPr>
            <a:r>
              <a:rPr lang="zh-TW" sz="1500" dirty="0"/>
              <a:t>Report </a:t>
            </a:r>
            <a:r>
              <a:rPr lang="zh-TW" sz="1500" dirty="0" smtClean="0"/>
              <a:t>(</a:t>
            </a:r>
            <a:r>
              <a:rPr lang="en-US" altLang="zh-TW" sz="1500" dirty="0" smtClean="0"/>
              <a:t>4</a:t>
            </a:r>
            <a:r>
              <a:rPr lang="zh-TW" sz="1500" dirty="0" smtClean="0"/>
              <a:t>0</a:t>
            </a:r>
            <a:r>
              <a:rPr lang="zh-TW" sz="1500" dirty="0"/>
              <a:t>%)</a:t>
            </a:r>
            <a:endParaRPr sz="15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Describe your implementation algorithm and explain your results </a:t>
            </a:r>
            <a:r>
              <a:rPr lang="zh-TW" sz="1100" dirty="0" smtClean="0"/>
              <a:t>(</a:t>
            </a:r>
            <a:r>
              <a:rPr lang="en-US" altLang="zh-TW" sz="1100" dirty="0" smtClean="0"/>
              <a:t>20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Show how you use </a:t>
            </a:r>
            <a:r>
              <a:rPr lang="en-US" altLang="zh-TW" sz="1100" dirty="0" err="1" smtClean="0"/>
              <a:t>Valgrind</a:t>
            </a:r>
            <a:r>
              <a:rPr lang="en-US" altLang="zh-TW" sz="1100" dirty="0" smtClean="0"/>
              <a:t> profiler</a:t>
            </a:r>
            <a:r>
              <a:rPr lang="zh-TW" sz="1100" dirty="0" smtClean="0"/>
              <a:t> </a:t>
            </a:r>
            <a:r>
              <a:rPr lang="zh-TW" sz="1100" dirty="0"/>
              <a:t>to help you find and solve perf. issues </a:t>
            </a:r>
            <a:r>
              <a:rPr lang="zh-TW" sz="1100" dirty="0" smtClean="0"/>
              <a:t>(</a:t>
            </a:r>
            <a:r>
              <a:rPr lang="en-US" altLang="zh-TW" sz="1100" dirty="0"/>
              <a:t>5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Discussions on the optimizations you do </a:t>
            </a:r>
            <a:r>
              <a:rPr lang="zh-TW" sz="1100" dirty="0" smtClean="0"/>
              <a:t>(</a:t>
            </a:r>
            <a:r>
              <a:rPr lang="en-US" altLang="zh-TW" sz="1100" dirty="0" smtClean="0"/>
              <a:t>10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Feedback of this project (5%)</a:t>
            </a:r>
            <a:endParaRPr sz="1100" dirty="0"/>
          </a:p>
          <a:p>
            <a:pPr lvl="1">
              <a:spcBef>
                <a:spcPts val="0"/>
              </a:spcBef>
              <a:buChar char="●"/>
            </a:pPr>
            <a:r>
              <a:rPr lang="zh-TW" sz="1500" dirty="0"/>
              <a:t>Performance Rank </a:t>
            </a:r>
            <a:r>
              <a:rPr lang="zh-TW" sz="1500" dirty="0" smtClean="0"/>
              <a:t>(</a:t>
            </a:r>
            <a:r>
              <a:rPr lang="en-US" altLang="zh-TW" sz="1500" dirty="0" smtClean="0"/>
              <a:t>2</a:t>
            </a:r>
            <a:r>
              <a:rPr lang="zh-TW" sz="1500" dirty="0" smtClean="0"/>
              <a:t>0</a:t>
            </a:r>
            <a:r>
              <a:rPr lang="zh-TW" sz="1500" dirty="0"/>
              <a:t>%)</a:t>
            </a:r>
            <a:endParaRPr sz="15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We will rank your </a:t>
            </a:r>
            <a:r>
              <a:rPr lang="en-US" altLang="zh-TW" sz="1100" dirty="0" smtClean="0"/>
              <a:t>function</a:t>
            </a:r>
            <a:r>
              <a:rPr lang="zh-TW" sz="1100" dirty="0" smtClean="0"/>
              <a:t>s</a:t>
            </a:r>
            <a:r>
              <a:rPr lang="zh-TW" sz="1100" dirty="0"/>
              <a:t>’ performance </a:t>
            </a:r>
            <a:r>
              <a:rPr lang="en-US" altLang="zh-TW" sz="1100" dirty="0" smtClean="0"/>
              <a:t>based on speedup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The fastest one will get </a:t>
            </a:r>
            <a:r>
              <a:rPr lang="en-US" altLang="zh-TW" sz="1100" dirty="0" smtClean="0"/>
              <a:t>2</a:t>
            </a:r>
            <a:r>
              <a:rPr lang="zh-TW" sz="1100" dirty="0" smtClean="0"/>
              <a:t>0</a:t>
            </a:r>
            <a:r>
              <a:rPr lang="zh-TW" sz="1100" dirty="0"/>
              <a:t>% and the last one will get 1%</a:t>
            </a: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zh-TW" sz="1500" dirty="0">
                <a:solidFill>
                  <a:srgbClr val="FF0000"/>
                </a:solidFill>
              </a:rPr>
              <a:t>DELAY IS NOT ACCEPTABLE</a:t>
            </a:r>
            <a:endParaRPr sz="1500" dirty="0">
              <a:solidFill>
                <a:srgbClr val="FF0000"/>
              </a:solidFill>
            </a:endParaRPr>
          </a:p>
        </p:txBody>
      </p:sp>
      <p:sp>
        <p:nvSpPr>
          <p:cNvPr id="657" name="Google Shape;657;p65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6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Rules</a:t>
            </a:r>
            <a:endParaRPr/>
          </a:p>
        </p:txBody>
      </p:sp>
      <p:sp>
        <p:nvSpPr>
          <p:cNvPr id="663" name="Google Shape;663;p66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 smtClean="0"/>
              <a:t>C</a:t>
            </a:r>
            <a:r>
              <a:rPr lang="zh-TW" dirty="0"/>
              <a:t>ompress your code and report into one zip file and upload to </a:t>
            </a:r>
            <a:r>
              <a:rPr lang="zh-TW" b="1" dirty="0"/>
              <a:t>E3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Name your package as: </a:t>
            </a:r>
            <a:r>
              <a:rPr lang="en-US" altLang="zh-TW" dirty="0" smtClean="0"/>
              <a:t>Student</a:t>
            </a:r>
            <a:r>
              <a:rPr lang="zh-TW" dirty="0" smtClean="0"/>
              <a:t>I</a:t>
            </a:r>
            <a:r>
              <a:rPr lang="zh-TW" dirty="0"/>
              <a:t>D_F</a:t>
            </a:r>
            <a:r>
              <a:rPr lang="zh-TW" dirty="0" smtClean="0"/>
              <a:t>P</a:t>
            </a:r>
            <a:r>
              <a:rPr lang="en-US" altLang="zh-TW" dirty="0" smtClean="0"/>
              <a:t>2</a:t>
            </a:r>
            <a:r>
              <a:rPr lang="zh-TW" dirty="0" smtClean="0"/>
              <a:t>.</a:t>
            </a:r>
            <a:r>
              <a:rPr lang="zh-TW" dirty="0"/>
              <a:t>zip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 smtClean="0"/>
              <a:t>P</a:t>
            </a:r>
            <a:r>
              <a:rPr lang="zh-TW" dirty="0"/>
              <a:t>lease name your report as: </a:t>
            </a:r>
            <a:r>
              <a:rPr lang="en-US" altLang="zh-TW" dirty="0" smtClean="0"/>
              <a:t>Student</a:t>
            </a:r>
            <a:r>
              <a:rPr lang="zh-TW" dirty="0" smtClean="0"/>
              <a:t>I</a:t>
            </a:r>
            <a:r>
              <a:rPr lang="zh-TW" dirty="0"/>
              <a:t>D_Report_F</a:t>
            </a:r>
            <a:r>
              <a:rPr lang="zh-TW" dirty="0" smtClean="0"/>
              <a:t>P</a:t>
            </a:r>
            <a:r>
              <a:rPr lang="en-US" altLang="zh-TW" smtClean="0"/>
              <a:t>2</a:t>
            </a:r>
            <a:r>
              <a:rPr lang="zh-TW" smtClean="0"/>
              <a:t>.</a:t>
            </a:r>
            <a:r>
              <a:rPr lang="zh-TW" dirty="0"/>
              <a:t>pdf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Make sure TA can compile and run your code with “</a:t>
            </a:r>
            <a:r>
              <a:rPr lang="zh-TW" b="1" dirty="0"/>
              <a:t>make</a:t>
            </a:r>
            <a:r>
              <a:rPr lang="zh-TW" dirty="0"/>
              <a:t>” and “</a:t>
            </a:r>
            <a:r>
              <a:rPr lang="zh-TW" b="1" dirty="0"/>
              <a:t>make run</a:t>
            </a:r>
            <a:r>
              <a:rPr lang="zh-TW" dirty="0"/>
              <a:t>” on the provided server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-US" altLang="zh-TW" dirty="0" smtClean="0">
                <a:solidFill>
                  <a:srgbClr val="FF0000"/>
                </a:solidFill>
              </a:rPr>
              <a:t>Strict plagiarism check will be done to ensure integrity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64" name="Google Shape;664;p66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7"/>
          <p:cNvSpPr txBox="1">
            <a:spLocks noGrp="1"/>
          </p:cNvSpPr>
          <p:nvPr>
            <p:ph type="ctrTitle"/>
          </p:nvPr>
        </p:nvSpPr>
        <p:spPr>
          <a:xfrm>
            <a:off x="345150" y="758550"/>
            <a:ext cx="84537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this project you will learning...</a:t>
            </a:r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Basic Knowledge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C/C++ Programming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Basic Linux Usage</a:t>
            </a:r>
            <a:endParaRPr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smtClean="0"/>
              <a:t>Algorithm Design</a:t>
            </a:r>
            <a:r>
              <a:rPr lang="en-US" altLang="zh-TW" dirty="0"/>
              <a:t> </a:t>
            </a:r>
            <a:r>
              <a:rPr lang="en-US" altLang="zh-TW" dirty="0" smtClean="0"/>
              <a:t>and Code Optimization</a:t>
            </a:r>
            <a:r>
              <a:rPr lang="zh-TW" dirty="0" smtClean="0"/>
              <a:t> 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dirty="0" smtClean="0"/>
              <a:t>Data Structures and Algorithm</a:t>
            </a:r>
            <a:endParaRPr lang="zh-TW" dirty="0" smtClean="0"/>
          </a:p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Longest Customized </a:t>
            </a:r>
            <a:r>
              <a:rPr lang="en-US" dirty="0" smtClean="0">
                <a:solidFill>
                  <a:schemeClr val="dk1"/>
                </a:solidFill>
              </a:rPr>
              <a:t>Overlap Substring</a:t>
            </a:r>
            <a:endParaRPr dirty="0" smtClean="0">
              <a:solidFill>
                <a:schemeClr val="dk1"/>
              </a:solidFill>
            </a:endParaRPr>
          </a:p>
        </p:txBody>
      </p:sp>
      <p:sp>
        <p:nvSpPr>
          <p:cNvPr id="173" name="Google Shape;173;p39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smtClean="0"/>
              <a:t>06</a:t>
            </a:r>
            <a:r>
              <a:rPr lang="zh-TW" dirty="0" smtClean="0"/>
              <a:t>/</a:t>
            </a:r>
            <a:r>
              <a:rPr lang="en-US" altLang="zh-TW" dirty="0" smtClean="0"/>
              <a:t>08</a:t>
            </a:r>
            <a:r>
              <a:rPr lang="zh-TW" dirty="0" smtClean="0"/>
              <a:t>: P</a:t>
            </a:r>
            <a:r>
              <a:rPr lang="zh-TW" dirty="0"/>
              <a:t>art-II announced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 smtClean="0"/>
              <a:t>0</a:t>
            </a:r>
            <a:r>
              <a:rPr lang="en-US" altLang="zh-TW" dirty="0"/>
              <a:t>7</a:t>
            </a:r>
            <a:r>
              <a:rPr lang="zh-TW" dirty="0" smtClean="0"/>
              <a:t>/</a:t>
            </a:r>
            <a:r>
              <a:rPr lang="en-US" altLang="zh-TW" dirty="0" smtClean="0"/>
              <a:t>03</a:t>
            </a:r>
            <a:r>
              <a:rPr lang="zh-TW" dirty="0" smtClean="0"/>
              <a:t>: </a:t>
            </a:r>
            <a:r>
              <a:rPr lang="zh-TW" dirty="0"/>
              <a:t>Part-II due day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Introduction to </a:t>
            </a:r>
            <a:r>
              <a:rPr lang="en-US" altLang="zh-TW" dirty="0" smtClean="0"/>
              <a:t>Longest </a:t>
            </a:r>
            <a:r>
              <a:rPr lang="en-US" altLang="zh-TW" i="1" dirty="0"/>
              <a:t>Customized</a:t>
            </a:r>
            <a:r>
              <a:rPr lang="en-US" altLang="zh-TW" dirty="0"/>
              <a:t> Overlap </a:t>
            </a:r>
            <a:r>
              <a:rPr lang="en-US" altLang="zh-TW" dirty="0" smtClean="0"/>
              <a:t>Substring operation</a:t>
            </a:r>
            <a:endParaRPr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Introduction to </a:t>
            </a:r>
            <a:r>
              <a:rPr lang="zh-TW" dirty="0" smtClean="0"/>
              <a:t>C</a:t>
            </a:r>
            <a:r>
              <a:rPr lang="en-US" altLang="zh-TW" dirty="0" smtClean="0"/>
              <a:t>/C++ Code optimization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altLang="zh-TW" dirty="0" smtClean="0">
                <a:solidFill>
                  <a:schemeClr val="dk1"/>
                </a:solidFill>
              </a:rPr>
              <a:t>Profiling using </a:t>
            </a:r>
            <a:r>
              <a:rPr lang="en-US" altLang="zh-TW" dirty="0" err="1" smtClean="0">
                <a:solidFill>
                  <a:schemeClr val="dk1"/>
                </a:solidFill>
              </a:rPr>
              <a:t>Valgrind</a:t>
            </a:r>
            <a:endParaRPr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dirty="0">
                <a:solidFill>
                  <a:schemeClr val="dk1"/>
                </a:solidFill>
              </a:rPr>
              <a:t>Base Program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Grading Policy</a:t>
            </a:r>
            <a:endParaRPr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Useful Reference</a:t>
            </a:r>
            <a:endParaRPr dirty="0"/>
          </a:p>
        </p:txBody>
      </p:sp>
      <p:sp>
        <p:nvSpPr>
          <p:cNvPr id="187" name="Google Shape;187;p41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Longest Customized</a:t>
            </a:r>
            <a:r>
              <a:rPr lang="zh-TW" altLang="en-US" dirty="0"/>
              <a:t> </a:t>
            </a:r>
            <a:r>
              <a:rPr lang="en-US" altLang="zh-TW" dirty="0" smtClean="0"/>
              <a:t>Overlap Substring</a:t>
            </a:r>
            <a:endParaRPr dirty="0"/>
          </a:p>
        </p:txBody>
      </p:sp>
      <p:sp>
        <p:nvSpPr>
          <p:cNvPr id="193" name="Google Shape;193;p42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400" b="1" dirty="0" smtClean="0"/>
              <a:t>Allow some part of the overlap to be unmatched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400" dirty="0" smtClean="0"/>
              <a:t>Add </a:t>
            </a:r>
            <a:r>
              <a:rPr lang="en-US" sz="2400" i="1" dirty="0" smtClean="0"/>
              <a:t>extra variables</a:t>
            </a:r>
            <a:r>
              <a:rPr lang="en-US" sz="2400" dirty="0" smtClean="0"/>
              <a:t> to Final Project Part-I:</a:t>
            </a:r>
          </a:p>
          <a:p>
            <a:pPr lvl="1" indent="-361950">
              <a:spcBef>
                <a:spcPts val="0"/>
              </a:spcBef>
              <a:buSzPts val="2100"/>
              <a:buChar char="●"/>
            </a:pPr>
            <a:r>
              <a:rPr lang="en-US" b="1" dirty="0" err="1" smtClean="0"/>
              <a:t>max_custom_overlap</a:t>
            </a:r>
            <a:r>
              <a:rPr lang="en-US" dirty="0" smtClean="0"/>
              <a:t> : Maximum overlap length, with </a:t>
            </a:r>
            <a:r>
              <a:rPr lang="en-US" b="1" i="1" dirty="0" err="1" smtClean="0"/>
              <a:t>unmatching</a:t>
            </a:r>
            <a:r>
              <a:rPr lang="en-US" b="1" i="1" dirty="0" smtClean="0"/>
              <a:t> part</a:t>
            </a:r>
            <a:r>
              <a:rPr lang="en-US" dirty="0" smtClean="0"/>
              <a:t> in it</a:t>
            </a:r>
          </a:p>
          <a:p>
            <a:pPr lvl="1" indent="-361950">
              <a:spcBef>
                <a:spcPts val="0"/>
              </a:spcBef>
              <a:buSzPts val="2100"/>
              <a:buChar char="●"/>
            </a:pPr>
            <a:r>
              <a:rPr lang="en-US" b="1" dirty="0" err="1" smtClean="0"/>
              <a:t>min_custom_overlap</a:t>
            </a:r>
            <a:r>
              <a:rPr lang="en-US" dirty="0" smtClean="0"/>
              <a:t>: Min</a:t>
            </a:r>
            <a:r>
              <a:rPr lang="en-US" dirty="0"/>
              <a:t>imum overlap length, with </a:t>
            </a:r>
            <a:r>
              <a:rPr lang="en-US" b="1" i="1" dirty="0" err="1"/>
              <a:t>unmatching</a:t>
            </a:r>
            <a:r>
              <a:rPr lang="en-US" b="1" i="1" dirty="0"/>
              <a:t> part</a:t>
            </a:r>
            <a:r>
              <a:rPr lang="en-US" dirty="0"/>
              <a:t> in it</a:t>
            </a:r>
            <a:endParaRPr lang="en-US" dirty="0" smtClean="0"/>
          </a:p>
          <a:p>
            <a:pPr lvl="1" indent="-361950">
              <a:spcBef>
                <a:spcPts val="0"/>
              </a:spcBef>
              <a:buSzPts val="2100"/>
              <a:buChar char="●"/>
            </a:pPr>
            <a:r>
              <a:rPr lang="en-US" b="1" dirty="0" err="1" smtClean="0"/>
              <a:t>min_overlap_fraction</a:t>
            </a:r>
            <a:r>
              <a:rPr lang="en-US" dirty="0" smtClean="0"/>
              <a:t>: Minimum acceptable value of </a:t>
            </a:r>
            <a:r>
              <a:rPr lang="en-US" b="1" dirty="0" err="1" smtClean="0"/>
              <a:t>match_count</a:t>
            </a:r>
            <a:r>
              <a:rPr lang="en-US" b="1" dirty="0" smtClean="0"/>
              <a:t> / </a:t>
            </a:r>
            <a:r>
              <a:rPr lang="en-US" b="1" dirty="0" err="1" smtClean="0"/>
              <a:t>total_custom_overlap_length</a:t>
            </a:r>
            <a:endParaRPr lang="en-US" b="1" dirty="0" smtClean="0"/>
          </a:p>
          <a:p>
            <a:r>
              <a:rPr lang="en-US" sz="2000" dirty="0" smtClean="0"/>
              <a:t>Check if </a:t>
            </a:r>
            <a:r>
              <a:rPr lang="en-US" sz="2000" b="1" dirty="0" smtClean="0"/>
              <a:t>all conditions satisfied</a:t>
            </a:r>
            <a:r>
              <a:rPr lang="en-US" sz="2000" dirty="0" smtClean="0"/>
              <a:t> for particular index using all other indices, find index with </a:t>
            </a:r>
            <a:r>
              <a:rPr lang="en-US" sz="2000" b="1" dirty="0" smtClean="0"/>
              <a:t>maximum</a:t>
            </a:r>
            <a:r>
              <a:rPr lang="en-US" sz="2000" dirty="0" smtClean="0"/>
              <a:t> </a:t>
            </a:r>
            <a:r>
              <a:rPr lang="en-US" sz="2000" dirty="0" err="1" smtClean="0"/>
              <a:t>overlap_fraction</a:t>
            </a:r>
            <a:r>
              <a:rPr lang="en-US" sz="2000" dirty="0" smtClean="0"/>
              <a:t> and store it in </a:t>
            </a:r>
            <a:r>
              <a:rPr lang="en-US" sz="2000" dirty="0" err="1" smtClean="0"/>
              <a:t>OutputA</a:t>
            </a:r>
            <a:endParaRPr sz="2000" dirty="0"/>
          </a:p>
        </p:txBody>
      </p:sp>
      <p:sp>
        <p:nvSpPr>
          <p:cNvPr id="196" name="Google Shape;196;p42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800" dirty="0"/>
              <a:t>Longest Customized Overlap </a:t>
            </a:r>
            <a:r>
              <a:rPr lang="en-US" altLang="zh-TW" sz="2800" dirty="0" smtClean="0"/>
              <a:t>Substring </a:t>
            </a:r>
            <a:r>
              <a:rPr lang="en-US" altLang="zh-TW" sz="2800" dirty="0"/>
              <a:t>I</a:t>
            </a:r>
            <a:r>
              <a:rPr lang="en-US" altLang="zh-TW" sz="2800" dirty="0" smtClean="0"/>
              <a:t>llustration</a:t>
            </a:r>
            <a:endParaRPr sz="2800" dirty="0"/>
          </a:p>
        </p:txBody>
      </p:sp>
      <p:sp>
        <p:nvSpPr>
          <p:cNvPr id="202" name="Google Shape;202;p43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223164" y="3200400"/>
            <a:ext cx="2479963" cy="49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300" y="1039091"/>
            <a:ext cx="850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min_custom_overlap</a:t>
            </a:r>
            <a:r>
              <a:rPr lang="en-US" b="1" dirty="0" smtClean="0"/>
              <a:t> = 8	</a:t>
            </a:r>
            <a:r>
              <a:rPr lang="en-US" b="1" dirty="0"/>
              <a:t> </a:t>
            </a:r>
            <a:r>
              <a:rPr lang="en-US" b="1" dirty="0" err="1" smtClean="0"/>
              <a:t>max_custom_overlap</a:t>
            </a:r>
            <a:r>
              <a:rPr lang="en-US" b="1" dirty="0" smtClean="0"/>
              <a:t> = 16	</a:t>
            </a:r>
            <a:r>
              <a:rPr lang="en-US" b="1" dirty="0"/>
              <a:t> </a:t>
            </a:r>
            <a:r>
              <a:rPr lang="en-US" b="1" dirty="0" err="1" smtClean="0"/>
              <a:t>min_overlap_fraction</a:t>
            </a:r>
            <a:r>
              <a:rPr lang="en-US" b="1" dirty="0" smtClean="0"/>
              <a:t> = 0.75</a:t>
            </a:r>
          </a:p>
          <a:p>
            <a:endParaRPr lang="en-US" b="1" dirty="0"/>
          </a:p>
          <a:p>
            <a:r>
              <a:rPr lang="en-US" b="1" dirty="0" smtClean="0"/>
              <a:t>Index	String							</a:t>
            </a:r>
            <a:r>
              <a:rPr lang="en-US" b="1" dirty="0" err="1" smtClean="0"/>
              <a:t>OutputA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0	</a:t>
            </a:r>
            <a:r>
              <a:rPr lang="en-US" b="1" dirty="0" smtClean="0"/>
              <a:t>ATGTCTTATGGACACTT					2</a:t>
            </a:r>
          </a:p>
          <a:p>
            <a:r>
              <a:rPr lang="en-US" b="1" dirty="0" smtClean="0"/>
              <a:t>1</a:t>
            </a:r>
            <a:r>
              <a:rPr lang="en-US" b="1" dirty="0"/>
              <a:t>	</a:t>
            </a:r>
            <a:r>
              <a:rPr lang="en-US" b="1" dirty="0" smtClean="0"/>
              <a:t>AGATCTACTATTTTAAGCCTTGA				-1</a:t>
            </a:r>
          </a:p>
          <a:p>
            <a:r>
              <a:rPr lang="en-US" b="1" dirty="0"/>
              <a:t>2	</a:t>
            </a:r>
            <a:r>
              <a:rPr lang="en-US" b="1" dirty="0" smtClean="0"/>
              <a:t>TTTGGACACTGAGGCAGCGCTGGCT				-1</a:t>
            </a:r>
          </a:p>
          <a:p>
            <a:r>
              <a:rPr lang="en-US" b="1" dirty="0" smtClean="0"/>
              <a:t>3</a:t>
            </a:r>
            <a:r>
              <a:rPr lang="en-US" b="1" dirty="0"/>
              <a:t>	</a:t>
            </a:r>
            <a:r>
              <a:rPr lang="en-US" b="1" dirty="0" smtClean="0"/>
              <a:t>CTGTTGAAGAAATACTCTTT					1</a:t>
            </a:r>
          </a:p>
          <a:p>
            <a:r>
              <a:rPr lang="en-US" b="1" dirty="0" smtClean="0"/>
              <a:t>4	TATATAATATCCAGGCGCTCT					-1</a:t>
            </a:r>
          </a:p>
          <a:p>
            <a:endParaRPr lang="en-US" b="1" dirty="0" smtClean="0"/>
          </a:p>
          <a:p>
            <a:r>
              <a:rPr lang="en-US" b="1" dirty="0" smtClean="0"/>
              <a:t>For index 0, match with index 2:</a:t>
            </a:r>
          </a:p>
          <a:p>
            <a:endParaRPr lang="en-US" b="1" dirty="0"/>
          </a:p>
          <a:p>
            <a:r>
              <a:rPr lang="en-US" b="1" dirty="0" smtClean="0"/>
              <a:t>ATGTCT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TGGACACT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  <a:p>
            <a:r>
              <a:rPr lang="en-US" b="1" dirty="0" smtClean="0"/>
              <a:t>               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TGGACACT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b="1" dirty="0" smtClean="0"/>
              <a:t>AGGCAGCGCTGGCT</a:t>
            </a:r>
          </a:p>
          <a:p>
            <a:endParaRPr lang="en-US" b="1" dirty="0"/>
          </a:p>
          <a:p>
            <a:r>
              <a:rPr lang="en-US" b="1" i="1" dirty="0" smtClean="0"/>
              <a:t>Similarly, for index=3 and other indices.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75018" y="3553691"/>
            <a:ext cx="45461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Match_count</a:t>
            </a:r>
            <a:r>
              <a:rPr lang="en-US" sz="1200" dirty="0" smtClean="0"/>
              <a:t> = </a:t>
            </a:r>
            <a:r>
              <a:rPr lang="en-US" sz="1200" b="1" dirty="0" smtClean="0"/>
              <a:t>9</a:t>
            </a:r>
            <a:r>
              <a:rPr lang="en-US" sz="1200" dirty="0" smtClean="0"/>
              <a:t>	</a:t>
            </a:r>
          </a:p>
          <a:p>
            <a:r>
              <a:rPr lang="en-US" sz="1200" b="1" i="1" dirty="0" err="1" smtClean="0"/>
              <a:t>Total_custom_overlap_length</a:t>
            </a:r>
            <a:r>
              <a:rPr lang="en-US" sz="1200" dirty="0" smtClean="0"/>
              <a:t> = </a:t>
            </a:r>
            <a:r>
              <a:rPr lang="en-US" sz="1200" b="1" dirty="0" smtClean="0"/>
              <a:t>11</a:t>
            </a:r>
            <a:r>
              <a:rPr lang="en-US" sz="1200" dirty="0" smtClean="0"/>
              <a:t> &lt; </a:t>
            </a:r>
            <a:r>
              <a:rPr lang="en-US" sz="1200" b="1" dirty="0" err="1"/>
              <a:t>max_custom_overlap</a:t>
            </a:r>
            <a:endParaRPr lang="en-US" sz="1200" dirty="0" smtClean="0"/>
          </a:p>
          <a:p>
            <a:r>
              <a:rPr lang="en-US" sz="1200" b="1" i="1" dirty="0" err="1" smtClean="0"/>
              <a:t>Overlap_fraction</a:t>
            </a:r>
            <a:r>
              <a:rPr lang="en-US" sz="1200" dirty="0" smtClean="0"/>
              <a:t> = </a:t>
            </a:r>
            <a:r>
              <a:rPr lang="en-US" sz="1200" dirty="0" err="1" smtClean="0"/>
              <a:t>Match_count</a:t>
            </a:r>
            <a:r>
              <a:rPr lang="en-US" sz="1200" dirty="0" smtClean="0"/>
              <a:t> / </a:t>
            </a:r>
            <a:r>
              <a:rPr lang="en-US" sz="1200" dirty="0"/>
              <a:t>Overlap </a:t>
            </a:r>
            <a:r>
              <a:rPr lang="en-US" sz="1200" dirty="0" smtClean="0"/>
              <a:t>count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 = 9 / 11 = </a:t>
            </a:r>
            <a:r>
              <a:rPr lang="en-US" sz="1200" b="1" dirty="0" smtClean="0"/>
              <a:t>0.8181</a:t>
            </a:r>
            <a:r>
              <a:rPr lang="en-US" sz="1200" dirty="0" smtClean="0"/>
              <a:t> &gt; </a:t>
            </a:r>
            <a:r>
              <a:rPr lang="en-US" sz="1200" b="1" dirty="0" err="1"/>
              <a:t>min_overlap_fraction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361950">
              <a:lnSpc>
                <a:spcPct val="115000"/>
              </a:lnSpc>
            </a:pPr>
            <a:r>
              <a:rPr lang="en-US" altLang="zh-TW" dirty="0" smtClean="0"/>
              <a:t>C/C</a:t>
            </a:r>
            <a:r>
              <a:rPr lang="en-US" altLang="zh-TW" dirty="0"/>
              <a:t>++ Code </a:t>
            </a:r>
            <a:r>
              <a:rPr lang="en-US" altLang="zh-TW" dirty="0" smtClean="0"/>
              <a:t>optimization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lnSpc>
                <a:spcPct val="100000"/>
              </a:lnSpc>
              <a:buNone/>
            </a:pPr>
            <a:r>
              <a:rPr lang="en-US" dirty="0" smtClean="0"/>
              <a:t>Loop Unrolling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8" y="1427450"/>
            <a:ext cx="1766023" cy="111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8" y="2643509"/>
            <a:ext cx="2236211" cy="18141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4218" y="990300"/>
            <a:ext cx="2840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/>
            <a:r>
              <a:rPr lang="en-US" sz="2100" dirty="0"/>
              <a:t>Strength Reduction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1405798"/>
            <a:ext cx="2695575" cy="1504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691" y="2939301"/>
            <a:ext cx="4270344" cy="17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 smtClean="0"/>
              <a:t>Loop Jamming			Loop Invariant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2" y="1559775"/>
            <a:ext cx="3874077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2" y="1569300"/>
            <a:ext cx="3581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 smtClean="0"/>
              <a:t>Loop blocking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9" y="1514041"/>
            <a:ext cx="2197245" cy="1035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" y="2938882"/>
            <a:ext cx="3548063" cy="148071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762341" y="2549236"/>
            <a:ext cx="308914" cy="33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0491" y="1066800"/>
            <a:ext cx="4100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Use pointers, instead of copying large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Minimize Code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Avoid using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1870077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1549</Words>
  <Application>Microsoft Office PowerPoint</Application>
  <PresentationFormat>On-screen Show (16:9)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Courier New</vt:lpstr>
      <vt:lpstr>Comic Sans MS</vt:lpstr>
      <vt:lpstr>Roboto Slab</vt:lpstr>
      <vt:lpstr>Source Sans Pro</vt:lpstr>
      <vt:lpstr>Simple Light</vt:lpstr>
      <vt:lpstr>Simple Light</vt:lpstr>
      <vt:lpstr>Cordelia template</vt:lpstr>
      <vt:lpstr>Final Project Part-II: Optimization of Longest Customized Overlap Substring operation</vt:lpstr>
      <vt:lpstr>In this project you will learning...</vt:lpstr>
      <vt:lpstr>Schedule</vt:lpstr>
      <vt:lpstr>Outline</vt:lpstr>
      <vt:lpstr>Longest Customized Overlap Substring</vt:lpstr>
      <vt:lpstr>Longest Customized Overlap Substring Illustration</vt:lpstr>
      <vt:lpstr>C/C++ Code optimization Techniques</vt:lpstr>
      <vt:lpstr>Contd.</vt:lpstr>
      <vt:lpstr>Contd.</vt:lpstr>
      <vt:lpstr>Goal:  Optimize Customized Longest Overlap Substring operation</vt:lpstr>
      <vt:lpstr>Functions</vt:lpstr>
      <vt:lpstr>Profiling using Valgrind</vt:lpstr>
      <vt:lpstr>Environment</vt:lpstr>
      <vt:lpstr>Task and Evaluation</vt:lpstr>
      <vt:lpstr>Grading Policy</vt:lpstr>
      <vt:lpstr>Other Rules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Part-I: Accelerate Range Join operation with CUDA</dc:title>
  <cp:lastModifiedBy>Aman Sinha</cp:lastModifiedBy>
  <cp:revision>215</cp:revision>
  <dcterms:modified xsi:type="dcterms:W3CDTF">2019-06-07T18:54:11Z</dcterms:modified>
</cp:coreProperties>
</file>