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699750" cx="7556500"/>
  <p:notesSz cx="7556500" cy="1069975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6" roundtripDataSignature="AMtx7mirF5p0RhPtfSX1A6ayQEx7Gpsz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59650" y="802475"/>
            <a:ext cx="5037900" cy="401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650" y="5082375"/>
            <a:ext cx="6045200" cy="48148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55650" y="5082375"/>
            <a:ext cx="604520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1259650" y="802475"/>
            <a:ext cx="5037900"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755650" y="5082375"/>
            <a:ext cx="604520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1259650" y="802475"/>
            <a:ext cx="5037900"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755650" y="5082375"/>
            <a:ext cx="604520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1259650" y="802475"/>
            <a:ext cx="5037900"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755650" y="5082375"/>
            <a:ext cx="604520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1259650" y="802475"/>
            <a:ext cx="5037900"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755650" y="5082375"/>
            <a:ext cx="604520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1259650" y="802475"/>
            <a:ext cx="5037900"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755650" y="5082375"/>
            <a:ext cx="604520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259650" y="802475"/>
            <a:ext cx="5037900"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755650" y="5082375"/>
            <a:ext cx="604520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259650" y="802475"/>
            <a:ext cx="5037900"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755650" y="5082375"/>
            <a:ext cx="604520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259650" y="802475"/>
            <a:ext cx="5037900"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755650" y="5082375"/>
            <a:ext cx="604520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259650" y="802475"/>
            <a:ext cx="5037900"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755650" y="5082375"/>
            <a:ext cx="604520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259650" y="802475"/>
            <a:ext cx="5037900"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755650" y="5082375"/>
            <a:ext cx="604520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259650" y="802475"/>
            <a:ext cx="5037900"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755650" y="5082375"/>
            <a:ext cx="604520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1259650" y="802475"/>
            <a:ext cx="5037900"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f037b8006f_0_77"/>
          <p:cNvSpPr/>
          <p:nvPr/>
        </p:nvSpPr>
        <p:spPr>
          <a:xfrm>
            <a:off x="2267621" y="1574123"/>
            <a:ext cx="893855" cy="2340121"/>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gf037b8006f_0_77"/>
          <p:cNvSpPr/>
          <p:nvPr/>
        </p:nvSpPr>
        <p:spPr>
          <a:xfrm rot="10800000">
            <a:off x="4395013" y="6795647"/>
            <a:ext cx="893855" cy="2340121"/>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gf037b8006f_0_77"/>
          <p:cNvSpPr txBox="1"/>
          <p:nvPr>
            <p:ph type="ctrTitle"/>
          </p:nvPr>
        </p:nvSpPr>
        <p:spPr>
          <a:xfrm>
            <a:off x="2516106" y="3004407"/>
            <a:ext cx="2524200" cy="31977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gf037b8006f_0_77"/>
          <p:cNvSpPr txBox="1"/>
          <p:nvPr>
            <p:ph idx="1" type="subTitle"/>
          </p:nvPr>
        </p:nvSpPr>
        <p:spPr>
          <a:xfrm>
            <a:off x="2516106" y="6483256"/>
            <a:ext cx="2524200" cy="1459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gf037b8006f_0_77"/>
          <p:cNvSpPr txBox="1"/>
          <p:nvPr>
            <p:ph idx="12" type="sldNum"/>
          </p:nvPr>
        </p:nvSpPr>
        <p:spPr>
          <a:xfrm>
            <a:off x="7001545" y="9700642"/>
            <a:ext cx="4533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f037b8006f_0_119"/>
          <p:cNvSpPr/>
          <p:nvPr/>
        </p:nvSpPr>
        <p:spPr>
          <a:xfrm>
            <a:off x="0" y="10496302"/>
            <a:ext cx="7556400" cy="20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f037b8006f_0_119"/>
          <p:cNvSpPr txBox="1"/>
          <p:nvPr>
            <p:ph hasCustomPrompt="1" type="title"/>
          </p:nvPr>
        </p:nvSpPr>
        <p:spPr>
          <a:xfrm>
            <a:off x="257585" y="1991056"/>
            <a:ext cx="7041300" cy="4428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gf037b8006f_0_119"/>
          <p:cNvSpPr txBox="1"/>
          <p:nvPr>
            <p:ph idx="1" type="body"/>
          </p:nvPr>
        </p:nvSpPr>
        <p:spPr>
          <a:xfrm>
            <a:off x="257585" y="6577741"/>
            <a:ext cx="7041300" cy="2229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gf037b8006f_0_119"/>
          <p:cNvSpPr txBox="1"/>
          <p:nvPr>
            <p:ph idx="12" type="sldNum"/>
          </p:nvPr>
        </p:nvSpPr>
        <p:spPr>
          <a:xfrm>
            <a:off x="7001545" y="9700642"/>
            <a:ext cx="4533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gf037b8006f_0_124"/>
          <p:cNvSpPr txBox="1"/>
          <p:nvPr>
            <p:ph idx="12" type="sldNum"/>
          </p:nvPr>
        </p:nvSpPr>
        <p:spPr>
          <a:xfrm>
            <a:off x="7001545" y="9700642"/>
            <a:ext cx="4533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obj">
  <p:cSld name="OBJECT">
    <p:spTree>
      <p:nvGrpSpPr>
        <p:cNvPr id="58" name="Shape 58"/>
        <p:cNvGrpSpPr/>
        <p:nvPr/>
      </p:nvGrpSpPr>
      <p:grpSpPr>
        <a:xfrm>
          <a:off x="0" y="0"/>
          <a:ext cx="0" cy="0"/>
          <a:chOff x="0" y="0"/>
          <a:chExt cx="0" cy="0"/>
        </a:xfrm>
      </p:grpSpPr>
      <p:sp>
        <p:nvSpPr>
          <p:cNvPr id="59" name="Google Shape;59;gf037b8006f_0_126"/>
          <p:cNvSpPr txBox="1"/>
          <p:nvPr>
            <p:ph type="title"/>
          </p:nvPr>
        </p:nvSpPr>
        <p:spPr>
          <a:xfrm>
            <a:off x="745151" y="1460738"/>
            <a:ext cx="6072600" cy="1491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4200"/>
              <a:buNone/>
              <a:defRPr b="0" i="0" sz="3450">
                <a:solidFill>
                  <a:srgbClr val="4E4E4E"/>
                </a:solidFill>
                <a:latin typeface="Arial"/>
                <a:ea typeface="Arial"/>
                <a:cs typeface="Arial"/>
                <a:sym typeface="Arial"/>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0" name="Google Shape;60;gf037b8006f_0_126"/>
          <p:cNvSpPr txBox="1"/>
          <p:nvPr>
            <p:ph idx="1" type="body"/>
          </p:nvPr>
        </p:nvSpPr>
        <p:spPr>
          <a:xfrm>
            <a:off x="378142" y="2460942"/>
            <a:ext cx="3289800" cy="70617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gf037b8006f_0_126"/>
          <p:cNvSpPr txBox="1"/>
          <p:nvPr>
            <p:ph idx="2" type="body"/>
          </p:nvPr>
        </p:nvSpPr>
        <p:spPr>
          <a:xfrm>
            <a:off x="3894867" y="2460942"/>
            <a:ext cx="3289800" cy="70617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2" name="Google Shape;62;gf037b8006f_0_126"/>
          <p:cNvSpPr txBox="1"/>
          <p:nvPr>
            <p:ph idx="11" type="ftr"/>
          </p:nvPr>
        </p:nvSpPr>
        <p:spPr>
          <a:xfrm>
            <a:off x="2571369" y="9950768"/>
            <a:ext cx="2420100" cy="534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f037b8006f_0_126"/>
          <p:cNvSpPr txBox="1"/>
          <p:nvPr>
            <p:ph idx="10" type="dt"/>
          </p:nvPr>
        </p:nvSpPr>
        <p:spPr>
          <a:xfrm>
            <a:off x="378142" y="9950768"/>
            <a:ext cx="1739400" cy="53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f037b8006f_0_126"/>
          <p:cNvSpPr txBox="1"/>
          <p:nvPr>
            <p:ph idx="12" type="sldNum"/>
          </p:nvPr>
        </p:nvSpPr>
        <p:spPr>
          <a:xfrm>
            <a:off x="5445252" y="9950768"/>
            <a:ext cx="1739400" cy="277200"/>
          </a:xfrm>
          <a:prstGeom prst="rect">
            <a:avLst/>
          </a:prstGeom>
          <a:noFill/>
          <a:ln>
            <a:noFill/>
          </a:ln>
        </p:spPr>
        <p:txBody>
          <a:bodyPr anchorCtr="0" anchor="t" bIns="0" lIns="0" spcFirstLastPara="1" rIns="0" wrap="square" tIns="0">
            <a:spAutoFit/>
          </a:bodyPr>
          <a:lstStyle>
            <a:lvl1pPr indent="0" lvl="0" marL="0" rtl="0" algn="r">
              <a:spcBef>
                <a:spcPts val="0"/>
              </a:spcBef>
              <a:buNone/>
              <a:defRPr sz="1800">
                <a:solidFill>
                  <a:srgbClr val="888888"/>
                </a:solidFill>
                <a:latin typeface="Calibri"/>
                <a:ea typeface="Calibri"/>
                <a:cs typeface="Calibri"/>
                <a:sym typeface="Calibri"/>
              </a:defRPr>
            </a:lvl1pPr>
            <a:lvl2pPr indent="0" lvl="1" marL="0" rtl="0" algn="r">
              <a:spcBef>
                <a:spcPts val="0"/>
              </a:spcBef>
              <a:buNone/>
              <a:defRPr sz="1800">
                <a:solidFill>
                  <a:srgbClr val="888888"/>
                </a:solidFill>
                <a:latin typeface="Calibri"/>
                <a:ea typeface="Calibri"/>
                <a:cs typeface="Calibri"/>
                <a:sym typeface="Calibri"/>
              </a:defRPr>
            </a:lvl2pPr>
            <a:lvl3pPr indent="0" lvl="2" marL="0" rtl="0" algn="r">
              <a:spcBef>
                <a:spcPts val="0"/>
              </a:spcBef>
              <a:buNone/>
              <a:defRPr sz="1800">
                <a:solidFill>
                  <a:srgbClr val="888888"/>
                </a:solidFill>
                <a:latin typeface="Calibri"/>
                <a:ea typeface="Calibri"/>
                <a:cs typeface="Calibri"/>
                <a:sym typeface="Calibri"/>
              </a:defRPr>
            </a:lvl3pPr>
            <a:lvl4pPr indent="0" lvl="3" marL="0" rtl="0" algn="r">
              <a:spcBef>
                <a:spcPts val="0"/>
              </a:spcBef>
              <a:buNone/>
              <a:defRPr sz="1800">
                <a:solidFill>
                  <a:srgbClr val="888888"/>
                </a:solidFill>
                <a:latin typeface="Calibri"/>
                <a:ea typeface="Calibri"/>
                <a:cs typeface="Calibri"/>
                <a:sym typeface="Calibri"/>
              </a:defRPr>
            </a:lvl4pPr>
            <a:lvl5pPr indent="0" lvl="4" marL="0" rtl="0" algn="r">
              <a:spcBef>
                <a:spcPts val="0"/>
              </a:spcBef>
              <a:buNone/>
              <a:defRPr sz="1800">
                <a:solidFill>
                  <a:srgbClr val="888888"/>
                </a:solidFill>
                <a:latin typeface="Calibri"/>
                <a:ea typeface="Calibri"/>
                <a:cs typeface="Calibri"/>
                <a:sym typeface="Calibri"/>
              </a:defRPr>
            </a:lvl5pPr>
            <a:lvl6pPr indent="0" lvl="5" marL="0" rtl="0" algn="r">
              <a:spcBef>
                <a:spcPts val="0"/>
              </a:spcBef>
              <a:buNone/>
              <a:defRPr sz="1800">
                <a:solidFill>
                  <a:srgbClr val="888888"/>
                </a:solidFill>
                <a:latin typeface="Calibri"/>
                <a:ea typeface="Calibri"/>
                <a:cs typeface="Calibri"/>
                <a:sym typeface="Calibri"/>
              </a:defRPr>
            </a:lvl6pPr>
            <a:lvl7pPr indent="0" lvl="6" marL="0" rtl="0" algn="r">
              <a:spcBef>
                <a:spcPts val="0"/>
              </a:spcBef>
              <a:buNone/>
              <a:defRPr sz="1800">
                <a:solidFill>
                  <a:srgbClr val="888888"/>
                </a:solidFill>
                <a:latin typeface="Calibri"/>
                <a:ea typeface="Calibri"/>
                <a:cs typeface="Calibri"/>
                <a:sym typeface="Calibri"/>
              </a:defRPr>
            </a:lvl7pPr>
            <a:lvl8pPr indent="0" lvl="7" marL="0" rtl="0" algn="r">
              <a:spcBef>
                <a:spcPts val="0"/>
              </a:spcBef>
              <a:buNone/>
              <a:defRPr sz="1800">
                <a:solidFill>
                  <a:srgbClr val="888888"/>
                </a:solidFill>
                <a:latin typeface="Calibri"/>
                <a:ea typeface="Calibri"/>
                <a:cs typeface="Calibri"/>
                <a:sym typeface="Calibri"/>
              </a:defRPr>
            </a:lvl8pPr>
            <a:lvl9pPr indent="0" lvl="8" marL="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5" name="Shape 65"/>
        <p:cNvGrpSpPr/>
        <p:nvPr/>
      </p:nvGrpSpPr>
      <p:grpSpPr>
        <a:xfrm>
          <a:off x="0" y="0"/>
          <a:ext cx="0" cy="0"/>
          <a:chOff x="0" y="0"/>
          <a:chExt cx="0" cy="0"/>
        </a:xfrm>
      </p:grpSpPr>
      <p:sp>
        <p:nvSpPr>
          <p:cNvPr id="66" name="Google Shape;66;gf037b8006f_0_133"/>
          <p:cNvSpPr txBox="1"/>
          <p:nvPr>
            <p:ph type="title"/>
          </p:nvPr>
        </p:nvSpPr>
        <p:spPr>
          <a:xfrm>
            <a:off x="745151" y="1460738"/>
            <a:ext cx="6072600" cy="1491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4200"/>
              <a:buNone/>
              <a:defRPr b="0" i="0" sz="3450">
                <a:solidFill>
                  <a:srgbClr val="4E4E4E"/>
                </a:solidFill>
                <a:latin typeface="Arial"/>
                <a:ea typeface="Arial"/>
                <a:cs typeface="Arial"/>
                <a:sym typeface="Arial"/>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7" name="Google Shape;67;gf037b8006f_0_133"/>
          <p:cNvSpPr txBox="1"/>
          <p:nvPr>
            <p:ph idx="1" type="body"/>
          </p:nvPr>
        </p:nvSpPr>
        <p:spPr>
          <a:xfrm>
            <a:off x="378142" y="2460942"/>
            <a:ext cx="6806700" cy="70617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8" name="Google Shape;68;gf037b8006f_0_133"/>
          <p:cNvSpPr txBox="1"/>
          <p:nvPr>
            <p:ph idx="11" type="ftr"/>
          </p:nvPr>
        </p:nvSpPr>
        <p:spPr>
          <a:xfrm>
            <a:off x="2571369" y="9950768"/>
            <a:ext cx="2420100" cy="534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gf037b8006f_0_133"/>
          <p:cNvSpPr txBox="1"/>
          <p:nvPr>
            <p:ph idx="10" type="dt"/>
          </p:nvPr>
        </p:nvSpPr>
        <p:spPr>
          <a:xfrm>
            <a:off x="378142" y="9950768"/>
            <a:ext cx="1739400" cy="53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gf037b8006f_0_133"/>
          <p:cNvSpPr txBox="1"/>
          <p:nvPr>
            <p:ph idx="12" type="sldNum"/>
          </p:nvPr>
        </p:nvSpPr>
        <p:spPr>
          <a:xfrm>
            <a:off x="5445252" y="9950768"/>
            <a:ext cx="1739400" cy="277200"/>
          </a:xfrm>
          <a:prstGeom prst="rect">
            <a:avLst/>
          </a:prstGeom>
          <a:noFill/>
          <a:ln>
            <a:noFill/>
          </a:ln>
        </p:spPr>
        <p:txBody>
          <a:bodyPr anchorCtr="0" anchor="t" bIns="0" lIns="0" spcFirstLastPara="1" rIns="0" wrap="square" tIns="0">
            <a:spAutoFit/>
          </a:bodyPr>
          <a:lstStyle>
            <a:lvl1pPr indent="0" lvl="0" marL="0" rtl="0" algn="r">
              <a:spcBef>
                <a:spcPts val="0"/>
              </a:spcBef>
              <a:buNone/>
              <a:defRPr sz="1800">
                <a:solidFill>
                  <a:srgbClr val="888888"/>
                </a:solidFill>
                <a:latin typeface="Calibri"/>
                <a:ea typeface="Calibri"/>
                <a:cs typeface="Calibri"/>
                <a:sym typeface="Calibri"/>
              </a:defRPr>
            </a:lvl1pPr>
            <a:lvl2pPr indent="0" lvl="1" marL="0" rtl="0" algn="r">
              <a:spcBef>
                <a:spcPts val="0"/>
              </a:spcBef>
              <a:buNone/>
              <a:defRPr sz="1800">
                <a:solidFill>
                  <a:srgbClr val="888888"/>
                </a:solidFill>
                <a:latin typeface="Calibri"/>
                <a:ea typeface="Calibri"/>
                <a:cs typeface="Calibri"/>
                <a:sym typeface="Calibri"/>
              </a:defRPr>
            </a:lvl2pPr>
            <a:lvl3pPr indent="0" lvl="2" marL="0" rtl="0" algn="r">
              <a:spcBef>
                <a:spcPts val="0"/>
              </a:spcBef>
              <a:buNone/>
              <a:defRPr sz="1800">
                <a:solidFill>
                  <a:srgbClr val="888888"/>
                </a:solidFill>
                <a:latin typeface="Calibri"/>
                <a:ea typeface="Calibri"/>
                <a:cs typeface="Calibri"/>
                <a:sym typeface="Calibri"/>
              </a:defRPr>
            </a:lvl3pPr>
            <a:lvl4pPr indent="0" lvl="3" marL="0" rtl="0" algn="r">
              <a:spcBef>
                <a:spcPts val="0"/>
              </a:spcBef>
              <a:buNone/>
              <a:defRPr sz="1800">
                <a:solidFill>
                  <a:srgbClr val="888888"/>
                </a:solidFill>
                <a:latin typeface="Calibri"/>
                <a:ea typeface="Calibri"/>
                <a:cs typeface="Calibri"/>
                <a:sym typeface="Calibri"/>
              </a:defRPr>
            </a:lvl4pPr>
            <a:lvl5pPr indent="0" lvl="4" marL="0" rtl="0" algn="r">
              <a:spcBef>
                <a:spcPts val="0"/>
              </a:spcBef>
              <a:buNone/>
              <a:defRPr sz="1800">
                <a:solidFill>
                  <a:srgbClr val="888888"/>
                </a:solidFill>
                <a:latin typeface="Calibri"/>
                <a:ea typeface="Calibri"/>
                <a:cs typeface="Calibri"/>
                <a:sym typeface="Calibri"/>
              </a:defRPr>
            </a:lvl5pPr>
            <a:lvl6pPr indent="0" lvl="5" marL="0" rtl="0" algn="r">
              <a:spcBef>
                <a:spcPts val="0"/>
              </a:spcBef>
              <a:buNone/>
              <a:defRPr sz="1800">
                <a:solidFill>
                  <a:srgbClr val="888888"/>
                </a:solidFill>
                <a:latin typeface="Calibri"/>
                <a:ea typeface="Calibri"/>
                <a:cs typeface="Calibri"/>
                <a:sym typeface="Calibri"/>
              </a:defRPr>
            </a:lvl6pPr>
            <a:lvl7pPr indent="0" lvl="6" marL="0" rtl="0" algn="r">
              <a:spcBef>
                <a:spcPts val="0"/>
              </a:spcBef>
              <a:buNone/>
              <a:defRPr sz="1800">
                <a:solidFill>
                  <a:srgbClr val="888888"/>
                </a:solidFill>
                <a:latin typeface="Calibri"/>
                <a:ea typeface="Calibri"/>
                <a:cs typeface="Calibri"/>
                <a:sym typeface="Calibri"/>
              </a:defRPr>
            </a:lvl7pPr>
            <a:lvl8pPr indent="0" lvl="7" marL="0" rtl="0" algn="r">
              <a:spcBef>
                <a:spcPts val="0"/>
              </a:spcBef>
              <a:buNone/>
              <a:defRPr sz="1800">
                <a:solidFill>
                  <a:srgbClr val="888888"/>
                </a:solidFill>
                <a:latin typeface="Calibri"/>
                <a:ea typeface="Calibri"/>
                <a:cs typeface="Calibri"/>
                <a:sym typeface="Calibri"/>
              </a:defRPr>
            </a:lvl8pPr>
            <a:lvl9pPr indent="0" lvl="8" marL="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1" name="Shape 71"/>
        <p:cNvGrpSpPr/>
        <p:nvPr/>
      </p:nvGrpSpPr>
      <p:grpSpPr>
        <a:xfrm>
          <a:off x="0" y="0"/>
          <a:ext cx="0" cy="0"/>
          <a:chOff x="0" y="0"/>
          <a:chExt cx="0" cy="0"/>
        </a:xfrm>
      </p:grpSpPr>
      <p:sp>
        <p:nvSpPr>
          <p:cNvPr id="72" name="Google Shape;72;gf037b8006f_0_139"/>
          <p:cNvSpPr txBox="1"/>
          <p:nvPr>
            <p:ph type="title"/>
          </p:nvPr>
        </p:nvSpPr>
        <p:spPr>
          <a:xfrm>
            <a:off x="745151" y="1460738"/>
            <a:ext cx="6072600" cy="1491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4200"/>
              <a:buNone/>
              <a:defRPr b="0" i="0" sz="3450">
                <a:solidFill>
                  <a:srgbClr val="4E4E4E"/>
                </a:solidFill>
                <a:latin typeface="Arial"/>
                <a:ea typeface="Arial"/>
                <a:cs typeface="Arial"/>
                <a:sym typeface="Arial"/>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3" name="Google Shape;73;gf037b8006f_0_139"/>
          <p:cNvSpPr txBox="1"/>
          <p:nvPr>
            <p:ph idx="11" type="ftr"/>
          </p:nvPr>
        </p:nvSpPr>
        <p:spPr>
          <a:xfrm>
            <a:off x="2571369" y="9950768"/>
            <a:ext cx="2420100" cy="534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gf037b8006f_0_139"/>
          <p:cNvSpPr txBox="1"/>
          <p:nvPr>
            <p:ph idx="10" type="dt"/>
          </p:nvPr>
        </p:nvSpPr>
        <p:spPr>
          <a:xfrm>
            <a:off x="378142" y="9950768"/>
            <a:ext cx="1739400" cy="534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gf037b8006f_0_139"/>
          <p:cNvSpPr txBox="1"/>
          <p:nvPr>
            <p:ph idx="12" type="sldNum"/>
          </p:nvPr>
        </p:nvSpPr>
        <p:spPr>
          <a:xfrm>
            <a:off x="5445252" y="9950768"/>
            <a:ext cx="1739400" cy="277200"/>
          </a:xfrm>
          <a:prstGeom prst="rect">
            <a:avLst/>
          </a:prstGeom>
          <a:noFill/>
          <a:ln>
            <a:noFill/>
          </a:ln>
        </p:spPr>
        <p:txBody>
          <a:bodyPr anchorCtr="0" anchor="t" bIns="0" lIns="0" spcFirstLastPara="1" rIns="0" wrap="square" tIns="0">
            <a:spAutoFit/>
          </a:bodyPr>
          <a:lstStyle>
            <a:lvl1pPr indent="0" lvl="0" marL="0" rtl="0" algn="r">
              <a:spcBef>
                <a:spcPts val="0"/>
              </a:spcBef>
              <a:buNone/>
              <a:defRPr sz="1800">
                <a:solidFill>
                  <a:srgbClr val="888888"/>
                </a:solidFill>
                <a:latin typeface="Calibri"/>
                <a:ea typeface="Calibri"/>
                <a:cs typeface="Calibri"/>
                <a:sym typeface="Calibri"/>
              </a:defRPr>
            </a:lvl1pPr>
            <a:lvl2pPr indent="0" lvl="1" marL="0" rtl="0" algn="r">
              <a:spcBef>
                <a:spcPts val="0"/>
              </a:spcBef>
              <a:buNone/>
              <a:defRPr sz="1800">
                <a:solidFill>
                  <a:srgbClr val="888888"/>
                </a:solidFill>
                <a:latin typeface="Calibri"/>
                <a:ea typeface="Calibri"/>
                <a:cs typeface="Calibri"/>
                <a:sym typeface="Calibri"/>
              </a:defRPr>
            </a:lvl2pPr>
            <a:lvl3pPr indent="0" lvl="2" marL="0" rtl="0" algn="r">
              <a:spcBef>
                <a:spcPts val="0"/>
              </a:spcBef>
              <a:buNone/>
              <a:defRPr sz="1800">
                <a:solidFill>
                  <a:srgbClr val="888888"/>
                </a:solidFill>
                <a:latin typeface="Calibri"/>
                <a:ea typeface="Calibri"/>
                <a:cs typeface="Calibri"/>
                <a:sym typeface="Calibri"/>
              </a:defRPr>
            </a:lvl3pPr>
            <a:lvl4pPr indent="0" lvl="3" marL="0" rtl="0" algn="r">
              <a:spcBef>
                <a:spcPts val="0"/>
              </a:spcBef>
              <a:buNone/>
              <a:defRPr sz="1800">
                <a:solidFill>
                  <a:srgbClr val="888888"/>
                </a:solidFill>
                <a:latin typeface="Calibri"/>
                <a:ea typeface="Calibri"/>
                <a:cs typeface="Calibri"/>
                <a:sym typeface="Calibri"/>
              </a:defRPr>
            </a:lvl4pPr>
            <a:lvl5pPr indent="0" lvl="4" marL="0" rtl="0" algn="r">
              <a:spcBef>
                <a:spcPts val="0"/>
              </a:spcBef>
              <a:buNone/>
              <a:defRPr sz="1800">
                <a:solidFill>
                  <a:srgbClr val="888888"/>
                </a:solidFill>
                <a:latin typeface="Calibri"/>
                <a:ea typeface="Calibri"/>
                <a:cs typeface="Calibri"/>
                <a:sym typeface="Calibri"/>
              </a:defRPr>
            </a:lvl5pPr>
            <a:lvl6pPr indent="0" lvl="5" marL="0" rtl="0" algn="r">
              <a:spcBef>
                <a:spcPts val="0"/>
              </a:spcBef>
              <a:buNone/>
              <a:defRPr sz="1800">
                <a:solidFill>
                  <a:srgbClr val="888888"/>
                </a:solidFill>
                <a:latin typeface="Calibri"/>
                <a:ea typeface="Calibri"/>
                <a:cs typeface="Calibri"/>
                <a:sym typeface="Calibri"/>
              </a:defRPr>
            </a:lvl6pPr>
            <a:lvl7pPr indent="0" lvl="6" marL="0" rtl="0" algn="r">
              <a:spcBef>
                <a:spcPts val="0"/>
              </a:spcBef>
              <a:buNone/>
              <a:defRPr sz="1800">
                <a:solidFill>
                  <a:srgbClr val="888888"/>
                </a:solidFill>
                <a:latin typeface="Calibri"/>
                <a:ea typeface="Calibri"/>
                <a:cs typeface="Calibri"/>
                <a:sym typeface="Calibri"/>
              </a:defRPr>
            </a:lvl7pPr>
            <a:lvl8pPr indent="0" lvl="7" marL="0" rtl="0" algn="r">
              <a:spcBef>
                <a:spcPts val="0"/>
              </a:spcBef>
              <a:buNone/>
              <a:defRPr sz="1800">
                <a:solidFill>
                  <a:srgbClr val="888888"/>
                </a:solidFill>
                <a:latin typeface="Calibri"/>
                <a:ea typeface="Calibri"/>
                <a:cs typeface="Calibri"/>
                <a:sym typeface="Calibri"/>
              </a:defRPr>
            </a:lvl8pPr>
            <a:lvl9pPr indent="0" lvl="8" marL="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f037b8006f_0_83"/>
          <p:cNvSpPr/>
          <p:nvPr/>
        </p:nvSpPr>
        <p:spPr>
          <a:xfrm flipH="1">
            <a:off x="6277186" y="957382"/>
            <a:ext cx="893855" cy="2340121"/>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gf037b8006f_0_83"/>
          <p:cNvSpPr/>
          <p:nvPr/>
        </p:nvSpPr>
        <p:spPr>
          <a:xfrm flipH="1" rot="10800000">
            <a:off x="385448" y="7402247"/>
            <a:ext cx="893855" cy="2340121"/>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gf037b8006f_0_83"/>
          <p:cNvSpPr txBox="1"/>
          <p:nvPr>
            <p:ph type="title"/>
          </p:nvPr>
        </p:nvSpPr>
        <p:spPr>
          <a:xfrm>
            <a:off x="639377" y="3757862"/>
            <a:ext cx="6277800" cy="3183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gf037b8006f_0_83"/>
          <p:cNvSpPr txBox="1"/>
          <p:nvPr>
            <p:ph idx="12" type="sldNum"/>
          </p:nvPr>
        </p:nvSpPr>
        <p:spPr>
          <a:xfrm>
            <a:off x="7001545" y="9700642"/>
            <a:ext cx="4533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f037b8006f_0_88"/>
          <p:cNvSpPr/>
          <p:nvPr/>
        </p:nvSpPr>
        <p:spPr>
          <a:xfrm>
            <a:off x="0" y="10496302"/>
            <a:ext cx="7556400" cy="20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f037b8006f_0_88"/>
          <p:cNvSpPr txBox="1"/>
          <p:nvPr>
            <p:ph type="title"/>
          </p:nvPr>
        </p:nvSpPr>
        <p:spPr>
          <a:xfrm>
            <a:off x="257585" y="657202"/>
            <a:ext cx="7041300" cy="17292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gf037b8006f_0_88"/>
          <p:cNvSpPr txBox="1"/>
          <p:nvPr>
            <p:ph idx="1" type="body"/>
          </p:nvPr>
        </p:nvSpPr>
        <p:spPr>
          <a:xfrm>
            <a:off x="257585" y="2548771"/>
            <a:ext cx="7041300" cy="69771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gf037b8006f_0_88"/>
          <p:cNvSpPr txBox="1"/>
          <p:nvPr>
            <p:ph idx="12" type="sldNum"/>
          </p:nvPr>
        </p:nvSpPr>
        <p:spPr>
          <a:xfrm>
            <a:off x="7001545" y="9700642"/>
            <a:ext cx="4533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gf037b8006f_0_93"/>
          <p:cNvSpPr txBox="1"/>
          <p:nvPr>
            <p:ph type="title"/>
          </p:nvPr>
        </p:nvSpPr>
        <p:spPr>
          <a:xfrm>
            <a:off x="257585" y="657202"/>
            <a:ext cx="7041300" cy="17292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gf037b8006f_0_93"/>
          <p:cNvSpPr txBox="1"/>
          <p:nvPr>
            <p:ph idx="1" type="body"/>
          </p:nvPr>
        </p:nvSpPr>
        <p:spPr>
          <a:xfrm>
            <a:off x="257585" y="2548771"/>
            <a:ext cx="3305400" cy="6977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f037b8006f_0_93"/>
          <p:cNvSpPr txBox="1"/>
          <p:nvPr>
            <p:ph idx="2" type="body"/>
          </p:nvPr>
        </p:nvSpPr>
        <p:spPr>
          <a:xfrm>
            <a:off x="3993442" y="2548771"/>
            <a:ext cx="3305400" cy="6977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f037b8006f_0_93"/>
          <p:cNvSpPr txBox="1"/>
          <p:nvPr>
            <p:ph idx="12" type="sldNum"/>
          </p:nvPr>
        </p:nvSpPr>
        <p:spPr>
          <a:xfrm>
            <a:off x="7001545" y="9700642"/>
            <a:ext cx="4533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gf037b8006f_0_98"/>
          <p:cNvSpPr txBox="1"/>
          <p:nvPr>
            <p:ph type="title"/>
          </p:nvPr>
        </p:nvSpPr>
        <p:spPr>
          <a:xfrm>
            <a:off x="257585" y="657202"/>
            <a:ext cx="7041300" cy="17292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gf037b8006f_0_98"/>
          <p:cNvSpPr txBox="1"/>
          <p:nvPr>
            <p:ph idx="12" type="sldNum"/>
          </p:nvPr>
        </p:nvSpPr>
        <p:spPr>
          <a:xfrm>
            <a:off x="7001545" y="9700642"/>
            <a:ext cx="4533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gf037b8006f_0_101"/>
          <p:cNvSpPr txBox="1"/>
          <p:nvPr>
            <p:ph type="title"/>
          </p:nvPr>
        </p:nvSpPr>
        <p:spPr>
          <a:xfrm>
            <a:off x="257585" y="1155785"/>
            <a:ext cx="2320500" cy="15720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gf037b8006f_0_101"/>
          <p:cNvSpPr txBox="1"/>
          <p:nvPr>
            <p:ph idx="1" type="body"/>
          </p:nvPr>
        </p:nvSpPr>
        <p:spPr>
          <a:xfrm>
            <a:off x="257585" y="2911097"/>
            <a:ext cx="2320500" cy="5793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gf037b8006f_0_101"/>
          <p:cNvSpPr txBox="1"/>
          <p:nvPr>
            <p:ph idx="12" type="sldNum"/>
          </p:nvPr>
        </p:nvSpPr>
        <p:spPr>
          <a:xfrm>
            <a:off x="7001545" y="9700642"/>
            <a:ext cx="4533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gf037b8006f_0_105"/>
          <p:cNvSpPr/>
          <p:nvPr/>
        </p:nvSpPr>
        <p:spPr>
          <a:xfrm>
            <a:off x="0" y="10496302"/>
            <a:ext cx="7556400" cy="20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f037b8006f_0_105"/>
          <p:cNvSpPr txBox="1"/>
          <p:nvPr>
            <p:ph type="title"/>
          </p:nvPr>
        </p:nvSpPr>
        <p:spPr>
          <a:xfrm>
            <a:off x="405137" y="936423"/>
            <a:ext cx="4858200" cy="850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gf037b8006f_0_105"/>
          <p:cNvSpPr txBox="1"/>
          <p:nvPr>
            <p:ph idx="12" type="sldNum"/>
          </p:nvPr>
        </p:nvSpPr>
        <p:spPr>
          <a:xfrm>
            <a:off x="7001545" y="9700642"/>
            <a:ext cx="4533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gf037b8006f_0_109"/>
          <p:cNvSpPr/>
          <p:nvPr/>
        </p:nvSpPr>
        <p:spPr>
          <a:xfrm>
            <a:off x="3778250" y="-52"/>
            <a:ext cx="3778200" cy="1069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gf037b8006f_0_109"/>
          <p:cNvCxnSpPr/>
          <p:nvPr/>
        </p:nvCxnSpPr>
        <p:spPr>
          <a:xfrm>
            <a:off x="4156468" y="9351750"/>
            <a:ext cx="387000" cy="0"/>
          </a:xfrm>
          <a:prstGeom prst="straightConnector1">
            <a:avLst/>
          </a:prstGeom>
          <a:noFill/>
          <a:ln cap="flat" cmpd="sng" w="19050">
            <a:solidFill>
              <a:schemeClr val="lt1"/>
            </a:solidFill>
            <a:prstDash val="solid"/>
            <a:round/>
            <a:headEnd len="sm" w="sm" type="none"/>
            <a:tailEnd len="sm" w="sm" type="none"/>
          </a:ln>
        </p:spPr>
      </p:cxnSp>
      <p:sp>
        <p:nvSpPr>
          <p:cNvPr id="44" name="Google Shape;44;gf037b8006f_0_109"/>
          <p:cNvSpPr txBox="1"/>
          <p:nvPr>
            <p:ph type="title"/>
          </p:nvPr>
        </p:nvSpPr>
        <p:spPr>
          <a:xfrm>
            <a:off x="219406" y="1933121"/>
            <a:ext cx="3342900" cy="3715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gf037b8006f_0_109"/>
          <p:cNvSpPr txBox="1"/>
          <p:nvPr>
            <p:ph idx="1" type="subTitle"/>
          </p:nvPr>
        </p:nvSpPr>
        <p:spPr>
          <a:xfrm>
            <a:off x="219406" y="5760205"/>
            <a:ext cx="3342900" cy="3274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gf037b8006f_0_109"/>
          <p:cNvSpPr txBox="1"/>
          <p:nvPr>
            <p:ph idx="2" type="body"/>
          </p:nvPr>
        </p:nvSpPr>
        <p:spPr>
          <a:xfrm>
            <a:off x="4081948" y="1506515"/>
            <a:ext cx="3171000" cy="76866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gf037b8006f_0_109"/>
          <p:cNvSpPr txBox="1"/>
          <p:nvPr>
            <p:ph idx="12" type="sldNum"/>
          </p:nvPr>
        </p:nvSpPr>
        <p:spPr>
          <a:xfrm>
            <a:off x="7001545" y="9700642"/>
            <a:ext cx="453300" cy="818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f037b8006f_0_116"/>
          <p:cNvSpPr txBox="1"/>
          <p:nvPr>
            <p:ph idx="1" type="body"/>
          </p:nvPr>
        </p:nvSpPr>
        <p:spPr>
          <a:xfrm>
            <a:off x="264031" y="8776406"/>
            <a:ext cx="4957200" cy="1245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gf037b8006f_0_116"/>
          <p:cNvSpPr txBox="1"/>
          <p:nvPr>
            <p:ph idx="12" type="sldNum"/>
          </p:nvPr>
        </p:nvSpPr>
        <p:spPr>
          <a:xfrm>
            <a:off x="7001545" y="9700642"/>
            <a:ext cx="453300" cy="818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gf037b8006f_0_73"/>
          <p:cNvSpPr txBox="1"/>
          <p:nvPr>
            <p:ph type="title"/>
          </p:nvPr>
        </p:nvSpPr>
        <p:spPr>
          <a:xfrm>
            <a:off x="257585" y="657202"/>
            <a:ext cx="7041300" cy="17292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gf037b8006f_0_73"/>
          <p:cNvSpPr txBox="1"/>
          <p:nvPr>
            <p:ph idx="1" type="body"/>
          </p:nvPr>
        </p:nvSpPr>
        <p:spPr>
          <a:xfrm>
            <a:off x="257585" y="2548771"/>
            <a:ext cx="7041300" cy="69771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gf037b8006f_0_73"/>
          <p:cNvSpPr txBox="1"/>
          <p:nvPr>
            <p:ph idx="12" type="sldNum"/>
          </p:nvPr>
        </p:nvSpPr>
        <p:spPr>
          <a:xfrm>
            <a:off x="7001545" y="9700642"/>
            <a:ext cx="453300" cy="818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
          <p:cNvSpPr txBox="1"/>
          <p:nvPr>
            <p:ph type="title"/>
          </p:nvPr>
        </p:nvSpPr>
        <p:spPr>
          <a:xfrm>
            <a:off x="749966" y="1708967"/>
            <a:ext cx="6067500" cy="54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HYPERLOCAL ECONOMY</a:t>
            </a:r>
            <a:endParaRPr/>
          </a:p>
        </p:txBody>
      </p:sp>
      <p:sp>
        <p:nvSpPr>
          <p:cNvPr id="81" name="Google Shape;81;p1"/>
          <p:cNvSpPr/>
          <p:nvPr/>
        </p:nvSpPr>
        <p:spPr>
          <a:xfrm>
            <a:off x="749951" y="5161818"/>
            <a:ext cx="3409299" cy="48522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
          <p:cNvSpPr txBox="1"/>
          <p:nvPr/>
        </p:nvSpPr>
        <p:spPr>
          <a:xfrm>
            <a:off x="4464050" y="2744874"/>
            <a:ext cx="2438400" cy="74174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Think not only Pizza but also house maintenance, grooming, and many other services valuable to you. Here not only the speed is an attraction but the fact that products come from their very trusted shops well known to them is also an added advantage.</a:t>
            </a:r>
            <a:endParaRPr/>
          </a:p>
          <a:p>
            <a:pPr indent="0" lvl="0" marL="0" marR="0" rtl="0" algn="l">
              <a:spcBef>
                <a:spcPts val="0"/>
              </a:spcBef>
              <a:spcAft>
                <a:spcPts val="0"/>
              </a:spcAft>
              <a:buNone/>
            </a:pP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All these day to day services are based on the ”Hyperlocal” Business Model. As the name suggests, to meet demand, on-demand aggregators build a channelized workforce to deliver products in the shortest time possible. The demanded goods are sourced, locally, from merchants operating out of brick &amp; mortar stores. The hyperlocal platform forms an instance of sharing economy where the aggregator receives funds in the form of commissions from both the parties involved in the transaction: the buyer and the seller to keep their business rolling.</a:t>
            </a:r>
            <a:endParaRPr/>
          </a:p>
          <a:p>
            <a:pPr indent="0" lvl="0" marL="0" marR="0" rtl="0" algn="l">
              <a:spcBef>
                <a:spcPts val="0"/>
              </a:spcBef>
              <a:spcAft>
                <a:spcPts val="0"/>
              </a:spcAft>
              <a:buNone/>
            </a:pPr>
            <a:br>
              <a:rPr lang="en-US" sz="1400">
                <a:solidFill>
                  <a:schemeClr val="dk1"/>
                </a:solidFill>
                <a:latin typeface="Calibri"/>
                <a:ea typeface="Calibri"/>
                <a:cs typeface="Calibri"/>
                <a:sym typeface="Calibri"/>
              </a:rPr>
            </a:b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83" name="Google Shape;83;p1"/>
          <p:cNvSpPr txBox="1"/>
          <p:nvPr/>
        </p:nvSpPr>
        <p:spPr>
          <a:xfrm>
            <a:off x="757390" y="2987675"/>
            <a:ext cx="2792260" cy="25083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Have you all craved pizza on a Sunday afternoon? What did you do next ? You took this task to your mobile phone, went on one of the food delivery apps, chose what you liked and ordered it. The pizza was delivered in a few minutes and yes that's how it became one special Sunday!</a:t>
            </a:r>
            <a:endParaRPr/>
          </a:p>
          <a:p>
            <a:pPr indent="0" lvl="0" marL="0" marR="0" rtl="0" algn="l">
              <a:spcBef>
                <a:spcPts val="0"/>
              </a:spcBef>
              <a:spcAft>
                <a:spcPts val="0"/>
              </a:spcAft>
              <a:buNone/>
            </a:pPr>
            <a:br>
              <a:rPr lang="en-US" sz="13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ph type="title"/>
          </p:nvPr>
        </p:nvSpPr>
        <p:spPr>
          <a:xfrm>
            <a:off x="241179" y="1158785"/>
            <a:ext cx="7938731" cy="293670"/>
          </a:xfrm>
          <a:prstGeom prst="rect">
            <a:avLst/>
          </a:prstGeom>
          <a:noFill/>
          <a:ln>
            <a:noFill/>
          </a:ln>
        </p:spPr>
        <p:txBody>
          <a:bodyPr anchorCtr="0" anchor="t" bIns="0" lIns="0" spcFirstLastPara="1" rIns="0" wrap="square" tIns="16500">
            <a:spAutoFit/>
          </a:bodyPr>
          <a:lstStyle/>
          <a:p>
            <a:pPr indent="0" lvl="0" marL="12700" rtl="0" algn="l">
              <a:spcBef>
                <a:spcPts val="0"/>
              </a:spcBef>
              <a:spcAft>
                <a:spcPts val="0"/>
              </a:spcAft>
              <a:buNone/>
            </a:pPr>
            <a:r>
              <a:rPr b="1" lang="en-US" sz="1800"/>
              <a:t>ABOUT PEPPERTAP</a:t>
            </a:r>
            <a:endParaRPr/>
          </a:p>
        </p:txBody>
      </p:sp>
      <p:sp>
        <p:nvSpPr>
          <p:cNvPr id="186" name="Google Shape;186;p10"/>
          <p:cNvSpPr txBox="1"/>
          <p:nvPr/>
        </p:nvSpPr>
        <p:spPr>
          <a:xfrm>
            <a:off x="2151625" y="488313"/>
            <a:ext cx="2709162" cy="3770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50">
                <a:solidFill>
                  <a:schemeClr val="dk1"/>
                </a:solidFill>
                <a:latin typeface="Arial"/>
                <a:ea typeface="Arial"/>
                <a:cs typeface="Arial"/>
                <a:sym typeface="Arial"/>
              </a:rPr>
              <a:t>CASE STUDY</a:t>
            </a:r>
            <a:endParaRPr sz="4500">
              <a:solidFill>
                <a:schemeClr val="dk1"/>
              </a:solidFill>
              <a:latin typeface="Calibri"/>
              <a:ea typeface="Calibri"/>
              <a:cs typeface="Calibri"/>
              <a:sym typeface="Calibri"/>
            </a:endParaRPr>
          </a:p>
        </p:txBody>
      </p:sp>
      <p:pic>
        <p:nvPicPr>
          <p:cNvPr id="187" name="Google Shape;187;p10"/>
          <p:cNvPicPr preferRelativeResize="0"/>
          <p:nvPr/>
        </p:nvPicPr>
        <p:blipFill rotWithShape="1">
          <a:blip r:embed="rId3">
            <a:alphaModFix/>
          </a:blip>
          <a:srcRect b="0" l="0" r="0" t="0"/>
          <a:stretch/>
        </p:blipFill>
        <p:spPr>
          <a:xfrm>
            <a:off x="5209687" y="-14447"/>
            <a:ext cx="1293565" cy="880158"/>
          </a:xfrm>
          <a:prstGeom prst="rect">
            <a:avLst/>
          </a:prstGeom>
          <a:noFill/>
          <a:ln>
            <a:noFill/>
          </a:ln>
        </p:spPr>
      </p:pic>
      <p:sp>
        <p:nvSpPr>
          <p:cNvPr id="188" name="Google Shape;188;p10"/>
          <p:cNvSpPr txBox="1"/>
          <p:nvPr/>
        </p:nvSpPr>
        <p:spPr>
          <a:xfrm>
            <a:off x="190665" y="1459626"/>
            <a:ext cx="7064848"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PepperTap provided an online shopping platform that addressed customers' need to buy groceries from local markets by delivering the goods to their doorsteps. It targets buyers from different groups of cities, divided into three tiers. The service helps solve the problems of long queues in the market, limited parking spaces and manipulative intermediaries.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Arial"/>
                <a:ea typeface="Arial"/>
                <a:cs typeface="Arial"/>
                <a:sym typeface="Arial"/>
              </a:rPr>
              <a:t>PepperTap ran total 4 rounds of funding – a seed round, one Series A round in April 2015, and two series B rounds in September and December 2015, respectively. Over these four rounds, the company raised a massive USD 51.2 million.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Arial"/>
                <a:ea typeface="Arial"/>
                <a:cs typeface="Arial"/>
                <a:sym typeface="Arial"/>
              </a:rPr>
              <a:t> By late 2015, the company was operational in nearly 25 cities. It became the third-largest grocery delivery service in India and delivered 20,000 orders daily. Their service, especially their app, was being received exceptionally well. Around 30 – 40% of PepperTap's orders came in through their app.</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Arial"/>
                <a:ea typeface="Arial"/>
                <a:cs typeface="Arial"/>
                <a:sym typeface="Arial"/>
              </a:rPr>
              <a:t>In April 2016, PepperTap announced that it was pulling its shutters down for good. From a few months, they had started scaling back on cities and had undergone a few massive rounds of layoffs as well.</a:t>
            </a:r>
            <a:endParaRPr sz="1800">
              <a:solidFill>
                <a:schemeClr val="dk1"/>
              </a:solidFill>
              <a:latin typeface="Calibri"/>
              <a:ea typeface="Calibri"/>
              <a:cs typeface="Calibri"/>
              <a:sym typeface="Calibri"/>
            </a:endParaRPr>
          </a:p>
        </p:txBody>
      </p:sp>
      <p:sp>
        <p:nvSpPr>
          <p:cNvPr id="189" name="Google Shape;189;p10"/>
          <p:cNvSpPr txBox="1"/>
          <p:nvPr/>
        </p:nvSpPr>
        <p:spPr>
          <a:xfrm>
            <a:off x="112584" y="3773444"/>
            <a:ext cx="55853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Why did PepperTap fold the cards?</a:t>
            </a:r>
            <a:endParaRPr sz="1800">
              <a:solidFill>
                <a:schemeClr val="dk1"/>
              </a:solidFill>
              <a:latin typeface="Arial"/>
              <a:ea typeface="Arial"/>
              <a:cs typeface="Arial"/>
              <a:sym typeface="Arial"/>
            </a:endParaRPr>
          </a:p>
        </p:txBody>
      </p:sp>
      <p:sp>
        <p:nvSpPr>
          <p:cNvPr id="190" name="Google Shape;190;p10"/>
          <p:cNvSpPr txBox="1"/>
          <p:nvPr/>
        </p:nvSpPr>
        <p:spPr>
          <a:xfrm>
            <a:off x="207315" y="4129711"/>
            <a:ext cx="7082225" cy="3511859"/>
          </a:xfrm>
          <a:prstGeom prst="rect">
            <a:avLst/>
          </a:prstGeom>
          <a:solidFill>
            <a:srgbClr val="FFF952"/>
          </a:solidFill>
          <a:ln>
            <a:noFill/>
          </a:ln>
        </p:spPr>
        <p:txBody>
          <a:bodyPr anchorCtr="0" anchor="t" bIns="0" lIns="0" spcFirstLastPara="1" rIns="0" wrap="square" tIns="3175">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Problem 1</a:t>
            </a:r>
            <a:r>
              <a:rPr lang="en-US" sz="1200">
                <a:solidFill>
                  <a:schemeClr val="dk1"/>
                </a:solidFill>
                <a:latin typeface="Arial"/>
                <a:ea typeface="Arial"/>
                <a:cs typeface="Arial"/>
                <a:sym typeface="Arial"/>
              </a:rPr>
              <a:t>:</a:t>
            </a:r>
            <a:r>
              <a:rPr b="1" lang="en-US" sz="1200">
                <a:solidFill>
                  <a:schemeClr val="dk1"/>
                </a:solidFill>
                <a:latin typeface="Arial"/>
                <a:ea typeface="Arial"/>
                <a:cs typeface="Arial"/>
                <a:sym typeface="Arial"/>
              </a:rPr>
              <a:t>Unsustainable Cash Burn</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The discounting and offer model left the company struggling, and it also proved to be an inconducive cash burn system after the initial few months.They could reel back their discounts as some customers might still be loyal because the service was good. However, they knew this wasn't going to go down well because they realized that the discounts attracted the customers and not their loyalty after a few test rounds.</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en-US" sz="1200">
                <a:solidFill>
                  <a:schemeClr val="dk1"/>
                </a:solidFill>
                <a:latin typeface="Arial"/>
                <a:ea typeface="Arial"/>
                <a:cs typeface="Arial"/>
                <a:sym typeface="Arial"/>
              </a:rPr>
              <a:t>Problem 2: No Inventory</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PepperTap was one of the few startups that did not own any inventory at all. They didn't sell products that were under their control. They only collated inventories that were there with other grocery stores and then updated their offerings.Now, the rate at which orders were coming in, the inventories from each store and each city had to get updated at least thrice a day to not confirm charges that were not in stock. This was a very unfeasible venture, making PepperTap lose steam since many inventory glitches and many orders had to be cancelled.Moreover, PepperTap was making no money from the groceries it was selling.</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en-US" sz="1200">
                <a:solidFill>
                  <a:schemeClr val="dk1"/>
                </a:solidFill>
                <a:latin typeface="Arial"/>
                <a:ea typeface="Arial"/>
                <a:cs typeface="Arial"/>
                <a:sym typeface="Arial"/>
              </a:rPr>
              <a:t>Problem 3: 2016 Funding Drought</a:t>
            </a:r>
            <a:br>
              <a:rPr b="1"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2016 was a bad year for startups all across India. A complete and utter lack of funding, and the growth of a lot of companies stagnated, reduced, or was massively hit. The company was not making any money from sales and also had a high cash-burn business model. This, coupled with a lack of funding, put tremendous pressure. This pressure ultimately forced PepperTap to shut down in April 2016.</a:t>
            </a:r>
            <a:endParaRPr sz="1200">
              <a:solidFill>
                <a:schemeClr val="dk1"/>
              </a:solidFill>
              <a:latin typeface="Arial"/>
              <a:ea typeface="Arial"/>
              <a:cs typeface="Arial"/>
              <a:sym typeface="Arial"/>
            </a:endParaRPr>
          </a:p>
        </p:txBody>
      </p:sp>
      <p:sp>
        <p:nvSpPr>
          <p:cNvPr id="191" name="Google Shape;191;p10"/>
          <p:cNvSpPr txBox="1"/>
          <p:nvPr/>
        </p:nvSpPr>
        <p:spPr>
          <a:xfrm>
            <a:off x="177317" y="8114949"/>
            <a:ext cx="7082226" cy="2403863"/>
          </a:xfrm>
          <a:prstGeom prst="rect">
            <a:avLst/>
          </a:prstGeom>
          <a:solidFill>
            <a:srgbClr val="FFF952"/>
          </a:solidFill>
          <a:ln>
            <a:noFill/>
          </a:ln>
        </p:spPr>
        <p:txBody>
          <a:bodyPr anchorCtr="0" anchor="t" bIns="0" lIns="0" spcFirstLastPara="1" rIns="0" wrap="square" tIns="3175">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Solution 1:</a:t>
            </a:r>
            <a:r>
              <a:rPr lang="en-US" sz="1200">
                <a:solidFill>
                  <a:schemeClr val="dk1"/>
                </a:solidFill>
                <a:latin typeface="Arial"/>
                <a:ea typeface="Arial"/>
                <a:cs typeface="Arial"/>
                <a:sym typeface="Arial"/>
              </a:rPr>
              <a:t>Instead of focusing on gaining customers quickly by giving away discounts, PepperTap could've focused on solving smaller challenge first and develop a profitable and sustainable business model. Instead of spending on marketing and promotions, PepperTap could've spent on technology to make their app stronger in terms of user-friendliness and giving store users a great product.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en-US" sz="1200">
                <a:solidFill>
                  <a:schemeClr val="dk1"/>
                </a:solidFill>
                <a:latin typeface="Arial"/>
                <a:ea typeface="Arial"/>
                <a:cs typeface="Arial"/>
                <a:sym typeface="Arial"/>
              </a:rPr>
              <a:t>Solution 2: </a:t>
            </a:r>
            <a:r>
              <a:rPr lang="en-US" sz="1200">
                <a:solidFill>
                  <a:schemeClr val="dk1"/>
                </a:solidFill>
                <a:latin typeface="Arial"/>
                <a:ea typeface="Arial"/>
                <a:cs typeface="Arial"/>
                <a:sym typeface="Arial"/>
              </a:rPr>
              <a:t>PepperTap launched 2 hours delivery model in Tier III cities. It rarely takes more than 10 minutes for shoppers in Tier III cities to go to a store to purchase their things. Therefore, PepperTap's two-hour delivery service wasn't very enticing in these Tier 3 markets, where customers have far more time at their disposal and are generally not in a hurry. Instead, PepperTap should have focused its efforts on perfecting logistics in Tier 1 cities where customers would have been more responsive to PepperTap's service promise.</a:t>
            </a:r>
            <a:endParaRPr/>
          </a:p>
          <a:p>
            <a:pPr indent="0" lvl="0" marL="0" marR="0" rtl="0" algn="l">
              <a:spcBef>
                <a:spcPts val="0"/>
              </a:spcBef>
              <a:spcAft>
                <a:spcPts val="0"/>
              </a:spcAft>
              <a:buNone/>
            </a:pPr>
            <a:r>
              <a:rPr b="1" lang="en-US" sz="1200">
                <a:solidFill>
                  <a:schemeClr val="dk1"/>
                </a:solidFill>
                <a:latin typeface="Arial"/>
                <a:ea typeface="Arial"/>
                <a:cs typeface="Arial"/>
                <a:sym typeface="Arial"/>
              </a:rPr>
              <a:t>Solution 3: </a:t>
            </a:r>
            <a:r>
              <a:rPr lang="en-US" sz="1200">
                <a:solidFill>
                  <a:schemeClr val="dk1"/>
                </a:solidFill>
                <a:latin typeface="Arial"/>
                <a:ea typeface="Arial"/>
                <a:cs typeface="Arial"/>
                <a:sym typeface="Arial"/>
              </a:rPr>
              <a:t>They could've followed their competitor's business model of building their own inventory system and building their own branded products. Although it comes with the challenges of maintaining the inventory, avoiding waste etc., there could be a way to achieve profitability.</a:t>
            </a:r>
            <a:endParaRPr sz="1200">
              <a:solidFill>
                <a:schemeClr val="dk1"/>
              </a:solidFill>
              <a:latin typeface="Arial"/>
              <a:ea typeface="Arial"/>
              <a:cs typeface="Arial"/>
              <a:sym typeface="Arial"/>
            </a:endParaRPr>
          </a:p>
        </p:txBody>
      </p:sp>
      <p:sp>
        <p:nvSpPr>
          <p:cNvPr id="192" name="Google Shape;192;p10"/>
          <p:cNvSpPr txBox="1"/>
          <p:nvPr/>
        </p:nvSpPr>
        <p:spPr>
          <a:xfrm>
            <a:off x="113296" y="7757966"/>
            <a:ext cx="50521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The solutions for the problems!</a:t>
            </a:r>
            <a:endParaRPr b="1"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ph type="title"/>
          </p:nvPr>
        </p:nvSpPr>
        <p:spPr>
          <a:xfrm>
            <a:off x="241179" y="1158785"/>
            <a:ext cx="7938731" cy="293670"/>
          </a:xfrm>
          <a:prstGeom prst="rect">
            <a:avLst/>
          </a:prstGeom>
          <a:noFill/>
          <a:ln>
            <a:noFill/>
          </a:ln>
        </p:spPr>
        <p:txBody>
          <a:bodyPr anchorCtr="0" anchor="t" bIns="0" lIns="0" spcFirstLastPara="1" rIns="0" wrap="square" tIns="16500">
            <a:spAutoFit/>
          </a:bodyPr>
          <a:lstStyle/>
          <a:p>
            <a:pPr indent="0" lvl="0" marL="12700" rtl="0" algn="l">
              <a:spcBef>
                <a:spcPts val="0"/>
              </a:spcBef>
              <a:spcAft>
                <a:spcPts val="0"/>
              </a:spcAft>
              <a:buNone/>
            </a:pPr>
            <a:r>
              <a:rPr b="1" lang="en-US" sz="1800"/>
              <a:t>ABOUT HOMEJOY</a:t>
            </a:r>
            <a:endParaRPr/>
          </a:p>
        </p:txBody>
      </p:sp>
      <p:sp>
        <p:nvSpPr>
          <p:cNvPr id="198" name="Google Shape;198;p11"/>
          <p:cNvSpPr txBox="1"/>
          <p:nvPr/>
        </p:nvSpPr>
        <p:spPr>
          <a:xfrm>
            <a:off x="2151625" y="488313"/>
            <a:ext cx="2709162" cy="3770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50">
                <a:solidFill>
                  <a:schemeClr val="dk1"/>
                </a:solidFill>
                <a:latin typeface="Arial"/>
                <a:ea typeface="Arial"/>
                <a:cs typeface="Arial"/>
                <a:sym typeface="Arial"/>
              </a:rPr>
              <a:t>CASE STUDY</a:t>
            </a:r>
            <a:endParaRPr sz="4500">
              <a:solidFill>
                <a:schemeClr val="dk1"/>
              </a:solidFill>
              <a:latin typeface="Calibri"/>
              <a:ea typeface="Calibri"/>
              <a:cs typeface="Calibri"/>
              <a:sym typeface="Calibri"/>
            </a:endParaRPr>
          </a:p>
        </p:txBody>
      </p:sp>
      <p:sp>
        <p:nvSpPr>
          <p:cNvPr id="199" name="Google Shape;199;p11"/>
          <p:cNvSpPr txBox="1"/>
          <p:nvPr/>
        </p:nvSpPr>
        <p:spPr>
          <a:xfrm>
            <a:off x="175690" y="1519517"/>
            <a:ext cx="6974890"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Home cleaning represents an estimated $400 billion global market that many believe is ripe for an Uber-like overhaul. Homejoy was one of the first of its kind to market. Using logistics algorithms to connect homeowners with contract-for-hire cleaners and schedule visits easily, it drew the attention of venture capitalists hunting for new "gig economy" unicorns and eventually raised some $40 million from Google Ventures and PayPal co-founder Max Levchin, among others.</a:t>
            </a:r>
            <a:endParaRPr sz="1300">
              <a:solidFill>
                <a:schemeClr val="dk1"/>
              </a:solidFill>
              <a:latin typeface="Arial"/>
              <a:ea typeface="Arial"/>
              <a:cs typeface="Arial"/>
              <a:sym typeface="Arial"/>
            </a:endParaRPr>
          </a:p>
          <a:p>
            <a:pPr indent="0" lvl="0" marL="0" marR="0" rtl="0" algn="l">
              <a:spcBef>
                <a:spcPts val="0"/>
              </a:spcBef>
              <a:spcAft>
                <a:spcPts val="0"/>
              </a:spcAft>
              <a:buNone/>
            </a:pPr>
            <a:r>
              <a:rPr lang="en-US" sz="1300">
                <a:solidFill>
                  <a:schemeClr val="dk1"/>
                </a:solidFill>
                <a:latin typeface="Arial"/>
                <a:ea typeface="Arial"/>
                <a:cs typeface="Arial"/>
                <a:sym typeface="Arial"/>
              </a:rPr>
              <a:t>Less than two years later, it hit the wall. After a period of torrid growth, the founders suddenly announced they had run out of money and had to shut the doors for good. Months of triage had produced no new investor or potential buyer. It became not just another failed high-risk venture but a stark cautionary tale for the entire on-demand economy.</a:t>
            </a:r>
            <a:endParaRPr sz="1300">
              <a:solidFill>
                <a:schemeClr val="dk1"/>
              </a:solidFill>
              <a:latin typeface="Arial"/>
              <a:ea typeface="Arial"/>
              <a:cs typeface="Arial"/>
              <a:sym typeface="Arial"/>
            </a:endParaRPr>
          </a:p>
        </p:txBody>
      </p:sp>
      <p:sp>
        <p:nvSpPr>
          <p:cNvPr id="200" name="Google Shape;200;p11"/>
          <p:cNvSpPr txBox="1"/>
          <p:nvPr/>
        </p:nvSpPr>
        <p:spPr>
          <a:xfrm>
            <a:off x="82607" y="3473820"/>
            <a:ext cx="55853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Why did Homejoy fold the cards?</a:t>
            </a:r>
            <a:endParaRPr sz="1800">
              <a:solidFill>
                <a:schemeClr val="dk1"/>
              </a:solidFill>
              <a:latin typeface="Arial"/>
              <a:ea typeface="Arial"/>
              <a:cs typeface="Arial"/>
              <a:sym typeface="Arial"/>
            </a:endParaRPr>
          </a:p>
        </p:txBody>
      </p:sp>
      <p:sp>
        <p:nvSpPr>
          <p:cNvPr id="201" name="Google Shape;201;p11"/>
          <p:cNvSpPr txBox="1"/>
          <p:nvPr/>
        </p:nvSpPr>
        <p:spPr>
          <a:xfrm>
            <a:off x="177342" y="3830097"/>
            <a:ext cx="6917302" cy="3542636"/>
          </a:xfrm>
          <a:prstGeom prst="rect">
            <a:avLst/>
          </a:prstGeom>
          <a:solidFill>
            <a:srgbClr val="FFF952"/>
          </a:solidFill>
          <a:ln>
            <a:noFill/>
          </a:ln>
        </p:spPr>
        <p:txBody>
          <a:bodyPr anchorCtr="0" anchor="t" bIns="0" lIns="0" spcFirstLastPara="1" rIns="0" wrap="square" tIns="3175">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Problem 1:</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300">
                <a:solidFill>
                  <a:schemeClr val="dk1"/>
                </a:solidFill>
                <a:latin typeface="Arial"/>
                <a:ea typeface="Arial"/>
                <a:cs typeface="Arial"/>
                <a:sym typeface="Arial"/>
              </a:rPr>
              <a:t>Customers only used the initial promotional offer.Homejoy relied heavily on deal sites like Groupon to gain new customers. After the initial promotion offer had been used, very few customers made another booking. Only about 15-20% of the customers booked again within a month, compared to the larger rival Handy, who states that 35% of their customers booked again within the same period.</a:t>
            </a:r>
            <a:endParaRPr sz="13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Problem 2:</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300">
                <a:solidFill>
                  <a:schemeClr val="dk1"/>
                </a:solidFill>
                <a:latin typeface="Arial"/>
                <a:ea typeface="Arial"/>
                <a:cs typeface="Arial"/>
                <a:sym typeface="Arial"/>
              </a:rPr>
              <a:t>Expansion to other markets happened too fast.Homejoy received funding of $38 million in 2013, and with this large amount, the investors expect an equally significant growth. To meet these expectations, Homejoy expanded quickly- At one point opening in 30 cities in six months. The expansion was costly as Homejoy customer acquisitions were through discounted deals.</a:t>
            </a:r>
            <a:endParaRPr sz="13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Problem 3:</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300">
                <a:solidFill>
                  <a:schemeClr val="dk1"/>
                </a:solidFill>
                <a:latin typeface="Arial"/>
                <a:ea typeface="Arial"/>
                <a:cs typeface="Arial"/>
                <a:sym typeface="Arial"/>
              </a:rPr>
              <a:t>Not allowed training the independent contractors. Homejoy's cleaners were independent contractors, which meant they were banned from giving them any basic training on cleaning a house. Even though they had never cleaned professionally before, this restrain leads to uneven quality of the service.</a:t>
            </a:r>
            <a:endParaRPr sz="1300">
              <a:solidFill>
                <a:schemeClr val="dk1"/>
              </a:solidFill>
              <a:latin typeface="Arial"/>
              <a:ea typeface="Arial"/>
              <a:cs typeface="Arial"/>
              <a:sym typeface="Arial"/>
            </a:endParaRPr>
          </a:p>
        </p:txBody>
      </p:sp>
      <p:sp>
        <p:nvSpPr>
          <p:cNvPr id="202" name="Google Shape;202;p11"/>
          <p:cNvSpPr txBox="1"/>
          <p:nvPr/>
        </p:nvSpPr>
        <p:spPr>
          <a:xfrm>
            <a:off x="177344" y="7740388"/>
            <a:ext cx="6977275" cy="2727432"/>
          </a:xfrm>
          <a:prstGeom prst="rect">
            <a:avLst/>
          </a:prstGeom>
          <a:solidFill>
            <a:srgbClr val="FFF952"/>
          </a:solidFill>
          <a:ln>
            <a:noFill/>
          </a:ln>
        </p:spPr>
        <p:txBody>
          <a:bodyPr anchorCtr="0" anchor="t" bIns="0" lIns="0" spcFirstLastPara="1" rIns="0" wrap="square" tIns="3175">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Solution 1:</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300">
                <a:solidFill>
                  <a:schemeClr val="dk1"/>
                </a:solidFill>
                <a:latin typeface="Arial"/>
                <a:ea typeface="Arial"/>
                <a:cs typeface="Arial"/>
                <a:sym typeface="Arial"/>
              </a:rPr>
              <a:t>Using promotional offers as a good way to start acquiring customers. However, to gain new customers, you also can use other channels such as social media, paid marketing, word-of-mouth etc. </a:t>
            </a:r>
            <a:endParaRPr sz="13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Solution 2:</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300">
                <a:solidFill>
                  <a:schemeClr val="dk1"/>
                </a:solidFill>
                <a:latin typeface="Arial"/>
                <a:ea typeface="Arial"/>
                <a:cs typeface="Arial"/>
                <a:sym typeface="Arial"/>
              </a:rPr>
              <a:t>Studies have shown that "Premature scaling" is killing startups. One aspect of this concept is putting too much money on customer acquisition before the product is ready. To start on a smaller scale could have helped Homejoy. </a:t>
            </a:r>
            <a:endParaRPr sz="13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Solution 3:</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Arial"/>
                <a:ea typeface="Arial"/>
                <a:cs typeface="Arial"/>
                <a:sym typeface="Arial"/>
              </a:rPr>
              <a:t>The New York-based on-demand cleaning service MyClean used a contractor model at the start. However, as they received bad reviews, they changed their approach to an employee model. Homejoy could have considered changing their system and hired employees instead of easier control of their service quality.  </a:t>
            </a:r>
            <a:endParaRPr/>
          </a:p>
        </p:txBody>
      </p:sp>
      <p:sp>
        <p:nvSpPr>
          <p:cNvPr id="203" name="Google Shape;203;p11"/>
          <p:cNvSpPr txBox="1"/>
          <p:nvPr/>
        </p:nvSpPr>
        <p:spPr>
          <a:xfrm>
            <a:off x="83319" y="7368455"/>
            <a:ext cx="50521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The solutions for the problems!</a:t>
            </a:r>
            <a:endParaRPr b="1" sz="1800">
              <a:solidFill>
                <a:schemeClr val="dk1"/>
              </a:solidFill>
              <a:latin typeface="Arial"/>
              <a:ea typeface="Arial"/>
              <a:cs typeface="Arial"/>
              <a:sym typeface="Arial"/>
            </a:endParaRPr>
          </a:p>
        </p:txBody>
      </p:sp>
      <p:pic>
        <p:nvPicPr>
          <p:cNvPr id="204" name="Google Shape;204;p11"/>
          <p:cNvPicPr preferRelativeResize="0"/>
          <p:nvPr/>
        </p:nvPicPr>
        <p:blipFill rotWithShape="1">
          <a:blip r:embed="rId3">
            <a:alphaModFix/>
          </a:blip>
          <a:srcRect b="0" l="0" r="0" t="0"/>
          <a:stretch/>
        </p:blipFill>
        <p:spPr>
          <a:xfrm>
            <a:off x="3958714" y="255009"/>
            <a:ext cx="2847087" cy="52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pSp>
        <p:nvGrpSpPr>
          <p:cNvPr id="209" name="Google Shape;209;p12"/>
          <p:cNvGrpSpPr/>
          <p:nvPr/>
        </p:nvGrpSpPr>
        <p:grpSpPr>
          <a:xfrm>
            <a:off x="749929" y="0"/>
            <a:ext cx="6812920" cy="10696575"/>
            <a:chOff x="749929" y="0"/>
            <a:chExt cx="6812920" cy="10696575"/>
          </a:xfrm>
        </p:grpSpPr>
        <p:sp>
          <p:nvSpPr>
            <p:cNvPr id="210" name="Google Shape;210;p12"/>
            <p:cNvSpPr/>
            <p:nvPr/>
          </p:nvSpPr>
          <p:spPr>
            <a:xfrm>
              <a:off x="5948720" y="0"/>
              <a:ext cx="1614129" cy="106965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2"/>
            <p:cNvSpPr/>
            <p:nvPr/>
          </p:nvSpPr>
          <p:spPr>
            <a:xfrm>
              <a:off x="749929" y="915168"/>
              <a:ext cx="6092190" cy="124460"/>
            </a:xfrm>
            <a:custGeom>
              <a:rect b="b" l="l" r="r" t="t"/>
              <a:pathLst>
                <a:path extrusionOk="0" h="124459" w="6092190">
                  <a:moveTo>
                    <a:pt x="0" y="123928"/>
                  </a:moveTo>
                  <a:lnTo>
                    <a:pt x="0" y="0"/>
                  </a:lnTo>
                  <a:lnTo>
                    <a:pt x="6091579" y="0"/>
                  </a:lnTo>
                  <a:lnTo>
                    <a:pt x="6091579" y="123928"/>
                  </a:lnTo>
                  <a:lnTo>
                    <a:pt x="0" y="123928"/>
                  </a:lnTo>
                  <a:close/>
                </a:path>
              </a:pathLst>
            </a:custGeom>
            <a:solidFill>
              <a:srgbClr val="FFF95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2" name="Google Shape;212;p12"/>
          <p:cNvSpPr txBox="1"/>
          <p:nvPr/>
        </p:nvSpPr>
        <p:spPr>
          <a:xfrm>
            <a:off x="762650" y="391002"/>
            <a:ext cx="2011045" cy="215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50">
                <a:solidFill>
                  <a:srgbClr val="4E4E4E"/>
                </a:solidFill>
                <a:latin typeface="Arial"/>
                <a:ea typeface="Arial"/>
                <a:cs typeface="Arial"/>
                <a:sym typeface="Arial"/>
              </a:rPr>
              <a:t>Q1 FINANCIAL REPORT</a:t>
            </a:r>
            <a:endParaRPr sz="1250">
              <a:solidFill>
                <a:schemeClr val="dk1"/>
              </a:solidFill>
              <a:latin typeface="Arial"/>
              <a:ea typeface="Arial"/>
              <a:cs typeface="Arial"/>
              <a:sym typeface="Arial"/>
            </a:endParaRPr>
          </a:p>
        </p:txBody>
      </p:sp>
      <p:sp>
        <p:nvSpPr>
          <p:cNvPr id="213" name="Google Shape;213;p12"/>
          <p:cNvSpPr txBox="1"/>
          <p:nvPr>
            <p:ph type="title"/>
          </p:nvPr>
        </p:nvSpPr>
        <p:spPr>
          <a:xfrm>
            <a:off x="745151" y="1460738"/>
            <a:ext cx="6072600" cy="613200"/>
          </a:xfrm>
          <a:prstGeom prst="rect">
            <a:avLst/>
          </a:prstGeom>
          <a:noFill/>
          <a:ln>
            <a:noFill/>
          </a:ln>
        </p:spPr>
        <p:txBody>
          <a:bodyPr anchorCtr="0" anchor="t" bIns="0" lIns="0" spcFirstLastPara="1" rIns="0" wrap="square" tIns="81275">
            <a:spAutoFit/>
          </a:bodyPr>
          <a:lstStyle/>
          <a:p>
            <a:pPr indent="0" lvl="0" marL="12700" marR="5080" rtl="0" algn="l">
              <a:lnSpc>
                <a:spcPct val="108205"/>
              </a:lnSpc>
              <a:spcBef>
                <a:spcPts val="0"/>
              </a:spcBef>
              <a:spcAft>
                <a:spcPts val="0"/>
              </a:spcAft>
              <a:buNone/>
            </a:pPr>
            <a:r>
              <a:rPr lang="en-US"/>
              <a:t>Conclusion</a:t>
            </a:r>
            <a:endParaRPr/>
          </a:p>
        </p:txBody>
      </p:sp>
      <p:sp>
        <p:nvSpPr>
          <p:cNvPr id="214" name="Google Shape;214;p12"/>
          <p:cNvSpPr txBox="1"/>
          <p:nvPr/>
        </p:nvSpPr>
        <p:spPr>
          <a:xfrm>
            <a:off x="762650" y="2209374"/>
            <a:ext cx="4946021" cy="3058530"/>
          </a:xfrm>
          <a:prstGeom prst="rect">
            <a:avLst/>
          </a:prstGeom>
          <a:noFill/>
          <a:ln>
            <a:noFill/>
          </a:ln>
        </p:spPr>
        <p:txBody>
          <a:bodyPr anchorCtr="0" anchor="t" bIns="0" lIns="0" spcFirstLastPara="1" rIns="0" wrap="square" tIns="11425">
            <a:spAutoFit/>
          </a:bodyPr>
          <a:lstStyle/>
          <a:p>
            <a:pPr indent="0" lvl="0" marL="0" marR="0" rtl="0" algn="l">
              <a:spcBef>
                <a:spcPts val="0"/>
              </a:spcBef>
              <a:spcAft>
                <a:spcPts val="0"/>
              </a:spcAft>
              <a:buNone/>
            </a:pPr>
            <a:r>
              <a:rPr b="0" i="0" lang="en-US" sz="1300" u="none" strike="noStrike">
                <a:solidFill>
                  <a:srgbClr val="000000"/>
                </a:solidFill>
                <a:latin typeface="Arial"/>
                <a:ea typeface="Arial"/>
                <a:cs typeface="Arial"/>
                <a:sym typeface="Arial"/>
              </a:rPr>
              <a:t>The hyperlocal industry is rapidly transforming and will register a CAGR of 17.9% from 2021 to 2027. Despite the challenges associated with the expansion of these services into micro-interior regions, building trust among the local customers, limited margins due to the regulated maximum retail price, poor quality of systems and internet accessibility in target retail stores, technophobic customers, etc. the industry still is poised to grow.</a:t>
            </a:r>
            <a:endParaRPr b="0" sz="1300">
              <a:solidFill>
                <a:schemeClr val="dk1"/>
              </a:solidFill>
              <a:latin typeface="Arial"/>
              <a:ea typeface="Arial"/>
              <a:cs typeface="Arial"/>
              <a:sym typeface="Arial"/>
            </a:endParaRPr>
          </a:p>
          <a:p>
            <a:pPr indent="0" lvl="0" marL="0" marR="0" rtl="0" algn="l">
              <a:spcBef>
                <a:spcPts val="0"/>
              </a:spcBef>
              <a:spcAft>
                <a:spcPts val="0"/>
              </a:spcAft>
              <a:buNone/>
            </a:pPr>
            <a:r>
              <a:rPr b="0" i="0" lang="en-US" sz="1300" u="none" strike="noStrike">
                <a:solidFill>
                  <a:srgbClr val="000000"/>
                </a:solidFill>
                <a:latin typeface="Arial"/>
                <a:ea typeface="Arial"/>
                <a:cs typeface="Arial"/>
                <a:sym typeface="Arial"/>
              </a:rPr>
              <a:t>With Growing Disposable income in developing countries, Local convenience, Hassle-free shipping, the Hyperlocal model is going to be the model for tomorrow.</a:t>
            </a:r>
            <a:endParaRPr b="0" sz="1300">
              <a:solidFill>
                <a:schemeClr val="dk1"/>
              </a:solidFill>
              <a:latin typeface="Arial"/>
              <a:ea typeface="Arial"/>
              <a:cs typeface="Arial"/>
              <a:sym typeface="Arial"/>
            </a:endParaRPr>
          </a:p>
          <a:p>
            <a:pPr indent="0" lvl="0" marL="0" marR="0" rtl="0" algn="l">
              <a:spcBef>
                <a:spcPts val="0"/>
              </a:spcBef>
              <a:spcAft>
                <a:spcPts val="0"/>
              </a:spcAft>
              <a:buNone/>
            </a:pPr>
            <a:r>
              <a:rPr b="0" i="0" lang="en-US" sz="1300" u="none" strike="noStrike">
                <a:solidFill>
                  <a:srgbClr val="000000"/>
                </a:solidFill>
                <a:latin typeface="Arial"/>
                <a:ea typeface="Arial"/>
                <a:cs typeface="Arial"/>
                <a:sym typeface="Arial"/>
              </a:rPr>
              <a:t>While hyperlocal best practices are still considered works in progress, a few things are clear: going hyperlocal enhances transparency, enforces new business standards, supports local retailers, and creates a new competitive edge.</a:t>
            </a:r>
            <a:endParaRPr b="0" sz="1300">
              <a:solidFill>
                <a:schemeClr val="dk1"/>
              </a:solidFill>
              <a:latin typeface="Arial"/>
              <a:ea typeface="Arial"/>
              <a:cs typeface="Arial"/>
              <a:sym typeface="Arial"/>
            </a:endParaRPr>
          </a:p>
          <a:p>
            <a:pPr indent="0" lvl="0" marL="0" marR="0" rtl="0" algn="l">
              <a:spcBef>
                <a:spcPts val="0"/>
              </a:spcBef>
              <a:spcAft>
                <a:spcPts val="0"/>
              </a:spcAft>
              <a:buNone/>
            </a:pPr>
            <a:br>
              <a:rPr lang="en-US" sz="800">
                <a:solidFill>
                  <a:schemeClr val="dk1"/>
                </a:solidFill>
                <a:latin typeface="Calibri"/>
                <a:ea typeface="Calibri"/>
                <a:cs typeface="Calibri"/>
                <a:sym typeface="Calibri"/>
              </a:rPr>
            </a:br>
            <a:endParaRPr sz="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grpSp>
        <p:nvGrpSpPr>
          <p:cNvPr id="88" name="Google Shape;88;p2"/>
          <p:cNvGrpSpPr/>
          <p:nvPr/>
        </p:nvGrpSpPr>
        <p:grpSpPr>
          <a:xfrm>
            <a:off x="762650" y="3175"/>
            <a:ext cx="6812920" cy="10696574"/>
            <a:chOff x="749929" y="0"/>
            <a:chExt cx="6812920" cy="10696574"/>
          </a:xfrm>
        </p:grpSpPr>
        <p:sp>
          <p:nvSpPr>
            <p:cNvPr id="89" name="Google Shape;89;p2"/>
            <p:cNvSpPr/>
            <p:nvPr/>
          </p:nvSpPr>
          <p:spPr>
            <a:xfrm>
              <a:off x="5948720" y="0"/>
              <a:ext cx="1614129" cy="1069657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2"/>
            <p:cNvSpPr/>
            <p:nvPr/>
          </p:nvSpPr>
          <p:spPr>
            <a:xfrm>
              <a:off x="749929" y="915168"/>
              <a:ext cx="6092190" cy="124460"/>
            </a:xfrm>
            <a:custGeom>
              <a:rect b="b" l="l" r="r" t="t"/>
              <a:pathLst>
                <a:path extrusionOk="0" h="124459" w="6092190">
                  <a:moveTo>
                    <a:pt x="0" y="123928"/>
                  </a:moveTo>
                  <a:lnTo>
                    <a:pt x="0" y="0"/>
                  </a:lnTo>
                  <a:lnTo>
                    <a:pt x="6091579" y="0"/>
                  </a:lnTo>
                  <a:lnTo>
                    <a:pt x="6091579" y="123928"/>
                  </a:lnTo>
                  <a:lnTo>
                    <a:pt x="0" y="123928"/>
                  </a:lnTo>
                  <a:close/>
                </a:path>
              </a:pathLst>
            </a:custGeom>
            <a:solidFill>
              <a:srgbClr val="FFF95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1" name="Google Shape;91;p2"/>
          <p:cNvSpPr txBox="1"/>
          <p:nvPr/>
        </p:nvSpPr>
        <p:spPr>
          <a:xfrm>
            <a:off x="762650" y="1379450"/>
            <a:ext cx="4516831" cy="2986074"/>
          </a:xfrm>
          <a:prstGeom prst="rect">
            <a:avLst/>
          </a:prstGeom>
          <a:noFill/>
          <a:ln>
            <a:noFill/>
          </a:ln>
        </p:spPr>
        <p:txBody>
          <a:bodyPr anchorCtr="0" anchor="t" bIns="0" lIns="0" spcFirstLastPara="1" rIns="0" wrap="square" tIns="112375">
            <a:spAutoFit/>
          </a:bodyPr>
          <a:lstStyle/>
          <a:p>
            <a:pPr indent="0" lvl="0" marL="12700" marR="5080" rtl="0" algn="l">
              <a:lnSpc>
                <a:spcPct val="106730"/>
              </a:lnSpc>
              <a:spcBef>
                <a:spcPts val="0"/>
              </a:spcBef>
              <a:spcAft>
                <a:spcPts val="0"/>
              </a:spcAft>
              <a:buNone/>
            </a:pPr>
            <a:r>
              <a:rPr lang="en-US" sz="5200">
                <a:solidFill>
                  <a:schemeClr val="dk1"/>
                </a:solidFill>
                <a:latin typeface="Arial"/>
                <a:ea typeface="Arial"/>
                <a:cs typeface="Arial"/>
                <a:sym typeface="Arial"/>
              </a:rPr>
              <a:t>WHAT IS HYPERLOCAL BUSINESS MODEL </a:t>
            </a:r>
            <a:endParaRPr sz="5200">
              <a:solidFill>
                <a:schemeClr val="dk1"/>
              </a:solidFill>
              <a:latin typeface="Arial"/>
              <a:ea typeface="Arial"/>
              <a:cs typeface="Arial"/>
              <a:sym typeface="Arial"/>
            </a:endParaRPr>
          </a:p>
        </p:txBody>
      </p:sp>
      <p:sp>
        <p:nvSpPr>
          <p:cNvPr id="92" name="Google Shape;92;p2"/>
          <p:cNvSpPr txBox="1"/>
          <p:nvPr/>
        </p:nvSpPr>
        <p:spPr>
          <a:xfrm>
            <a:off x="737229" y="4740275"/>
            <a:ext cx="2362200" cy="22929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Hyperlocal refers to all businesses in your vicinity, the nearby General merchant, restaurant, market, mall and other products and service providers. Hyperlocal businesses are the one where one wants to build a local ecosystem that enables customers to buy anything from their neighbourhood stores.</a:t>
            </a:r>
            <a:endParaRPr sz="1300">
              <a:solidFill>
                <a:schemeClr val="dk1"/>
              </a:solidFill>
              <a:latin typeface="Calibri"/>
              <a:ea typeface="Calibri"/>
              <a:cs typeface="Calibri"/>
              <a:sym typeface="Calibri"/>
            </a:endParaRPr>
          </a:p>
        </p:txBody>
      </p:sp>
      <p:sp>
        <p:nvSpPr>
          <p:cNvPr id="93" name="Google Shape;93;p2"/>
          <p:cNvSpPr txBox="1"/>
          <p:nvPr/>
        </p:nvSpPr>
        <p:spPr>
          <a:xfrm>
            <a:off x="737229" y="7157074"/>
            <a:ext cx="2258415" cy="26930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The on-demand hyperlocal delivery business model connects the local offline business holders to customers through a digital platform. It enables a customer to immediately purchase products or request for services like food, medicine, and consumer goods. Hence these hyperlocal on-demand deliveries are trusted more by consumers than non-</a:t>
            </a:r>
            <a:endParaRPr/>
          </a:p>
        </p:txBody>
      </p:sp>
      <p:sp>
        <p:nvSpPr>
          <p:cNvPr id="94" name="Google Shape;94;p2"/>
          <p:cNvSpPr txBox="1"/>
          <p:nvPr/>
        </p:nvSpPr>
        <p:spPr>
          <a:xfrm>
            <a:off x="3170777" y="8757512"/>
            <a:ext cx="2283836"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The area of operation, the needs of the population there, the connectivity, etc defines the efficiency of a hyperlocal business model.</a:t>
            </a:r>
            <a:endParaRPr sz="1300">
              <a:solidFill>
                <a:schemeClr val="dk1"/>
              </a:solidFill>
              <a:latin typeface="Calibri"/>
              <a:ea typeface="Calibri"/>
              <a:cs typeface="Calibri"/>
              <a:sym typeface="Calibri"/>
            </a:endParaRPr>
          </a:p>
        </p:txBody>
      </p:sp>
      <p:sp>
        <p:nvSpPr>
          <p:cNvPr id="95" name="Google Shape;95;p2"/>
          <p:cNvSpPr txBox="1"/>
          <p:nvPr/>
        </p:nvSpPr>
        <p:spPr>
          <a:xfrm>
            <a:off x="3170776" y="4702171"/>
            <a:ext cx="2283837" cy="41703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hyperlocal deliveries because of the physical presence. The physical presence of stores makes it possible to attend to consumers’ grievances.</a:t>
            </a:r>
            <a:endParaRPr/>
          </a:p>
          <a:p>
            <a:pPr indent="0" lvl="0" marL="0" marR="0" rtl="0" algn="just">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In this delivery model, the logistics provider acquires the requested product from nearby  shops and delivers it to the clients. Customers can monitor the entire delivery process in real-time. Hence, hyperlocal platforms solve the problem of matching immediate demand with the nearest available supply in the most optimized manner.</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689300" y="1158809"/>
            <a:ext cx="3044400" cy="1179300"/>
          </a:xfrm>
          <a:prstGeom prst="rect">
            <a:avLst/>
          </a:prstGeom>
          <a:noFill/>
          <a:ln>
            <a:noFill/>
          </a:ln>
        </p:spPr>
        <p:txBody>
          <a:bodyPr anchorCtr="0" anchor="t" bIns="0" lIns="0" spcFirstLastPara="1" rIns="0" wrap="square" tIns="81275">
            <a:spAutoFit/>
          </a:bodyPr>
          <a:lstStyle/>
          <a:p>
            <a:pPr indent="0" lvl="0" marL="12700" marR="5080" rtl="0" algn="l">
              <a:lnSpc>
                <a:spcPct val="105114"/>
              </a:lnSpc>
              <a:spcBef>
                <a:spcPts val="0"/>
              </a:spcBef>
              <a:spcAft>
                <a:spcPts val="0"/>
              </a:spcAft>
              <a:buNone/>
            </a:pPr>
            <a:r>
              <a:rPr lang="en-US" sz="3500"/>
              <a:t>HYPERLOCAL</a:t>
            </a:r>
            <a:r>
              <a:rPr lang="en-US"/>
              <a:t> </a:t>
            </a:r>
            <a:br>
              <a:rPr lang="en-US"/>
            </a:br>
            <a:endParaRPr/>
          </a:p>
        </p:txBody>
      </p:sp>
      <p:sp>
        <p:nvSpPr>
          <p:cNvPr id="101" name="Google Shape;101;p3"/>
          <p:cNvSpPr/>
          <p:nvPr/>
        </p:nvSpPr>
        <p:spPr>
          <a:xfrm>
            <a:off x="-1937" y="7654455"/>
            <a:ext cx="7562850" cy="2832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txBox="1"/>
          <p:nvPr/>
        </p:nvSpPr>
        <p:spPr>
          <a:xfrm>
            <a:off x="711806" y="8983420"/>
            <a:ext cx="6108065" cy="215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50">
                <a:solidFill>
                  <a:srgbClr val="FFFFFF"/>
                </a:solidFill>
                <a:latin typeface="Arial"/>
                <a:ea typeface="Arial"/>
                <a:cs typeface="Arial"/>
                <a:sym typeface="Arial"/>
              </a:rPr>
              <a:t>LET'S CONTINUE TO PAVE THE WAY FOR THE FUTURE GENERATIONS.</a:t>
            </a:r>
            <a:endParaRPr sz="1250">
              <a:solidFill>
                <a:schemeClr val="dk1"/>
              </a:solidFill>
              <a:latin typeface="Arial"/>
              <a:ea typeface="Arial"/>
              <a:cs typeface="Arial"/>
              <a:sym typeface="Arial"/>
            </a:endParaRPr>
          </a:p>
        </p:txBody>
      </p:sp>
      <p:sp>
        <p:nvSpPr>
          <p:cNvPr id="103" name="Google Shape;103;p3"/>
          <p:cNvSpPr/>
          <p:nvPr/>
        </p:nvSpPr>
        <p:spPr>
          <a:xfrm>
            <a:off x="724473" y="8490630"/>
            <a:ext cx="1287145" cy="86360"/>
          </a:xfrm>
          <a:custGeom>
            <a:rect b="b" l="l" r="r" t="t"/>
            <a:pathLst>
              <a:path extrusionOk="0" h="86359" w="1287145">
                <a:moveTo>
                  <a:pt x="0" y="0"/>
                </a:moveTo>
                <a:lnTo>
                  <a:pt x="1286953" y="0"/>
                </a:lnTo>
                <a:lnTo>
                  <a:pt x="1286953" y="85797"/>
                </a:lnTo>
                <a:lnTo>
                  <a:pt x="0" y="85797"/>
                </a:lnTo>
                <a:lnTo>
                  <a:pt x="0" y="0"/>
                </a:lnTo>
                <a:close/>
              </a:path>
            </a:pathLst>
          </a:custGeom>
          <a:solidFill>
            <a:srgbClr val="FFF95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txBox="1"/>
          <p:nvPr/>
        </p:nvSpPr>
        <p:spPr>
          <a:xfrm>
            <a:off x="790791" y="2741767"/>
            <a:ext cx="6029080" cy="19082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Calibri"/>
                <a:ea typeface="Calibri"/>
                <a:cs typeface="Calibri"/>
                <a:sym typeface="Calibri"/>
              </a:rPr>
              <a:t>Today, e-Shopping has given a stimulus to the hyperlocal and e-Commerce boom. With millions of customers changing their outlook and reinforcing their shopping habits, ideal market conditions have been created for the growth of the hyperlocal business model.</a:t>
            </a:r>
            <a:endParaRPr/>
          </a:p>
          <a:p>
            <a:pPr indent="0" lvl="0" marL="0" marR="0" rtl="0" algn="just">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txBox="1"/>
          <p:nvPr/>
        </p:nvSpPr>
        <p:spPr>
          <a:xfrm>
            <a:off x="902024" y="3978275"/>
            <a:ext cx="5917846" cy="1600438"/>
          </a:xfrm>
          <a:prstGeom prst="rect">
            <a:avLst/>
          </a:prstGeom>
          <a:solidFill>
            <a:srgbClr val="E6E6E6"/>
          </a:solidFill>
          <a:ln cap="flat" cmpd="sng" w="9525">
            <a:solidFill>
              <a:srgbClr val="E6E6E6"/>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Hyperlocal businesses are basically the businesses that are spread around your geographical area such as your local service providers, Kirana stores, restaurants, etc. and are available to you via apps or common platforms, whose services you can avail in no time.</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E-Commerce on the other hand works on a national or a global level with large operations on an even larger scale, trying to fulfill requirements that are not too urgent.</a:t>
            </a:r>
            <a:endParaRPr/>
          </a:p>
        </p:txBody>
      </p:sp>
      <p:sp>
        <p:nvSpPr>
          <p:cNvPr id="106" name="Google Shape;106;p3"/>
          <p:cNvSpPr txBox="1"/>
          <p:nvPr/>
        </p:nvSpPr>
        <p:spPr>
          <a:xfrm>
            <a:off x="886437" y="6022076"/>
            <a:ext cx="5933433" cy="1384995"/>
          </a:xfrm>
          <a:prstGeom prst="rect">
            <a:avLst/>
          </a:prstGeom>
          <a:solidFill>
            <a:srgbClr val="E6E6E6"/>
          </a:solidFill>
          <a:ln cap="flat" cmpd="sng" w="9525">
            <a:solidFill>
              <a:srgbClr val="E6E6E6"/>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Hyperlocal businesses solve the problem of any burning demand from the nearest available supply in the most optimized manner.</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The success of an eCommerce business lies in making the consumers happy with cheaper and yet better options who are fine with waiting for a day or two or more.</a:t>
            </a: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107" name="Google Shape;107;p3"/>
          <p:cNvSpPr txBox="1"/>
          <p:nvPr/>
        </p:nvSpPr>
        <p:spPr>
          <a:xfrm>
            <a:off x="3765838" y="2005877"/>
            <a:ext cx="3581400" cy="6309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500">
                <a:solidFill>
                  <a:srgbClr val="4E4E4E"/>
                </a:solidFill>
                <a:latin typeface="Arial"/>
                <a:ea typeface="Arial"/>
                <a:cs typeface="Arial"/>
                <a:sym typeface="Arial"/>
              </a:rPr>
              <a:t>E-COMMERCE</a:t>
            </a:r>
            <a:endParaRPr sz="3500">
              <a:solidFill>
                <a:srgbClr val="4E4E4E"/>
              </a:solidFill>
              <a:latin typeface="Arial"/>
              <a:ea typeface="Arial"/>
              <a:cs typeface="Arial"/>
              <a:sym typeface="Arial"/>
            </a:endParaRPr>
          </a:p>
        </p:txBody>
      </p:sp>
      <p:sp>
        <p:nvSpPr>
          <p:cNvPr id="108" name="Google Shape;108;p3"/>
          <p:cNvSpPr txBox="1"/>
          <p:nvPr/>
        </p:nvSpPr>
        <p:spPr>
          <a:xfrm>
            <a:off x="2921503" y="1629245"/>
            <a:ext cx="108262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4000">
                <a:solidFill>
                  <a:schemeClr val="dk1"/>
                </a:solidFill>
                <a:latin typeface="Arial"/>
                <a:ea typeface="Arial"/>
                <a:cs typeface="Arial"/>
                <a:sym typeface="Arial"/>
              </a:rPr>
              <a:t>V/S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762650" y="1312217"/>
            <a:ext cx="6292200" cy="1078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HYPERLOCAL-AN EDGE OVER ECOMMERCE</a:t>
            </a:r>
            <a:endParaRPr sz="2600"/>
          </a:p>
        </p:txBody>
      </p:sp>
      <p:sp>
        <p:nvSpPr>
          <p:cNvPr id="114" name="Google Shape;114;p4"/>
          <p:cNvSpPr txBox="1"/>
          <p:nvPr/>
        </p:nvSpPr>
        <p:spPr>
          <a:xfrm>
            <a:off x="501650" y="2758226"/>
            <a:ext cx="3098778" cy="7213513"/>
          </a:xfrm>
          <a:prstGeom prst="rect">
            <a:avLst/>
          </a:prstGeom>
          <a:noFill/>
          <a:ln>
            <a:noFill/>
          </a:ln>
        </p:spPr>
        <p:txBody>
          <a:bodyPr anchorCtr="0" anchor="t" bIns="0" lIns="0" spcFirstLastPara="1" rIns="0" wrap="square" tIns="11425">
            <a:spAutoFit/>
          </a:bodyPr>
          <a:lstStyle/>
          <a:p>
            <a:pPr indent="-285750" lvl="0" marL="285750" marR="0" rtl="0" algn="l">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Unlike an e-commerce application where customers shop for things with an expected one-week delivery margin, the hyperlocal delivery model is about speed and quality. Hyperlocal business has an extreme physical vicinity to the consumer. While a vast E-commerce retailer may expect you to order today so that they can deliver tomorrow, a hyperlocal grocery merchant would guarantee that you get the grocery within an hour.</a:t>
            </a:r>
            <a:endParaRPr/>
          </a:p>
          <a:p>
            <a:pPr indent="-203200" lvl="0" marL="285750" marR="0" rtl="0" algn="l">
              <a:spcBef>
                <a:spcPts val="0"/>
              </a:spcBef>
              <a:spcAft>
                <a:spcPts val="0"/>
              </a:spcAft>
              <a:buClr>
                <a:schemeClr val="dk1"/>
              </a:buClr>
              <a:buSzPts val="1300"/>
              <a:buFont typeface="Arial"/>
              <a:buNone/>
            </a:pPr>
            <a:r>
              <a:t/>
            </a:r>
            <a:endParaRPr sz="13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The differentiating factor of a hyperlocal business is that their whole supply chain is found entirely near to the customer and also the vendor. Thus making the transactions trustworthy and easy.</a:t>
            </a:r>
            <a:endParaRPr/>
          </a:p>
          <a:p>
            <a:pPr indent="-203200" lvl="0" marL="285750" marR="0" rtl="0" algn="l">
              <a:spcBef>
                <a:spcPts val="0"/>
              </a:spcBef>
              <a:spcAft>
                <a:spcPts val="0"/>
              </a:spcAft>
              <a:buClr>
                <a:schemeClr val="dk1"/>
              </a:buClr>
              <a:buSzPts val="1300"/>
              <a:buFont typeface="Arial"/>
              <a:buNone/>
            </a:pPr>
            <a:r>
              <a:t/>
            </a:r>
            <a:endParaRPr sz="13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The largest barriers to E-commerce players in the industry are the logistical challenges of getting deliveries on time and the negative perception of fraud. For a hyperlocal business, these two barriers are overcome with minimal to no effort as they only have to do their jobs well. For example, imagine you are a hyperlocal business, you get an update that a customer at the east end of your city wants fresh whipped cream to bake a birthday cake. Being connected with the local diaries and food chains, you order a fresh cream pick up and alert your delivery man. </a:t>
            </a:r>
            <a:endParaRPr sz="1300">
              <a:solidFill>
                <a:schemeClr val="dk1"/>
              </a:solidFill>
              <a:latin typeface="Arial"/>
              <a:ea typeface="Arial"/>
              <a:cs typeface="Arial"/>
              <a:sym typeface="Arial"/>
            </a:endParaRPr>
          </a:p>
        </p:txBody>
      </p:sp>
      <p:sp>
        <p:nvSpPr>
          <p:cNvPr id="115" name="Google Shape;115;p4"/>
          <p:cNvSpPr/>
          <p:nvPr/>
        </p:nvSpPr>
        <p:spPr>
          <a:xfrm>
            <a:off x="4083050" y="2758226"/>
            <a:ext cx="2780770" cy="485228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4"/>
          <p:cNvSpPr txBox="1"/>
          <p:nvPr/>
        </p:nvSpPr>
        <p:spPr>
          <a:xfrm>
            <a:off x="4070183" y="7978019"/>
            <a:ext cx="27432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And within 30 minutes the customer gets the fresh cream and rates you five stars. As evident here, any hyperlocal business doesn't have to worry about the above two problems!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p:nvPr/>
        </p:nvSpPr>
        <p:spPr>
          <a:xfrm>
            <a:off x="261879" y="2073275"/>
            <a:ext cx="3994603" cy="1843089"/>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5"/>
          <p:cNvSpPr txBox="1"/>
          <p:nvPr/>
        </p:nvSpPr>
        <p:spPr>
          <a:xfrm>
            <a:off x="47356" y="2194600"/>
            <a:ext cx="4069497" cy="1384995"/>
          </a:xfrm>
          <a:prstGeom prst="rect">
            <a:avLst/>
          </a:prstGeom>
          <a:noFill/>
          <a:ln>
            <a:noFill/>
          </a:ln>
        </p:spPr>
        <p:txBody>
          <a:bodyPr anchorCtr="0" anchor="t" bIns="45700" lIns="91425" spcFirstLastPara="1" rIns="91425" wrap="square" tIns="45700">
            <a:spAutoFit/>
          </a:bodyPr>
          <a:lstStyle/>
          <a:p>
            <a:pPr indent="0" lvl="0" marL="457200" marR="0" rtl="0" algn="ctr">
              <a:spcBef>
                <a:spcPts val="0"/>
              </a:spcBef>
              <a:spcAft>
                <a:spcPts val="0"/>
              </a:spcAft>
              <a:buNone/>
            </a:pPr>
            <a:r>
              <a:rPr b="1" i="0" lang="en-US" sz="1400" u="none" strike="noStrike">
                <a:solidFill>
                  <a:srgbClr val="000000"/>
                </a:solidFill>
                <a:latin typeface="Arial"/>
                <a:ea typeface="Arial"/>
                <a:cs typeface="Arial"/>
                <a:sym typeface="Arial"/>
              </a:rPr>
              <a:t>Difficulty in replication</a:t>
            </a:r>
            <a:endParaRPr b="1" sz="1400">
              <a:solidFill>
                <a:srgbClr val="000000"/>
              </a:solidFill>
              <a:latin typeface="Arial"/>
              <a:ea typeface="Arial"/>
              <a:cs typeface="Arial"/>
              <a:sym typeface="Arial"/>
            </a:endParaRPr>
          </a:p>
          <a:p>
            <a:pPr indent="0" lvl="0" marL="457200" marR="0" rtl="0" algn="just">
              <a:spcBef>
                <a:spcPts val="0"/>
              </a:spcBef>
              <a:spcAft>
                <a:spcPts val="0"/>
              </a:spcAft>
              <a:buNone/>
            </a:pPr>
            <a:r>
              <a:rPr b="0" i="0" lang="en-US" sz="1400" u="none" strike="noStrike">
                <a:solidFill>
                  <a:srgbClr val="000000"/>
                </a:solidFill>
                <a:latin typeface="Arial"/>
                <a:ea typeface="Arial"/>
                <a:cs typeface="Arial"/>
                <a:sym typeface="Arial"/>
              </a:rPr>
              <a:t>While it ensures higher margins, replication of a services model is much more difficult. Training of people in services is very difficult as each individual has to be available wherever the customer is located.</a:t>
            </a:r>
            <a:endParaRPr/>
          </a:p>
        </p:txBody>
      </p:sp>
      <p:sp>
        <p:nvSpPr>
          <p:cNvPr id="123" name="Google Shape;123;p5"/>
          <p:cNvSpPr/>
          <p:nvPr/>
        </p:nvSpPr>
        <p:spPr>
          <a:xfrm>
            <a:off x="4537341" y="2073274"/>
            <a:ext cx="2971801" cy="1843089"/>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5"/>
          <p:cNvSpPr/>
          <p:nvPr/>
        </p:nvSpPr>
        <p:spPr>
          <a:xfrm>
            <a:off x="255989" y="4225015"/>
            <a:ext cx="7162800" cy="1569660"/>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5"/>
          <p:cNvSpPr txBox="1"/>
          <p:nvPr/>
        </p:nvSpPr>
        <p:spPr>
          <a:xfrm>
            <a:off x="4256482" y="2214147"/>
            <a:ext cx="3113032" cy="1384995"/>
          </a:xfrm>
          <a:prstGeom prst="rect">
            <a:avLst/>
          </a:prstGeom>
          <a:noFill/>
          <a:ln>
            <a:noFill/>
          </a:ln>
        </p:spPr>
        <p:txBody>
          <a:bodyPr anchorCtr="0" anchor="t" bIns="45700" lIns="91425" spcFirstLastPara="1" rIns="91425" wrap="square" tIns="45700">
            <a:spAutoFit/>
          </a:bodyPr>
          <a:lstStyle/>
          <a:p>
            <a:pPr indent="0" lvl="0" marL="457200" marR="0" rtl="0" algn="just">
              <a:spcBef>
                <a:spcPts val="0"/>
              </a:spcBef>
              <a:spcAft>
                <a:spcPts val="0"/>
              </a:spcAft>
              <a:buNone/>
            </a:pPr>
            <a:r>
              <a:rPr b="1" i="0" lang="en-US" sz="1400" u="none" strike="noStrike">
                <a:solidFill>
                  <a:srgbClr val="000000"/>
                </a:solidFill>
                <a:latin typeface="Arial"/>
                <a:ea typeface="Arial"/>
                <a:cs typeface="Arial"/>
                <a:sym typeface="Arial"/>
              </a:rPr>
              <a:t>Industry is rather fragmented</a:t>
            </a:r>
            <a:endParaRPr sz="1400">
              <a:solidFill>
                <a:srgbClr val="000000"/>
              </a:solidFill>
              <a:latin typeface="Arial"/>
              <a:ea typeface="Arial"/>
              <a:cs typeface="Arial"/>
              <a:sym typeface="Arial"/>
            </a:endParaRPr>
          </a:p>
          <a:p>
            <a:pPr indent="0" lvl="0" marL="457200" marR="0" rtl="0" algn="just">
              <a:spcBef>
                <a:spcPts val="0"/>
              </a:spcBef>
              <a:spcAft>
                <a:spcPts val="0"/>
              </a:spcAft>
              <a:buNone/>
            </a:pPr>
            <a:r>
              <a:rPr b="0" i="0" lang="en-US" sz="1400" u="none" strike="noStrike">
                <a:solidFill>
                  <a:srgbClr val="000000"/>
                </a:solidFill>
                <a:latin typeface="Arial"/>
                <a:ea typeface="Arial"/>
                <a:cs typeface="Arial"/>
                <a:sym typeface="Arial"/>
              </a:rPr>
              <a:t> It is difficult to form partnerships with associations or groups of such service providers, as specialists are spread out across the country.</a:t>
            </a:r>
            <a:endParaRPr/>
          </a:p>
        </p:txBody>
      </p:sp>
      <p:sp>
        <p:nvSpPr>
          <p:cNvPr id="126" name="Google Shape;126;p5"/>
          <p:cNvSpPr txBox="1"/>
          <p:nvPr/>
        </p:nvSpPr>
        <p:spPr>
          <a:xfrm>
            <a:off x="511404" y="4760254"/>
            <a:ext cx="6533691" cy="646331"/>
          </a:xfrm>
          <a:prstGeom prst="rect">
            <a:avLst/>
          </a:prstGeom>
          <a:noFill/>
          <a:ln>
            <a:noFill/>
          </a:ln>
        </p:spPr>
        <p:txBody>
          <a:bodyPr anchorCtr="0" anchor="t" bIns="45700" lIns="91425" spcFirstLastPara="1" rIns="91425" wrap="square" tIns="45700">
            <a:spAutoFit/>
          </a:bodyPr>
          <a:lstStyle/>
          <a:p>
            <a:pPr indent="0" lvl="0" marL="457200" marR="0" rtl="0" algn="just">
              <a:spcBef>
                <a:spcPts val="0"/>
              </a:spcBef>
              <a:spcAft>
                <a:spcPts val="0"/>
              </a:spcAft>
              <a:buNone/>
            </a:pPr>
            <a:r>
              <a:rPr b="0" i="0" lang="en-US" sz="1800" u="none" strike="noStrike">
                <a:solidFill>
                  <a:srgbClr val="000000"/>
                </a:solidFill>
                <a:latin typeface="Arial"/>
                <a:ea typeface="Arial"/>
                <a:cs typeface="Arial"/>
                <a:sym typeface="Arial"/>
              </a:rPr>
              <a:t>Creating a need for services might be difficult as people may already have their own local set-up in place.</a:t>
            </a:r>
            <a:endParaRPr/>
          </a:p>
        </p:txBody>
      </p:sp>
      <p:sp>
        <p:nvSpPr>
          <p:cNvPr id="127" name="Google Shape;127;p5"/>
          <p:cNvSpPr/>
          <p:nvPr/>
        </p:nvSpPr>
        <p:spPr>
          <a:xfrm>
            <a:off x="324998" y="6066216"/>
            <a:ext cx="3923990" cy="2044931"/>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5"/>
          <p:cNvSpPr txBox="1"/>
          <p:nvPr/>
        </p:nvSpPr>
        <p:spPr>
          <a:xfrm>
            <a:off x="6659" y="6243460"/>
            <a:ext cx="4129639" cy="1600438"/>
          </a:xfrm>
          <a:prstGeom prst="rect">
            <a:avLst/>
          </a:prstGeom>
          <a:noFill/>
          <a:ln>
            <a:noFill/>
          </a:ln>
        </p:spPr>
        <p:txBody>
          <a:bodyPr anchorCtr="0" anchor="t" bIns="45700" lIns="91425" spcFirstLastPara="1" rIns="91425" wrap="square" tIns="45700">
            <a:spAutoFit/>
          </a:bodyPr>
          <a:lstStyle/>
          <a:p>
            <a:pPr indent="0" lvl="0" marL="457200" marR="0" rtl="0" algn="ctr">
              <a:spcBef>
                <a:spcPts val="0"/>
              </a:spcBef>
              <a:spcAft>
                <a:spcPts val="0"/>
              </a:spcAft>
              <a:buNone/>
            </a:pPr>
            <a:r>
              <a:rPr b="1" i="0" lang="en-US" sz="1400" u="none" strike="noStrike">
                <a:solidFill>
                  <a:srgbClr val="000000"/>
                </a:solidFill>
                <a:latin typeface="Arial"/>
                <a:ea typeface="Arial"/>
                <a:cs typeface="Arial"/>
                <a:sym typeface="Arial"/>
              </a:rPr>
              <a:t>Capability to scale</a:t>
            </a:r>
            <a:endParaRPr/>
          </a:p>
          <a:p>
            <a:pPr indent="0" lvl="0" marL="457200" marR="0" rtl="0" algn="just">
              <a:spcBef>
                <a:spcPts val="0"/>
              </a:spcBef>
              <a:spcAft>
                <a:spcPts val="0"/>
              </a:spcAft>
              <a:buNone/>
            </a:pPr>
            <a:r>
              <a:rPr b="0" i="0" lang="en-US" sz="1400" u="none" strike="noStrike">
                <a:solidFill>
                  <a:srgbClr val="000000"/>
                </a:solidFill>
                <a:latin typeface="Arial"/>
                <a:ea typeface="Arial"/>
                <a:cs typeface="Arial"/>
                <a:sym typeface="Arial"/>
              </a:rPr>
              <a:t> A hyperlocal that focuses on a single ‘locality’ will find it difficult to get the scale needed to create an economically viable model. Being able to identify a widespread but local need, and having a model that adapts to each new market will be crucial.</a:t>
            </a:r>
            <a:endParaRPr/>
          </a:p>
        </p:txBody>
      </p:sp>
      <p:sp>
        <p:nvSpPr>
          <p:cNvPr id="129" name="Google Shape;129;p5"/>
          <p:cNvSpPr/>
          <p:nvPr/>
        </p:nvSpPr>
        <p:spPr>
          <a:xfrm>
            <a:off x="4464050" y="6066216"/>
            <a:ext cx="2971800" cy="2034149"/>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5"/>
          <p:cNvSpPr txBox="1"/>
          <p:nvPr/>
        </p:nvSpPr>
        <p:spPr>
          <a:xfrm>
            <a:off x="4136298" y="6243460"/>
            <a:ext cx="3158399" cy="1600438"/>
          </a:xfrm>
          <a:prstGeom prst="rect">
            <a:avLst/>
          </a:prstGeom>
          <a:noFill/>
          <a:ln>
            <a:noFill/>
          </a:ln>
        </p:spPr>
        <p:txBody>
          <a:bodyPr anchorCtr="0" anchor="t" bIns="45700" lIns="91425" spcFirstLastPara="1" rIns="91425" wrap="square" tIns="45700">
            <a:spAutoFit/>
          </a:bodyPr>
          <a:lstStyle/>
          <a:p>
            <a:pPr indent="0" lvl="0" marL="457200" marR="0" rtl="0" algn="ctr">
              <a:spcBef>
                <a:spcPts val="0"/>
              </a:spcBef>
              <a:spcAft>
                <a:spcPts val="0"/>
              </a:spcAft>
              <a:buNone/>
            </a:pPr>
            <a:r>
              <a:rPr b="1" i="0" lang="en-US" sz="1400" u="none" strike="noStrike">
                <a:solidFill>
                  <a:srgbClr val="000000"/>
                </a:solidFill>
                <a:latin typeface="Arial"/>
                <a:ea typeface="Arial"/>
                <a:cs typeface="Arial"/>
                <a:sym typeface="Arial"/>
              </a:rPr>
              <a:t>Integration of the app with partner stores was not perfect</a:t>
            </a:r>
            <a:endParaRPr b="0" i="0" sz="1400" u="none" strike="noStrike">
              <a:solidFill>
                <a:srgbClr val="000000"/>
              </a:solidFill>
              <a:latin typeface="Arial"/>
              <a:ea typeface="Arial"/>
              <a:cs typeface="Arial"/>
              <a:sym typeface="Arial"/>
            </a:endParaRPr>
          </a:p>
          <a:p>
            <a:pPr indent="0" lvl="0" marL="457200" marR="0" rtl="0" algn="just">
              <a:spcBef>
                <a:spcPts val="0"/>
              </a:spcBef>
              <a:spcAft>
                <a:spcPts val="0"/>
              </a:spcAft>
              <a:buNone/>
            </a:pPr>
            <a:r>
              <a:rPr b="0" i="0" lang="en-US" sz="1400" u="none" strike="noStrike">
                <a:solidFill>
                  <a:srgbClr val="000000"/>
                </a:solidFill>
                <a:latin typeface="Arial"/>
                <a:ea typeface="Arial"/>
                <a:cs typeface="Arial"/>
                <a:sym typeface="Arial"/>
              </a:rPr>
              <a:t>At times, customers were unable to see the entire list of items from a store; sometimes essential items were not listed. </a:t>
            </a:r>
            <a:endParaRPr/>
          </a:p>
        </p:txBody>
      </p:sp>
      <p:sp>
        <p:nvSpPr>
          <p:cNvPr id="131" name="Google Shape;131;p5"/>
          <p:cNvSpPr/>
          <p:nvPr/>
        </p:nvSpPr>
        <p:spPr>
          <a:xfrm>
            <a:off x="255989" y="8459959"/>
            <a:ext cx="7162800" cy="1842916"/>
          </a:xfrm>
          <a:prstGeom prst="rect">
            <a:avLst/>
          </a:prstGeom>
          <a:solidFill>
            <a:srgbClr val="D8D8D8"/>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5"/>
          <p:cNvSpPr txBox="1"/>
          <p:nvPr/>
        </p:nvSpPr>
        <p:spPr>
          <a:xfrm>
            <a:off x="0" y="8516829"/>
            <a:ext cx="7187741" cy="1600438"/>
          </a:xfrm>
          <a:prstGeom prst="rect">
            <a:avLst/>
          </a:prstGeom>
          <a:noFill/>
          <a:ln>
            <a:noFill/>
          </a:ln>
        </p:spPr>
        <p:txBody>
          <a:bodyPr anchorCtr="0" anchor="t" bIns="45700" lIns="91425" spcFirstLastPara="1" rIns="91425" wrap="square" tIns="45700">
            <a:spAutoFit/>
          </a:bodyPr>
          <a:lstStyle/>
          <a:p>
            <a:pPr indent="0" lvl="0" marL="457200" marR="0" rtl="0" algn="ctr">
              <a:spcBef>
                <a:spcPts val="0"/>
              </a:spcBef>
              <a:spcAft>
                <a:spcPts val="0"/>
              </a:spcAft>
              <a:buNone/>
            </a:pPr>
            <a:r>
              <a:rPr b="1" i="0" lang="en-US" sz="1400" u="none" strike="noStrike">
                <a:solidFill>
                  <a:srgbClr val="000000"/>
                </a:solidFill>
                <a:latin typeface="Arial"/>
                <a:ea typeface="Arial"/>
                <a:cs typeface="Arial"/>
                <a:sym typeface="Arial"/>
              </a:rPr>
              <a:t>Increasing Competition</a:t>
            </a:r>
            <a:endParaRPr/>
          </a:p>
          <a:p>
            <a:pPr indent="0" lvl="0" marL="457200" marR="0" rtl="0" algn="just">
              <a:spcBef>
                <a:spcPts val="0"/>
              </a:spcBef>
              <a:spcAft>
                <a:spcPts val="0"/>
              </a:spcAft>
              <a:buNone/>
            </a:pPr>
            <a:r>
              <a:rPr b="0" i="0" lang="en-US" sz="1400" u="none" strike="noStrike">
                <a:solidFill>
                  <a:srgbClr val="000000"/>
                </a:solidFill>
                <a:latin typeface="Arial"/>
                <a:ea typeface="Arial"/>
                <a:cs typeface="Arial"/>
                <a:sym typeface="Arial"/>
              </a:rPr>
              <a:t>The hyperlocal eCommerce market has always been a competitive one. With time, hyperlocal delivery is no longer just an additional benefit. There is immense competition in the hyperlocal delivery business with players like Shadowfax local, Dunzo, Grab, etc. coming into the picture. Since most sellers are opting for the services, you must have a good reach and a service that gives you access to all these delivery partners.</a:t>
            </a:r>
            <a:endParaRPr b="1" i="0" sz="1400" u="none" strike="noStrike">
              <a:solidFill>
                <a:srgbClr val="000000"/>
              </a:solidFill>
              <a:latin typeface="Arial"/>
              <a:ea typeface="Arial"/>
              <a:cs typeface="Arial"/>
              <a:sym typeface="Arial"/>
            </a:endParaRPr>
          </a:p>
        </p:txBody>
      </p:sp>
      <p:sp>
        <p:nvSpPr>
          <p:cNvPr id="133" name="Google Shape;133;p5"/>
          <p:cNvSpPr txBox="1"/>
          <p:nvPr>
            <p:ph type="title"/>
          </p:nvPr>
        </p:nvSpPr>
        <p:spPr>
          <a:xfrm>
            <a:off x="730250" y="1397754"/>
            <a:ext cx="5452200" cy="54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CHALLENGES </a:t>
            </a:r>
            <a:endParaRPr/>
          </a:p>
        </p:txBody>
      </p:sp>
      <p:sp>
        <p:nvSpPr>
          <p:cNvPr id="134" name="Google Shape;134;p5"/>
          <p:cNvSpPr txBox="1"/>
          <p:nvPr/>
        </p:nvSpPr>
        <p:spPr>
          <a:xfrm>
            <a:off x="730250" y="1097031"/>
            <a:ext cx="2897818" cy="300723"/>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1850">
                <a:solidFill>
                  <a:schemeClr val="dk1"/>
                </a:solidFill>
                <a:latin typeface="Arial"/>
                <a:ea typeface="Arial"/>
                <a:cs typeface="Arial"/>
                <a:sym typeface="Arial"/>
              </a:rPr>
              <a:t>Hyperlocal Business Model</a:t>
            </a:r>
            <a:endParaRPr sz="185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nvSpPr>
        <p:spPr>
          <a:xfrm>
            <a:off x="120651" y="2648338"/>
            <a:ext cx="743585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A hyperlocal service model is an efficient way to solve various problems like fast delivery, trustworthy sellers, customer requirements etc. Hyperlocal models are for multiple types of services like handyman, food delivery, groceries, grooming, etc. There are various types of hyperlocal business models. These are not rigid and depend on local requirements and demands and companies plan and expertise.  </a:t>
            </a:r>
            <a:br>
              <a:rPr b="0" i="0" lang="en-US" sz="1400" u="none" strike="noStrike">
                <a:solidFill>
                  <a:srgbClr val="000000"/>
                </a:solidFill>
                <a:latin typeface="Arial"/>
                <a:ea typeface="Arial"/>
                <a:cs typeface="Arial"/>
                <a:sym typeface="Arial"/>
              </a:rPr>
            </a:br>
            <a:br>
              <a:rPr b="0" i="0" lang="en-US" sz="1400" u="none" strike="noStrike">
                <a:solidFill>
                  <a:srgbClr val="000000"/>
                </a:solidFill>
                <a:latin typeface="Arial"/>
                <a:ea typeface="Arial"/>
                <a:cs typeface="Arial"/>
                <a:sym typeface="Arial"/>
              </a:rPr>
            </a:br>
            <a:r>
              <a:rPr b="0" i="0" lang="en-US" sz="1400" u="none" strike="noStrike">
                <a:solidFill>
                  <a:srgbClr val="000000"/>
                </a:solidFill>
                <a:latin typeface="Arial"/>
                <a:ea typeface="Arial"/>
                <a:cs typeface="Arial"/>
                <a:sym typeface="Arial"/>
              </a:rPr>
              <a:t>The revenue model depends on two sources – commissions from the merchant-partners and delivery charges from the customers. The local partners pay you an agreed percentage of the order amount as a commission on every order placed from their store. A convivence fee may be charged from consumers too.</a:t>
            </a:r>
            <a:endParaRPr b="1" sz="1400">
              <a:solidFill>
                <a:schemeClr val="dk1"/>
              </a:solidFill>
              <a:latin typeface="Calibri"/>
              <a:ea typeface="Calibri"/>
              <a:cs typeface="Calibri"/>
              <a:sym typeface="Calibri"/>
            </a:endParaRPr>
          </a:p>
        </p:txBody>
      </p:sp>
      <p:sp>
        <p:nvSpPr>
          <p:cNvPr id="140" name="Google Shape;140;p6"/>
          <p:cNvSpPr txBox="1"/>
          <p:nvPr/>
        </p:nvSpPr>
        <p:spPr>
          <a:xfrm>
            <a:off x="235351" y="5379306"/>
            <a:ext cx="7321149"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400" u="none" strike="noStrike">
                <a:solidFill>
                  <a:srgbClr val="000000"/>
                </a:solidFill>
                <a:latin typeface="Arial"/>
                <a:ea typeface="Arial"/>
                <a:cs typeface="Arial"/>
                <a:sym typeface="Arial"/>
              </a:rPr>
              <a:t>Inventory-led model</a:t>
            </a:r>
            <a:endParaRPr b="1" sz="1400">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400" u="none" strike="noStrike">
                <a:solidFill>
                  <a:srgbClr val="000000"/>
                </a:solidFill>
                <a:latin typeface="Arial"/>
                <a:ea typeface="Arial"/>
                <a:cs typeface="Arial"/>
                <a:sym typeface="Arial"/>
              </a:rPr>
              <a:t>The inventory-led model is where the company sources its products directly from the different brands and sellers and creates an inventory of them. Hence it plays a direct role in the hyperlocal marketplace. It has to track the demands of your customers and manage the inventory accordingly. You have to direct a team to manage inventory accordingly. Types of Inventory-led models-</a:t>
            </a:r>
            <a:endParaRPr b="0" sz="1400">
              <a:solidFill>
                <a:schemeClr val="dk1"/>
              </a:solidFill>
              <a:latin typeface="Calibri"/>
              <a:ea typeface="Calibri"/>
              <a:cs typeface="Calibri"/>
              <a:sym typeface="Calibri"/>
            </a:endParaRPr>
          </a:p>
        </p:txBody>
      </p:sp>
      <p:sp>
        <p:nvSpPr>
          <p:cNvPr id="141" name="Google Shape;141;p6"/>
          <p:cNvSpPr txBox="1"/>
          <p:nvPr>
            <p:ph type="title"/>
          </p:nvPr>
        </p:nvSpPr>
        <p:spPr>
          <a:xfrm>
            <a:off x="-450850" y="1323143"/>
            <a:ext cx="8458200" cy="1078800"/>
          </a:xfrm>
          <a:prstGeom prst="rect">
            <a:avLst/>
          </a:prstGeom>
          <a:noFill/>
          <a:ln>
            <a:noFill/>
          </a:ln>
        </p:spPr>
        <p:txBody>
          <a:bodyPr anchorCtr="0" anchor="t" bIns="0" lIns="0" spcFirstLastPara="1" rIns="0" wrap="square" tIns="16500">
            <a:spAutoFit/>
          </a:bodyPr>
          <a:lstStyle/>
          <a:p>
            <a:pPr indent="0" lvl="0" marL="12700" rtl="0" algn="ctr">
              <a:lnSpc>
                <a:spcPct val="100000"/>
              </a:lnSpc>
              <a:spcBef>
                <a:spcPts val="0"/>
              </a:spcBef>
              <a:spcAft>
                <a:spcPts val="0"/>
              </a:spcAft>
              <a:buNone/>
            </a:pPr>
            <a:r>
              <a:rPr lang="en-US"/>
              <a:t>Types of</a:t>
            </a:r>
            <a:br>
              <a:rPr lang="en-US"/>
            </a:br>
            <a:r>
              <a:rPr lang="en-US"/>
              <a:t> Hyperlocal Business Model </a:t>
            </a:r>
            <a:endParaRPr/>
          </a:p>
        </p:txBody>
      </p:sp>
      <p:sp>
        <p:nvSpPr>
          <p:cNvPr id="142" name="Google Shape;142;p6"/>
          <p:cNvSpPr txBox="1"/>
          <p:nvPr/>
        </p:nvSpPr>
        <p:spPr>
          <a:xfrm>
            <a:off x="1039152" y="6809261"/>
            <a:ext cx="19050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strike="noStrike">
                <a:solidFill>
                  <a:srgbClr val="000000"/>
                </a:solidFill>
                <a:latin typeface="Arial"/>
                <a:ea typeface="Arial"/>
                <a:cs typeface="Arial"/>
                <a:sym typeface="Arial"/>
              </a:rPr>
              <a:t>Store Pick Model </a:t>
            </a:r>
            <a:endParaRPr sz="1400">
              <a:solidFill>
                <a:schemeClr val="dk1"/>
              </a:solidFill>
              <a:latin typeface="Calibri"/>
              <a:ea typeface="Calibri"/>
              <a:cs typeface="Calibri"/>
              <a:sym typeface="Calibri"/>
            </a:endParaRPr>
          </a:p>
        </p:txBody>
      </p:sp>
      <p:sp>
        <p:nvSpPr>
          <p:cNvPr id="143" name="Google Shape;143;p6"/>
          <p:cNvSpPr txBox="1"/>
          <p:nvPr/>
        </p:nvSpPr>
        <p:spPr>
          <a:xfrm>
            <a:off x="4676241" y="6811365"/>
            <a:ext cx="220731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strike="noStrike">
                <a:solidFill>
                  <a:srgbClr val="000000"/>
                </a:solidFill>
                <a:latin typeface="Arial"/>
                <a:ea typeface="Arial"/>
                <a:cs typeface="Arial"/>
                <a:sym typeface="Arial"/>
              </a:rPr>
              <a:t> Single Store Model</a:t>
            </a:r>
            <a:endParaRPr sz="1400">
              <a:solidFill>
                <a:schemeClr val="dk1"/>
              </a:solidFill>
              <a:latin typeface="Calibri"/>
              <a:ea typeface="Calibri"/>
              <a:cs typeface="Calibri"/>
              <a:sym typeface="Calibri"/>
            </a:endParaRPr>
          </a:p>
        </p:txBody>
      </p:sp>
      <p:sp>
        <p:nvSpPr>
          <p:cNvPr id="144" name="Google Shape;144;p6"/>
          <p:cNvSpPr/>
          <p:nvPr/>
        </p:nvSpPr>
        <p:spPr>
          <a:xfrm rot="10800000">
            <a:off x="120650" y="7093026"/>
            <a:ext cx="3657599" cy="3493263"/>
          </a:xfrm>
          <a:custGeom>
            <a:rect b="b" l="l" r="r" t="t"/>
            <a:pathLst>
              <a:path extrusionOk="0" h="2275204" w="2379980">
                <a:moveTo>
                  <a:pt x="1189946" y="2274587"/>
                </a:moveTo>
                <a:lnTo>
                  <a:pt x="1094751" y="2172185"/>
                </a:lnTo>
                <a:lnTo>
                  <a:pt x="0" y="2172185"/>
                </a:lnTo>
                <a:lnTo>
                  <a:pt x="0" y="0"/>
                </a:lnTo>
                <a:lnTo>
                  <a:pt x="2379893" y="0"/>
                </a:lnTo>
                <a:lnTo>
                  <a:pt x="2379893" y="2172185"/>
                </a:lnTo>
                <a:lnTo>
                  <a:pt x="1285142" y="2172185"/>
                </a:lnTo>
                <a:lnTo>
                  <a:pt x="1189946" y="2274587"/>
                </a:lnTo>
                <a:close/>
              </a:path>
            </a:pathLst>
          </a:custGeom>
          <a:solidFill>
            <a:srgbClr val="FFF95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6"/>
          <p:cNvSpPr txBox="1"/>
          <p:nvPr/>
        </p:nvSpPr>
        <p:spPr>
          <a:xfrm>
            <a:off x="235351" y="7231663"/>
            <a:ext cx="3421810" cy="329320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br>
              <a:rPr b="0" i="0" lang="en-US" sz="1300" u="none" strike="noStrike">
                <a:solidFill>
                  <a:srgbClr val="000000"/>
                </a:solidFill>
                <a:latin typeface="Arial"/>
                <a:ea typeface="Arial"/>
                <a:cs typeface="Arial"/>
                <a:sym typeface="Arial"/>
              </a:rPr>
            </a:br>
            <a:r>
              <a:rPr b="0" i="0" lang="en-US" sz="1300" u="none" strike="noStrike">
                <a:solidFill>
                  <a:srgbClr val="000000"/>
                </a:solidFill>
                <a:latin typeface="Arial"/>
                <a:ea typeface="Arial"/>
                <a:cs typeface="Arial"/>
                <a:sym typeface="Arial"/>
              </a:rPr>
              <a:t>Here consumers generally order stuff online but they pick up the items from the retailers themselves. This model is generally followed by companies that want their consumers to get the products they want at a time convenient for them. The order will be prepared for you before you reach the retailer and you just have to go there. It also makes sure that customers don’t have to wait in lines and avoid unnecessary hassle to buy something the store. </a:t>
            </a:r>
            <a:br>
              <a:rPr b="0" i="0" lang="en-US" sz="1300" u="none" strike="noStrike">
                <a:solidFill>
                  <a:srgbClr val="000000"/>
                </a:solidFill>
                <a:latin typeface="Arial"/>
                <a:ea typeface="Arial"/>
                <a:cs typeface="Arial"/>
                <a:sym typeface="Arial"/>
              </a:rPr>
            </a:br>
            <a:r>
              <a:rPr b="0" i="0" lang="en-US" sz="1300" u="none" strike="noStrike">
                <a:solidFill>
                  <a:srgbClr val="000000"/>
                </a:solidFill>
                <a:latin typeface="Arial"/>
                <a:ea typeface="Arial"/>
                <a:cs typeface="Arial"/>
                <a:sym typeface="Arial"/>
              </a:rPr>
              <a:t>Some companies that follow this model are Dominos, Nike, Apollo Pharmacy, local stores that develop apps for local e-commerce, etc</a:t>
            </a:r>
            <a:endParaRPr sz="1300">
              <a:solidFill>
                <a:schemeClr val="dk1"/>
              </a:solidFill>
              <a:latin typeface="Calibri"/>
              <a:ea typeface="Calibri"/>
              <a:cs typeface="Calibri"/>
              <a:sym typeface="Calibri"/>
            </a:endParaRPr>
          </a:p>
        </p:txBody>
      </p:sp>
      <p:sp>
        <p:nvSpPr>
          <p:cNvPr id="146" name="Google Shape;146;p6"/>
          <p:cNvSpPr/>
          <p:nvPr/>
        </p:nvSpPr>
        <p:spPr>
          <a:xfrm rot="10800000">
            <a:off x="3838575" y="7093026"/>
            <a:ext cx="3657599" cy="3493263"/>
          </a:xfrm>
          <a:custGeom>
            <a:rect b="b" l="l" r="r" t="t"/>
            <a:pathLst>
              <a:path extrusionOk="0" h="2275204" w="2379980">
                <a:moveTo>
                  <a:pt x="1189946" y="2274587"/>
                </a:moveTo>
                <a:lnTo>
                  <a:pt x="1094751" y="2172185"/>
                </a:lnTo>
                <a:lnTo>
                  <a:pt x="0" y="2172185"/>
                </a:lnTo>
                <a:lnTo>
                  <a:pt x="0" y="0"/>
                </a:lnTo>
                <a:lnTo>
                  <a:pt x="2379893" y="0"/>
                </a:lnTo>
                <a:lnTo>
                  <a:pt x="2379893" y="2172185"/>
                </a:lnTo>
                <a:lnTo>
                  <a:pt x="1285142" y="2172185"/>
                </a:lnTo>
                <a:lnTo>
                  <a:pt x="1189946" y="2274587"/>
                </a:lnTo>
                <a:close/>
              </a:path>
            </a:pathLst>
          </a:custGeom>
          <a:solidFill>
            <a:srgbClr val="FFF95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6"/>
          <p:cNvSpPr txBox="1"/>
          <p:nvPr/>
        </p:nvSpPr>
        <p:spPr>
          <a:xfrm>
            <a:off x="3952127" y="7108524"/>
            <a:ext cx="3574200" cy="309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0" i="0" lang="en-US" sz="1300" u="none" strike="noStrike">
                <a:solidFill>
                  <a:srgbClr val="000000"/>
                </a:solidFill>
                <a:latin typeface="Arial"/>
                <a:ea typeface="Arial"/>
                <a:cs typeface="Arial"/>
                <a:sym typeface="Arial"/>
              </a:rPr>
            </a:br>
            <a:r>
              <a:rPr b="0" i="0" lang="en-US" sz="1300" u="none" strike="noStrike">
                <a:solidFill>
                  <a:srgbClr val="000000"/>
                </a:solidFill>
                <a:latin typeface="Arial"/>
                <a:ea typeface="Arial"/>
                <a:cs typeface="Arial"/>
                <a:sym typeface="Arial"/>
              </a:rPr>
              <a:t>Single store model is generally implemented by retailers that have already set up their offline businesses and want to go online now. A Single store model generally sells products from only a particular retailer. It can be implemented when an offline retailer decides to build an app for their products or it can also be implemented by a company that has its app and now decides to hold its own inventory instead of selling the products of another retailer. This model can be used to sell products under food ordering or can also be used to sell services under personal care. </a:t>
            </a:r>
            <a:br>
              <a:rPr b="0" i="0" lang="en-US" sz="1300" u="none" strike="noStrike">
                <a:solidFill>
                  <a:srgbClr val="000000"/>
                </a:solidFill>
                <a:latin typeface="Arial"/>
                <a:ea typeface="Arial"/>
                <a:cs typeface="Arial"/>
                <a:sym typeface="Arial"/>
              </a:rPr>
            </a:br>
            <a:endParaRPr b="0" i="0" sz="1300" u="none" strike="noStrike">
              <a:solidFill>
                <a:srgbClr val="000000"/>
              </a:solidFill>
              <a:latin typeface="Arial"/>
              <a:ea typeface="Arial"/>
              <a:cs typeface="Arial"/>
              <a:sym typeface="Arial"/>
            </a:endParaRPr>
          </a:p>
        </p:txBody>
      </p:sp>
      <p:sp>
        <p:nvSpPr>
          <p:cNvPr id="148" name="Google Shape;148;p6"/>
          <p:cNvSpPr txBox="1"/>
          <p:nvPr/>
        </p:nvSpPr>
        <p:spPr>
          <a:xfrm>
            <a:off x="1" y="4844657"/>
            <a:ext cx="7556500" cy="511679"/>
          </a:xfrm>
          <a:prstGeom prst="rect">
            <a:avLst/>
          </a:prstGeom>
          <a:solidFill>
            <a:srgbClr val="76B549"/>
          </a:solidFill>
          <a:ln>
            <a:noFill/>
          </a:ln>
        </p:spPr>
        <p:txBody>
          <a:bodyPr anchorCtr="0" anchor="t" bIns="0" lIns="0" spcFirstLastPara="1" rIns="0" wrap="square" tIns="3800">
            <a:spAutoFit/>
          </a:bodyPr>
          <a:lstStyle/>
          <a:p>
            <a:pPr indent="0" lvl="0" marL="0" marR="0" rtl="0" algn="l">
              <a:lnSpc>
                <a:spcPct val="100000"/>
              </a:lnSpc>
              <a:spcBef>
                <a:spcPts val="0"/>
              </a:spcBef>
              <a:spcAft>
                <a:spcPts val="0"/>
              </a:spcAft>
              <a:buNone/>
            </a:pPr>
            <a:r>
              <a:t/>
            </a:r>
            <a:endParaRPr sz="1650">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sz="1650">
              <a:solidFill>
                <a:schemeClr val="dk1"/>
              </a:solidFill>
              <a:latin typeface="Times New Roman"/>
              <a:ea typeface="Times New Roman"/>
              <a:cs typeface="Times New Roman"/>
              <a:sym typeface="Times New Roman"/>
            </a:endParaRPr>
          </a:p>
        </p:txBody>
      </p:sp>
      <p:sp>
        <p:nvSpPr>
          <p:cNvPr id="149" name="Google Shape;149;p6"/>
          <p:cNvSpPr txBox="1"/>
          <p:nvPr/>
        </p:nvSpPr>
        <p:spPr>
          <a:xfrm>
            <a:off x="1039152" y="4901131"/>
            <a:ext cx="54675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00"/>
                </a:solidFill>
                <a:latin typeface="Arial"/>
                <a:ea typeface="Arial"/>
                <a:cs typeface="Arial"/>
                <a:sym typeface="Arial"/>
              </a:rPr>
              <a:t>Supply chain models of a hyperlocal business</a:t>
            </a:r>
            <a:endParaRPr b="1"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nvSpPr>
        <p:spPr>
          <a:xfrm>
            <a:off x="196850" y="1997075"/>
            <a:ext cx="6781800" cy="72430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strike="noStrike">
                <a:solidFill>
                  <a:srgbClr val="000000"/>
                </a:solidFill>
                <a:latin typeface="Arial"/>
                <a:ea typeface="Arial"/>
                <a:cs typeface="Arial"/>
                <a:sym typeface="Arial"/>
              </a:rPr>
              <a:t>Aggregator model</a:t>
            </a:r>
            <a:endParaRPr b="0" sz="1400">
              <a:solidFill>
                <a:schemeClr val="dk1"/>
              </a:solidFill>
              <a:latin typeface="Arial"/>
              <a:ea typeface="Arial"/>
              <a:cs typeface="Arial"/>
              <a:sym typeface="Arial"/>
            </a:endParaRPr>
          </a:p>
          <a:p>
            <a:pPr indent="0" lvl="0" marL="0" marR="0" rtl="0" algn="l">
              <a:spcBef>
                <a:spcPts val="0"/>
              </a:spcBef>
              <a:spcAft>
                <a:spcPts val="0"/>
              </a:spcAft>
              <a:buNone/>
            </a:pPr>
            <a:br>
              <a:rPr b="0" lang="en-US" sz="1400">
                <a:solidFill>
                  <a:schemeClr val="dk1"/>
                </a:solidFill>
                <a:latin typeface="Arial"/>
                <a:ea typeface="Arial"/>
                <a:cs typeface="Arial"/>
                <a:sym typeface="Arial"/>
              </a:rPr>
            </a:br>
            <a:r>
              <a:rPr b="0" i="0" lang="en-US" sz="1400" u="none" strike="noStrike">
                <a:solidFill>
                  <a:srgbClr val="000000"/>
                </a:solidFill>
                <a:latin typeface="Arial"/>
                <a:ea typeface="Arial"/>
                <a:cs typeface="Arial"/>
                <a:sym typeface="Arial"/>
              </a:rPr>
              <a:t>Aggregator model can also be called as zero inventory model. The company itself has no assets or inventory, all it does is partners with other retailers and then sell their products using its own platform. This model is not capital intensive. In this delivery model the company acts as connecting link between the retailers and customers to ensure last-mile connectivity and delivery. The company offers an online audience to the physical store and helps them in promoting their store to the consumers that live near them. This model is most commonly seen under food delivery, grocery delivery, personal care services, and handyman delivery. For handyman delivery, you can receive services like plumbing, carpentry, electrician and gardening, etc. </a:t>
            </a:r>
            <a:endParaRPr b="0" sz="1400">
              <a:solidFill>
                <a:schemeClr val="dk1"/>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A few of the examples of companies that follow this model include Zomato, Urbanclap, GrubHub, TaskRabbit, etc.</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t/>
            </a:r>
            <a:endParaRPr b="0" sz="1400">
              <a:solidFill>
                <a:schemeClr val="dk1"/>
              </a:solidFill>
              <a:latin typeface="Arial"/>
              <a:ea typeface="Arial"/>
              <a:cs typeface="Arial"/>
              <a:sym typeface="Arial"/>
            </a:endParaRPr>
          </a:p>
          <a:p>
            <a:pPr indent="0" lvl="0" marL="0" marR="0" rtl="0" algn="l">
              <a:spcBef>
                <a:spcPts val="1600"/>
              </a:spcBef>
              <a:spcAft>
                <a:spcPts val="0"/>
              </a:spcAft>
              <a:buNone/>
            </a:pPr>
            <a:r>
              <a:rPr b="1" i="0" lang="en-US" sz="1400" u="none" strike="noStrike">
                <a:solidFill>
                  <a:srgbClr val="000000"/>
                </a:solidFill>
                <a:latin typeface="Arial"/>
                <a:ea typeface="Arial"/>
                <a:cs typeface="Arial"/>
                <a:sym typeface="Arial"/>
              </a:rPr>
              <a:t>Hybrid model</a:t>
            </a:r>
            <a:endParaRPr b="1" sz="1400">
              <a:solidFill>
                <a:schemeClr val="dk1"/>
              </a:solidFill>
              <a:latin typeface="Arial"/>
              <a:ea typeface="Arial"/>
              <a:cs typeface="Arial"/>
              <a:sym typeface="Arial"/>
            </a:endParaRPr>
          </a:p>
          <a:p>
            <a:pPr indent="0" lvl="0" marL="0" marR="0" rtl="0" algn="l">
              <a:spcBef>
                <a:spcPts val="400"/>
              </a:spcBef>
              <a:spcAft>
                <a:spcPts val="0"/>
              </a:spcAft>
              <a:buNone/>
            </a:pPr>
            <a:r>
              <a:rPr b="0" i="0" lang="en-US" sz="1400" u="none" strike="noStrike">
                <a:solidFill>
                  <a:srgbClr val="000000"/>
                </a:solidFill>
                <a:latin typeface="Arial"/>
                <a:ea typeface="Arial"/>
                <a:cs typeface="Arial"/>
                <a:sym typeface="Arial"/>
              </a:rPr>
              <a:t>The hybrid model is generally a model that implements more than one of these other models. For example, some stores allow you to order products online as well as offer store pick up offers. Examples include Instacart, DoorDash, etc.</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t/>
            </a:r>
            <a:endParaRPr b="0" sz="1400">
              <a:solidFill>
                <a:srgbClr val="000000"/>
              </a:solidFill>
              <a:latin typeface="Arial"/>
              <a:ea typeface="Arial"/>
              <a:cs typeface="Arial"/>
              <a:sym typeface="Arial"/>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t/>
            </a:r>
            <a:endParaRPr b="0" sz="1400">
              <a:solidFill>
                <a:schemeClr val="dk1"/>
              </a:solidFill>
              <a:latin typeface="Arial"/>
              <a:ea typeface="Arial"/>
              <a:cs typeface="Arial"/>
              <a:sym typeface="Arial"/>
            </a:endParaRPr>
          </a:p>
          <a:p>
            <a:pPr indent="0" lvl="0" marL="0" marR="0" rtl="0" algn="l">
              <a:spcBef>
                <a:spcPts val="0"/>
              </a:spcBef>
              <a:spcAft>
                <a:spcPts val="0"/>
              </a:spcAft>
              <a:buNone/>
            </a:pPr>
            <a:br>
              <a:rPr b="0" lang="en-US" sz="1400">
                <a:solidFill>
                  <a:schemeClr val="dk1"/>
                </a:solidFill>
                <a:latin typeface="Arial"/>
                <a:ea typeface="Arial"/>
                <a:cs typeface="Arial"/>
                <a:sym typeface="Arial"/>
              </a:rPr>
            </a:br>
            <a:r>
              <a:rPr b="1" i="0" lang="en-US" sz="1400" u="none" strike="noStrike">
                <a:solidFill>
                  <a:srgbClr val="000000"/>
                </a:solidFill>
                <a:latin typeface="Arial"/>
                <a:ea typeface="Arial"/>
                <a:cs typeface="Arial"/>
                <a:sym typeface="Arial"/>
              </a:rPr>
              <a:t>Offers From Local Retailers-</a:t>
            </a:r>
            <a:br>
              <a:rPr b="0" i="0" lang="en-US" sz="1400" u="none" strike="noStrike">
                <a:solidFill>
                  <a:srgbClr val="000000"/>
                </a:solidFill>
                <a:latin typeface="Arial"/>
                <a:ea typeface="Arial"/>
                <a:cs typeface="Arial"/>
                <a:sym typeface="Arial"/>
              </a:rPr>
            </a:br>
            <a:r>
              <a:rPr b="0" i="0" lang="en-US" sz="1400" u="none" strike="noStrike">
                <a:solidFill>
                  <a:srgbClr val="000000"/>
                </a:solidFill>
                <a:latin typeface="Arial"/>
                <a:ea typeface="Arial"/>
                <a:cs typeface="Arial"/>
                <a:sym typeface="Arial"/>
              </a:rPr>
              <a:t>There are other types of hyperlocal models that do not deliver any products or services but show prices and offers/discounts of local stores and retailers. These discounts can be availed on websites and physical stores of these retailers. </a:t>
            </a:r>
            <a:endParaRPr b="0" sz="1400">
              <a:solidFill>
                <a:schemeClr val="dk1"/>
              </a:solidFill>
              <a:latin typeface="Arial"/>
              <a:ea typeface="Arial"/>
              <a:cs typeface="Arial"/>
              <a:sym typeface="Arial"/>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nvSpPr>
        <p:spPr>
          <a:xfrm>
            <a:off x="3096144" y="540057"/>
            <a:ext cx="2023728" cy="300723"/>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i="1" lang="en-US" sz="1850">
                <a:solidFill>
                  <a:srgbClr val="4E4E4E"/>
                </a:solidFill>
                <a:latin typeface="Arial"/>
                <a:ea typeface="Arial"/>
                <a:cs typeface="Arial"/>
                <a:sym typeface="Arial"/>
              </a:rPr>
              <a:t>CASE STUDY</a:t>
            </a:r>
            <a:endParaRPr i="1" sz="1850">
              <a:solidFill>
                <a:schemeClr val="dk1"/>
              </a:solidFill>
              <a:latin typeface="Arial"/>
              <a:ea typeface="Arial"/>
              <a:cs typeface="Arial"/>
              <a:sym typeface="Arial"/>
            </a:endParaRPr>
          </a:p>
        </p:txBody>
      </p:sp>
      <p:sp>
        <p:nvSpPr>
          <p:cNvPr id="160" name="Google Shape;160;p8"/>
          <p:cNvSpPr txBox="1"/>
          <p:nvPr/>
        </p:nvSpPr>
        <p:spPr>
          <a:xfrm>
            <a:off x="113709" y="4086663"/>
            <a:ext cx="7291240" cy="1888337"/>
          </a:xfrm>
          <a:prstGeom prst="rect">
            <a:avLst/>
          </a:prstGeom>
          <a:solidFill>
            <a:srgbClr val="FFF952"/>
          </a:solidFill>
          <a:ln>
            <a:noFill/>
          </a:ln>
        </p:spPr>
        <p:txBody>
          <a:bodyPr anchorCtr="0" anchor="t" bIns="0" lIns="0" spcFirstLastPara="1" rIns="0" wrap="square" tIns="3175">
            <a:spAutoFit/>
          </a:bodyPr>
          <a:lstStyle/>
          <a:p>
            <a:pPr indent="0" lvl="0" marL="303530" marR="0" rtl="0" algn="l">
              <a:lnSpc>
                <a:spcPct val="100000"/>
              </a:lnSpc>
              <a:spcBef>
                <a:spcPts val="0"/>
              </a:spcBef>
              <a:spcAft>
                <a:spcPts val="0"/>
              </a:spcAft>
              <a:buNone/>
            </a:pPr>
            <a:r>
              <a:t/>
            </a:r>
            <a:endParaRPr b="1" sz="1300">
              <a:solidFill>
                <a:srgbClr val="4E4E4E"/>
              </a:solidFill>
              <a:latin typeface="Arial"/>
              <a:ea typeface="Arial"/>
              <a:cs typeface="Arial"/>
              <a:sym typeface="Arial"/>
            </a:endParaRPr>
          </a:p>
          <a:p>
            <a:pPr indent="0" lvl="0" marL="303530" marR="0" rtl="0" algn="l">
              <a:lnSpc>
                <a:spcPct val="100000"/>
              </a:lnSpc>
              <a:spcBef>
                <a:spcPts val="0"/>
              </a:spcBef>
              <a:spcAft>
                <a:spcPts val="0"/>
              </a:spcAft>
              <a:buNone/>
            </a:pPr>
            <a:r>
              <a:rPr b="1" lang="en-US" sz="1300">
                <a:solidFill>
                  <a:srgbClr val="4E4E4E"/>
                </a:solidFill>
                <a:latin typeface="Arial"/>
                <a:ea typeface="Arial"/>
                <a:cs typeface="Arial"/>
                <a:sym typeface="Arial"/>
              </a:rPr>
              <a:t>EXPERIMENTING WITH DAILY CHORES</a:t>
            </a:r>
            <a:endParaRPr b="1" sz="1300">
              <a:solidFill>
                <a:schemeClr val="dk1"/>
              </a:solidFill>
              <a:latin typeface="Arial"/>
              <a:ea typeface="Arial"/>
              <a:cs typeface="Arial"/>
              <a:sym typeface="Arial"/>
            </a:endParaRPr>
          </a:p>
          <a:p>
            <a:pPr indent="0" lvl="0" marL="303530" marR="0" rtl="0" algn="l">
              <a:lnSpc>
                <a:spcPct val="100000"/>
              </a:lnSpc>
              <a:spcBef>
                <a:spcPts val="0"/>
              </a:spcBef>
              <a:spcAft>
                <a:spcPts val="0"/>
              </a:spcAft>
              <a:buNone/>
            </a:pPr>
            <a:r>
              <a:rPr b="0" i="0" lang="en-US" sz="1200" u="none" strike="noStrike">
                <a:solidFill>
                  <a:srgbClr val="000000"/>
                </a:solidFill>
                <a:latin typeface="Arial"/>
                <a:ea typeface="Arial"/>
                <a:cs typeface="Arial"/>
                <a:sym typeface="Arial"/>
              </a:rPr>
              <a:t>The founders were keen to experiment with a fresh business concept that operated as a to-do list that executed and wrapped up the task on its own. This was the primary concept behind Dunzo. Dunzo delivered from sanitary napkins, laundry, a laptop charger forgotten in the office, to cigarettes, beer, important documents, speakers repaired and even large potted plants. It began as a Whatsapp group in which the various delivery services for customers were properly communicated and executed. This was followed by the founders themself taking up the task of running errands and undertaking deliveries for the customers on bike</a:t>
            </a:r>
            <a:endParaRPr/>
          </a:p>
          <a:p>
            <a:pPr indent="0" lvl="0" marL="303530" marR="0" rtl="0" algn="l">
              <a:lnSpc>
                <a:spcPct val="100000"/>
              </a:lnSpc>
              <a:spcBef>
                <a:spcPts val="0"/>
              </a:spcBef>
              <a:spcAft>
                <a:spcPts val="0"/>
              </a:spcAft>
              <a:buNone/>
            </a:pPr>
            <a:r>
              <a:t/>
            </a:r>
            <a:endParaRPr sz="1250">
              <a:solidFill>
                <a:schemeClr val="dk1"/>
              </a:solidFill>
              <a:latin typeface="Arial"/>
              <a:ea typeface="Arial"/>
              <a:cs typeface="Arial"/>
              <a:sym typeface="Arial"/>
            </a:endParaRPr>
          </a:p>
        </p:txBody>
      </p:sp>
      <p:sp>
        <p:nvSpPr>
          <p:cNvPr id="161" name="Google Shape;161;p8"/>
          <p:cNvSpPr txBox="1"/>
          <p:nvPr/>
        </p:nvSpPr>
        <p:spPr>
          <a:xfrm>
            <a:off x="171487" y="1357802"/>
            <a:ext cx="7276800" cy="2597400"/>
          </a:xfrm>
          <a:prstGeom prst="rect">
            <a:avLst/>
          </a:prstGeom>
          <a:noFill/>
          <a:ln>
            <a:noFill/>
          </a:ln>
        </p:spPr>
        <p:txBody>
          <a:bodyPr anchorCtr="0" anchor="t" bIns="0" lIns="0" spcFirstLastPara="1" rIns="0" wrap="square" tIns="11425">
            <a:spAutoFit/>
          </a:bodyPr>
          <a:lstStyle/>
          <a:p>
            <a:pPr indent="0" lvl="0" marL="0" marR="0" rtl="0" algn="just">
              <a:spcBef>
                <a:spcPts val="0"/>
              </a:spcBef>
              <a:spcAft>
                <a:spcPts val="0"/>
              </a:spcAft>
              <a:buNone/>
            </a:pPr>
            <a:r>
              <a:rPr b="1" i="0" lang="en-US" sz="1200" u="none" strike="noStrike">
                <a:solidFill>
                  <a:srgbClr val="000000"/>
                </a:solidFill>
                <a:latin typeface="Arial"/>
                <a:ea typeface="Arial"/>
                <a:cs typeface="Arial"/>
                <a:sym typeface="Arial"/>
              </a:rPr>
              <a:t> </a:t>
            </a:r>
            <a:endParaRPr/>
          </a:p>
          <a:p>
            <a:pPr indent="0" lvl="0" marL="0" marR="0" rtl="0" algn="just">
              <a:spcBef>
                <a:spcPts val="0"/>
              </a:spcBef>
              <a:spcAft>
                <a:spcPts val="0"/>
              </a:spcAft>
              <a:buNone/>
            </a:pPr>
            <a:r>
              <a:rPr b="0" i="0" lang="en-US" sz="1200" u="none" strike="noStrike">
                <a:solidFill>
                  <a:srgbClr val="000000"/>
                </a:solidFill>
                <a:latin typeface="Arial"/>
                <a:ea typeface="Arial"/>
                <a:cs typeface="Arial"/>
                <a:sym typeface="Arial"/>
              </a:rPr>
              <a:t>Dunzo is a hyper-local on-demand delivery service startup in India. The delivery firm delivers all commodities required by the user on their demand having a minimum charge for delivery. For instance if the user wishes to purchase a t-shirt they glimpsed at the mall and are unable to get it themselves Dunzo can be approached to aid in doing the same.Dunzo provides all commodities on one platform be it grocery items, pet supplies, health and wellness, bike rides, laundry delivery, pick and drop services and a range of other services</a:t>
            </a:r>
            <a:endParaRPr b="0" sz="1200">
              <a:solidFill>
                <a:schemeClr val="dk1"/>
              </a:solidFill>
              <a:latin typeface="Arial"/>
              <a:ea typeface="Arial"/>
              <a:cs typeface="Arial"/>
              <a:sym typeface="Arial"/>
            </a:endParaRPr>
          </a:p>
          <a:p>
            <a:pPr indent="0" lvl="0" marL="0" marR="0" rtl="0" algn="just">
              <a:spcBef>
                <a:spcPts val="0"/>
              </a:spcBef>
              <a:spcAft>
                <a:spcPts val="0"/>
              </a:spcAft>
              <a:buNone/>
            </a:pPr>
            <a:r>
              <a:rPr b="0" i="0" lang="en-US" sz="1200" u="none" strike="noStrike">
                <a:solidFill>
                  <a:srgbClr val="000000"/>
                </a:solidFill>
                <a:latin typeface="Arial"/>
                <a:ea typeface="Arial"/>
                <a:cs typeface="Arial"/>
                <a:sym typeface="Arial"/>
              </a:rPr>
              <a:t>The growth has been exponential. The number of tasks on the platform has shot up by 62 percent, the number of micro markets it serves is up by eight percent, user base has increased by a whopping 90 percent, and merchants have grown by 19 times.Dunzo’s leading investors include Google, Blume Ventures, Aspada Investment, Alteria Capital, LGT Lightstone, 3L Capital, Moving Capital, Lightbox, and STIC Ventures. </a:t>
            </a:r>
            <a:endParaRPr b="0" sz="1200">
              <a:solidFill>
                <a:schemeClr val="dk1"/>
              </a:solidFill>
              <a:latin typeface="Arial"/>
              <a:ea typeface="Arial"/>
              <a:cs typeface="Arial"/>
              <a:sym typeface="Arial"/>
            </a:endParaRPr>
          </a:p>
          <a:p>
            <a:pPr indent="0" lvl="0" marL="0" marR="0" rtl="0" algn="l">
              <a:spcBef>
                <a:spcPts val="0"/>
              </a:spcBef>
              <a:spcAft>
                <a:spcPts val="0"/>
              </a:spcAft>
              <a:buNone/>
            </a:pPr>
            <a:br>
              <a:rPr lang="en-US" sz="1200">
                <a:solidFill>
                  <a:schemeClr val="dk1"/>
                </a:solidFill>
                <a:latin typeface="Arial"/>
                <a:ea typeface="Arial"/>
                <a:cs typeface="Arial"/>
                <a:sym typeface="Arial"/>
              </a:rPr>
            </a:br>
            <a:r>
              <a:rPr lang="en-US" sz="1200">
                <a:solidFill>
                  <a:srgbClr val="4E4E4E"/>
                </a:solidFill>
                <a:latin typeface="Arial"/>
                <a:ea typeface="Arial"/>
                <a:cs typeface="Arial"/>
                <a:sym typeface="Arial"/>
              </a:rPr>
              <a:t>.</a:t>
            </a:r>
            <a:endParaRPr sz="1200">
              <a:solidFill>
                <a:schemeClr val="dk1"/>
              </a:solidFill>
              <a:latin typeface="Arial"/>
              <a:ea typeface="Arial"/>
              <a:cs typeface="Arial"/>
              <a:sym typeface="Arial"/>
            </a:endParaRPr>
          </a:p>
        </p:txBody>
      </p:sp>
      <p:pic>
        <p:nvPicPr>
          <p:cNvPr descr="DUNZO: Your Pickup &amp; Drop partner • Startup Mind" id="162" name="Google Shape;162;p8"/>
          <p:cNvPicPr preferRelativeResize="0"/>
          <p:nvPr/>
        </p:nvPicPr>
        <p:blipFill rotWithShape="1">
          <a:blip r:embed="rId3">
            <a:alphaModFix/>
          </a:blip>
          <a:srcRect b="28187" l="0" r="0" t="23106"/>
          <a:stretch/>
        </p:blipFill>
        <p:spPr>
          <a:xfrm>
            <a:off x="5119872" y="256561"/>
            <a:ext cx="2111234" cy="514174"/>
          </a:xfrm>
          <a:prstGeom prst="rect">
            <a:avLst/>
          </a:prstGeom>
          <a:noFill/>
          <a:ln>
            <a:noFill/>
          </a:ln>
        </p:spPr>
      </p:pic>
      <p:sp>
        <p:nvSpPr>
          <p:cNvPr id="163" name="Google Shape;163;p8"/>
          <p:cNvSpPr txBox="1"/>
          <p:nvPr/>
        </p:nvSpPr>
        <p:spPr>
          <a:xfrm>
            <a:off x="108282" y="3600582"/>
            <a:ext cx="50115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00"/>
                </a:solidFill>
                <a:latin typeface="Arial"/>
                <a:ea typeface="Arial"/>
                <a:cs typeface="Arial"/>
                <a:sym typeface="Arial"/>
              </a:rPr>
              <a:t>How did Dunzo rise to success?</a:t>
            </a:r>
            <a:endParaRPr b="0" sz="1800">
              <a:solidFill>
                <a:schemeClr val="dk1"/>
              </a:solidFill>
              <a:latin typeface="Arial"/>
              <a:ea typeface="Arial"/>
              <a:cs typeface="Arial"/>
              <a:sym typeface="Arial"/>
            </a:endParaRPr>
          </a:p>
        </p:txBody>
      </p:sp>
      <p:sp>
        <p:nvSpPr>
          <p:cNvPr id="164" name="Google Shape;164;p8"/>
          <p:cNvSpPr txBox="1"/>
          <p:nvPr/>
        </p:nvSpPr>
        <p:spPr>
          <a:xfrm>
            <a:off x="143410" y="6072181"/>
            <a:ext cx="7291240" cy="957313"/>
          </a:xfrm>
          <a:prstGeom prst="rect">
            <a:avLst/>
          </a:prstGeom>
          <a:solidFill>
            <a:srgbClr val="FFF952"/>
          </a:solidFill>
          <a:ln>
            <a:noFill/>
          </a:ln>
        </p:spPr>
        <p:txBody>
          <a:bodyPr anchorCtr="0" anchor="t" bIns="0" lIns="0" spcFirstLastPara="1" rIns="0" wrap="square" tIns="3175">
            <a:spAutoFit/>
          </a:bodyPr>
          <a:lstStyle/>
          <a:p>
            <a:pPr indent="0" lvl="0" marL="303530" marR="0" rtl="0" algn="l">
              <a:lnSpc>
                <a:spcPct val="100000"/>
              </a:lnSpc>
              <a:spcBef>
                <a:spcPts val="0"/>
              </a:spcBef>
              <a:spcAft>
                <a:spcPts val="0"/>
              </a:spcAft>
              <a:buNone/>
            </a:pPr>
            <a:r>
              <a:t/>
            </a:r>
            <a:endParaRPr b="1" sz="1300">
              <a:solidFill>
                <a:srgbClr val="4E4E4E"/>
              </a:solidFill>
              <a:latin typeface="Arial"/>
              <a:ea typeface="Arial"/>
              <a:cs typeface="Arial"/>
              <a:sym typeface="Arial"/>
            </a:endParaRPr>
          </a:p>
          <a:p>
            <a:pPr indent="0" lvl="0" marL="303530" marR="0" rtl="0" algn="l">
              <a:lnSpc>
                <a:spcPct val="100000"/>
              </a:lnSpc>
              <a:spcBef>
                <a:spcPts val="0"/>
              </a:spcBef>
              <a:spcAft>
                <a:spcPts val="0"/>
              </a:spcAft>
              <a:buNone/>
            </a:pPr>
            <a:r>
              <a:rPr b="1" lang="en-US" sz="1300">
                <a:solidFill>
                  <a:srgbClr val="4E4E4E"/>
                </a:solidFill>
                <a:latin typeface="Arial"/>
                <a:ea typeface="Arial"/>
                <a:cs typeface="Arial"/>
                <a:sym typeface="Arial"/>
              </a:rPr>
              <a:t>DIVERSIFIED TARGET AUDIENCE</a:t>
            </a:r>
            <a:endParaRPr b="1" sz="1300">
              <a:solidFill>
                <a:schemeClr val="dk1"/>
              </a:solidFill>
              <a:latin typeface="Arial"/>
              <a:ea typeface="Arial"/>
              <a:cs typeface="Arial"/>
              <a:sym typeface="Arial"/>
            </a:endParaRPr>
          </a:p>
          <a:p>
            <a:pPr indent="0" lvl="0" marL="303530" marR="0" rtl="0" algn="l">
              <a:spcBef>
                <a:spcPts val="0"/>
              </a:spcBef>
              <a:spcAft>
                <a:spcPts val="0"/>
              </a:spcAft>
              <a:buNone/>
            </a:pPr>
            <a:r>
              <a:rPr b="0" i="0" lang="en-US" sz="1200" u="none" strike="noStrike">
                <a:solidFill>
                  <a:srgbClr val="000000"/>
                </a:solidFill>
                <a:latin typeface="Arial"/>
                <a:ea typeface="Arial"/>
                <a:cs typeface="Arial"/>
                <a:sym typeface="Arial"/>
              </a:rPr>
              <a:t>Dunzo leverages a huge Target Segment ranging from a 65-year older man looking to get his medicine delivered on time to a 12-year old schoolboy who wants to get his friend’s homework notebook.</a:t>
            </a:r>
            <a:endParaRPr/>
          </a:p>
          <a:p>
            <a:pPr indent="0" lvl="0" marL="303530" marR="0" rtl="0" algn="l">
              <a:spcBef>
                <a:spcPts val="0"/>
              </a:spcBef>
              <a:spcAft>
                <a:spcPts val="0"/>
              </a:spcAft>
              <a:buNone/>
            </a:pPr>
            <a:r>
              <a:t/>
            </a:r>
            <a:endParaRPr b="0" sz="1200">
              <a:solidFill>
                <a:schemeClr val="dk1"/>
              </a:solidFill>
              <a:latin typeface="Arial"/>
              <a:ea typeface="Arial"/>
              <a:cs typeface="Arial"/>
              <a:sym typeface="Arial"/>
            </a:endParaRPr>
          </a:p>
        </p:txBody>
      </p:sp>
      <p:sp>
        <p:nvSpPr>
          <p:cNvPr id="165" name="Google Shape;165;p8"/>
          <p:cNvSpPr txBox="1"/>
          <p:nvPr/>
        </p:nvSpPr>
        <p:spPr>
          <a:xfrm>
            <a:off x="143410" y="7144545"/>
            <a:ext cx="7291240" cy="1711366"/>
          </a:xfrm>
          <a:prstGeom prst="rect">
            <a:avLst/>
          </a:prstGeom>
          <a:solidFill>
            <a:srgbClr val="FFF952"/>
          </a:solidFill>
          <a:ln>
            <a:noFill/>
          </a:ln>
        </p:spPr>
        <p:txBody>
          <a:bodyPr anchorCtr="0" anchor="t" bIns="0" lIns="0" spcFirstLastPara="1" rIns="0" wrap="square" tIns="3175">
            <a:spAutoFit/>
          </a:bodyPr>
          <a:lstStyle/>
          <a:p>
            <a:pPr indent="0" lvl="0" marL="303530" marR="0" rtl="0" algn="l">
              <a:lnSpc>
                <a:spcPct val="100000"/>
              </a:lnSpc>
              <a:spcBef>
                <a:spcPts val="0"/>
              </a:spcBef>
              <a:spcAft>
                <a:spcPts val="0"/>
              </a:spcAft>
              <a:buNone/>
            </a:pPr>
            <a:r>
              <a:t/>
            </a:r>
            <a:endParaRPr b="1" sz="1300">
              <a:solidFill>
                <a:srgbClr val="4E4E4E"/>
              </a:solidFill>
              <a:latin typeface="Arial"/>
              <a:ea typeface="Arial"/>
              <a:cs typeface="Arial"/>
              <a:sym typeface="Arial"/>
            </a:endParaRPr>
          </a:p>
          <a:p>
            <a:pPr indent="0" lvl="0" marL="303530" marR="0" rtl="0" algn="l">
              <a:lnSpc>
                <a:spcPct val="100000"/>
              </a:lnSpc>
              <a:spcBef>
                <a:spcPts val="0"/>
              </a:spcBef>
              <a:spcAft>
                <a:spcPts val="0"/>
              </a:spcAft>
              <a:buNone/>
            </a:pPr>
            <a:r>
              <a:rPr b="1" lang="en-US" sz="1300">
                <a:solidFill>
                  <a:srgbClr val="4E4E4E"/>
                </a:solidFill>
                <a:latin typeface="Arial"/>
                <a:ea typeface="Arial"/>
                <a:cs typeface="Arial"/>
                <a:sym typeface="Arial"/>
              </a:rPr>
              <a:t>UNDERSTANDING CUSTOMER GRIEVANCES IN EARLY STAGES OF E-COMMERCE</a:t>
            </a:r>
            <a:endParaRPr b="1" sz="1300">
              <a:solidFill>
                <a:schemeClr val="dk1"/>
              </a:solidFill>
              <a:latin typeface="Arial"/>
              <a:ea typeface="Arial"/>
              <a:cs typeface="Arial"/>
              <a:sym typeface="Arial"/>
            </a:endParaRPr>
          </a:p>
          <a:p>
            <a:pPr indent="0" lvl="0" marL="303530" marR="0" rtl="0" algn="l">
              <a:lnSpc>
                <a:spcPct val="100000"/>
              </a:lnSpc>
              <a:spcBef>
                <a:spcPts val="0"/>
              </a:spcBef>
              <a:spcAft>
                <a:spcPts val="0"/>
              </a:spcAft>
              <a:buNone/>
            </a:pPr>
            <a:r>
              <a:rPr b="0" i="0" lang="en-US" sz="1200" u="none" strike="noStrike">
                <a:solidFill>
                  <a:srgbClr val="000000"/>
                </a:solidFill>
                <a:latin typeface="Arial"/>
                <a:ea typeface="Arial"/>
                <a:cs typeface="Arial"/>
                <a:sym typeface="Arial"/>
              </a:rPr>
              <a:t>The consumer today, accustomed to ecommerce, is used to a certain flow. They want to know when the order will be delivered. They want to be able to pay for their order and not keep answering a call from a partner for their order. The friction they had in their first app was high. While most of the competitors get a bunch of vendors and merchants on the platform and then ask their customers to find a way around the services, Dunzo owns the full responsibility to deliver the order on the customer’s doorstep.</a:t>
            </a:r>
            <a:endParaRPr b="0" sz="1200">
              <a:solidFill>
                <a:schemeClr val="dk1"/>
              </a:solidFill>
              <a:latin typeface="Arial"/>
              <a:ea typeface="Arial"/>
              <a:cs typeface="Arial"/>
              <a:sym typeface="Arial"/>
            </a:endParaRPr>
          </a:p>
          <a:p>
            <a:pPr indent="0" lvl="0" marL="0" marR="0" rtl="0" algn="l">
              <a:spcBef>
                <a:spcPts val="0"/>
              </a:spcBef>
              <a:spcAft>
                <a:spcPts val="0"/>
              </a:spcAft>
              <a:buNone/>
            </a:pPr>
            <a:r>
              <a:t/>
            </a:r>
            <a:endParaRPr b="0" sz="1200">
              <a:solidFill>
                <a:schemeClr val="dk1"/>
              </a:solidFill>
              <a:latin typeface="Arial"/>
              <a:ea typeface="Arial"/>
              <a:cs typeface="Arial"/>
              <a:sym typeface="Arial"/>
            </a:endParaRPr>
          </a:p>
        </p:txBody>
      </p:sp>
      <p:sp>
        <p:nvSpPr>
          <p:cNvPr id="166" name="Google Shape;166;p8"/>
          <p:cNvSpPr txBox="1"/>
          <p:nvPr/>
        </p:nvSpPr>
        <p:spPr>
          <a:xfrm>
            <a:off x="132630" y="8965572"/>
            <a:ext cx="7291240" cy="1326645"/>
          </a:xfrm>
          <a:prstGeom prst="rect">
            <a:avLst/>
          </a:prstGeom>
          <a:solidFill>
            <a:srgbClr val="FFF952"/>
          </a:solidFill>
          <a:ln>
            <a:noFill/>
          </a:ln>
        </p:spPr>
        <p:txBody>
          <a:bodyPr anchorCtr="0" anchor="t" bIns="0" lIns="0" spcFirstLastPara="1" rIns="0" wrap="square" tIns="3175">
            <a:spAutoFit/>
          </a:bodyPr>
          <a:lstStyle/>
          <a:p>
            <a:pPr indent="0" lvl="0" marL="303530" marR="0" rtl="0" algn="l">
              <a:lnSpc>
                <a:spcPct val="100000"/>
              </a:lnSpc>
              <a:spcBef>
                <a:spcPts val="0"/>
              </a:spcBef>
              <a:spcAft>
                <a:spcPts val="0"/>
              </a:spcAft>
              <a:buNone/>
            </a:pPr>
            <a:r>
              <a:t/>
            </a:r>
            <a:endParaRPr b="1" sz="1300">
              <a:solidFill>
                <a:srgbClr val="4E4E4E"/>
              </a:solidFill>
              <a:latin typeface="Arial"/>
              <a:ea typeface="Arial"/>
              <a:cs typeface="Arial"/>
              <a:sym typeface="Arial"/>
            </a:endParaRPr>
          </a:p>
          <a:p>
            <a:pPr indent="0" lvl="0" marL="303530" marR="0" rtl="0" algn="l">
              <a:lnSpc>
                <a:spcPct val="100000"/>
              </a:lnSpc>
              <a:spcBef>
                <a:spcPts val="0"/>
              </a:spcBef>
              <a:spcAft>
                <a:spcPts val="0"/>
              </a:spcAft>
              <a:buNone/>
            </a:pPr>
            <a:r>
              <a:rPr b="1" lang="en-US" sz="1300">
                <a:solidFill>
                  <a:srgbClr val="4E4E4E"/>
                </a:solidFill>
                <a:latin typeface="Arial"/>
                <a:ea typeface="Arial"/>
                <a:cs typeface="Arial"/>
                <a:sym typeface="Arial"/>
              </a:rPr>
              <a:t>USER FRIENDLY PLATFORM TO IMPROVE</a:t>
            </a:r>
            <a:endParaRPr b="1" sz="1300">
              <a:solidFill>
                <a:schemeClr val="dk1"/>
              </a:solidFill>
              <a:latin typeface="Arial"/>
              <a:ea typeface="Arial"/>
              <a:cs typeface="Arial"/>
              <a:sym typeface="Arial"/>
            </a:endParaRPr>
          </a:p>
          <a:p>
            <a:pPr indent="0" lvl="0" marL="303530" marR="0" rtl="0" algn="l">
              <a:lnSpc>
                <a:spcPct val="100000"/>
              </a:lnSpc>
              <a:spcBef>
                <a:spcPts val="0"/>
              </a:spcBef>
              <a:spcAft>
                <a:spcPts val="0"/>
              </a:spcAft>
              <a:buNone/>
            </a:pPr>
            <a:r>
              <a:rPr b="0" i="0" lang="en-US" sz="1200" u="none" strike="noStrike">
                <a:solidFill>
                  <a:srgbClr val="000000"/>
                </a:solidFill>
                <a:latin typeface="Arial"/>
                <a:ea typeface="Arial"/>
                <a:cs typeface="Arial"/>
                <a:sym typeface="Arial"/>
              </a:rPr>
              <a:t>The idea was to improve efficiency. This involved matching demand and supply, focusing on different geographies, ensuring partner positioning in those geographies, and working on real-world flows.  For example, for medicine delivery, the system should be able to detect prescriptions and work on that. In other stores, the system should know items that are out of stock and those with changing prices. </a:t>
            </a:r>
            <a:br>
              <a:rPr lang="en-US" sz="1200">
                <a:solidFill>
                  <a:schemeClr val="dk1"/>
                </a:solidFill>
                <a:latin typeface="Arial"/>
                <a:ea typeface="Arial"/>
                <a:cs typeface="Arial"/>
                <a:sym typeface="Arial"/>
              </a:rPr>
            </a:br>
            <a:endParaRPr b="0" sz="1200">
              <a:solidFill>
                <a:schemeClr val="dk1"/>
              </a:solidFill>
              <a:latin typeface="Arial"/>
              <a:ea typeface="Arial"/>
              <a:cs typeface="Arial"/>
              <a:sym typeface="Arial"/>
            </a:endParaRPr>
          </a:p>
        </p:txBody>
      </p:sp>
      <p:sp>
        <p:nvSpPr>
          <p:cNvPr id="167" name="Google Shape;167;p8"/>
          <p:cNvSpPr txBox="1"/>
          <p:nvPr/>
        </p:nvSpPr>
        <p:spPr>
          <a:xfrm>
            <a:off x="132630" y="1121241"/>
            <a:ext cx="37798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00"/>
                </a:solidFill>
                <a:latin typeface="Arial"/>
                <a:ea typeface="Arial"/>
                <a:cs typeface="Arial"/>
                <a:sym typeface="Arial"/>
              </a:rPr>
              <a:t>ABOUT</a:t>
            </a:r>
            <a:endParaRPr b="0"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type="title"/>
          </p:nvPr>
        </p:nvSpPr>
        <p:spPr>
          <a:xfrm>
            <a:off x="140311" y="1158785"/>
            <a:ext cx="7938731" cy="293670"/>
          </a:xfrm>
          <a:prstGeom prst="rect">
            <a:avLst/>
          </a:prstGeom>
          <a:noFill/>
          <a:ln>
            <a:noFill/>
          </a:ln>
        </p:spPr>
        <p:txBody>
          <a:bodyPr anchorCtr="0" anchor="t" bIns="0" lIns="0" spcFirstLastPara="1" rIns="0" wrap="square" tIns="16500">
            <a:spAutoFit/>
          </a:bodyPr>
          <a:lstStyle/>
          <a:p>
            <a:pPr indent="0" lvl="0" marL="12700" rtl="0" algn="l">
              <a:spcBef>
                <a:spcPts val="0"/>
              </a:spcBef>
              <a:spcAft>
                <a:spcPts val="0"/>
              </a:spcAft>
              <a:buNone/>
            </a:pPr>
            <a:r>
              <a:rPr b="1" lang="en-US" sz="1800"/>
              <a:t>ABOUT GOJEK</a:t>
            </a:r>
            <a:endParaRPr/>
          </a:p>
        </p:txBody>
      </p:sp>
      <p:sp>
        <p:nvSpPr>
          <p:cNvPr id="173" name="Google Shape;173;p9"/>
          <p:cNvSpPr txBox="1"/>
          <p:nvPr/>
        </p:nvSpPr>
        <p:spPr>
          <a:xfrm>
            <a:off x="162328" y="3515459"/>
            <a:ext cx="7157190" cy="1365117"/>
          </a:xfrm>
          <a:prstGeom prst="rect">
            <a:avLst/>
          </a:prstGeom>
          <a:solidFill>
            <a:srgbClr val="FFF952"/>
          </a:solidFill>
          <a:ln>
            <a:noFill/>
          </a:ln>
        </p:spPr>
        <p:txBody>
          <a:bodyPr anchorCtr="0" anchor="t" bIns="0" lIns="0" spcFirstLastPara="1" rIns="0" wrap="square" tIns="3175">
            <a:spAutoFit/>
          </a:bodyPr>
          <a:lstStyle/>
          <a:p>
            <a:pPr indent="0" lvl="0" marL="0" marR="0" rtl="0" algn="l">
              <a:spcBef>
                <a:spcPts val="0"/>
              </a:spcBef>
              <a:spcAft>
                <a:spcPts val="0"/>
              </a:spcAft>
              <a:buNone/>
            </a:pPr>
            <a:r>
              <a:rPr b="1" lang="en-US" sz="1650">
                <a:solidFill>
                  <a:schemeClr val="dk1"/>
                </a:solidFill>
                <a:latin typeface="Calibri"/>
                <a:ea typeface="Calibri"/>
                <a:cs typeface="Calibri"/>
                <a:sym typeface="Calibri"/>
              </a:rPr>
              <a:t>Solving Real Problems-</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From the beginning, it has focused on, as the company writes on its website, improving "the welfare and livelihoods of the Indonesian people", which means solving real problems. It has become a massive success by tapping into the need for a ride-sharing service to make it easier to find and pay a driver and expand into 18 verticals. Consumers now turn to Go-jek for services that include food delivery, on-demand massage, courier services, ticketing, cleaning and bill payments.</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Even though it has expanded, the company is still laser-focused on making things easier for its users.</a:t>
            </a:r>
            <a:endParaRPr sz="1200">
              <a:solidFill>
                <a:schemeClr val="dk1"/>
              </a:solidFill>
              <a:latin typeface="Arial"/>
              <a:ea typeface="Arial"/>
              <a:cs typeface="Arial"/>
              <a:sym typeface="Arial"/>
            </a:endParaRPr>
          </a:p>
        </p:txBody>
      </p:sp>
      <p:sp>
        <p:nvSpPr>
          <p:cNvPr id="174" name="Google Shape;174;p9"/>
          <p:cNvSpPr txBox="1"/>
          <p:nvPr/>
        </p:nvSpPr>
        <p:spPr>
          <a:xfrm>
            <a:off x="173310" y="1454039"/>
            <a:ext cx="7132323" cy="1673535"/>
          </a:xfrm>
          <a:prstGeom prst="rect">
            <a:avLst/>
          </a:prstGeom>
          <a:noFill/>
          <a:ln>
            <a:noFill/>
          </a:ln>
        </p:spPr>
        <p:txBody>
          <a:bodyPr anchorCtr="0" anchor="t" bIns="0" lIns="0" spcFirstLastPara="1" rIns="0" wrap="square" tIns="11425">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Gojek is an Indonesian “Super App.”</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The company was founded in 2010 as a motorcycle (ojek) ride-hailing call center. They began their transformation into a Super App in 2015 with the launch of their mobile app featuring GoRide, GoSend, and GoMart services.</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Today, Gojek offers 20+ services through its mobile app. While the company's core presence remains in Indonesia, it is also expanding into Vietnam, Singapore, Thailand, and the Philippines.</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The company is Indonesia's first "unicorn" and today is valued at ~$10 billion, having most recently raised from Facebook and PayPal.</a:t>
            </a:r>
            <a:endParaRPr sz="1200">
              <a:solidFill>
                <a:schemeClr val="dk1"/>
              </a:solidFill>
              <a:latin typeface="Arial"/>
              <a:ea typeface="Arial"/>
              <a:cs typeface="Arial"/>
              <a:sym typeface="Arial"/>
            </a:endParaRPr>
          </a:p>
        </p:txBody>
      </p:sp>
      <p:pic>
        <p:nvPicPr>
          <p:cNvPr id="175" name="Google Shape;175;p9"/>
          <p:cNvPicPr preferRelativeResize="0"/>
          <p:nvPr/>
        </p:nvPicPr>
        <p:blipFill rotWithShape="1">
          <a:blip r:embed="rId3">
            <a:alphaModFix/>
          </a:blip>
          <a:srcRect b="0" l="0" r="0" t="0"/>
          <a:stretch/>
        </p:blipFill>
        <p:spPr>
          <a:xfrm>
            <a:off x="4359047" y="85241"/>
            <a:ext cx="2740193" cy="817418"/>
          </a:xfrm>
          <a:prstGeom prst="rect">
            <a:avLst/>
          </a:prstGeom>
          <a:noFill/>
          <a:ln>
            <a:noFill/>
          </a:ln>
        </p:spPr>
      </p:pic>
      <p:sp>
        <p:nvSpPr>
          <p:cNvPr id="176" name="Google Shape;176;p9"/>
          <p:cNvSpPr txBox="1"/>
          <p:nvPr/>
        </p:nvSpPr>
        <p:spPr>
          <a:xfrm>
            <a:off x="2151625" y="488313"/>
            <a:ext cx="2709162" cy="3770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50">
                <a:solidFill>
                  <a:schemeClr val="dk1"/>
                </a:solidFill>
                <a:latin typeface="Arial"/>
                <a:ea typeface="Arial"/>
                <a:cs typeface="Arial"/>
                <a:sym typeface="Arial"/>
              </a:rPr>
              <a:t>CASE STUDY</a:t>
            </a:r>
            <a:endParaRPr sz="4500">
              <a:solidFill>
                <a:schemeClr val="dk1"/>
              </a:solidFill>
              <a:latin typeface="Calibri"/>
              <a:ea typeface="Calibri"/>
              <a:cs typeface="Calibri"/>
              <a:sym typeface="Calibri"/>
            </a:endParaRPr>
          </a:p>
        </p:txBody>
      </p:sp>
      <p:sp>
        <p:nvSpPr>
          <p:cNvPr id="177" name="Google Shape;177;p9"/>
          <p:cNvSpPr txBox="1"/>
          <p:nvPr/>
        </p:nvSpPr>
        <p:spPr>
          <a:xfrm>
            <a:off x="152364" y="3126687"/>
            <a:ext cx="53301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How did Gojek rise to success?</a:t>
            </a:r>
            <a:endParaRPr sz="1800">
              <a:solidFill>
                <a:schemeClr val="dk1"/>
              </a:solidFill>
              <a:latin typeface="Arial"/>
              <a:ea typeface="Arial"/>
              <a:cs typeface="Arial"/>
              <a:sym typeface="Arial"/>
            </a:endParaRPr>
          </a:p>
        </p:txBody>
      </p:sp>
      <p:sp>
        <p:nvSpPr>
          <p:cNvPr id="178" name="Google Shape;178;p9"/>
          <p:cNvSpPr txBox="1"/>
          <p:nvPr/>
        </p:nvSpPr>
        <p:spPr>
          <a:xfrm>
            <a:off x="152151" y="5042413"/>
            <a:ext cx="7157192" cy="1549783"/>
          </a:xfrm>
          <a:prstGeom prst="rect">
            <a:avLst/>
          </a:prstGeom>
          <a:solidFill>
            <a:srgbClr val="FFF952"/>
          </a:solidFill>
          <a:ln>
            <a:noFill/>
          </a:ln>
        </p:spPr>
        <p:txBody>
          <a:bodyPr anchorCtr="0" anchor="t" bIns="0" lIns="0" spcFirstLastPara="1" rIns="0" wrap="square" tIns="3175">
            <a:spAutoFit/>
          </a:bodyPr>
          <a:lstStyle/>
          <a:p>
            <a:pPr indent="0" lvl="0" marL="0" marR="0" rtl="0" algn="l">
              <a:spcBef>
                <a:spcPts val="0"/>
              </a:spcBef>
              <a:spcAft>
                <a:spcPts val="0"/>
              </a:spcAft>
              <a:buNone/>
            </a:pPr>
            <a:r>
              <a:rPr b="1" lang="en-US" sz="1650">
                <a:solidFill>
                  <a:schemeClr val="dk1"/>
                </a:solidFill>
                <a:latin typeface="Calibri"/>
                <a:ea typeface="Calibri"/>
                <a:cs typeface="Calibri"/>
                <a:sym typeface="Calibri"/>
              </a:rPr>
              <a:t>Understanding the Local Market-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A second key to Go-jek's coming domination of Southeast Asia is how deeply it is embedded into its market. Go-jek thoroughly understands Indonesia and tailors its services to the market. Go-jek has carefully planned its international expansion to avoid problems. For its new businesses in Vietnam and Thailand, the company has let the local teams choose whether or not to use the parent's brand name. They settled on Go-Viet in Vietnam and Get in Thailand.</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The companies will run independently, of course, have the backing and mentorship of Go-Jek but they will also work with local partners and design their businesses around local needs.</a:t>
            </a:r>
            <a:endParaRPr sz="1200">
              <a:solidFill>
                <a:schemeClr val="dk1"/>
              </a:solidFill>
              <a:latin typeface="Arial"/>
              <a:ea typeface="Arial"/>
              <a:cs typeface="Arial"/>
              <a:sym typeface="Arial"/>
            </a:endParaRPr>
          </a:p>
        </p:txBody>
      </p:sp>
      <p:sp>
        <p:nvSpPr>
          <p:cNvPr id="179" name="Google Shape;179;p9"/>
          <p:cNvSpPr txBox="1"/>
          <p:nvPr/>
        </p:nvSpPr>
        <p:spPr>
          <a:xfrm flipH="1">
            <a:off x="152928" y="6729389"/>
            <a:ext cx="7140174" cy="2288447"/>
          </a:xfrm>
          <a:prstGeom prst="rect">
            <a:avLst/>
          </a:prstGeom>
          <a:solidFill>
            <a:srgbClr val="FFF952"/>
          </a:solidFill>
          <a:ln>
            <a:noFill/>
          </a:ln>
        </p:spPr>
        <p:txBody>
          <a:bodyPr anchorCtr="0" anchor="t" bIns="0" lIns="0" spcFirstLastPara="1" rIns="0" wrap="square" tIns="3175">
            <a:spAutoFit/>
          </a:bodyPr>
          <a:lstStyle/>
          <a:p>
            <a:pPr indent="0" lvl="0" marL="0" marR="0" rtl="0" algn="l">
              <a:spcBef>
                <a:spcPts val="0"/>
              </a:spcBef>
              <a:spcAft>
                <a:spcPts val="0"/>
              </a:spcAft>
              <a:buNone/>
            </a:pPr>
            <a:r>
              <a:rPr b="1" lang="en-US" sz="1650">
                <a:solidFill>
                  <a:schemeClr val="dk1"/>
                </a:solidFill>
                <a:latin typeface="Arial"/>
                <a:ea typeface="Arial"/>
                <a:cs typeface="Arial"/>
                <a:sym typeface="Arial"/>
              </a:rPr>
              <a:t>Enabling an Ecosystem of Entrepreneurs</a:t>
            </a: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It has created a platform that entrepreneurs and individual operators can use to reach new customers, build new skills and increase profitability.Drivers can use the app to find ride-hailing customers from a larger area. During the lunch hour, they can deliver food. If they have a slow period, they can deliver a couple of parcels. Go-jek gives drivers access to cashless payments and online banking.</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The company hopes to train 35,000 small business people this year in basic finance, management and marketing skills.Go-Food, makes it easier for aspiring restaurateurs to get into business as well. They no longer have to rent street-front space with room for tables and chairs. A delivery-only model is viable and lets them reach customers within 25 kilometres of their kitchen. Go-jek reports that small businesses that join Go-FOOD increase their sales by 350 per cent on average. </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Go-jek has even gotten into GoFundMe-style fundraising. During Ramadan in May this year, the company raised more than US$350,000 for the medical needs of sick children and other good causes.</a:t>
            </a:r>
            <a:endParaRPr/>
          </a:p>
        </p:txBody>
      </p:sp>
      <p:sp>
        <p:nvSpPr>
          <p:cNvPr id="180" name="Google Shape;180;p9"/>
          <p:cNvSpPr txBox="1"/>
          <p:nvPr/>
        </p:nvSpPr>
        <p:spPr>
          <a:xfrm>
            <a:off x="145757" y="9187223"/>
            <a:ext cx="7157191" cy="1365117"/>
          </a:xfrm>
          <a:prstGeom prst="rect">
            <a:avLst/>
          </a:prstGeom>
          <a:solidFill>
            <a:srgbClr val="FFF952"/>
          </a:solidFill>
          <a:ln>
            <a:noFill/>
          </a:ln>
        </p:spPr>
        <p:txBody>
          <a:bodyPr anchorCtr="0" anchor="t" bIns="0" lIns="0" spcFirstLastPara="1" rIns="0" wrap="square" tIns="3175">
            <a:spAutoFit/>
          </a:bodyPr>
          <a:lstStyle/>
          <a:p>
            <a:pPr indent="0" lvl="0" marL="0" marR="0" rtl="0" algn="l">
              <a:spcBef>
                <a:spcPts val="0"/>
              </a:spcBef>
              <a:spcAft>
                <a:spcPts val="0"/>
              </a:spcAft>
              <a:buNone/>
            </a:pPr>
            <a:r>
              <a:rPr b="1" lang="en-US" sz="1650">
                <a:solidFill>
                  <a:schemeClr val="dk1"/>
                </a:solidFill>
                <a:latin typeface="Arial"/>
                <a:ea typeface="Arial"/>
                <a:cs typeface="Arial"/>
                <a:sym typeface="Arial"/>
              </a:rPr>
              <a:t>Humble Management -</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Despite its successes, Go-jek’s management displays none of the self-centered self-importance that led to the downfall of Uber’s disgraced former CEO Travis Kalanick.</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Focusing on the role played by serendipity adds a huge amount of gratitude, Makarim believes, and forces one to be constantly alert, grateful and aware of your limitations. These are attributes of a successful leader.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2020-12-14T08:46:50Z</dcterms:created>
  <dc:creator>Pratyanshu Raj Singh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2020-12-14T00:00:00Z</vt:filetime>
  </property>
  <property fmtid="{D5CDD505-2E9C-101B-9397-08002B2CF9AE}" pid="3" name="Creator">
    <vt:lpwstr>Canva</vt:lpwstr>
  </property>
  <property fmtid="{D5CDD505-2E9C-101B-9397-08002B2CF9AE}" pid="4" name="LastSaved">
    <vt:filetime>2020-12-14T00:00:00Z</vt:filetime>
  </property>
</Properties>
</file>