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7" r:id="rId2"/>
    <p:sldId id="51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 Narasimhan Duvoor" initials="LND" lastIdx="2" clrIdx="0"/>
  <p:cmAuthor id="2" name="Lakshmi Duvoor" initials="LD" lastIdx="5" clrIdx="1">
    <p:extLst>
      <p:ext uri="{19B8F6BF-5375-455C-9EA6-DF929625EA0E}">
        <p15:presenceInfo xmlns:p15="http://schemas.microsoft.com/office/powerpoint/2012/main" userId="Lakshmi Duvo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5477"/>
    <a:srgbClr val="E4B857"/>
    <a:srgbClr val="87B2C3"/>
    <a:srgbClr val="B4DCBA"/>
    <a:srgbClr val="A9D18E"/>
    <a:srgbClr val="000000"/>
    <a:srgbClr val="CE8ECE"/>
    <a:srgbClr val="0DA2E5"/>
    <a:srgbClr val="42AFB5"/>
    <a:srgbClr val="053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93829" autoAdjust="0"/>
  </p:normalViewPr>
  <p:slideViewPr>
    <p:cSldViewPr snapToGrid="0">
      <p:cViewPr varScale="1">
        <p:scale>
          <a:sx n="88" d="100"/>
          <a:sy n="88" d="100"/>
        </p:scale>
        <p:origin x="10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BB516-0E75-4E24-B5FE-36465A0CE6FC}" type="datetimeFigureOut">
              <a:rPr lang="en-US" smtClean="0"/>
              <a:t>2/20/20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4EC37-2225-4E7A-B85A-C051FEE8D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7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4EC37-2225-4E7A-B85A-C051FEE8D30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2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F4EC37-2225-4E7A-B85A-C051FEE8D3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27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675" y="5860889"/>
            <a:ext cx="2331362" cy="978061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600375" y="5999459"/>
            <a:ext cx="787896" cy="787896"/>
          </a:xfrm>
          <a:prstGeom prst="ellipse">
            <a:avLst/>
          </a:prstGeom>
          <a:noFill/>
          <a:ln>
            <a:solidFill>
              <a:srgbClr val="F26E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3340" y="6393407"/>
            <a:ext cx="547035" cy="0"/>
          </a:xfrm>
          <a:prstGeom prst="line">
            <a:avLst/>
          </a:prstGeom>
          <a:noFill/>
          <a:ln>
            <a:solidFill>
              <a:srgbClr val="F26E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838450" y="6393407"/>
            <a:ext cx="9262110" cy="0"/>
          </a:xfrm>
          <a:prstGeom prst="line">
            <a:avLst/>
          </a:prstGeom>
          <a:noFill/>
          <a:ln>
            <a:solidFill>
              <a:srgbClr val="F26E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388271" y="6393407"/>
            <a:ext cx="92867" cy="0"/>
          </a:xfrm>
          <a:prstGeom prst="line">
            <a:avLst/>
          </a:prstGeom>
          <a:noFill/>
          <a:ln>
            <a:solidFill>
              <a:srgbClr val="F26E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9590327" y="6441038"/>
            <a:ext cx="2510233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Confidential. For internal use only.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21100" y="6597134"/>
            <a:ext cx="314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Proprietary &amp; Confidential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worldbank.org/v2/count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opendatatoolkit.worldbank.org/en/" TargetMode="External"/><Relationship Id="rId4" Type="http://schemas.openxmlformats.org/officeDocument/2006/relationships/hyperlink" Target="http://api.worldbank.org/v2/country?format=j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348625"/>
            <a:ext cx="12192000" cy="5509375"/>
            <a:chOff x="0" y="1348625"/>
            <a:chExt cx="12192000" cy="5509375"/>
          </a:xfrm>
        </p:grpSpPr>
        <p:sp>
          <p:nvSpPr>
            <p:cNvPr id="2697" name="Rectangle 2696"/>
            <p:cNvSpPr/>
            <p:nvPr/>
          </p:nvSpPr>
          <p:spPr>
            <a:xfrm>
              <a:off x="5065850" y="1348625"/>
              <a:ext cx="7126150" cy="3356024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DBF3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5619750"/>
              <a:ext cx="12192000" cy="1238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</p:grpSp>
      <p:pic>
        <p:nvPicPr>
          <p:cNvPr id="2692" name="Picture 269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975" y="1253375"/>
            <a:ext cx="5065850" cy="3356024"/>
          </a:xfrm>
          <a:prstGeom prst="rect">
            <a:avLst/>
          </a:prstGeom>
        </p:spPr>
      </p:pic>
      <p:cxnSp>
        <p:nvCxnSpPr>
          <p:cNvPr id="2693" name="Straight Connector 2692"/>
          <p:cNvCxnSpPr/>
          <p:nvPr/>
        </p:nvCxnSpPr>
        <p:spPr>
          <a:xfrm>
            <a:off x="6323249" y="1689728"/>
            <a:ext cx="0" cy="259885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94" name="Rectangle 2693"/>
          <p:cNvSpPr/>
          <p:nvPr/>
        </p:nvSpPr>
        <p:spPr>
          <a:xfrm>
            <a:off x="6653119" y="1474931"/>
            <a:ext cx="4621263" cy="85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Enabling Transformation</a:t>
            </a:r>
          </a:p>
          <a:p>
            <a:r>
              <a:rPr lang="en-US" sz="2400" b="1" dirty="0">
                <a:ln w="0"/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Challenging the conventional</a:t>
            </a:r>
          </a:p>
        </p:txBody>
      </p:sp>
      <p:sp>
        <p:nvSpPr>
          <p:cNvPr id="2695" name="Rectangle 2694"/>
          <p:cNvSpPr/>
          <p:nvPr/>
        </p:nvSpPr>
        <p:spPr>
          <a:xfrm>
            <a:off x="6653119" y="2613187"/>
            <a:ext cx="4621263" cy="85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Delivering with agility, velocity and precision </a:t>
            </a:r>
          </a:p>
        </p:txBody>
      </p:sp>
      <p:sp>
        <p:nvSpPr>
          <p:cNvPr id="2696" name="Rectangle 2695"/>
          <p:cNvSpPr/>
          <p:nvPr/>
        </p:nvSpPr>
        <p:spPr>
          <a:xfrm>
            <a:off x="6653119" y="3751443"/>
            <a:ext cx="4986946" cy="85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Customer centricity</a:t>
            </a:r>
          </a:p>
          <a:p>
            <a:r>
              <a:rPr lang="en-US" sz="2400" dirty="0">
                <a:ln w="0"/>
                <a:solidFill>
                  <a:schemeClr val="bg1">
                    <a:lumMod val="75000"/>
                    <a:lumOff val="25000"/>
                  </a:schemeClr>
                </a:solidFill>
              </a:rPr>
              <a:t>Driving Value for Market Speed</a:t>
            </a:r>
            <a:endParaRPr lang="en-US" sz="2400" dirty="0">
              <a:ln w="0"/>
              <a:solidFill>
                <a:schemeClr val="bg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212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0DEC8E-EB92-354A-A993-66C15987B363}"/>
              </a:ext>
            </a:extLst>
          </p:cNvPr>
          <p:cNvSpPr/>
          <p:nvPr/>
        </p:nvSpPr>
        <p:spPr>
          <a:xfrm>
            <a:off x="370390" y="0"/>
            <a:ext cx="11694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Explore Countries (Java Full Stack Engineer)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51050-6EDE-794B-85BD-6B7432111AF1}"/>
              </a:ext>
            </a:extLst>
          </p:cNvPr>
          <p:cNvSpPr txBox="1"/>
          <p:nvPr/>
        </p:nvSpPr>
        <p:spPr>
          <a:xfrm>
            <a:off x="370390" y="461665"/>
            <a:ext cx="11262167" cy="58017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</a:rPr>
              <a:t>Create a DB Table (MySQL or Mongo) and load sample data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</a:rPr>
              <a:t>Country, Capital, Lat, Long</a:t>
            </a:r>
          </a:p>
          <a:p>
            <a:pPr lvl="1">
              <a:defRPr/>
            </a:pPr>
            <a:endParaRPr lang="en-US" sz="800" dirty="0">
              <a:solidFill>
                <a:srgbClr val="00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</a:rPr>
              <a:t>Get Geo Location by Country and Capital - Create a Microservice:</a:t>
            </a:r>
          </a:p>
          <a:p>
            <a:pPr marL="800100" lvl="1" indent="-342900"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</a:rPr>
              <a:t>Inputs : Country, Capital City</a:t>
            </a:r>
          </a:p>
          <a:p>
            <a:pPr marL="800100" lvl="1" indent="-342900"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</a:rPr>
              <a:t>Query the DB table mentioned above</a:t>
            </a:r>
          </a:p>
          <a:p>
            <a:pPr marL="800100" lvl="1" indent="-342900"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</a:rPr>
              <a:t>Should return 201 upon success and 400 for input errors</a:t>
            </a:r>
          </a:p>
          <a:p>
            <a:pPr marL="800100" lvl="1" indent="-342900"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</a:rPr>
              <a:t>Return a JSON Containing Country Name, Capital, Lat, Long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Get details of country by Country Code - Create a Microservice: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Input : Country code (mandatory) 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entury Gothic"/>
              </a:rPr>
              <a:t>Should return 201 upon success and 400 for input errors</a:t>
            </a:r>
          </a:p>
          <a:p>
            <a:pPr marL="800100" lvl="1" indent="-342900"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</a:rPr>
              <a:t>Use the following API to get the data (in html / json formats)</a:t>
            </a:r>
          </a:p>
          <a:p>
            <a:pPr lvl="2">
              <a:defRPr/>
            </a:pPr>
            <a:r>
              <a:rPr lang="en-US" sz="2000" dirty="0">
                <a:hlinkClick r:id="rId3"/>
              </a:rPr>
              <a:t>http://api.worldbank.org/v2/country</a:t>
            </a:r>
            <a:endParaRPr lang="en-US" sz="2000" dirty="0"/>
          </a:p>
          <a:p>
            <a:pPr lvl="2">
              <a:defRPr/>
            </a:pPr>
            <a:r>
              <a:rPr lang="en-US" sz="2000" dirty="0">
                <a:hlinkClick r:id="rId4"/>
              </a:rPr>
              <a:t>http://api.worldbank.org/v2/country?format=json</a:t>
            </a:r>
            <a:endParaRPr lang="en-US" sz="2000" dirty="0">
              <a:solidFill>
                <a:srgbClr val="000000"/>
              </a:solidFill>
              <a:latin typeface="Century Gothic"/>
            </a:endParaRPr>
          </a:p>
          <a:p>
            <a:pPr marL="800100" lvl="1" indent="-342900">
              <a:buFont typeface="Courier New" panose="02070309020205020404" pitchFamily="49" charset="0"/>
              <a:buChar char="o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Return a JSON - Country, </a:t>
            </a:r>
            <a:r>
              <a:rPr lang="en-US" sz="2000" dirty="0">
                <a:solidFill>
                  <a:srgbClr val="000000"/>
                </a:solidFill>
              </a:rPr>
              <a:t>Capital, Region, Income Level and Lending type</a:t>
            </a:r>
          </a:p>
          <a:p>
            <a:pPr marL="800100" lvl="1" indent="-342900">
              <a:buFont typeface="Courier New" panose="02070309020205020404" pitchFamily="49" charset="0"/>
              <a:buChar char="o"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entury Gothic"/>
              </a:rPr>
              <a:t>Build a UI that will consume the above Microservices and display the Country/Capital city in a World map</a:t>
            </a:r>
          </a:p>
          <a:p>
            <a:pPr marL="800100" lvl="1" indent="-342900">
              <a:buFont typeface="Courier New" panose="02070309020205020404" pitchFamily="49" charset="0"/>
              <a:buChar char="o"/>
              <a:defRPr/>
            </a:pPr>
            <a:endParaRPr lang="en-US" sz="1100" dirty="0">
              <a:solidFill>
                <a:srgbClr val="000000"/>
              </a:solidFill>
              <a:latin typeface="Century Gothic"/>
            </a:endParaRPr>
          </a:p>
          <a:p>
            <a:pPr lvl="0">
              <a:defRPr/>
            </a:pPr>
            <a:endParaRPr lang="en-US" sz="2000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34384993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5570</TotalTime>
  <Words>200</Words>
  <Application>Microsoft Macintosh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Century Gothic</vt:lpstr>
      <vt:lpstr>Courier New</vt:lpstr>
      <vt:lpstr>Wingdings</vt:lpstr>
      <vt:lpstr>Wingdings 3</vt:lpstr>
      <vt:lpstr>Slice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Vvinjamuri@altimetrik.com</dc:creator>
  <cp:keywords/>
  <dc:description/>
  <cp:lastModifiedBy>Manni, Richa 25</cp:lastModifiedBy>
  <cp:revision>1081</cp:revision>
  <dcterms:created xsi:type="dcterms:W3CDTF">2016-11-17T12:20:31Z</dcterms:created>
  <dcterms:modified xsi:type="dcterms:W3CDTF">2020-02-20T22:38:14Z</dcterms:modified>
  <cp:category/>
</cp:coreProperties>
</file>