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3" r:id="rId8"/>
    <p:sldId id="264" r:id="rId9"/>
    <p:sldId id="265" r:id="rId10"/>
    <p:sldId id="270" r:id="rId11"/>
    <p:sldId id="288" r:id="rId12"/>
    <p:sldId id="273" r:id="rId13"/>
    <p:sldId id="289" r:id="rId14"/>
    <p:sldId id="292" r:id="rId15"/>
    <p:sldId id="291" r:id="rId16"/>
    <p:sldId id="274" r:id="rId17"/>
    <p:sldId id="290" r:id="rId18"/>
    <p:sldId id="293" r:id="rId19"/>
    <p:sldId id="294" r:id="rId20"/>
    <p:sldId id="295" r:id="rId21"/>
    <p:sldId id="296" r:id="rId22"/>
    <p:sldId id="297" r:id="rId23"/>
    <p:sldId id="300" r:id="rId24"/>
    <p:sldId id="301" r:id="rId25"/>
    <p:sldId id="302" r:id="rId26"/>
    <p:sldId id="303" r:id="rId27"/>
    <p:sldId id="298" r:id="rId28"/>
    <p:sldId id="299" r:id="rId29"/>
    <p:sldId id="30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Shashi" initials="A" lastIdx="1" clrIdx="0">
    <p:extLst>
      <p:ext uri="{19B8F6BF-5375-455C-9EA6-DF929625EA0E}">
        <p15:presenceInfo xmlns:p15="http://schemas.microsoft.com/office/powerpoint/2012/main" userId="AnandShas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20" d="100"/>
          <a:sy n="120" d="100"/>
        </p:scale>
        <p:origin x="174" y="114"/>
      </p:cViewPr>
      <p:guideLst/>
    </p:cSldViewPr>
  </p:slideViewPr>
  <p:notesTextViewPr>
    <p:cViewPr>
      <p:scale>
        <a:sx n="1" d="1"/>
        <a:sy n="1" d="1"/>
      </p:scale>
      <p:origin x="0" y="0"/>
    </p:cViewPr>
  </p:notesTextViewPr>
  <p:sorterViewPr>
    <p:cViewPr>
      <p:scale>
        <a:sx n="100" d="100"/>
        <a:sy n="100" d="100"/>
      </p:scale>
      <p:origin x="0" y="-22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33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01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293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45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4256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065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602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34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967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44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96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90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1408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108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854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3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58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5/25/2018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0646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557" y="444843"/>
            <a:ext cx="11219935" cy="1779372"/>
          </a:xfrm>
        </p:spPr>
        <p:txBody>
          <a:bodyPr/>
          <a:lstStyle/>
          <a:p>
            <a:pPr algn="ct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Stock Market Analysis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and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Prediction</a:t>
            </a:r>
          </a:p>
        </p:txBody>
      </p:sp>
      <p:pic>
        <p:nvPicPr>
          <p:cNvPr id="4" name="Picture 3">
            <a:extLst>
              <a:ext uri="{FF2B5EF4-FFF2-40B4-BE49-F238E27FC236}">
                <a16:creationId xmlns:a16="http://schemas.microsoft.com/office/drawing/2014/main" id="{17C42C55-B9A6-4D8F-9278-B7AD34B9263D}"/>
              </a:ext>
            </a:extLst>
          </p:cNvPr>
          <p:cNvPicPr>
            <a:picLocks noChangeAspect="1"/>
          </p:cNvPicPr>
          <p:nvPr/>
        </p:nvPicPr>
        <p:blipFill>
          <a:blip r:embed="rId2"/>
          <a:stretch>
            <a:fillRect/>
          </a:stretch>
        </p:blipFill>
        <p:spPr>
          <a:xfrm>
            <a:off x="613719" y="605481"/>
            <a:ext cx="1721708" cy="1618734"/>
          </a:xfrm>
          <a:prstGeom prst="rect">
            <a:avLst/>
          </a:prstGeom>
        </p:spPr>
      </p:pic>
      <p:sp>
        <p:nvSpPr>
          <p:cNvPr id="5" name="Title 1">
            <a:extLst>
              <a:ext uri="{FF2B5EF4-FFF2-40B4-BE49-F238E27FC236}">
                <a16:creationId xmlns:a16="http://schemas.microsoft.com/office/drawing/2014/main" id="{0AE6249F-DD1B-47EC-ACEC-3864DE2FCEAE}"/>
              </a:ext>
            </a:extLst>
          </p:cNvPr>
          <p:cNvSpPr txBox="1">
            <a:spLocks/>
          </p:cNvSpPr>
          <p:nvPr/>
        </p:nvSpPr>
        <p:spPr bwMode="gray">
          <a:xfrm>
            <a:off x="613719" y="2539314"/>
            <a:ext cx="11219935" cy="37132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557626-1F40-4B35-BD8A-E9144B57A33E}"/>
              </a:ext>
            </a:extLst>
          </p:cNvPr>
          <p:cNvSpPr txBox="1"/>
          <p:nvPr/>
        </p:nvSpPr>
        <p:spPr>
          <a:xfrm flipH="1">
            <a:off x="8139395" y="3645243"/>
            <a:ext cx="3550097" cy="1477328"/>
          </a:xfrm>
          <a:prstGeom prst="rect">
            <a:avLst/>
          </a:prstGeom>
          <a:noFill/>
        </p:spPr>
        <p:txBody>
          <a:bodyPr wrap="square" rtlCol="0">
            <a:spAutoFit/>
          </a:bodyPr>
          <a:lstStyle/>
          <a:p>
            <a:r>
              <a:rPr lang="en-US" u="sng" dirty="0">
                <a:solidFill>
                  <a:schemeClr val="tx2">
                    <a:lumMod val="20000"/>
                    <a:lumOff val="80000"/>
                  </a:schemeClr>
                </a:solidFill>
                <a:latin typeface="Times New Roman" panose="02020603050405020304" pitchFamily="18" charset="0"/>
                <a:cs typeface="Times New Roman" panose="02020603050405020304" pitchFamily="18" charset="0"/>
              </a:rPr>
              <a:t>Submitted by:</a:t>
            </a:r>
          </a:p>
          <a:p>
            <a:r>
              <a:rPr lang="en-US" dirty="0">
                <a:solidFill>
                  <a:schemeClr val="tx2">
                    <a:lumMod val="20000"/>
                    <a:lumOff val="80000"/>
                  </a:schemeClr>
                </a:solidFill>
                <a:latin typeface="Times New Roman" panose="02020603050405020304" pitchFamily="18" charset="0"/>
                <a:cs typeface="Times New Roman" panose="02020603050405020304" pitchFamily="18" charset="0"/>
              </a:rPr>
              <a:t>1) Aman Kumar Singh (14207)</a:t>
            </a:r>
          </a:p>
          <a:p>
            <a:r>
              <a:rPr lang="en-US" dirty="0">
                <a:solidFill>
                  <a:schemeClr val="tx2">
                    <a:lumMod val="20000"/>
                    <a:lumOff val="80000"/>
                  </a:schemeClr>
                </a:solidFill>
                <a:latin typeface="Times New Roman" panose="02020603050405020304" pitchFamily="18" charset="0"/>
                <a:cs typeface="Times New Roman" panose="02020603050405020304" pitchFamily="18" charset="0"/>
              </a:rPr>
              <a:t>2) Aman </a:t>
            </a:r>
            <a:r>
              <a:rPr lang="en-US" dirty="0" err="1">
                <a:solidFill>
                  <a:schemeClr val="tx2">
                    <a:lumMod val="20000"/>
                    <a:lumOff val="80000"/>
                  </a:schemeClr>
                </a:solidFill>
                <a:latin typeface="Times New Roman" panose="02020603050405020304" pitchFamily="18" charset="0"/>
                <a:cs typeface="Times New Roman" panose="02020603050405020304" pitchFamily="18" charset="0"/>
              </a:rPr>
              <a:t>Sonkar</a:t>
            </a:r>
            <a:r>
              <a:rPr lang="en-US" dirty="0">
                <a:solidFill>
                  <a:schemeClr val="tx2">
                    <a:lumMod val="20000"/>
                    <a:lumOff val="80000"/>
                  </a:schemeClr>
                </a:solidFill>
                <a:latin typeface="Times New Roman" panose="02020603050405020304" pitchFamily="18" charset="0"/>
                <a:cs typeface="Times New Roman" panose="02020603050405020304" pitchFamily="18" charset="0"/>
              </a:rPr>
              <a:t> (14208)</a:t>
            </a:r>
          </a:p>
          <a:p>
            <a:r>
              <a:rPr lang="en-US" dirty="0">
                <a:solidFill>
                  <a:schemeClr val="tx2">
                    <a:lumMod val="20000"/>
                    <a:lumOff val="80000"/>
                  </a:schemeClr>
                </a:solidFill>
                <a:latin typeface="Times New Roman" panose="02020603050405020304" pitchFamily="18" charset="0"/>
                <a:cs typeface="Times New Roman" panose="02020603050405020304" pitchFamily="18" charset="0"/>
              </a:rPr>
              <a:t>3) Ashutosh Rana (14215)</a:t>
            </a:r>
          </a:p>
          <a:p>
            <a:r>
              <a:rPr lang="en-US" dirty="0">
                <a:solidFill>
                  <a:schemeClr val="tx2">
                    <a:lumMod val="20000"/>
                    <a:lumOff val="80000"/>
                  </a:schemeClr>
                </a:solidFill>
                <a:latin typeface="Times New Roman" panose="02020603050405020304" pitchFamily="18" charset="0"/>
                <a:cs typeface="Times New Roman" panose="02020603050405020304" pitchFamily="18" charset="0"/>
              </a:rPr>
              <a:t>4) Rahul Kumar Gupta (14236)</a:t>
            </a:r>
          </a:p>
        </p:txBody>
      </p:sp>
      <p:sp>
        <p:nvSpPr>
          <p:cNvPr id="8" name="TextBox 7">
            <a:extLst>
              <a:ext uri="{FF2B5EF4-FFF2-40B4-BE49-F238E27FC236}">
                <a16:creationId xmlns:a16="http://schemas.microsoft.com/office/drawing/2014/main" id="{BE4838B1-AB0B-4141-BE50-9C36F4763A6B}"/>
              </a:ext>
            </a:extLst>
          </p:cNvPr>
          <p:cNvSpPr txBox="1"/>
          <p:nvPr/>
        </p:nvSpPr>
        <p:spPr>
          <a:xfrm>
            <a:off x="1062682" y="3645243"/>
            <a:ext cx="3707026" cy="923330"/>
          </a:xfrm>
          <a:prstGeom prst="rect">
            <a:avLst/>
          </a:prstGeom>
          <a:noFill/>
        </p:spPr>
        <p:txBody>
          <a:bodyPr wrap="square" rtlCol="0">
            <a:spAutoFit/>
          </a:bodyPr>
          <a:lstStyle/>
          <a:p>
            <a:r>
              <a:rPr lang="en-US" u="sng" dirty="0">
                <a:solidFill>
                  <a:schemeClr val="tx2">
                    <a:lumMod val="20000"/>
                    <a:lumOff val="80000"/>
                  </a:schemeClr>
                </a:solidFill>
                <a:latin typeface="Times New Roman" panose="02020603050405020304" pitchFamily="18" charset="0"/>
                <a:cs typeface="Times New Roman" panose="02020603050405020304" pitchFamily="18" charset="0"/>
              </a:rPr>
              <a:t>Project Guide:</a:t>
            </a:r>
          </a:p>
          <a:p>
            <a:r>
              <a:rPr lang="en-US" dirty="0">
                <a:solidFill>
                  <a:schemeClr val="tx2">
                    <a:lumMod val="20000"/>
                    <a:lumOff val="80000"/>
                  </a:schemeClr>
                </a:solidFill>
                <a:latin typeface="Times New Roman" panose="02020603050405020304" pitchFamily="18" charset="0"/>
                <a:cs typeface="Times New Roman" panose="02020603050405020304" pitchFamily="18" charset="0"/>
              </a:rPr>
              <a:t>Dr. Abhay Kumar Agarwal</a:t>
            </a:r>
          </a:p>
          <a:p>
            <a:r>
              <a:rPr lang="en-US" dirty="0">
                <a:solidFill>
                  <a:schemeClr val="tx2">
                    <a:lumMod val="20000"/>
                    <a:lumOff val="80000"/>
                  </a:schemeClr>
                </a:solidFill>
                <a:latin typeface="Times New Roman" panose="02020603050405020304" pitchFamily="18" charset="0"/>
                <a:cs typeface="Times New Roman" panose="02020603050405020304" pitchFamily="18" charset="0"/>
              </a:rPr>
              <a:t>(</a:t>
            </a:r>
            <a:r>
              <a:rPr lang="en-US" dirty="0" smtClean="0">
                <a:solidFill>
                  <a:schemeClr val="tx2">
                    <a:lumMod val="20000"/>
                    <a:lumOff val="80000"/>
                  </a:schemeClr>
                </a:solidFill>
                <a:latin typeface="Times New Roman" panose="02020603050405020304" pitchFamily="18" charset="0"/>
                <a:cs typeface="Times New Roman" panose="02020603050405020304" pitchFamily="18" charset="0"/>
              </a:rPr>
              <a:t>Assistant </a:t>
            </a:r>
            <a:r>
              <a:rPr lang="en-US" dirty="0">
                <a:solidFill>
                  <a:schemeClr val="tx2">
                    <a:lumMod val="20000"/>
                    <a:lumOff val="80000"/>
                  </a:schemeClr>
                </a:solidFill>
                <a:latin typeface="Times New Roman" panose="02020603050405020304" pitchFamily="18" charset="0"/>
                <a:cs typeface="Times New Roman" panose="02020603050405020304" pitchFamily="18" charset="0"/>
              </a:rPr>
              <a:t>Professor, KNIT Sultanpur)</a:t>
            </a:r>
          </a:p>
        </p:txBody>
      </p:sp>
    </p:spTree>
    <p:extLst>
      <p:ext uri="{BB962C8B-B14F-4D97-AF65-F5344CB8AC3E}">
        <p14:creationId xmlns:p14="http://schemas.microsoft.com/office/powerpoint/2010/main" val="1326460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398830"/>
          </a:xfrm>
        </p:spPr>
        <p:txBody>
          <a:bodyPr/>
          <a:lstStyle/>
          <a:p>
            <a:r>
              <a:rPr lang="en-US" sz="3200" b="1" dirty="0">
                <a:latin typeface="Times New Roman" panose="02020603050405020304" pitchFamily="18" charset="0"/>
                <a:cs typeface="Times New Roman" panose="02020603050405020304" pitchFamily="18" charset="0"/>
              </a:rPr>
              <a:t>5. Demonstration of the Project</a:t>
            </a:r>
            <a:r>
              <a:rPr lang="en-US" dirty="0">
                <a:effectLst/>
              </a:rPr>
              <a:t/>
            </a:r>
            <a:br>
              <a:rPr lang="en-US" dirty="0">
                <a:effectLst/>
              </a:rPr>
            </a:br>
            <a:endParaRPr lang="en-US" dirty="0"/>
          </a:p>
        </p:txBody>
      </p:sp>
      <p:sp>
        <p:nvSpPr>
          <p:cNvPr id="3" name="Content Placeholder 2"/>
          <p:cNvSpPr>
            <a:spLocks noGrp="1"/>
          </p:cNvSpPr>
          <p:nvPr>
            <p:ph idx="1"/>
          </p:nvPr>
        </p:nvSpPr>
        <p:spPr>
          <a:xfrm>
            <a:off x="1154955" y="2594918"/>
            <a:ext cx="9882092" cy="4263081"/>
          </a:xfrm>
        </p:spPr>
        <p:txBody>
          <a:bodyPr/>
          <a:lstStyle/>
          <a:p>
            <a:pPr marL="0" indent="0">
              <a:buNone/>
            </a:pPr>
            <a:r>
              <a:rPr lang="en-US" sz="2400" b="1" dirty="0">
                <a:latin typeface="Times New Roman" panose="02020603050405020304" pitchFamily="18" charset="0"/>
                <a:cs typeface="Times New Roman" panose="02020603050405020304" pitchFamily="18" charset="0"/>
              </a:rPr>
              <a:t>5.1 Home Page</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This gives the list various companies whos</a:t>
            </a:r>
            <a:r>
              <a:rPr lang="en-US" dirty="0">
                <a:latin typeface="Times New Roman" panose="02020603050405020304" pitchFamily="18" charset="0"/>
                <a:cs typeface="Times New Roman" panose="02020603050405020304" pitchFamily="18" charset="0"/>
              </a:rPr>
              <a:t>e stock attributes are to be analyzed.</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The figure below describes the attributes of Apple based on information obtained from Morning Star, which in turn takes data from Yahoo finance.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Home Page begins with stock information of Apple.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information in Apple stock is as follows:</a:t>
            </a:r>
          </a:p>
          <a:p>
            <a:pPr marL="0" indent="0" algn="just">
              <a:buNone/>
            </a:pPr>
            <a:r>
              <a:rPr lang="en-US" dirty="0">
                <a:latin typeface="Times New Roman" panose="02020603050405020304" pitchFamily="18" charset="0"/>
                <a:cs typeface="Times New Roman" panose="02020603050405020304" pitchFamily="18" charset="0"/>
              </a:rPr>
              <a:t>        Previous Close</a:t>
            </a:r>
          </a:p>
          <a:p>
            <a:pPr marL="0" indent="0" algn="just">
              <a:buNone/>
            </a:pPr>
            <a:r>
              <a:rPr lang="en-US" dirty="0">
                <a:latin typeface="Times New Roman" panose="02020603050405020304" pitchFamily="18" charset="0"/>
                <a:cs typeface="Times New Roman" panose="02020603050405020304" pitchFamily="18" charset="0"/>
              </a:rPr>
              <a:t>        Open</a:t>
            </a:r>
          </a:p>
          <a:p>
            <a:pPr marL="0" indent="0" algn="just">
              <a:buNone/>
            </a:pPr>
            <a:r>
              <a:rPr lang="en-US" dirty="0">
                <a:latin typeface="Times New Roman" panose="02020603050405020304" pitchFamily="18" charset="0"/>
                <a:cs typeface="Times New Roman" panose="02020603050405020304" pitchFamily="18" charset="0"/>
              </a:rPr>
              <a:t>        Volume</a:t>
            </a:r>
          </a:p>
          <a:p>
            <a:pPr marL="0" indent="0" algn="just">
              <a:buNone/>
            </a:pPr>
            <a:r>
              <a:rPr lang="en-US" dirty="0">
                <a:latin typeface="Times New Roman" panose="02020603050405020304" pitchFamily="18" charset="0"/>
                <a:cs typeface="Times New Roman" panose="02020603050405020304" pitchFamily="18" charset="0"/>
              </a:rPr>
              <a:t>        Average Volume</a:t>
            </a:r>
          </a:p>
          <a:p>
            <a:pPr algn="just">
              <a:buFont typeface="Wingdings" panose="05000000000000000000" pitchFamily="2" charset="2"/>
              <a:buChar char="§"/>
            </a:pPr>
            <a:endParaRPr lang="en-US" dirty="0">
              <a:effectLst/>
              <a:latin typeface="Times New Roman" panose="02020603050405020304" pitchFamily="18" charset="0"/>
              <a:cs typeface="Times New Roman" panose="02020603050405020304" pitchFamily="18" charset="0"/>
            </a:endParaRPr>
          </a:p>
          <a:p>
            <a:pPr marL="0" indent="0" algn="just">
              <a:buNone/>
            </a:pPr>
            <a:endParaRPr lang="en-US" dirty="0">
              <a:effectLst/>
            </a:endParaRPr>
          </a:p>
          <a:p>
            <a:endParaRPr lang="en-US" dirty="0"/>
          </a:p>
        </p:txBody>
      </p:sp>
    </p:spTree>
    <p:extLst>
      <p:ext uri="{BB962C8B-B14F-4D97-AF65-F5344CB8AC3E}">
        <p14:creationId xmlns:p14="http://schemas.microsoft.com/office/powerpoint/2010/main" val="2622209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519B53-85CF-4A31-BA4E-3CA5BB558B65}"/>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3548946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9249435" cy="1238191"/>
          </a:xfrm>
        </p:spPr>
        <p:txBody>
          <a:bodyPr/>
          <a:lstStyle/>
          <a:p>
            <a:r>
              <a:rPr lang="en-US" sz="3200" b="1" dirty="0">
                <a:latin typeface="Times New Roman" panose="02020603050405020304" pitchFamily="18" charset="0"/>
                <a:cs typeface="Times New Roman" panose="02020603050405020304" pitchFamily="18" charset="0"/>
              </a:rPr>
              <a:t>5. Demonstration of the Project</a:t>
            </a:r>
            <a:r>
              <a:rPr lang="en-US" dirty="0">
                <a:effectLst/>
              </a:rPr>
              <a:t/>
            </a:r>
            <a:br>
              <a:rPr lang="en-US" dirty="0">
                <a:effectLst/>
              </a:rPr>
            </a:br>
            <a:endParaRPr lang="en-US" dirty="0"/>
          </a:p>
        </p:txBody>
      </p:sp>
      <p:sp>
        <p:nvSpPr>
          <p:cNvPr id="3" name="Content Placeholder 2">
            <a:extLst>
              <a:ext uri="{FF2B5EF4-FFF2-40B4-BE49-F238E27FC236}">
                <a16:creationId xmlns:a16="http://schemas.microsoft.com/office/drawing/2014/main" id="{F2E5194B-19FF-4E0C-9843-49B7C0D475C2}"/>
              </a:ext>
            </a:extLst>
          </p:cNvPr>
          <p:cNvSpPr>
            <a:spLocks noGrp="1"/>
          </p:cNvSpPr>
          <p:nvPr>
            <p:ph idx="1"/>
          </p:nvPr>
        </p:nvSpPr>
        <p:spPr>
          <a:xfrm>
            <a:off x="1578730" y="2591144"/>
            <a:ext cx="8825659" cy="34163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5.2 Close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close describes the end of a trading session in the financial markets when the markets close.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basically refer to the process of exiting a trade or the final procedure in a financial transaction in which contract documents are signed and recorded.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closing price for Apple stock has been shown over a period of time.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graph describes each day closing price of Apple stock.</a:t>
            </a:r>
          </a:p>
        </p:txBody>
      </p:sp>
    </p:spTree>
    <p:extLst>
      <p:ext uri="{BB962C8B-B14F-4D97-AF65-F5344CB8AC3E}">
        <p14:creationId xmlns:p14="http://schemas.microsoft.com/office/powerpoint/2010/main" val="3761108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A1B189-ED86-4A5F-B5AF-E68444E81F4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00456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29E8-1FDE-4520-BBE4-E427BEB54441}"/>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5. Demonstration of the Project</a:t>
            </a:r>
          </a:p>
        </p:txBody>
      </p:sp>
      <p:sp>
        <p:nvSpPr>
          <p:cNvPr id="3" name="Content Placeholder 2">
            <a:extLst>
              <a:ext uri="{FF2B5EF4-FFF2-40B4-BE49-F238E27FC236}">
                <a16:creationId xmlns:a16="http://schemas.microsoft.com/office/drawing/2014/main" id="{0E8E2D57-6F6D-453E-B5C0-687D86962A71}"/>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5.3 Daily Return</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Stock prices change on a daily basis, altering the value of investment.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tackle with this problem the concept of daily return comes in to picture.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Daily return measures the dollar change in a stock’s price.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dollar change is calculated as the percentage of the previous day’s closing price.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positive return means that the stock has grown in value while negative return means it has lost it value.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043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6B194-0B8F-4C56-8644-2595529D13B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50581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8954"/>
            <a:ext cx="8761413" cy="1337046"/>
          </a:xfrm>
        </p:spPr>
        <p:txBody>
          <a:bodyPr/>
          <a:lstStyle/>
          <a:p>
            <a:r>
              <a:rPr lang="en-US" sz="3200" b="1" dirty="0">
                <a:latin typeface="Times New Roman" panose="02020603050405020304" pitchFamily="18" charset="0"/>
                <a:cs typeface="Times New Roman" panose="02020603050405020304" pitchFamily="18" charset="0"/>
              </a:rPr>
              <a:t>5. Demonstration of the Project</a:t>
            </a:r>
            <a:r>
              <a:rPr lang="en-US" dirty="0">
                <a:effectLst/>
              </a:rPr>
              <a:t/>
            </a:r>
            <a:br>
              <a:rPr lang="en-US" dirty="0">
                <a:effectLst/>
              </a:rPr>
            </a:br>
            <a:endParaRPr lang="en-US" dirty="0"/>
          </a:p>
        </p:txBody>
      </p:sp>
      <p:sp>
        <p:nvSpPr>
          <p:cNvPr id="3" name="Content Placeholder 2"/>
          <p:cNvSpPr>
            <a:spLocks noGrp="1"/>
          </p:cNvSpPr>
          <p:nvPr>
            <p:ph idx="1"/>
          </p:nvPr>
        </p:nvSpPr>
        <p:spPr>
          <a:xfrm>
            <a:off x="1154954" y="2533136"/>
            <a:ext cx="9817846" cy="4349578"/>
          </a:xfrm>
        </p:spPr>
        <p:txBody>
          <a:bodyPr>
            <a:normAutofit/>
          </a:bodyPr>
          <a:lstStyle/>
          <a:p>
            <a:pPr marL="0" indent="0">
              <a:buNone/>
            </a:pPr>
            <a:r>
              <a:rPr lang="en-US" sz="2400" b="1" dirty="0">
                <a:effectLst/>
                <a:latin typeface="Times New Roman" panose="02020603050405020304" pitchFamily="18" charset="0"/>
                <a:cs typeface="Times New Roman" panose="02020603050405020304" pitchFamily="18" charset="0"/>
              </a:rPr>
              <a:t>5.4 Volume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Volume is the number of shares  traded in security or an entire market during a given period of  time.</a:t>
            </a:r>
          </a:p>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For every buyer, there is a seller, and each transaction contributes to the count of total volume.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buyers and sellers agree to make a transaction at a certain price, it is considered one transaction.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only five transactions occur in a day, the volume for the day is five.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Volume graph of Apple stock has been shown in the next slide.</a:t>
            </a:r>
            <a:br>
              <a:rPr lang="en-US" dirty="0">
                <a:latin typeface="Times New Roman" panose="02020603050405020304" pitchFamily="18" charset="0"/>
                <a:cs typeface="Times New Roman" panose="02020603050405020304" pitchFamily="18" charset="0"/>
              </a:rPr>
            </a:br>
            <a:r>
              <a:rPr lang="en-US" dirty="0"/>
              <a:t/>
            </a:r>
            <a:br>
              <a:rPr lang="en-US" dirty="0"/>
            </a:br>
            <a:r>
              <a:rPr lang="en-US" dirty="0"/>
              <a:t/>
            </a:r>
            <a:br>
              <a:rPr lang="en-US" dirty="0"/>
            </a:br>
            <a:r>
              <a:rPr lang="en-US" dirty="0"/>
              <a:t/>
            </a:r>
            <a:br>
              <a:rPr lang="en-US" dirty="0"/>
            </a:b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36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074CE0-7134-4C56-BB15-5835BE02784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547251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EBC2-43F2-4927-B3A9-EA82B8F78165}"/>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5. Demonstration of the Project</a:t>
            </a:r>
          </a:p>
        </p:txBody>
      </p:sp>
      <p:sp>
        <p:nvSpPr>
          <p:cNvPr id="3" name="Content Placeholder 2">
            <a:extLst>
              <a:ext uri="{FF2B5EF4-FFF2-40B4-BE49-F238E27FC236}">
                <a16:creationId xmlns:a16="http://schemas.microsoft.com/office/drawing/2014/main" id="{AABA8A13-4BE3-43BE-8435-C3685D535126}"/>
              </a:ext>
            </a:extLst>
          </p:cNvPr>
          <p:cNvSpPr>
            <a:spLocks noGrp="1"/>
          </p:cNvSpPr>
          <p:nvPr>
            <p:ph idx="1"/>
          </p:nvPr>
        </p:nvSpPr>
        <p:spPr>
          <a:xfrm>
            <a:off x="1154954" y="2603499"/>
            <a:ext cx="8825659" cy="410621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5.5 Rolling Mean</a:t>
            </a:r>
          </a:p>
          <a:p>
            <a:pPr>
              <a:buFont typeface="Wingdings" panose="05000000000000000000" pitchFamily="2" charset="2"/>
              <a:buChar char="Ø"/>
            </a:pPr>
            <a:r>
              <a:rPr lang="en-US" sz="1900" dirty="0">
                <a:solidFill>
                  <a:schemeClr val="tx1"/>
                </a:solidFill>
                <a:latin typeface="Times New Roman" panose="02020603050405020304" pitchFamily="18" charset="0"/>
                <a:cs typeface="Times New Roman" panose="02020603050405020304" pitchFamily="18" charset="0"/>
              </a:rPr>
              <a:t>The moving average (MA) or rolling mean is a simple technical analysis tool that smooths out price data by creating a constantly updated average price.</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 five-day simple moving average (SMA) adds up the five most recent daily closing prices and divides it by five to create a new average each day. Each average is connected to the next, creating the singular flowing line.</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average is taken over a specific period of time, like 10 days, 20 minutes, 30 weeks or any time period the trader chooses.</a:t>
            </a:r>
            <a:r>
              <a:rPr lang="en-US" sz="1900" dirty="0"/>
              <a:t> </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rolling mean for Apple stock has been shown next.</a:t>
            </a:r>
            <a:r>
              <a:rPr lang="en-US" sz="1900" dirty="0"/>
              <a:t/>
            </a:r>
            <a:br>
              <a:rPr lang="en-US" sz="1900"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86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1E4F19-EDB2-4960-A785-81B809A4817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5586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8200"/>
            <a:ext cx="8761413" cy="1200664"/>
          </a:xfrm>
        </p:spPr>
        <p:txBody>
          <a:bodyPr/>
          <a:lstStyle/>
          <a:p>
            <a:r>
              <a:rPr lang="en-US" sz="3200" b="1" dirty="0">
                <a:latin typeface="Times New Roman" panose="02020603050405020304" pitchFamily="18" charset="0"/>
                <a:cs typeface="Times New Roman" panose="02020603050405020304" pitchFamily="18" charset="0"/>
              </a:rPr>
              <a:t>1. </a:t>
            </a:r>
            <a:r>
              <a:rPr lang="en-US" sz="3200" b="1" dirty="0">
                <a:effectLst/>
                <a:latin typeface="Times New Roman" panose="02020603050405020304" pitchFamily="18" charset="0"/>
                <a:cs typeface="Times New Roman" panose="02020603050405020304" pitchFamily="18" charset="0"/>
              </a:rPr>
              <a:t>Introduction</a:t>
            </a:r>
            <a:r>
              <a:rPr lang="en-US" dirty="0">
                <a:effectLst/>
              </a:rPr>
              <a:t/>
            </a:r>
            <a:br>
              <a:rPr lang="en-US" dirty="0">
                <a:effectLst/>
              </a:rPr>
            </a:br>
            <a:endParaRPr lang="en-US" dirty="0"/>
          </a:p>
        </p:txBody>
      </p:sp>
      <p:sp>
        <p:nvSpPr>
          <p:cNvPr id="3" name="Content Placeholder 2"/>
          <p:cNvSpPr>
            <a:spLocks noGrp="1"/>
          </p:cNvSpPr>
          <p:nvPr>
            <p:ph idx="1"/>
          </p:nvPr>
        </p:nvSpPr>
        <p:spPr>
          <a:xfrm>
            <a:off x="1154954" y="2594919"/>
            <a:ext cx="8825659" cy="3424881"/>
          </a:xfrm>
        </p:spPr>
        <p:txBody>
          <a:bodyPr>
            <a:normAutofit fontScale="92500" lnSpcReduction="10000"/>
          </a:bodyPr>
          <a:lstStyle/>
          <a:p>
            <a:pPr algn="just">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“Stock Market Analysis and Prediction” </a:t>
            </a:r>
            <a:r>
              <a:rPr lang="en-US" sz="1900" dirty="0">
                <a:latin typeface="Times New Roman" panose="02020603050405020304" pitchFamily="18" charset="0"/>
                <a:cs typeface="Times New Roman" panose="02020603050405020304" pitchFamily="18" charset="0"/>
              </a:rPr>
              <a:t>is a project on technical analysis, visualization and prediction using data provided by Morning Star.</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This project is aimed at collecting the stock information for some previous years and then accordingly predicting the results that tells what would happen next. </a:t>
            </a:r>
            <a:r>
              <a:rPr lang="en-US" sz="1900" dirty="0">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purpose of this project is to comparatively analyze the effectiveness of prediction algorithms on stock market data and get general insight on this data through visualization to predict future stock behavior and value at risk for each stock. </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This project makes heavy use of </a:t>
            </a:r>
            <a:r>
              <a:rPr lang="en-US" sz="1900" dirty="0" err="1">
                <a:latin typeface="Times New Roman" panose="02020603050405020304" pitchFamily="18" charset="0"/>
                <a:cs typeface="Times New Roman" panose="02020603050405020304" pitchFamily="18" charset="0"/>
              </a:rPr>
              <a:t>Numpy</a:t>
            </a:r>
            <a:r>
              <a:rPr lang="en-US" sz="1900" dirty="0">
                <a:latin typeface="Times New Roman" panose="02020603050405020304" pitchFamily="18" charset="0"/>
                <a:cs typeface="Times New Roman" panose="02020603050405020304" pitchFamily="18" charset="0"/>
              </a:rPr>
              <a:t>, Pandas and other Data Visualization Libraries.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It encompasses the concept of Monte Carlo Simulation and Statistics. </a:t>
            </a:r>
          </a:p>
          <a:p>
            <a:pPr marL="0"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323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E70B-065D-4AB5-8B8A-5CC848C86E49}"/>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5. Demonstration of the Project</a:t>
            </a:r>
          </a:p>
        </p:txBody>
      </p:sp>
      <p:sp>
        <p:nvSpPr>
          <p:cNvPr id="3" name="Content Placeholder 2">
            <a:extLst>
              <a:ext uri="{FF2B5EF4-FFF2-40B4-BE49-F238E27FC236}">
                <a16:creationId xmlns:a16="http://schemas.microsoft.com/office/drawing/2014/main" id="{D5CC7D7B-4B8E-402B-9EDA-28176C0A24E3}"/>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5. Tabular Form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tabular form describes each price attribute of a company’s stock in terms of statistical measures.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Various statistical measures used are :</a:t>
            </a:r>
          </a:p>
          <a:p>
            <a:pPr marL="0" indent="0">
              <a:buNone/>
            </a:pPr>
            <a:r>
              <a:rPr lang="en-US" dirty="0">
                <a:latin typeface="Times New Roman" panose="02020603050405020304" pitchFamily="18" charset="0"/>
                <a:cs typeface="Times New Roman" panose="02020603050405020304" pitchFamily="18" charset="0"/>
              </a:rPr>
              <a:t>       Mean</a:t>
            </a:r>
          </a:p>
          <a:p>
            <a:pPr marL="0" indent="0">
              <a:buNone/>
            </a:pPr>
            <a:r>
              <a:rPr lang="en-US" dirty="0">
                <a:latin typeface="Times New Roman" panose="02020603050405020304" pitchFamily="18" charset="0"/>
                <a:cs typeface="Times New Roman" panose="02020603050405020304" pitchFamily="18" charset="0"/>
              </a:rPr>
              <a:t>       Standard deviation</a:t>
            </a:r>
          </a:p>
          <a:p>
            <a:pPr marL="0" indent="0">
              <a:buNone/>
            </a:pPr>
            <a:r>
              <a:rPr lang="en-US" dirty="0">
                <a:latin typeface="Times New Roman" panose="02020603050405020304" pitchFamily="18" charset="0"/>
                <a:cs typeface="Times New Roman" panose="02020603050405020304" pitchFamily="18" charset="0"/>
              </a:rPr>
              <a:t>       Minimum</a:t>
            </a:r>
          </a:p>
          <a:p>
            <a:pPr marL="0" indent="0">
              <a:buNone/>
            </a:pPr>
            <a:r>
              <a:rPr lang="en-US" dirty="0">
                <a:latin typeface="Times New Roman" panose="02020603050405020304" pitchFamily="18" charset="0"/>
                <a:cs typeface="Times New Roman" panose="02020603050405020304" pitchFamily="18" charset="0"/>
              </a:rPr>
              <a:t>       Maximum etc.</a:t>
            </a:r>
          </a:p>
        </p:txBody>
      </p:sp>
    </p:spTree>
    <p:extLst>
      <p:ext uri="{BB962C8B-B14F-4D97-AF65-F5344CB8AC3E}">
        <p14:creationId xmlns:p14="http://schemas.microsoft.com/office/powerpoint/2010/main" val="33280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059774-ED29-426E-B728-59A7830FA01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07783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0446-29C9-46C7-86E9-D3FE1B8B2A71}"/>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6. Methodology</a:t>
            </a:r>
          </a:p>
        </p:txBody>
      </p:sp>
      <p:sp>
        <p:nvSpPr>
          <p:cNvPr id="3" name="Content Placeholder 2">
            <a:extLst>
              <a:ext uri="{FF2B5EF4-FFF2-40B4-BE49-F238E27FC236}">
                <a16:creationId xmlns:a16="http://schemas.microsoft.com/office/drawing/2014/main" id="{F81387BE-D118-4B66-A965-410317553E6E}"/>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After analysis, then comes the risk calculation.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For risk calculation methodology adopted are :</a:t>
            </a:r>
          </a:p>
          <a:p>
            <a:pPr marL="0" indent="0">
              <a:buNone/>
            </a:pPr>
            <a:r>
              <a:rPr lang="en-US" dirty="0">
                <a:latin typeface="Times New Roman" panose="02020603050405020304" pitchFamily="18" charset="0"/>
                <a:cs typeface="Times New Roman" panose="02020603050405020304" pitchFamily="18" charset="0"/>
              </a:rPr>
              <a:t>        1) Bootstrap Method</a:t>
            </a:r>
          </a:p>
          <a:p>
            <a:pPr marL="0" indent="0">
              <a:buNone/>
            </a:pPr>
            <a:r>
              <a:rPr lang="en-US" dirty="0">
                <a:latin typeface="Times New Roman" panose="02020603050405020304" pitchFamily="18" charset="0"/>
                <a:cs typeface="Times New Roman" panose="02020603050405020304" pitchFamily="18" charset="0"/>
              </a:rPr>
              <a:t>        2) Monte Carlo Simulation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two methods helps us to find the risk in investment of a particular stock.</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 therefore they suggest whether buying or selling a particular stock is desirable or not.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Consequently, the risk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helps in prediction. </a:t>
            </a:r>
          </a:p>
        </p:txBody>
      </p:sp>
    </p:spTree>
    <p:extLst>
      <p:ext uri="{BB962C8B-B14F-4D97-AF65-F5344CB8AC3E}">
        <p14:creationId xmlns:p14="http://schemas.microsoft.com/office/powerpoint/2010/main" val="3806609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960-C33C-43FE-B4DC-FEC6581236A6}"/>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6. Methodology</a:t>
            </a:r>
          </a:p>
        </p:txBody>
      </p:sp>
      <p:sp>
        <p:nvSpPr>
          <p:cNvPr id="3" name="Content Placeholder 2">
            <a:extLst>
              <a:ext uri="{FF2B5EF4-FFF2-40B4-BE49-F238E27FC236}">
                <a16:creationId xmlns:a16="http://schemas.microsoft.com/office/drawing/2014/main" id="{0AADB02F-E8AA-491B-9410-B29C97C1FCD1}"/>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6.1 Bootstrap Method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is based on calculating the empirical quantile of a particular stock from a histogram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First of all a histogram is constructed.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From the histogram an empirical quantile (say 0.05) is calculated.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empirical quantile when multiplied with investment gives the expected loss or gain.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Histogram for Apple stock has been shown next.</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847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323E-F06B-408C-908F-B6C28D5B1DDD}"/>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6. Methodology</a:t>
            </a:r>
          </a:p>
        </p:txBody>
      </p:sp>
      <p:sp>
        <p:nvSpPr>
          <p:cNvPr id="3" name="Content Placeholder 2">
            <a:extLst>
              <a:ext uri="{FF2B5EF4-FFF2-40B4-BE49-F238E27FC236}">
                <a16:creationId xmlns:a16="http://schemas.microsoft.com/office/drawing/2014/main" id="{72958499-220A-44D1-AC7B-A958BACDCF18}"/>
              </a:ext>
            </a:extLst>
          </p:cNvPr>
          <p:cNvSpPr>
            <a:spLocks noGrp="1"/>
          </p:cNvSpPr>
          <p:nvPr>
            <p:ph idx="1"/>
          </p:nvPr>
        </p:nvSpPr>
        <p:spPr>
          <a:xfrm>
            <a:off x="1154954" y="2323070"/>
            <a:ext cx="9657208" cy="453493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0.05 empirical quantile of daily returns is at -0.016. That means that with 95% confidence, our worst daily loss will not exceed 1.6%. If we have a 1 million dollar investment, our one-day 5% </a:t>
            </a:r>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is 0.016 * 1,000,000 = $16,000.</a:t>
            </a:r>
          </a:p>
        </p:txBody>
      </p:sp>
      <p:sp>
        <p:nvSpPr>
          <p:cNvPr id="7" name="Rectangle 2">
            <a:extLst>
              <a:ext uri="{FF2B5EF4-FFF2-40B4-BE49-F238E27FC236}">
                <a16:creationId xmlns:a16="http://schemas.microsoft.com/office/drawing/2014/main" id="{B89E4F00-CFA4-4ECB-B877-59F8052AF3C9}"/>
              </a:ext>
            </a:extLst>
          </p:cNvPr>
          <p:cNvSpPr>
            <a:spLocks noChangeArrowheads="1"/>
          </p:cNvSpPr>
          <p:nvPr/>
        </p:nvSpPr>
        <p:spPr bwMode="auto">
          <a:xfrm>
            <a:off x="0" y="0"/>
            <a:ext cx="990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-0.01655598896390161</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Neue"/>
              </a:rPr>
              <a:t/>
            </a: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14A32659-6578-4543-A70C-6515F8D8792D}"/>
              </a:ext>
            </a:extLst>
          </p:cNvPr>
          <p:cNvPicPr>
            <a:picLocks noChangeAspect="1"/>
          </p:cNvPicPr>
          <p:nvPr/>
        </p:nvPicPr>
        <p:blipFill>
          <a:blip r:embed="rId2"/>
          <a:stretch>
            <a:fillRect/>
          </a:stretch>
        </p:blipFill>
        <p:spPr>
          <a:xfrm>
            <a:off x="2014152" y="2197100"/>
            <a:ext cx="8291384" cy="3585862"/>
          </a:xfrm>
          <a:prstGeom prst="rect">
            <a:avLst/>
          </a:prstGeom>
        </p:spPr>
      </p:pic>
    </p:spTree>
    <p:extLst>
      <p:ext uri="{BB962C8B-B14F-4D97-AF65-F5344CB8AC3E}">
        <p14:creationId xmlns:p14="http://schemas.microsoft.com/office/powerpoint/2010/main" val="3577597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3837-4D45-4002-8C1C-C885F554566F}"/>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6. Methodology</a:t>
            </a:r>
          </a:p>
        </p:txBody>
      </p:sp>
      <p:sp>
        <p:nvSpPr>
          <p:cNvPr id="3" name="Content Placeholder 2">
            <a:extLst>
              <a:ext uri="{FF2B5EF4-FFF2-40B4-BE49-F238E27FC236}">
                <a16:creationId xmlns:a16="http://schemas.microsoft.com/office/drawing/2014/main" id="{68BD2B9F-BFE4-430C-8CFD-E85A6D9BE8B4}"/>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6.2 Monte Carlo Simulation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Using the Monte Carlo we run many trials with random market conditions.</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we'll calculate portfolio losses for each trial.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Since random change is used for finding simulation, random changes get changed with time.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 from time to time we get different simulations.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After this, we'll use the aggregation of all these simulations to establish how risky the stock 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simulation for Apple stock has been shown next.</a:t>
            </a:r>
          </a:p>
        </p:txBody>
      </p:sp>
    </p:spTree>
    <p:extLst>
      <p:ext uri="{BB962C8B-B14F-4D97-AF65-F5344CB8AC3E}">
        <p14:creationId xmlns:p14="http://schemas.microsoft.com/office/powerpoint/2010/main" val="1322819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FD9AD5-2606-45D9-880D-25E9ACE89B00}"/>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42366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3A8-F379-4398-9BBD-AD900A854964}"/>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7. Limitations</a:t>
            </a:r>
          </a:p>
        </p:txBody>
      </p:sp>
      <p:sp>
        <p:nvSpPr>
          <p:cNvPr id="3" name="Content Placeholder 2">
            <a:extLst>
              <a:ext uri="{FF2B5EF4-FFF2-40B4-BE49-F238E27FC236}">
                <a16:creationId xmlns:a16="http://schemas.microsoft.com/office/drawing/2014/main" id="{95E7344A-5C70-446F-8B17-C1975148BA1B}"/>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analysis is not static.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risk calculation and prediction changes with time.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Persons having basic understanding of stock market will only be able to analyze the graphs.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involves statistics and probability which is not liked by many people, so it may turn out to be less interesting.</a:t>
            </a:r>
          </a:p>
        </p:txBody>
      </p:sp>
    </p:spTree>
    <p:extLst>
      <p:ext uri="{BB962C8B-B14F-4D97-AF65-F5344CB8AC3E}">
        <p14:creationId xmlns:p14="http://schemas.microsoft.com/office/powerpoint/2010/main" val="3100682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EA37-BA96-428A-83B9-F52A690D837B}"/>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8. Conclusion</a:t>
            </a:r>
          </a:p>
        </p:txBody>
      </p:sp>
      <p:sp>
        <p:nvSpPr>
          <p:cNvPr id="3" name="Content Placeholder 2">
            <a:extLst>
              <a:ext uri="{FF2B5EF4-FFF2-40B4-BE49-F238E27FC236}">
                <a16:creationId xmlns:a16="http://schemas.microsoft.com/office/drawing/2014/main" id="{06EF9A02-1C99-4AAD-856B-F9A3A453F6C7}"/>
              </a:ext>
            </a:extLst>
          </p:cNvPr>
          <p:cNvSpPr>
            <a:spLocks noGrp="1"/>
          </p:cNvSpPr>
          <p:nvPr>
            <p:ph idx="1"/>
          </p:nvPr>
        </p:nvSpPr>
        <p:spPr/>
        <p:txBody>
          <a:bodyPr/>
          <a:lstStyle/>
          <a:p>
            <a:pPr>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Analysis of stock prices and daily return is done.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Moving average of various stocks is calculated.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Risk in investment of a particular stock is calculated.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Thus, it predicts whether it is safe to invest in a particular stock or not.</a:t>
            </a:r>
            <a:endParaRPr lang="en-US" dirty="0"/>
          </a:p>
        </p:txBody>
      </p:sp>
    </p:spTree>
    <p:extLst>
      <p:ext uri="{BB962C8B-B14F-4D97-AF65-F5344CB8AC3E}">
        <p14:creationId xmlns:p14="http://schemas.microsoft.com/office/powerpoint/2010/main" val="2789535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8DA80-B9DC-4346-88F0-217385D949E4}"/>
              </a:ext>
            </a:extLst>
          </p:cNvPr>
          <p:cNvSpPr>
            <a:spLocks noGrp="1"/>
          </p:cNvSpPr>
          <p:nvPr>
            <p:ph type="ctrTitle"/>
          </p:nvPr>
        </p:nvSpPr>
        <p:spPr>
          <a:xfrm>
            <a:off x="3113903" y="2099733"/>
            <a:ext cx="5461686" cy="1329267"/>
          </a:xfrm>
        </p:spPr>
        <p:txBody>
          <a:bodyPr/>
          <a:lstStyle/>
          <a:p>
            <a:pPr algn="ctr"/>
            <a:r>
              <a:rPr lang="en-US" b="1" dirty="0">
                <a:latin typeface="Times New Roman" panose="02020603050405020304" pitchFamily="18" charset="0"/>
                <a:cs typeface="Times New Roman" panose="02020603050405020304" pitchFamily="18" charset="0"/>
              </a:rPr>
              <a:t>END</a:t>
            </a:r>
          </a:p>
        </p:txBody>
      </p:sp>
      <p:sp>
        <p:nvSpPr>
          <p:cNvPr id="5" name="Subtitle 4">
            <a:extLst>
              <a:ext uri="{FF2B5EF4-FFF2-40B4-BE49-F238E27FC236}">
                <a16:creationId xmlns:a16="http://schemas.microsoft.com/office/drawing/2014/main" id="{C9B2E947-5A6F-42DD-A8F8-83DBEDF430F8}"/>
              </a:ext>
            </a:extLst>
          </p:cNvPr>
          <p:cNvSpPr>
            <a:spLocks noGrp="1"/>
          </p:cNvSpPr>
          <p:nvPr>
            <p:ph type="subTitle" idx="1"/>
          </p:nvPr>
        </p:nvSpPr>
        <p:spPr>
          <a:xfrm>
            <a:off x="3113903" y="3818238"/>
            <a:ext cx="5931243" cy="1119202"/>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16496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64666"/>
            <a:ext cx="8761413" cy="913561"/>
          </a:xfrm>
        </p:spPr>
        <p:txBody>
          <a:bodyPr/>
          <a:lstStyle/>
          <a:p>
            <a:r>
              <a:rPr lang="en-US" sz="3200" b="1" dirty="0">
                <a:effectLst/>
                <a:latin typeface="Times New Roman" panose="02020603050405020304" pitchFamily="18" charset="0"/>
                <a:cs typeface="Times New Roman" panose="02020603050405020304" pitchFamily="18" charset="0"/>
              </a:rPr>
              <a:t>2. Feasibility Analysis</a:t>
            </a:r>
            <a:r>
              <a:rPr lang="en-US" dirty="0">
                <a:effectLst/>
              </a:rPr>
              <a:t/>
            </a:r>
            <a:br>
              <a:rPr lang="en-US" dirty="0">
                <a:effectLst/>
              </a:rPr>
            </a:br>
            <a:endParaRPr lang="en-US" dirty="0"/>
          </a:p>
        </p:txBody>
      </p:sp>
      <p:sp>
        <p:nvSpPr>
          <p:cNvPr id="3" name="Content Placeholder 2"/>
          <p:cNvSpPr>
            <a:spLocks noGrp="1"/>
          </p:cNvSpPr>
          <p:nvPr>
            <p:ph idx="1"/>
          </p:nvPr>
        </p:nvSpPr>
        <p:spPr>
          <a:xfrm>
            <a:off x="1141413" y="2693773"/>
            <a:ext cx="9905998" cy="2736182"/>
          </a:xfrm>
        </p:spPr>
        <p:txBody>
          <a:bodyPr/>
          <a:lstStyle/>
          <a:p>
            <a:pPr marL="0" indent="0" algn="just">
              <a:buNone/>
            </a:pPr>
            <a:r>
              <a:rPr lang="en-US" dirty="0">
                <a:effectLst/>
                <a:latin typeface="Times New Roman" panose="02020603050405020304" pitchFamily="18" charset="0"/>
                <a:cs typeface="Times New Roman" panose="02020603050405020304" pitchFamily="18" charset="0"/>
              </a:rPr>
              <a:t>We have evaluated the feasibility of the system in terms of the following categories:</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Technical feasibility </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Operational feasibility </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Economic feasibility </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Schedule feasibility</a:t>
            </a:r>
          </a:p>
          <a:p>
            <a:endParaRPr lang="en-US" dirty="0"/>
          </a:p>
        </p:txBody>
      </p:sp>
    </p:spTree>
    <p:extLst>
      <p:ext uri="{BB962C8B-B14F-4D97-AF65-F5344CB8AC3E}">
        <p14:creationId xmlns:p14="http://schemas.microsoft.com/office/powerpoint/2010/main" val="3613256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51470"/>
            <a:ext cx="8761413" cy="880152"/>
          </a:xfrm>
        </p:spPr>
        <p:txBody>
          <a:bodyPr/>
          <a:lstStyle/>
          <a:p>
            <a:r>
              <a:rPr lang="en-US" sz="3200" b="1" dirty="0">
                <a:latin typeface="Times New Roman" panose="02020603050405020304" pitchFamily="18" charset="0"/>
                <a:cs typeface="Times New Roman" panose="02020603050405020304" pitchFamily="18" charset="0"/>
              </a:rPr>
              <a:t>2. Feasibility Analysis</a:t>
            </a:r>
            <a:r>
              <a:rPr lang="en-US" dirty="0">
                <a:effectLst/>
              </a:rPr>
              <a:t/>
            </a:r>
            <a:br>
              <a:rPr lang="en-US" dirty="0">
                <a:effectLst/>
              </a:rPr>
            </a:br>
            <a:endParaRPr lang="en-US" dirty="0"/>
          </a:p>
        </p:txBody>
      </p:sp>
      <p:sp>
        <p:nvSpPr>
          <p:cNvPr id="3" name="Content Placeholder 2"/>
          <p:cNvSpPr>
            <a:spLocks noGrp="1"/>
          </p:cNvSpPr>
          <p:nvPr>
            <p:ph idx="1"/>
          </p:nvPr>
        </p:nvSpPr>
        <p:spPr>
          <a:xfrm>
            <a:off x="1141413" y="2384855"/>
            <a:ext cx="9905998" cy="4275438"/>
          </a:xfrm>
        </p:spPr>
        <p:txBody>
          <a:bodyPr>
            <a:normAutofit/>
          </a:bodyPr>
          <a:lstStyle/>
          <a:p>
            <a:pPr marL="0" indent="0" algn="just">
              <a:buNone/>
            </a:pPr>
            <a:r>
              <a:rPr lang="en-US" sz="2400" b="1" dirty="0">
                <a:effectLst/>
                <a:latin typeface="Times New Roman" panose="02020603050405020304" pitchFamily="18" charset="0"/>
                <a:cs typeface="Times New Roman" panose="02020603050405020304" pitchFamily="18" charset="0"/>
              </a:rPr>
              <a:t>2.1 Technical Feasibility</a:t>
            </a:r>
            <a:endParaRPr 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Project "Stock Market Analysis and Prediction" is technically feasible since all the required tools are easily available.</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The dataset required for analysis and prediction is easily available  from Morning Star.</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framework used for connecting front-end with back-end is Flask which again not very difficult to implement.</a:t>
            </a:r>
          </a:p>
          <a:p>
            <a:pPr marL="0" indent="0" algn="just">
              <a:buNone/>
            </a:pPr>
            <a:r>
              <a:rPr lang="en-US" sz="2400" b="1" dirty="0">
                <a:latin typeface="Times New Roman" panose="02020603050405020304" pitchFamily="18" charset="0"/>
                <a:cs typeface="Times New Roman" panose="02020603050405020304" pitchFamily="18" charset="0"/>
              </a:rPr>
              <a:t>2.2 Operational Feasibility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When it comes to its operation, the project looks more like a simplified web application.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is simpler to operate and can be used in any webpage.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user can very easily get the  pertinent details on variations in stock prices of a company just by clicking a few tabs in the web page.</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500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2. Feasibility Analysis</a:t>
            </a:r>
            <a:r>
              <a:rPr lang="en-US" dirty="0">
                <a:effectLst/>
              </a:rPr>
              <a:t/>
            </a:r>
            <a:br>
              <a:rPr lang="en-US" dirty="0">
                <a:effectLst/>
              </a:rPr>
            </a:br>
            <a:endParaRPr lang="en-US" dirty="0"/>
          </a:p>
        </p:txBody>
      </p:sp>
      <p:sp>
        <p:nvSpPr>
          <p:cNvPr id="4" name="Content Placeholder 3">
            <a:extLst>
              <a:ext uri="{FF2B5EF4-FFF2-40B4-BE49-F238E27FC236}">
                <a16:creationId xmlns:a16="http://schemas.microsoft.com/office/drawing/2014/main" id="{4F894D89-E508-4B3B-B67A-C87AA0F0D15B}"/>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2.3 Economic Feasibility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Economic feasibility attempts to weigh the costs of developing and implementing a new system, against the benefits that would accrue from having the new system in place.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 web-based application. Creation of application is not costly.  </a:t>
            </a:r>
          </a:p>
          <a:p>
            <a:pPr marL="0" indent="0" algn="just">
              <a:buNone/>
            </a:pPr>
            <a:r>
              <a:rPr lang="en-US" sz="2400" b="1" dirty="0">
                <a:latin typeface="Times New Roman" panose="02020603050405020304" pitchFamily="18" charset="0"/>
                <a:cs typeface="Times New Roman" panose="02020603050405020304" pitchFamily="18" charset="0"/>
              </a:rPr>
              <a:t>2.4 Schedule Feasibility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Schedule feasibility is a measure that tells how reasonable the project timetable is.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application development is feasible in terms of schedule.</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Once the code got implemented, it did not take much time to complete rest of the project.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13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25610"/>
            <a:ext cx="8761413" cy="951471"/>
          </a:xfrm>
        </p:spPr>
        <p:txBody>
          <a:bodyPr/>
          <a:lstStyle/>
          <a:p>
            <a:r>
              <a:rPr lang="en-US" sz="3200" b="1" dirty="0">
                <a:latin typeface="Times New Roman" panose="02020603050405020304" pitchFamily="18" charset="0"/>
                <a:cs typeface="Times New Roman" panose="02020603050405020304" pitchFamily="18" charset="0"/>
              </a:rPr>
              <a:t>3. Requirement Definition</a:t>
            </a:r>
            <a:r>
              <a:rPr lang="en-US" dirty="0">
                <a:effectLst/>
              </a:rPr>
              <a:t/>
            </a:r>
            <a:br>
              <a:rPr lang="en-US" dirty="0">
                <a:effectLst/>
              </a:rPr>
            </a:br>
            <a:endParaRPr lang="en-US" dirty="0"/>
          </a:p>
        </p:txBody>
      </p:sp>
      <p:sp>
        <p:nvSpPr>
          <p:cNvPr id="3" name="Content Placeholder 2"/>
          <p:cNvSpPr>
            <a:spLocks noGrp="1"/>
          </p:cNvSpPr>
          <p:nvPr>
            <p:ph idx="1"/>
          </p:nvPr>
        </p:nvSpPr>
        <p:spPr>
          <a:xfrm>
            <a:off x="1141413" y="2533135"/>
            <a:ext cx="9905998" cy="300269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3.1 Functional Requirements</a:t>
            </a:r>
          </a:p>
          <a:p>
            <a:pPr marL="0" indent="0">
              <a:buNone/>
            </a:pPr>
            <a:endParaRPr lang="en-US" sz="1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Functional requirement are the functions or features that must be included in any system to satisfy the business needs and be acceptable to the users. Based on this, the functional requirements that the system must require are as follows: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should be able to process new stock data accessed from Morning Star.</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should be able to analyze data and classify each attribute.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should  be able to  correctly find the risk value using Monte Carlo Simulation.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476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00896"/>
            <a:ext cx="8761413" cy="1260390"/>
          </a:xfrm>
        </p:spPr>
        <p:txBody>
          <a:bodyPr/>
          <a:lstStyle/>
          <a:p>
            <a:r>
              <a:rPr lang="en-US" sz="3200" b="1" dirty="0">
                <a:effectLst/>
                <a:latin typeface="Times New Roman" panose="02020603050405020304" pitchFamily="18" charset="0"/>
                <a:cs typeface="Times New Roman" panose="02020603050405020304" pitchFamily="18" charset="0"/>
              </a:rPr>
              <a:t>3. Non-functional requirements</a:t>
            </a:r>
            <a:r>
              <a:rPr lang="en-US" dirty="0">
                <a:effectLst/>
              </a:rPr>
              <a:t/>
            </a:r>
            <a:br>
              <a:rPr lang="en-US" dirty="0">
                <a:effectLst/>
              </a:rPr>
            </a:br>
            <a:endParaRPr lang="en-US" dirty="0"/>
          </a:p>
        </p:txBody>
      </p:sp>
      <p:sp>
        <p:nvSpPr>
          <p:cNvPr id="3" name="Content Placeholder 2"/>
          <p:cNvSpPr>
            <a:spLocks noGrp="1"/>
          </p:cNvSpPr>
          <p:nvPr>
            <p:ph idx="1"/>
          </p:nvPr>
        </p:nvSpPr>
        <p:spPr>
          <a:xfrm>
            <a:off x="1141413" y="2545492"/>
            <a:ext cx="9905998" cy="2658686"/>
          </a:xfrm>
        </p:spPr>
        <p:txBody>
          <a:bodyPr>
            <a:normAutofit lnSpcReduction="10000"/>
          </a:bodyPr>
          <a:lstStyle/>
          <a:p>
            <a:pPr marL="0" indent="0">
              <a:buNone/>
            </a:pPr>
            <a:r>
              <a:rPr lang="en-US" sz="2400" b="1" dirty="0">
                <a:effectLst/>
                <a:latin typeface="Times New Roman" panose="02020603050405020304" pitchFamily="18" charset="0"/>
                <a:cs typeface="Times New Roman" panose="02020603050405020304" pitchFamily="18" charset="0"/>
              </a:rPr>
              <a:t>3.2 Non-Functional Requirements </a:t>
            </a:r>
          </a:p>
          <a:p>
            <a:pPr marL="0" indent="0">
              <a:buNone/>
            </a:pPr>
            <a:endParaRPr lang="en-US" sz="1100" b="1"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Portability:</a:t>
            </a:r>
            <a:r>
              <a:rPr lang="en-US" dirty="0">
                <a:latin typeface="Times New Roman" panose="02020603050405020304" pitchFamily="18" charset="0"/>
                <a:cs typeface="Times New Roman" panose="02020603050405020304" pitchFamily="18" charset="0"/>
              </a:rPr>
              <a:t> The website is completely portable and the recommendations is  completely trustworthy as the data is dynamically updated.</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Maintainability: </a:t>
            </a:r>
            <a:r>
              <a:rPr lang="en-US" dirty="0">
                <a:latin typeface="Times New Roman" panose="02020603050405020304" pitchFamily="18" charset="0"/>
                <a:cs typeface="Times New Roman" panose="02020603050405020304" pitchFamily="18" charset="0"/>
              </a:rPr>
              <a:t>The maintenance of the product would require training of the software by recent data so that their information is up to date.</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Interoperability: </a:t>
            </a:r>
            <a:r>
              <a:rPr lang="en-US" dirty="0">
                <a:latin typeface="Times New Roman" panose="02020603050405020304" pitchFamily="18" charset="0"/>
                <a:cs typeface="Times New Roman" panose="02020603050405020304" pitchFamily="18" charset="0"/>
              </a:rPr>
              <a:t>The interoperability of the website is very high because it synchronize all the data with the morning star server.</a:t>
            </a:r>
            <a:endParaRPr lang="en-US" dirty="0">
              <a:effectLst/>
            </a:endParaRPr>
          </a:p>
          <a:p>
            <a:endParaRPr lang="en-US" dirty="0"/>
          </a:p>
        </p:txBody>
      </p:sp>
    </p:spTree>
    <p:extLst>
      <p:ext uri="{BB962C8B-B14F-4D97-AF65-F5344CB8AC3E}">
        <p14:creationId xmlns:p14="http://schemas.microsoft.com/office/powerpoint/2010/main" val="376589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361759"/>
          </a:xfrm>
        </p:spPr>
        <p:txBody>
          <a:bodyPr/>
          <a:lstStyle/>
          <a:p>
            <a:r>
              <a:rPr lang="en-US" sz="3200" b="1" dirty="0">
                <a:latin typeface="Times New Roman" panose="02020603050405020304" pitchFamily="18" charset="0"/>
                <a:cs typeface="Times New Roman" panose="02020603050405020304" pitchFamily="18" charset="0"/>
              </a:rPr>
              <a:t>4. Technologies Used</a:t>
            </a:r>
            <a:r>
              <a:rPr lang="en-US" dirty="0">
                <a:effectLst/>
              </a:rPr>
              <a:t/>
            </a:r>
            <a:br>
              <a:rPr lang="en-US" dirty="0">
                <a:effectLst/>
              </a:rPr>
            </a:br>
            <a:endParaRPr lang="en-US" dirty="0"/>
          </a:p>
        </p:txBody>
      </p:sp>
      <p:sp>
        <p:nvSpPr>
          <p:cNvPr id="3" name="Content Placeholder 2"/>
          <p:cNvSpPr>
            <a:spLocks noGrp="1"/>
          </p:cNvSpPr>
          <p:nvPr>
            <p:ph idx="1"/>
          </p:nvPr>
        </p:nvSpPr>
        <p:spPr>
          <a:xfrm>
            <a:off x="1141413" y="2743200"/>
            <a:ext cx="9905998" cy="3323968"/>
          </a:xfrm>
        </p:spPr>
        <p:txBody>
          <a:bodyPr>
            <a:normAutofit/>
          </a:bodyPr>
          <a:lstStyle/>
          <a:p>
            <a:pPr marL="0" indent="0">
              <a:buNone/>
            </a:pPr>
            <a:r>
              <a:rPr lang="en-US" sz="2400" b="1" dirty="0">
                <a:effectLst/>
                <a:latin typeface="Times New Roman" panose="02020603050405020304" pitchFamily="18" charset="0"/>
                <a:cs typeface="Times New Roman" panose="02020603050405020304" pitchFamily="18" charset="0"/>
              </a:rPr>
              <a:t>4.1 Front-end</a:t>
            </a:r>
          </a:p>
          <a:p>
            <a:pPr marL="0" indent="0">
              <a:buNone/>
            </a:pPr>
            <a:endParaRPr lang="en-US" sz="1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HTML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CSS</a:t>
            </a:r>
          </a:p>
          <a:p>
            <a:pPr>
              <a:buFont typeface="Wingdings" panose="05000000000000000000" pitchFamily="2" charset="2"/>
              <a:buChar char="Ø"/>
            </a:pPr>
            <a:r>
              <a:rPr lang="en-US" sz="2400"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JavaScript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Bootstrap</a:t>
            </a:r>
            <a:endParaRPr lang="en-US"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effectLst/>
              <a:latin typeface="Times New Roman" panose="02020603050405020304" pitchFamily="18" charset="0"/>
              <a:cs typeface="Times New Roman" panose="02020603050405020304" pitchFamily="18" charset="0"/>
            </a:endParaRPr>
          </a:p>
          <a:p>
            <a:pPr marL="0" lvl="0" indent="0">
              <a:buNone/>
            </a:pPr>
            <a:endParaRPr lang="en-US" dirty="0">
              <a:effectLst/>
            </a:endParaRPr>
          </a:p>
          <a:p>
            <a:pPr lvl="0"/>
            <a:endParaRPr lang="en-US" dirty="0">
              <a:effectLst/>
            </a:endParaRPr>
          </a:p>
          <a:p>
            <a:endParaRPr lang="en-US" dirty="0"/>
          </a:p>
        </p:txBody>
      </p:sp>
    </p:spTree>
    <p:extLst>
      <p:ext uri="{BB962C8B-B14F-4D97-AF65-F5344CB8AC3E}">
        <p14:creationId xmlns:p14="http://schemas.microsoft.com/office/powerpoint/2010/main" val="19791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4. Technologies Used</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2336801"/>
            <a:ext cx="9905998" cy="3578578"/>
          </a:xfrm>
        </p:spPr>
        <p:txBody>
          <a:bodyPr>
            <a:normAutofit/>
          </a:bodyPr>
          <a:lstStyle/>
          <a:p>
            <a:pPr marL="0" indent="0" algn="just">
              <a:buNone/>
            </a:pPr>
            <a:r>
              <a:rPr lang="en-US" sz="2400" b="1" dirty="0">
                <a:effectLst/>
                <a:latin typeface="Times New Roman" panose="02020603050405020304" pitchFamily="18" charset="0"/>
                <a:cs typeface="Times New Roman" panose="02020603050405020304" pitchFamily="18" charset="0"/>
              </a:rPr>
              <a:t>4.2 Back-end</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Python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Flask</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Pandas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Numpy</a:t>
            </a:r>
            <a:endParaRPr lang="en-US"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4.3 API</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API used is from Morning Star.</a:t>
            </a:r>
          </a:p>
          <a:p>
            <a:pPr marL="0" indent="0">
              <a:buNone/>
            </a:pPr>
            <a:endParaRPr lang="en-US" sz="2400" b="1"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184367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1396</TotalTime>
  <Words>1429</Words>
  <Application>Microsoft Office PowerPoint</Application>
  <PresentationFormat>Widescreen</PresentationFormat>
  <Paragraphs>162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Century Gothic</vt:lpstr>
      <vt:lpstr>Courier New</vt:lpstr>
      <vt:lpstr>Helvetica Neue</vt:lpstr>
      <vt:lpstr>Times New Roman</vt:lpstr>
      <vt:lpstr>Wingdings</vt:lpstr>
      <vt:lpstr>Wingdings 3</vt:lpstr>
      <vt:lpstr>Ion Boardroom</vt:lpstr>
      <vt:lpstr>  Stock Market Analysis and  Prediction</vt:lpstr>
      <vt:lpstr>1. Introduction </vt:lpstr>
      <vt:lpstr>2. Feasibility Analysis </vt:lpstr>
      <vt:lpstr>2. Feasibility Analysis </vt:lpstr>
      <vt:lpstr>2. Feasibility Analysis </vt:lpstr>
      <vt:lpstr>3. Requirement Definition </vt:lpstr>
      <vt:lpstr>3. Non-functional requirements </vt:lpstr>
      <vt:lpstr>4. Technologies Used </vt:lpstr>
      <vt:lpstr>4. Technologies Used</vt:lpstr>
      <vt:lpstr>5. Demonstration of the Project </vt:lpstr>
      <vt:lpstr>PowerPoint Presentation</vt:lpstr>
      <vt:lpstr>5. Demonstration of the Project </vt:lpstr>
      <vt:lpstr>PowerPoint Presentation</vt:lpstr>
      <vt:lpstr>5. Demonstration of the Project</vt:lpstr>
      <vt:lpstr>PowerPoint Presentation</vt:lpstr>
      <vt:lpstr>5. Demonstration of the Project </vt:lpstr>
      <vt:lpstr>PowerPoint Presentation</vt:lpstr>
      <vt:lpstr>5. Demonstration of the Project</vt:lpstr>
      <vt:lpstr>PowerPoint Presentation</vt:lpstr>
      <vt:lpstr>5. Demonstration of the Project</vt:lpstr>
      <vt:lpstr>PowerPoint Presentation</vt:lpstr>
      <vt:lpstr>6. Methodology</vt:lpstr>
      <vt:lpstr>6. Methodology</vt:lpstr>
      <vt:lpstr>6. Methodology</vt:lpstr>
      <vt:lpstr>6. Methodology</vt:lpstr>
      <vt:lpstr>PowerPoint Presentation</vt:lpstr>
      <vt:lpstr>7. Limitations</vt:lpstr>
      <vt:lpstr>8. Conclusion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Subhrant Pandey</dc:creator>
  <cp:lastModifiedBy>Aman Sonkar</cp:lastModifiedBy>
  <cp:revision>84</cp:revision>
  <dcterms:created xsi:type="dcterms:W3CDTF">2018-05-22T13:49:40Z</dcterms:created>
  <dcterms:modified xsi:type="dcterms:W3CDTF">2018-05-25T05:07:13Z</dcterms:modified>
</cp:coreProperties>
</file>