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Nuni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7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71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italic.fntdata"/><Relationship Id="rId21" Type="http://schemas.openxmlformats.org/officeDocument/2006/relationships/slide" Target="slides/slide16.xml"/><Relationship Id="rId43" Type="http://schemas.openxmlformats.org/officeDocument/2006/relationships/font" Target="fonts/Nuni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375041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375041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cacb62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2cacb62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4943b4a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4943b4a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3ec72312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3ec72312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4a0796c2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4a0796c2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ec72312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3ec72312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ec72312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3ec72312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4a0796c2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4a0796c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3ec72312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3ec72312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3ec72312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3ec72312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4a0796c2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4a0796c2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a0796c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a0796c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3ec72312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3ec72312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3ec72312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3ec72312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820517c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820517c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3ec72312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3ec72312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820517c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820517c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3ec72312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3ec72312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3ec72312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3ec72312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20517c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20517c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4a0796c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4a0796c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4a0796c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4a0796c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ec7231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3ec7231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4a0796c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4a0796c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3ec72312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3ec72312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3ec72312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3ec72312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3ec72312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3ec72312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496225f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496225f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4a0796c2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4a0796c2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d41d61a3b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d41d61a3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3ec72312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3ec7231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ec7231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3ec7231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ec72312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3ec72312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2c6e300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2c6e300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3ec72312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3ec72312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2cacb62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2cacb62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800">
                <a:latin typeface="Times New Roman"/>
                <a:ea typeface="Times New Roman"/>
                <a:cs typeface="Times New Roman"/>
                <a:sym typeface="Times New Roman"/>
              </a:rPr>
              <a:t>LINEAR ARBORICITY CONJECTURE FOR 3</a:t>
            </a:r>
            <a:r>
              <a:rPr lang="en-GB" sz="2800">
                <a:latin typeface="Times New Roman"/>
                <a:ea typeface="Times New Roman"/>
                <a:cs typeface="Times New Roman"/>
                <a:sym typeface="Times New Roman"/>
              </a:rPr>
              <a:t>-</a:t>
            </a:r>
            <a:r>
              <a:rPr lang="en-GB" sz="2800">
                <a:latin typeface="Times New Roman"/>
                <a:ea typeface="Times New Roman"/>
                <a:cs typeface="Times New Roman"/>
                <a:sym typeface="Times New Roman"/>
              </a:rPr>
              <a:t>DEGENERATE GRAPHS</a:t>
            </a:r>
            <a:endParaRPr sz="2800">
              <a:latin typeface="Times New Roman"/>
              <a:ea typeface="Times New Roman"/>
              <a:cs typeface="Times New Roman"/>
              <a:sym typeface="Times New Roman"/>
            </a:endParaRPr>
          </a:p>
        </p:txBody>
      </p:sp>
      <p:sp>
        <p:nvSpPr>
          <p:cNvPr id="129" name="Google Shape;129;p13"/>
          <p:cNvSpPr txBox="1"/>
          <p:nvPr>
            <p:ph idx="1" type="body"/>
          </p:nvPr>
        </p:nvSpPr>
        <p:spPr>
          <a:xfrm>
            <a:off x="720000" y="1377674"/>
            <a:ext cx="7704000" cy="3557400"/>
          </a:xfrm>
          <a:prstGeom prst="rect">
            <a:avLst/>
          </a:prstGeom>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i="1" lang="en-GB" sz="1200">
                <a:latin typeface="Times New Roman"/>
                <a:ea typeface="Times New Roman"/>
                <a:cs typeface="Times New Roman"/>
                <a:sym typeface="Times New Roman"/>
              </a:rPr>
              <a:t>Presented by</a:t>
            </a:r>
            <a:endParaRPr i="1" sz="1200">
              <a:latin typeface="Times New Roman"/>
              <a:ea typeface="Times New Roman"/>
              <a:cs typeface="Times New Roman"/>
              <a:sym typeface="Times New Roman"/>
            </a:endParaRPr>
          </a:p>
          <a:p>
            <a:pPr indent="0" lvl="0" marL="0" rtl="0" algn="ctr">
              <a:lnSpc>
                <a:spcPct val="115000"/>
              </a:lnSpc>
              <a:spcBef>
                <a:spcPts val="1000"/>
              </a:spcBef>
              <a:spcAft>
                <a:spcPts val="0"/>
              </a:spcAft>
              <a:buNone/>
            </a:pPr>
            <a:r>
              <a:rPr lang="en-GB" sz="1400">
                <a:latin typeface="Times New Roman"/>
                <a:ea typeface="Times New Roman"/>
                <a:cs typeface="Times New Roman"/>
                <a:sym typeface="Times New Roman"/>
              </a:rPr>
              <a:t>AMAN SONKAR</a:t>
            </a:r>
            <a:endParaRPr sz="14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400">
                <a:latin typeface="Times New Roman"/>
                <a:ea typeface="Times New Roman"/>
                <a:cs typeface="Times New Roman"/>
                <a:sym typeface="Times New Roman"/>
              </a:rPr>
              <a:t>(REG NO. 192671IS004)</a:t>
            </a:r>
            <a:endParaRPr sz="14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1400">
                <a:latin typeface="Times New Roman"/>
                <a:ea typeface="Times New Roman"/>
                <a:cs typeface="Times New Roman"/>
                <a:sym typeface="Times New Roman"/>
              </a:rPr>
              <a:t>M. TECH, CSE(IS)</a:t>
            </a:r>
            <a:endParaRPr sz="1400">
              <a:latin typeface="Times New Roman"/>
              <a:ea typeface="Times New Roman"/>
              <a:cs typeface="Times New Roman"/>
              <a:sym typeface="Times New Roman"/>
            </a:endParaRPr>
          </a:p>
          <a:p>
            <a:pPr indent="0" lvl="0" marL="0" rtl="0" algn="ctr">
              <a:lnSpc>
                <a:spcPct val="115000"/>
              </a:lnSpc>
              <a:spcBef>
                <a:spcPts val="1000"/>
              </a:spcBef>
              <a:spcAft>
                <a:spcPts val="0"/>
              </a:spcAft>
              <a:buNone/>
            </a:pPr>
            <a:r>
              <a:rPr i="1" lang="en-GB" sz="1200">
                <a:latin typeface="Times New Roman"/>
                <a:ea typeface="Times New Roman"/>
                <a:cs typeface="Times New Roman"/>
                <a:sym typeface="Times New Roman"/>
              </a:rPr>
              <a:t>Under the guidance of</a:t>
            </a:r>
            <a:endParaRPr i="1" sz="1200">
              <a:latin typeface="Times New Roman"/>
              <a:ea typeface="Times New Roman"/>
              <a:cs typeface="Times New Roman"/>
              <a:sym typeface="Times New Roman"/>
            </a:endParaRPr>
          </a:p>
          <a:p>
            <a:pPr indent="0" lvl="0" marL="0" rtl="0" algn="ctr">
              <a:lnSpc>
                <a:spcPct val="115000"/>
              </a:lnSpc>
              <a:spcBef>
                <a:spcPts val="1000"/>
              </a:spcBef>
              <a:spcAft>
                <a:spcPts val="0"/>
              </a:spcAft>
              <a:buNone/>
            </a:pPr>
            <a:r>
              <a:rPr lang="en-GB" sz="1400">
                <a:latin typeface="Times New Roman"/>
                <a:ea typeface="Times New Roman"/>
                <a:cs typeface="Times New Roman"/>
                <a:sym typeface="Times New Roman"/>
              </a:rPr>
              <a:t>DR. MANU BASAVARAJU</a:t>
            </a:r>
            <a:endParaRPr sz="14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400">
                <a:latin typeface="Times New Roman"/>
                <a:ea typeface="Times New Roman"/>
                <a:cs typeface="Times New Roman"/>
                <a:sym typeface="Times New Roman"/>
              </a:rPr>
              <a:t>ASSOCIATE PROFESSOR</a:t>
            </a:r>
            <a:endParaRPr sz="14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1400">
                <a:latin typeface="Times New Roman"/>
                <a:ea typeface="Times New Roman"/>
                <a:cs typeface="Times New Roman"/>
                <a:sym typeface="Times New Roman"/>
              </a:rPr>
              <a:t>DEPARTMENT OF CSE</a:t>
            </a:r>
            <a:endParaRPr sz="1400">
              <a:latin typeface="Times New Roman"/>
              <a:ea typeface="Times New Roman"/>
              <a:cs typeface="Times New Roman"/>
              <a:sym typeface="Times New Roman"/>
            </a:endParaRPr>
          </a:p>
          <a:p>
            <a:pPr indent="0" lvl="0" marL="0" rtl="0" algn="ctr">
              <a:lnSpc>
                <a:spcPct val="115000"/>
              </a:lnSpc>
              <a:spcBef>
                <a:spcPts val="1000"/>
              </a:spcBef>
              <a:spcAft>
                <a:spcPts val="0"/>
              </a:spcAft>
              <a:buNone/>
            </a:pPr>
            <a:r>
              <a:rPr lang="en-GB" sz="1400">
                <a:latin typeface="Times New Roman"/>
                <a:ea typeface="Times New Roman"/>
                <a:cs typeface="Times New Roman"/>
                <a:sym typeface="Times New Roman"/>
              </a:rPr>
              <a:t>DEPARTMENT OF COMPUTER SCIENCE &amp; ENGINEERING</a:t>
            </a:r>
            <a:endParaRPr sz="14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400">
                <a:latin typeface="Times New Roman"/>
                <a:ea typeface="Times New Roman"/>
                <a:cs typeface="Times New Roman"/>
                <a:sym typeface="Times New Roman"/>
              </a:rPr>
              <a:t>NATIONAL INSTITUTE OF TECHNOLOGY KARNATAKA, SURATHKAL</a:t>
            </a:r>
            <a:endParaRPr sz="14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400">
                <a:latin typeface="Times New Roman"/>
                <a:ea typeface="Times New Roman"/>
                <a:cs typeface="Times New Roman"/>
                <a:sym typeface="Times New Roman"/>
              </a:rPr>
              <a:t>MANGALORE - 575025</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185" name="Google Shape;185;p22"/>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latin typeface="Times New Roman"/>
                <a:ea typeface="Times New Roman"/>
                <a:cs typeface="Times New Roman"/>
                <a:sym typeface="Times New Roman"/>
              </a:rPr>
              <a:t>Let </a:t>
            </a:r>
            <a:r>
              <a:rPr i="1" lang="en-GB" sz="1400">
                <a:latin typeface="Times New Roman"/>
                <a:ea typeface="Times New Roman"/>
                <a:cs typeface="Times New Roman"/>
                <a:sym typeface="Times New Roman"/>
              </a:rPr>
              <a:t>uv</a:t>
            </a:r>
            <a:r>
              <a:rPr lang="en-GB" sz="1400">
                <a:latin typeface="Times New Roman"/>
                <a:ea typeface="Times New Roman"/>
                <a:cs typeface="Times New Roman"/>
                <a:sym typeface="Times New Roman"/>
              </a:rPr>
              <a:t> be a pivot edge of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such that </a:t>
            </a:r>
            <a:r>
              <a:rPr i="1" lang="en-GB" sz="1400">
                <a:latin typeface="Times New Roman"/>
                <a:ea typeface="Times New Roman"/>
                <a:cs typeface="Times New Roman"/>
                <a:sym typeface="Times New Roman"/>
              </a:rPr>
              <a:t>d</a:t>
            </a:r>
            <a:r>
              <a:rPr baseline="-25000" i="1" lang="en-GB" sz="1400">
                <a:latin typeface="Times New Roman"/>
                <a:ea typeface="Times New Roman"/>
                <a:cs typeface="Times New Roman"/>
                <a:sym typeface="Times New Roman"/>
              </a:rPr>
              <a:t>G</a:t>
            </a:r>
            <a:r>
              <a:rPr i="1" lang="en-GB" sz="1400">
                <a:latin typeface="Times New Roman"/>
                <a:ea typeface="Times New Roman"/>
                <a:cs typeface="Times New Roman"/>
                <a:sym typeface="Times New Roman"/>
              </a:rPr>
              <a:t>(u) ≤ 3</a:t>
            </a:r>
            <a:r>
              <a:rPr lang="en-GB" sz="1400">
                <a:latin typeface="Times New Roman"/>
                <a:ea typeface="Times New Roman"/>
                <a:cs typeface="Times New Roman"/>
                <a:sym typeface="Times New Roman"/>
              </a:rPr>
              <a:t> and </a:t>
            </a:r>
            <a:r>
              <a:rPr i="1" lang="en-GB" sz="1400">
                <a:latin typeface="Times New Roman"/>
                <a:ea typeface="Times New Roman"/>
                <a:cs typeface="Times New Roman"/>
                <a:sym typeface="Times New Roman"/>
              </a:rPr>
              <a:t>v</a:t>
            </a:r>
            <a:r>
              <a:rPr lang="en-GB" sz="1400">
                <a:latin typeface="Times New Roman"/>
                <a:ea typeface="Times New Roman"/>
                <a:cs typeface="Times New Roman"/>
                <a:sym typeface="Times New Roman"/>
              </a:rPr>
              <a:t> is a pivot.</a:t>
            </a:r>
            <a:endParaRPr sz="1400">
              <a:latin typeface="Times New Roman"/>
              <a:ea typeface="Times New Roman"/>
              <a:cs typeface="Times New Roman"/>
              <a:sym typeface="Times New Roman"/>
            </a:endParaRPr>
          </a:p>
          <a:p>
            <a:pPr indent="0" lvl="0" marL="0" rtl="0" algn="l">
              <a:spcBef>
                <a:spcPts val="1600"/>
              </a:spcBef>
              <a:spcAft>
                <a:spcPts val="0"/>
              </a:spcAft>
              <a:buNone/>
            </a:pPr>
            <a:r>
              <a:rPr b="1" lang="en-GB" sz="1400">
                <a:latin typeface="Times New Roman"/>
                <a:ea typeface="Times New Roman"/>
                <a:cs typeface="Times New Roman"/>
                <a:sym typeface="Times New Roman"/>
              </a:rPr>
              <a:t>Lemma 1.</a:t>
            </a:r>
            <a:r>
              <a:rPr i="1" lang="en-GB" sz="1400">
                <a:latin typeface="Times New Roman"/>
                <a:ea typeface="Times New Roman"/>
                <a:cs typeface="Times New Roman"/>
                <a:sym typeface="Times New Roman"/>
              </a:rPr>
              <a:t> If d</a:t>
            </a:r>
            <a:r>
              <a:rPr baseline="-25000" i="1" lang="en-GB" sz="1400">
                <a:latin typeface="Times New Roman"/>
                <a:ea typeface="Times New Roman"/>
                <a:cs typeface="Times New Roman"/>
                <a:sym typeface="Times New Roman"/>
              </a:rPr>
              <a:t>G</a:t>
            </a:r>
            <a:r>
              <a:rPr i="1" lang="en-GB" sz="1400">
                <a:latin typeface="Times New Roman"/>
                <a:ea typeface="Times New Roman"/>
                <a:cs typeface="Times New Roman"/>
                <a:sym typeface="Times New Roman"/>
              </a:rPr>
              <a:t>(v) &lt; 2k − 1, then G has a k-linear coloring.</a:t>
            </a:r>
            <a:endParaRPr i="1" sz="1400">
              <a:latin typeface="Times New Roman"/>
              <a:ea typeface="Times New Roman"/>
              <a:cs typeface="Times New Roman"/>
              <a:sym typeface="Times New Roman"/>
            </a:endParaRPr>
          </a:p>
          <a:p>
            <a:pPr indent="0" lvl="0" marL="0" rtl="0" algn="l">
              <a:spcBef>
                <a:spcPts val="1600"/>
              </a:spcBef>
              <a:spcAft>
                <a:spcPts val="0"/>
              </a:spcAft>
              <a:buNone/>
            </a:pPr>
            <a:r>
              <a:rPr b="1" lang="en-GB" sz="1400">
                <a:latin typeface="Times New Roman"/>
                <a:ea typeface="Times New Roman"/>
                <a:cs typeface="Times New Roman"/>
                <a:sym typeface="Times New Roman"/>
              </a:rPr>
              <a:t>Proof.</a:t>
            </a:r>
            <a:r>
              <a:rPr lang="en-GB" sz="1400">
                <a:latin typeface="Times New Roman"/>
                <a:ea typeface="Times New Roman"/>
                <a:cs typeface="Times New Roman"/>
                <a:sym typeface="Times New Roman"/>
              </a:rPr>
              <a:t> Let </a:t>
            </a:r>
            <a:r>
              <a:rPr i="1" lang="en-GB" sz="1400">
                <a:latin typeface="Times New Roman"/>
                <a:ea typeface="Times New Roman"/>
                <a:cs typeface="Times New Roman"/>
                <a:sym typeface="Times New Roman"/>
              </a:rPr>
              <a:t>H = G − uv.</a:t>
            </a:r>
            <a:r>
              <a:rPr lang="en-GB" sz="1400">
                <a:latin typeface="Times New Roman"/>
                <a:ea typeface="Times New Roman"/>
                <a:cs typeface="Times New Roman"/>
                <a:sym typeface="Times New Roman"/>
              </a:rPr>
              <a:t> By the induction hypothesis, there is a k-linear coloring </a:t>
            </a:r>
            <a:r>
              <a:rPr i="1" lang="en-GB" sz="1400">
                <a:latin typeface="Times New Roman"/>
                <a:ea typeface="Times New Roman"/>
                <a:cs typeface="Times New Roman"/>
                <a:sym typeface="Times New Roman"/>
              </a:rPr>
              <a:t>c</a:t>
            </a:r>
            <a:r>
              <a:rPr lang="en-GB" sz="1400">
                <a:latin typeface="Times New Roman"/>
                <a:ea typeface="Times New Roman"/>
                <a:cs typeface="Times New Roman"/>
                <a:sym typeface="Times New Roman"/>
              </a:rPr>
              <a:t> of </a:t>
            </a:r>
            <a:r>
              <a:rPr i="1"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GB" sz="1400">
                <a:latin typeface="Times New Roman"/>
                <a:ea typeface="Times New Roman"/>
                <a:cs typeface="Times New Roman"/>
                <a:sym typeface="Times New Roman"/>
              </a:rPr>
              <a:t>Claim. If either</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AutoNum type="arabicPeriod"/>
            </a:pPr>
            <a:r>
              <a:rPr lang="en-GB" sz="1400">
                <a:latin typeface="Times New Roman"/>
                <a:ea typeface="Times New Roman"/>
                <a:cs typeface="Times New Roman"/>
                <a:sym typeface="Times New Roman"/>
              </a:rPr>
              <a:t>|Once(v)| ≥ 3, or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|Missing(v)| ≥ 1 and |Missing(v) ∪ Once(v)| ≥ 2,</a:t>
            </a:r>
            <a:endParaRPr sz="1400">
              <a:latin typeface="Times New Roman"/>
              <a:ea typeface="Times New Roman"/>
              <a:cs typeface="Times New Roman"/>
              <a:sym typeface="Times New Roman"/>
            </a:endParaRPr>
          </a:p>
          <a:p>
            <a:pPr indent="457200" lvl="0" marL="0" rtl="0" algn="l">
              <a:spcBef>
                <a:spcPts val="1600"/>
              </a:spcBef>
              <a:spcAft>
                <a:spcPts val="0"/>
              </a:spcAft>
              <a:buNone/>
            </a:pPr>
            <a:r>
              <a:rPr lang="en-GB" sz="1400">
                <a:latin typeface="Times New Roman"/>
                <a:ea typeface="Times New Roman"/>
                <a:cs typeface="Times New Roman"/>
                <a:sym typeface="Times New Roman"/>
              </a:rPr>
              <a:t>then G has a k-linear coloring.</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191" name="Google Shape;191;p23"/>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Observe that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(v) = 2|Twice(v)| + |Once(v)|.</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From the claim, if |Missing(v)| + |Once(v)| ≥ 3, then we are done. Therefore, we shall assume that |Missing(v)| + |Once(v)| ≤ 2. As |Twice(v)| + |Once(v)| + |Missing(v)| = k, this means that |Twice(v)| ≥ k − 2.</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Since d(v) ≤ 2k − 2, we have dH(v) ≤ 2k − 3, implying that |Twice(v)| ≤ k − 2. Thus, we have |Twice(v)| = k − 2.</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Since 2k − 3 ≥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(v) = 2|Twice(v)| + |Once(v)|, we get |Once(v)| ≤ 1. Since |Twice(v)| + |Once(v)| + |Missing(v)| = k, we have |Missing(v)| ≥ 1 and |Missing(v)| + |Once(v)| = 2.</a:t>
            </a:r>
            <a:endParaRPr sz="1400">
              <a:latin typeface="Times New Roman"/>
              <a:ea typeface="Times New Roman"/>
              <a:cs typeface="Times New Roman"/>
              <a:sym typeface="Times New Roman"/>
            </a:endParaRPr>
          </a:p>
          <a:p>
            <a:pPr indent="0" lvl="0" marL="0" rtl="0" algn="just">
              <a:spcBef>
                <a:spcPts val="1600"/>
              </a:spcBef>
              <a:spcAft>
                <a:spcPts val="1600"/>
              </a:spcAft>
              <a:buNone/>
            </a:pPr>
            <a:r>
              <a:rPr lang="en-GB" sz="1400">
                <a:latin typeface="Times New Roman"/>
                <a:ea typeface="Times New Roman"/>
                <a:cs typeface="Times New Roman"/>
                <a:sym typeface="Times New Roman"/>
              </a:rPr>
              <a:t>We are now done by the above claim.</a:t>
            </a:r>
            <a:endParaRPr b="1"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197" name="Google Shape;197;p24"/>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Case 1 :</a:t>
            </a:r>
            <a:r>
              <a:rPr lang="en-GB" sz="1400">
                <a:latin typeface="Times New Roman"/>
                <a:ea typeface="Times New Roman"/>
                <a:cs typeface="Times New Roman"/>
                <a:sym typeface="Times New Roman"/>
              </a:rPr>
              <a:t> </a:t>
            </a:r>
            <a:r>
              <a:rPr b="1" lang="en-GB" sz="1400">
                <a:latin typeface="Times New Roman"/>
                <a:ea typeface="Times New Roman"/>
                <a:cs typeface="Times New Roman"/>
                <a:sym typeface="Times New Roman"/>
              </a:rPr>
              <a:t>|Once(v)| ≥ 3 :</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pic>
        <p:nvPicPr>
          <p:cNvPr id="198" name="Google Shape;198;p24"/>
          <p:cNvPicPr preferRelativeResize="0"/>
          <p:nvPr/>
        </p:nvPicPr>
        <p:blipFill rotWithShape="1">
          <a:blip r:embed="rId3">
            <a:alphaModFix/>
          </a:blip>
          <a:srcRect b="0" l="0" r="0" t="0"/>
          <a:stretch/>
        </p:blipFill>
        <p:spPr>
          <a:xfrm>
            <a:off x="1367313" y="2000900"/>
            <a:ext cx="6200775" cy="191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04" name="Google Shape;204;p25"/>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Case 2 : </a:t>
            </a:r>
            <a:r>
              <a:rPr b="1" lang="en-GB" sz="1400">
                <a:latin typeface="Times New Roman"/>
                <a:ea typeface="Times New Roman"/>
                <a:cs typeface="Times New Roman"/>
                <a:sym typeface="Times New Roman"/>
              </a:rPr>
              <a:t>|Missing(v)| ≥ 1 and |Missing(v) ∪ Once(v)| ≥ 2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rPr lang="en-GB" sz="1400">
                <a:latin typeface="Times New Roman"/>
                <a:ea typeface="Times New Roman"/>
                <a:cs typeface="Times New Roman"/>
                <a:sym typeface="Times New Roman"/>
              </a:rPr>
              <a:t>This proves the claim.</a:t>
            </a:r>
            <a:endParaRPr b="1" sz="1400">
              <a:latin typeface="Times New Roman"/>
              <a:ea typeface="Times New Roman"/>
              <a:cs typeface="Times New Roman"/>
              <a:sym typeface="Times New Roman"/>
            </a:endParaRPr>
          </a:p>
        </p:txBody>
      </p:sp>
      <p:pic>
        <p:nvPicPr>
          <p:cNvPr id="205" name="Google Shape;205;p25"/>
          <p:cNvPicPr preferRelativeResize="0"/>
          <p:nvPr/>
        </p:nvPicPr>
        <p:blipFill>
          <a:blip r:embed="rId3">
            <a:alphaModFix/>
          </a:blip>
          <a:stretch>
            <a:fillRect/>
          </a:stretch>
        </p:blipFill>
        <p:spPr>
          <a:xfrm>
            <a:off x="1371813" y="1979613"/>
            <a:ext cx="6296025" cy="191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11" name="Google Shape;211;p26"/>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Lemma 2. </a:t>
            </a:r>
            <a:r>
              <a:rPr lang="en-GB" sz="1400">
                <a:latin typeface="Times New Roman"/>
                <a:ea typeface="Times New Roman"/>
                <a:cs typeface="Times New Roman"/>
                <a:sym typeface="Times New Roman"/>
              </a:rPr>
              <a:t>If uw ∈ E(G), then G has a k-linear coloring.</a:t>
            </a:r>
            <a:endParaRPr sz="1400">
              <a:latin typeface="Times New Roman"/>
              <a:ea typeface="Times New Roman"/>
              <a:cs typeface="Times New Roman"/>
              <a:sym typeface="Times New Roman"/>
            </a:endParaRPr>
          </a:p>
          <a:p>
            <a:pPr indent="0" lvl="0" marL="0" rtl="0" algn="just">
              <a:spcBef>
                <a:spcPts val="1600"/>
              </a:spcBef>
              <a:spcAft>
                <a:spcPts val="0"/>
              </a:spcAft>
              <a:buNone/>
            </a:pPr>
            <a:r>
              <a:rPr b="1" lang="en-GB" sz="1400">
                <a:latin typeface="Times New Roman"/>
                <a:ea typeface="Times New Roman"/>
                <a:cs typeface="Times New Roman"/>
                <a:sym typeface="Times New Roman"/>
              </a:rPr>
              <a:t>Proof. </a:t>
            </a:r>
            <a:r>
              <a:rPr lang="en-GB" sz="1400">
                <a:latin typeface="Times New Roman"/>
                <a:ea typeface="Times New Roman"/>
                <a:cs typeface="Times New Roman"/>
                <a:sym typeface="Times New Roman"/>
              </a:rPr>
              <a:t>Let H = G − {u, w}. Let x be a neighbor of u other than v, w. Similarly, let y be a neighbor of w other than u, v, if such a neighbor exists.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By the inductive hypothesis, there exists a k-linear coloring c of H. Since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(x) ≤ 2k − 2, there exists a color i ∈ Missing(x) ∪ Once(x). Color ux with i. Since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(v) = 2k − 3, we know that either:</a:t>
            </a:r>
            <a:endParaRPr sz="1400">
              <a:latin typeface="Times New Roman"/>
              <a:ea typeface="Times New Roman"/>
              <a:cs typeface="Times New Roman"/>
              <a:sym typeface="Times New Roman"/>
            </a:endParaRPr>
          </a:p>
          <a:p>
            <a:pPr indent="-317500" lvl="0" marL="457200" rtl="0" algn="just">
              <a:spcBef>
                <a:spcPts val="1600"/>
              </a:spcBef>
              <a:spcAft>
                <a:spcPts val="0"/>
              </a:spcAft>
              <a:buSzPts val="1400"/>
              <a:buFont typeface="Times New Roman"/>
              <a:buAutoNum type="alphaLcPeriod"/>
            </a:pPr>
            <a:r>
              <a:rPr lang="en-GB" sz="1400">
                <a:latin typeface="Times New Roman"/>
                <a:ea typeface="Times New Roman"/>
                <a:cs typeface="Times New Roman"/>
                <a:sym typeface="Times New Roman"/>
              </a:rPr>
              <a:t>|Once(v)| = 3, or</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lphaLcPeriod"/>
            </a:pPr>
            <a:r>
              <a:rPr lang="en-GB" sz="1400">
                <a:latin typeface="Times New Roman"/>
                <a:ea typeface="Times New Roman"/>
                <a:cs typeface="Times New Roman"/>
                <a:sym typeface="Times New Roman"/>
              </a:rPr>
              <a:t>|Missing(v)| = 1 and |Once(v)| = 1.</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17" name="Google Shape;217;p27"/>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GB" sz="1400">
                <a:latin typeface="Times New Roman"/>
                <a:ea typeface="Times New Roman"/>
                <a:cs typeface="Times New Roman"/>
                <a:sym typeface="Times New Roman"/>
              </a:rPr>
              <a:t>Case (a) :</a:t>
            </a:r>
            <a:r>
              <a:rPr lang="en-GB" sz="1400">
                <a:latin typeface="Times New Roman"/>
                <a:ea typeface="Times New Roman"/>
                <a:cs typeface="Times New Roman"/>
                <a:sym typeface="Times New Roman"/>
              </a:rPr>
              <a:t> </a:t>
            </a:r>
            <a:r>
              <a:rPr b="1" lang="en-GB" sz="1400">
                <a:latin typeface="Times New Roman"/>
                <a:ea typeface="Times New Roman"/>
                <a:cs typeface="Times New Roman"/>
                <a:sym typeface="Times New Roman"/>
              </a:rPr>
              <a:t>|Once(v)| = 3</a:t>
            </a:r>
            <a:endParaRPr b="1" sz="1400">
              <a:latin typeface="Times New Roman"/>
              <a:ea typeface="Times New Roman"/>
              <a:cs typeface="Times New Roman"/>
              <a:sym typeface="Times New Roman"/>
            </a:endParaRPr>
          </a:p>
        </p:txBody>
      </p:sp>
      <p:pic>
        <p:nvPicPr>
          <p:cNvPr id="218" name="Google Shape;218;p27"/>
          <p:cNvPicPr preferRelativeResize="0"/>
          <p:nvPr/>
        </p:nvPicPr>
        <p:blipFill>
          <a:blip r:embed="rId3">
            <a:alphaModFix/>
          </a:blip>
          <a:stretch>
            <a:fillRect/>
          </a:stretch>
        </p:blipFill>
        <p:spPr>
          <a:xfrm>
            <a:off x="1042975" y="1818113"/>
            <a:ext cx="7058025" cy="267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24" name="Google Shape;224;p28"/>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t>
            </a:r>
            <a:r>
              <a:rPr b="1" lang="en-GB" sz="1400">
                <a:latin typeface="Times New Roman"/>
                <a:ea typeface="Times New Roman"/>
                <a:cs typeface="Times New Roman"/>
                <a:sym typeface="Times New Roman"/>
              </a:rPr>
              <a:t>ase (b) : |Missing(v)| = 1 and |Once(v)| = 1 </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rPr lang="en-GB" sz="1400">
                <a:latin typeface="Times New Roman"/>
                <a:ea typeface="Times New Roman"/>
                <a:cs typeface="Times New Roman"/>
                <a:sym typeface="Times New Roman"/>
              </a:rPr>
              <a:t>This gives a k-linear coloring of G. </a:t>
            </a:r>
            <a:endParaRPr b="1" sz="1400">
              <a:latin typeface="Times New Roman"/>
              <a:ea typeface="Times New Roman"/>
              <a:cs typeface="Times New Roman"/>
              <a:sym typeface="Times New Roman"/>
            </a:endParaRPr>
          </a:p>
        </p:txBody>
      </p:sp>
      <p:pic>
        <p:nvPicPr>
          <p:cNvPr id="225" name="Google Shape;225;p28"/>
          <p:cNvPicPr preferRelativeResize="0"/>
          <p:nvPr/>
        </p:nvPicPr>
        <p:blipFill>
          <a:blip r:embed="rId3">
            <a:alphaModFix/>
          </a:blip>
          <a:stretch>
            <a:fillRect/>
          </a:stretch>
        </p:blipFill>
        <p:spPr>
          <a:xfrm>
            <a:off x="1042988" y="1818100"/>
            <a:ext cx="7058025" cy="267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31" name="Google Shape;231;p29"/>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Lemma 3.</a:t>
            </a:r>
            <a:r>
              <a:rPr lang="en-GB" sz="1400">
                <a:latin typeface="Times New Roman"/>
                <a:ea typeface="Times New Roman"/>
                <a:cs typeface="Times New Roman"/>
                <a:sym typeface="Times New Roman"/>
              </a:rPr>
              <a:t> If u and w have a common neighbor other than v, then G has a k-linear coloring.</a:t>
            </a:r>
            <a:endParaRPr sz="1400">
              <a:latin typeface="Times New Roman"/>
              <a:ea typeface="Times New Roman"/>
              <a:cs typeface="Times New Roman"/>
              <a:sym typeface="Times New Roman"/>
            </a:endParaRPr>
          </a:p>
          <a:p>
            <a:pPr indent="0" lvl="0" marL="0" rtl="0" algn="just">
              <a:spcBef>
                <a:spcPts val="1600"/>
              </a:spcBef>
              <a:spcAft>
                <a:spcPts val="0"/>
              </a:spcAft>
              <a:buNone/>
            </a:pPr>
            <a:r>
              <a:rPr b="1" lang="en-GB" sz="1400">
                <a:latin typeface="Times New Roman"/>
                <a:ea typeface="Times New Roman"/>
                <a:cs typeface="Times New Roman"/>
                <a:sym typeface="Times New Roman"/>
              </a:rPr>
              <a:t>Proof.</a:t>
            </a:r>
            <a:r>
              <a:rPr lang="en-GB" sz="1400">
                <a:latin typeface="Times New Roman"/>
                <a:ea typeface="Times New Roman"/>
                <a:cs typeface="Times New Roman"/>
                <a:sym typeface="Times New Roman"/>
              </a:rPr>
              <a:t> Let z be a common neighbor of u and w other than v. Note that by Lemma 2, we can assume that uw ∉ E(G). As in the proof of Lemma 2, we assume that u has a neighbor x other than v, z and w has a neighbor y other than v, z.</a:t>
            </a:r>
            <a:endParaRPr sz="1400">
              <a:latin typeface="Times New Roman"/>
              <a:ea typeface="Times New Roman"/>
              <a:cs typeface="Times New Roman"/>
              <a:sym typeface="Times New Roman"/>
            </a:endParaRPr>
          </a:p>
          <a:p>
            <a:pPr indent="0" lvl="0" marL="0" rtl="0" algn="just">
              <a:spcBef>
                <a:spcPts val="1600"/>
              </a:spcBef>
              <a:spcAft>
                <a:spcPts val="1600"/>
              </a:spcAft>
              <a:buNone/>
            </a:pPr>
            <a:r>
              <a:rPr lang="en-GB" sz="1400">
                <a:latin typeface="Times New Roman"/>
                <a:ea typeface="Times New Roman"/>
                <a:cs typeface="Times New Roman"/>
                <a:sym typeface="Times New Roman"/>
              </a:rPr>
              <a:t>Define H = G − {u, w}. Clearly,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(v) = 2k − 3 and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(z) ≤ 2k − 3. Thus we have either |Once(v)| ≥ 3 or both Missing(v) ≠ ∅ and |Missing(v) ∪ Once(v)| ≥ 2. Since we also have that either |Once(z)| ≥ 3 or both Missing(z) ≠ ∅ and |Missing(z) ∪ Once(z)| ≥ 2, we treat v and z symmetrically, so there are only three cases to consider.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37" name="Google Shape;237;p30"/>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Case 1 : </a:t>
            </a:r>
            <a:r>
              <a:rPr b="1" lang="en-GB" sz="1400">
                <a:latin typeface="Times New Roman"/>
                <a:ea typeface="Times New Roman"/>
                <a:cs typeface="Times New Roman"/>
                <a:sym typeface="Times New Roman"/>
              </a:rPr>
              <a:t>Missing(v) ≠ ∅, |Missing(v) ∪ Once(v)| ≥ 2</a:t>
            </a:r>
            <a:endParaRPr sz="1400">
              <a:latin typeface="Times New Roman"/>
              <a:ea typeface="Times New Roman"/>
              <a:cs typeface="Times New Roman"/>
              <a:sym typeface="Times New Roman"/>
            </a:endParaRPr>
          </a:p>
          <a:p>
            <a:pPr indent="457200" lvl="0" marL="0" rtl="0" algn="just">
              <a:spcBef>
                <a:spcPts val="1600"/>
              </a:spcBef>
              <a:spcAft>
                <a:spcPts val="0"/>
              </a:spcAft>
              <a:buNone/>
            </a:pPr>
            <a:r>
              <a:rPr b="1" lang="en-GB" sz="1400">
                <a:latin typeface="Times New Roman"/>
                <a:ea typeface="Times New Roman"/>
                <a:cs typeface="Times New Roman"/>
                <a:sym typeface="Times New Roman"/>
              </a:rPr>
              <a:t>Case (a) : Missing(z) ≠ ∅, and |Missing(z) ∪ Once(z)| ≥ 2 : </a:t>
            </a:r>
            <a:endParaRPr sz="1400">
              <a:latin typeface="Times New Roman"/>
              <a:ea typeface="Times New Roman"/>
              <a:cs typeface="Times New Roman"/>
              <a:sym typeface="Times New Roman"/>
            </a:endParaRPr>
          </a:p>
          <a:p>
            <a:pPr indent="457200" lvl="0" marL="0" rtl="0" algn="just">
              <a:spcBef>
                <a:spcPts val="1600"/>
              </a:spcBef>
              <a:spcAft>
                <a:spcPts val="1600"/>
              </a:spcAft>
              <a:buNone/>
            </a:pPr>
            <a:r>
              <a:t/>
            </a:r>
            <a:endParaRPr sz="1400">
              <a:latin typeface="Times New Roman"/>
              <a:ea typeface="Times New Roman"/>
              <a:cs typeface="Times New Roman"/>
              <a:sym typeface="Times New Roman"/>
            </a:endParaRPr>
          </a:p>
        </p:txBody>
      </p:sp>
      <p:pic>
        <p:nvPicPr>
          <p:cNvPr id="238" name="Google Shape;238;p30"/>
          <p:cNvPicPr preferRelativeResize="0"/>
          <p:nvPr/>
        </p:nvPicPr>
        <p:blipFill>
          <a:blip r:embed="rId3">
            <a:alphaModFix/>
          </a:blip>
          <a:stretch>
            <a:fillRect/>
          </a:stretch>
        </p:blipFill>
        <p:spPr>
          <a:xfrm>
            <a:off x="907675" y="2222250"/>
            <a:ext cx="7031874" cy="271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44" name="Google Shape;244;p31"/>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Case 1 : Missing(v) ≠ ∅, |Missing(v) ∪ Once(v)| ≥ 2</a:t>
            </a:r>
            <a:endParaRPr sz="1400">
              <a:latin typeface="Times New Roman"/>
              <a:ea typeface="Times New Roman"/>
              <a:cs typeface="Times New Roman"/>
              <a:sym typeface="Times New Roman"/>
            </a:endParaRPr>
          </a:p>
          <a:p>
            <a:pPr indent="457200" lvl="0" marL="0" rtl="0" algn="just">
              <a:spcBef>
                <a:spcPts val="1600"/>
              </a:spcBef>
              <a:spcAft>
                <a:spcPts val="0"/>
              </a:spcAft>
              <a:buNone/>
            </a:pPr>
            <a:r>
              <a:rPr b="1" lang="en-GB" sz="1400">
                <a:latin typeface="Times New Roman"/>
                <a:ea typeface="Times New Roman"/>
                <a:cs typeface="Times New Roman"/>
                <a:sym typeface="Times New Roman"/>
              </a:rPr>
              <a:t>Case (b) : |Once(z)| ≥ 3 :</a:t>
            </a:r>
            <a:endParaRPr sz="1400">
              <a:latin typeface="Times New Roman"/>
              <a:ea typeface="Times New Roman"/>
              <a:cs typeface="Times New Roman"/>
              <a:sym typeface="Times New Roman"/>
            </a:endParaRPr>
          </a:p>
          <a:p>
            <a:pPr indent="457200" lvl="0" marL="0" rtl="0" algn="just">
              <a:spcBef>
                <a:spcPts val="1600"/>
              </a:spcBef>
              <a:spcAft>
                <a:spcPts val="1600"/>
              </a:spcAft>
              <a:buNone/>
            </a:pPr>
            <a:r>
              <a:t/>
            </a:r>
            <a:endParaRPr sz="1400">
              <a:latin typeface="Times New Roman"/>
              <a:ea typeface="Times New Roman"/>
              <a:cs typeface="Times New Roman"/>
              <a:sym typeface="Times New Roman"/>
            </a:endParaRPr>
          </a:p>
        </p:txBody>
      </p:sp>
      <p:pic>
        <p:nvPicPr>
          <p:cNvPr id="245" name="Google Shape;245;p31"/>
          <p:cNvPicPr preferRelativeResize="0"/>
          <p:nvPr/>
        </p:nvPicPr>
        <p:blipFill>
          <a:blip r:embed="rId3">
            <a:alphaModFix/>
          </a:blip>
          <a:stretch>
            <a:fillRect/>
          </a:stretch>
        </p:blipFill>
        <p:spPr>
          <a:xfrm>
            <a:off x="1031200" y="2211800"/>
            <a:ext cx="7248525" cy="26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Introduction</a:t>
            </a:r>
            <a:endParaRPr b="1" sz="2800">
              <a:latin typeface="Times New Roman"/>
              <a:ea typeface="Times New Roman"/>
              <a:cs typeface="Times New Roman"/>
              <a:sym typeface="Times New Roman"/>
            </a:endParaRPr>
          </a:p>
        </p:txBody>
      </p:sp>
      <p:sp>
        <p:nvSpPr>
          <p:cNvPr id="135" name="Google Shape;135;p14"/>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 concept of decomposing a graph into the minimum number of trees or forests is first introduced by Nash-Williams and Tutte in 1961.</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GB" sz="1400">
                <a:latin typeface="Times New Roman"/>
                <a:ea typeface="Times New Roman"/>
                <a:cs typeface="Times New Roman"/>
                <a:sym typeface="Times New Roman"/>
              </a:rPr>
              <a:t>The arboricity of a graph is the minimum integer k such that its edge set can be partitioned into k forests.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A linear forest is a forest whose each connected component is a path.</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 linear arboricity of a graph is the minimum number of linear forests into which its edge set can be partitioned.</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51" name="Google Shape;251;p32"/>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Case 2 :</a:t>
            </a:r>
            <a:r>
              <a:rPr b="1" lang="en-GB" sz="1400">
                <a:latin typeface="Times New Roman"/>
                <a:ea typeface="Times New Roman"/>
                <a:cs typeface="Times New Roman"/>
                <a:sym typeface="Times New Roman"/>
              </a:rPr>
              <a:t> |Once(v)|, |Once(z)| ≥ 3 :</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pic>
        <p:nvPicPr>
          <p:cNvPr id="252" name="Google Shape;252;p32"/>
          <p:cNvPicPr preferRelativeResize="0"/>
          <p:nvPr/>
        </p:nvPicPr>
        <p:blipFill>
          <a:blip r:embed="rId3">
            <a:alphaModFix/>
          </a:blip>
          <a:stretch>
            <a:fillRect/>
          </a:stretch>
        </p:blipFill>
        <p:spPr>
          <a:xfrm>
            <a:off x="720000" y="1886600"/>
            <a:ext cx="7704000" cy="2754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58" name="Google Shape;258;p33"/>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Now By Lemma 3, we can assume that u and w have no common neighbors other than v. assume that w has two neighbors x and y other than v (if not, new vertices of degree one adjacent to w can be added so as to ensure that x and y always exist).</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By Lemma 2, we can assume that uw ∉ E(G), which further implies that x and y are distinct from u.</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64" name="Google Shape;264;p34"/>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Let H = G − {uv, vw, wx}. Let H′ be the graph obtained by identifying the vertex w with u in H; i.e. H′ = H/(u, w). Notice that dH′ (u) ≤ 3 and that the graph H′ − u is nothing but G − {u, w}, which is a 3-degenerate graph as d</a:t>
            </a:r>
            <a:r>
              <a:rPr baseline="-25000"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(u), d</a:t>
            </a:r>
            <a:r>
              <a:rPr baseline="-25000"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(w) ≤ 3. Thus, H′ is a 3-degenerate graph having |E(H)| &lt; |E(G)|. Then by the inductive hypothesis, there exists a k-linear coloring c′ of H′.</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Let c be the coloring of H obtained by “splitting” the vertex u in H′ to get back H. Formally, we define for all e ∈ E(H)</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pic>
        <p:nvPicPr>
          <p:cNvPr id="265" name="Google Shape;265;p34"/>
          <p:cNvPicPr preferRelativeResize="0"/>
          <p:nvPr/>
        </p:nvPicPr>
        <p:blipFill>
          <a:blip r:embed="rId3">
            <a:alphaModFix/>
          </a:blip>
          <a:stretch>
            <a:fillRect/>
          </a:stretch>
        </p:blipFill>
        <p:spPr>
          <a:xfrm>
            <a:off x="3192875" y="3035263"/>
            <a:ext cx="2758250" cy="625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71" name="Google Shape;271;p35"/>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GB" sz="1400">
                <a:solidFill>
                  <a:srgbClr val="000000"/>
                </a:solidFill>
                <a:latin typeface="Times New Roman"/>
                <a:ea typeface="Times New Roman"/>
                <a:cs typeface="Times New Roman"/>
                <a:sym typeface="Times New Roman"/>
              </a:rPr>
              <a:t>Construction of the graph H’</a:t>
            </a:r>
            <a:endParaRPr sz="1400">
              <a:latin typeface="Times New Roman"/>
              <a:ea typeface="Times New Roman"/>
              <a:cs typeface="Times New Roman"/>
              <a:sym typeface="Times New Roman"/>
            </a:endParaRPr>
          </a:p>
        </p:txBody>
      </p:sp>
      <p:pic>
        <p:nvPicPr>
          <p:cNvPr id="272" name="Google Shape;272;p35"/>
          <p:cNvPicPr preferRelativeResize="0"/>
          <p:nvPr/>
        </p:nvPicPr>
        <p:blipFill rotWithShape="1">
          <a:blip r:embed="rId3">
            <a:alphaModFix/>
          </a:blip>
          <a:srcRect b="0" l="0" r="0" t="77394"/>
          <a:stretch/>
        </p:blipFill>
        <p:spPr>
          <a:xfrm>
            <a:off x="1123950" y="3519100"/>
            <a:ext cx="6896100" cy="667725"/>
          </a:xfrm>
          <a:prstGeom prst="rect">
            <a:avLst/>
          </a:prstGeom>
          <a:noFill/>
          <a:ln>
            <a:noFill/>
          </a:ln>
        </p:spPr>
      </p:pic>
      <p:pic>
        <p:nvPicPr>
          <p:cNvPr id="273" name="Google Shape;273;p35"/>
          <p:cNvPicPr preferRelativeResize="0"/>
          <p:nvPr/>
        </p:nvPicPr>
        <p:blipFill>
          <a:blip r:embed="rId4">
            <a:alphaModFix/>
          </a:blip>
          <a:stretch>
            <a:fillRect/>
          </a:stretch>
        </p:blipFill>
        <p:spPr>
          <a:xfrm>
            <a:off x="1356325" y="1377675"/>
            <a:ext cx="2754300" cy="2065225"/>
          </a:xfrm>
          <a:prstGeom prst="rect">
            <a:avLst/>
          </a:prstGeom>
          <a:noFill/>
          <a:ln>
            <a:noFill/>
          </a:ln>
        </p:spPr>
      </p:pic>
      <p:pic>
        <p:nvPicPr>
          <p:cNvPr id="274" name="Google Shape;274;p35"/>
          <p:cNvPicPr preferRelativeResize="0"/>
          <p:nvPr/>
        </p:nvPicPr>
        <p:blipFill>
          <a:blip r:embed="rId5">
            <a:alphaModFix/>
          </a:blip>
          <a:stretch>
            <a:fillRect/>
          </a:stretch>
        </p:blipFill>
        <p:spPr>
          <a:xfrm>
            <a:off x="5265750" y="1377675"/>
            <a:ext cx="2754300" cy="2065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80" name="Google Shape;280;p36"/>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Note that since dH (x) ≤ 2k − 2,  either |Missing(x)| ≥ 1 or |Once(x)| ≥ 2. We first extend c to a coloring of G − {uv, vw} by coloring the  edge wx by a color in Missing(x) ∪ (Once(x) \ {c(wy</a:t>
            </a:r>
            <a:r>
              <a:rPr lang="en-GB" sz="1400">
                <a:latin typeface="Times New Roman"/>
                <a:ea typeface="Times New Roman"/>
                <a:cs typeface="Times New Roman"/>
                <a:sym typeface="Times New Roman"/>
              </a:rPr>
              <a:t>)}.</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pic>
        <p:nvPicPr>
          <p:cNvPr id="281" name="Google Shape;281;p36"/>
          <p:cNvPicPr preferRelativeResize="0"/>
          <p:nvPr/>
        </p:nvPicPr>
        <p:blipFill>
          <a:blip r:embed="rId3">
            <a:alphaModFix/>
          </a:blip>
          <a:stretch>
            <a:fillRect/>
          </a:stretch>
        </p:blipFill>
        <p:spPr>
          <a:xfrm>
            <a:off x="1042988" y="2117900"/>
            <a:ext cx="7058025" cy="268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87" name="Google Shape;287;p37"/>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Since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(v) = 2k − 3, we have that either both |Missing(v)| = 1 and |Once(v)| = 1, or |Once(v)| = 3.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b="1" lang="en-GB" sz="1400">
                <a:latin typeface="Times New Roman"/>
                <a:ea typeface="Times New Roman"/>
                <a:cs typeface="Times New Roman"/>
                <a:sym typeface="Times New Roman"/>
              </a:rPr>
              <a:t>Case 1 : |Missing(v)| = 1 and |Once(v)| = 1 :</a:t>
            </a:r>
            <a:endParaRPr b="1"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Let Missing(v) = {i} and Once(v) = {j}. First, suppose that i belongs to either Twice(u) or Twice(w). We shall assume by the symmetry between u and w that i ∈ Twice(u). Color uv with j and vw with i (note that i ∉ Twice(w) as if that were the case, u would have three edges of color i incident with it in c′) to obtain a k-linear coloring of G. So let us assume that i ∉ Twice(u) ∪ Twice(w). If j ∈ Twice(u) ∪ Twice(w), then we can color uv and vw with i to obtain a k-linear coloring of G. Thus, we can now assume that i, j ∉ Twice(u) ∪ Twice(v). If there is a path of color j having endvertices u and v, then color uv with i and vw with j (we know by Observation 2 that there is no path of color j having endvertices v and w). Otherwise, color uv with j and vw with i.</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We now have a k-linear coloring of G.</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93" name="Google Shape;293;p38"/>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Case 2 :</a:t>
            </a:r>
            <a:r>
              <a:rPr b="1" lang="en-GB" sz="1400">
                <a:latin typeface="Times New Roman"/>
                <a:ea typeface="Times New Roman"/>
                <a:cs typeface="Times New Roman"/>
                <a:sym typeface="Times New Roman"/>
              </a:rPr>
              <a:t> |Once(v)| = 3 :</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Let Once(v) = {i, j, ℓ}. Let L ∈ Once(u) ∩ Once(v)). The fact that d</a:t>
            </a:r>
            <a:r>
              <a:rPr baseline="-25000" lang="en-GB" sz="1400">
                <a:latin typeface="Times New Roman"/>
                <a:ea typeface="Times New Roman"/>
                <a:cs typeface="Times New Roman"/>
                <a:sym typeface="Times New Roman"/>
              </a:rPr>
              <a:t>H</a:t>
            </a:r>
            <a:r>
              <a:rPr lang="en-GB" sz="1400">
                <a:latin typeface="Times New Roman"/>
                <a:ea typeface="Times New Roman"/>
                <a:cs typeface="Times New Roman"/>
                <a:sym typeface="Times New Roman"/>
              </a:rPr>
              <a:t>(u) ≤ 2 implies that 0 ≤ |L| ≤ 2.</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If |L| = 2, then color vw with a color in L \ Twice(w) and uv with a color in {i, j, ℓ} \ L. Otherwise color vw with a color r ∈ {i, j, ℓ} \ Colors(w) and uv with a color in {i, j, ℓ} \ ({r} ∪ Twice(u) ∪ L).</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We now have a k-linear coloring of G.</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Proof of Theorem</a:t>
            </a:r>
            <a:endParaRPr b="1" sz="2800">
              <a:latin typeface="Times New Roman"/>
              <a:ea typeface="Times New Roman"/>
              <a:cs typeface="Times New Roman"/>
              <a:sym typeface="Times New Roman"/>
            </a:endParaRPr>
          </a:p>
        </p:txBody>
      </p:sp>
      <p:sp>
        <p:nvSpPr>
          <p:cNvPr id="299" name="Google Shape;299;p39"/>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Case 2 : |Once(v)| = 3 :</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This completes the proof of Theorem 1.</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pic>
        <p:nvPicPr>
          <p:cNvPr id="300" name="Google Shape;300;p39"/>
          <p:cNvPicPr preferRelativeResize="0"/>
          <p:nvPr/>
        </p:nvPicPr>
        <p:blipFill>
          <a:blip r:embed="rId3">
            <a:alphaModFix/>
          </a:blip>
          <a:stretch>
            <a:fillRect/>
          </a:stretch>
        </p:blipFill>
        <p:spPr>
          <a:xfrm>
            <a:off x="1042975" y="2003125"/>
            <a:ext cx="7058025" cy="2194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Implementation and results</a:t>
            </a:r>
            <a:endParaRPr b="1" sz="2800">
              <a:latin typeface="Times New Roman"/>
              <a:ea typeface="Times New Roman"/>
              <a:cs typeface="Times New Roman"/>
              <a:sym typeface="Times New Roman"/>
            </a:endParaRPr>
          </a:p>
        </p:txBody>
      </p:sp>
      <p:sp>
        <p:nvSpPr>
          <p:cNvPr id="306" name="Google Shape;306;p40"/>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We convert this proof to a linear time algorithm that computes a ⌈(∆(G) + 1)/2⌉-linear coloring for any input 3-degenerate graph G.</a:t>
            </a:r>
            <a:endParaRPr sz="1400">
              <a:latin typeface="Times New Roman"/>
              <a:ea typeface="Times New Roman"/>
              <a:cs typeface="Times New Roman"/>
              <a:sym typeface="Times New Roman"/>
            </a:endParaRPr>
          </a:p>
          <a:p>
            <a:pPr indent="0" lvl="0" marL="0" rtl="0" algn="just">
              <a:spcBef>
                <a:spcPts val="1600"/>
              </a:spcBef>
              <a:spcAft>
                <a:spcPts val="0"/>
              </a:spcAft>
              <a:buNone/>
            </a:pPr>
            <a:r>
              <a:rPr b="1" lang="en-GB" sz="1600">
                <a:latin typeface="Times New Roman"/>
                <a:ea typeface="Times New Roman"/>
                <a:cs typeface="Times New Roman"/>
                <a:sym typeface="Times New Roman"/>
              </a:rPr>
              <a:t>Algorithm for k-linear coloring of 3-degenerate graph</a:t>
            </a:r>
            <a:endParaRPr b="1" sz="1600">
              <a:latin typeface="Times New Roman"/>
              <a:ea typeface="Times New Roman"/>
              <a:cs typeface="Times New Roman"/>
              <a:sym typeface="Times New Roman"/>
            </a:endParaRPr>
          </a:p>
          <a:p>
            <a:pPr indent="0" lvl="0" marL="0" rtl="0" algn="just">
              <a:spcBef>
                <a:spcPts val="1600"/>
              </a:spcBef>
              <a:spcAft>
                <a:spcPts val="0"/>
              </a:spcAft>
              <a:buNone/>
            </a:pPr>
            <a:r>
              <a:rPr b="1" lang="en-GB" sz="1400">
                <a:latin typeface="Times New Roman"/>
                <a:ea typeface="Times New Roman"/>
                <a:cs typeface="Times New Roman"/>
                <a:sym typeface="Times New Roman"/>
              </a:rPr>
              <a:t>Input : </a:t>
            </a:r>
            <a:r>
              <a:rPr lang="en-GB" sz="1400">
                <a:latin typeface="Times New Roman"/>
                <a:ea typeface="Times New Roman"/>
                <a:cs typeface="Times New Roman"/>
                <a:sym typeface="Times New Roman"/>
              </a:rPr>
              <a:t>The algorithm takes as input a graph G and a set S of vertex-edge incidences of G.</a:t>
            </a:r>
            <a:endParaRPr sz="1400">
              <a:latin typeface="Times New Roman"/>
              <a:ea typeface="Times New Roman"/>
              <a:cs typeface="Times New Roman"/>
              <a:sym typeface="Times New Roman"/>
            </a:endParaRPr>
          </a:p>
          <a:p>
            <a:pPr indent="0" lvl="0" marL="0" rtl="0" algn="just">
              <a:spcBef>
                <a:spcPts val="1600"/>
              </a:spcBef>
              <a:spcAft>
                <a:spcPts val="0"/>
              </a:spcAft>
              <a:buNone/>
            </a:pPr>
            <a:r>
              <a:rPr b="1" lang="en-GB" sz="1400">
                <a:latin typeface="Times New Roman"/>
                <a:ea typeface="Times New Roman"/>
                <a:cs typeface="Times New Roman"/>
                <a:sym typeface="Times New Roman"/>
              </a:rPr>
              <a:t>Output :</a:t>
            </a:r>
            <a:r>
              <a:rPr lang="en-GB" sz="1400">
                <a:latin typeface="Times New Roman"/>
                <a:ea typeface="Times New Roman"/>
                <a:cs typeface="Times New Roman"/>
                <a:sym typeface="Times New Roman"/>
              </a:rPr>
              <a:t> The algorithm computes a pseudo-k-linear coloring of (G, S) by populating the data structures that encode the coloring. If we want the algorithm to produce a k-linear coloring of G, we simply give the set S = φ as input to the algorithm.</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Implementation and results</a:t>
            </a:r>
            <a:endParaRPr b="1" sz="2800">
              <a:latin typeface="Times New Roman"/>
              <a:ea typeface="Times New Roman"/>
              <a:cs typeface="Times New Roman"/>
              <a:sym typeface="Times New Roman"/>
            </a:endParaRPr>
          </a:p>
        </p:txBody>
      </p:sp>
      <p:sp>
        <p:nvSpPr>
          <p:cNvPr id="312" name="Google Shape;312;p41"/>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AutoNum type="alphaUcPeriod"/>
            </a:pPr>
            <a:r>
              <a:rPr b="1" lang="en-GB" sz="1600">
                <a:latin typeface="Times New Roman"/>
                <a:ea typeface="Times New Roman"/>
                <a:cs typeface="Times New Roman"/>
                <a:sym typeface="Times New Roman"/>
              </a:rPr>
              <a:t>Initialization Phase</a:t>
            </a:r>
            <a:endParaRPr b="1" sz="16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First of all, Perform the Initialization that consists of doing some preprocessing :</a:t>
            </a:r>
            <a:endParaRPr sz="1400">
              <a:latin typeface="Times New Roman"/>
              <a:ea typeface="Times New Roman"/>
              <a:cs typeface="Times New Roman"/>
              <a:sym typeface="Times New Roman"/>
            </a:endParaRPr>
          </a:p>
          <a:p>
            <a:pPr indent="-317500" lvl="0" marL="457200" rtl="0" algn="just">
              <a:spcBef>
                <a:spcPts val="1600"/>
              </a:spcBef>
              <a:spcAft>
                <a:spcPts val="0"/>
              </a:spcAft>
              <a:buSzPts val="1400"/>
              <a:buFont typeface="Times New Roman"/>
              <a:buAutoNum type="arabicPeriod"/>
            </a:pPr>
            <a:r>
              <a:rPr lang="en-GB" sz="1400">
                <a:latin typeface="Times New Roman"/>
                <a:ea typeface="Times New Roman"/>
                <a:cs typeface="Times New Roman"/>
                <a:sym typeface="Times New Roman"/>
              </a:rPr>
              <a:t>Initialize the data structures required to encode the graph and the pseudo-k-linear coloring,</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Construct the Graph and compute the degrees of each vertex,</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Encoding the coloring,</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Construct the list Pivots of pivots that have at least one pivot edge incident with them.</a:t>
            </a:r>
            <a:endParaRPr sz="1400">
              <a:latin typeface="Times New Roman"/>
              <a:ea typeface="Times New Roman"/>
              <a:cs typeface="Times New Roman"/>
              <a:sym typeface="Times New Roman"/>
            </a:endParaRPr>
          </a:p>
          <a:p>
            <a:pPr indent="0" lvl="0" marL="0" rtl="0" algn="just">
              <a:spcBef>
                <a:spcPts val="1600"/>
              </a:spcBef>
              <a:spcAft>
                <a:spcPts val="1600"/>
              </a:spcAft>
              <a:buNone/>
            </a:pPr>
            <a:r>
              <a:rPr lang="en-GB" sz="1400">
                <a:latin typeface="Times New Roman"/>
                <a:ea typeface="Times New Roman"/>
                <a:cs typeface="Times New Roman"/>
                <a:sym typeface="Times New Roman"/>
              </a:rPr>
              <a:t>Note that after the initialization, no edges are colored, so for every vertex u, we will have Onc(u) = Φ and Miss(u) will contain all the colors in {1, 2, . . . , min {d(u) + 2, k}}. Also, there will be no segment objects. Then we invoke a recursive procedure Color(G, S) which constructs a pseudo-k-linear coloring of (G, S) by populating the data structures that encode the coloring.</a:t>
            </a:r>
            <a:endParaRPr b="1"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t-degenerate graph</a:t>
            </a:r>
            <a:endParaRPr b="1" sz="2800">
              <a:latin typeface="Times New Roman"/>
              <a:ea typeface="Times New Roman"/>
              <a:cs typeface="Times New Roman"/>
              <a:sym typeface="Times New Roman"/>
            </a:endParaRPr>
          </a:p>
        </p:txBody>
      </p:sp>
      <p:sp>
        <p:nvSpPr>
          <p:cNvPr id="141" name="Google Shape;141;p15"/>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Given a graph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on </a:t>
            </a:r>
            <a:r>
              <a:rPr i="1" lang="en-GB" sz="1400">
                <a:latin typeface="Times New Roman"/>
                <a:ea typeface="Times New Roman"/>
                <a:cs typeface="Times New Roman"/>
                <a:sym typeface="Times New Roman"/>
              </a:rPr>
              <a:t>n</a:t>
            </a:r>
            <a:r>
              <a:rPr lang="en-GB" sz="1400">
                <a:latin typeface="Times New Roman"/>
                <a:ea typeface="Times New Roman"/>
                <a:cs typeface="Times New Roman"/>
                <a:sym typeface="Times New Roman"/>
              </a:rPr>
              <a:t> vertices and an integer </a:t>
            </a:r>
            <a:r>
              <a:rPr i="1" lang="en-GB" sz="1400">
                <a:latin typeface="Times New Roman"/>
                <a:ea typeface="Times New Roman"/>
                <a:cs typeface="Times New Roman"/>
                <a:sym typeface="Times New Roman"/>
              </a:rPr>
              <a:t>t</a:t>
            </a:r>
            <a:r>
              <a:rPr lang="en-GB" sz="1400">
                <a:latin typeface="Times New Roman"/>
                <a:ea typeface="Times New Roman"/>
                <a:cs typeface="Times New Roman"/>
                <a:sym typeface="Times New Roman"/>
              </a:rPr>
              <a:t>, an ordering </a:t>
            </a:r>
            <a:r>
              <a:rPr i="1" lang="en-GB" sz="1400">
                <a:latin typeface="Times New Roman"/>
                <a:ea typeface="Times New Roman"/>
                <a:cs typeface="Times New Roman"/>
                <a:sym typeface="Times New Roman"/>
              </a:rPr>
              <a:t>v</a:t>
            </a:r>
            <a:r>
              <a:rPr baseline="-25000" i="1" lang="en-GB" sz="1400">
                <a:latin typeface="Times New Roman"/>
                <a:ea typeface="Times New Roman"/>
                <a:cs typeface="Times New Roman"/>
                <a:sym typeface="Times New Roman"/>
              </a:rPr>
              <a:t>1</a:t>
            </a:r>
            <a:r>
              <a:rPr i="1" lang="en-GB" sz="1400">
                <a:latin typeface="Times New Roman"/>
                <a:ea typeface="Times New Roman"/>
                <a:cs typeface="Times New Roman"/>
                <a:sym typeface="Times New Roman"/>
              </a:rPr>
              <a:t>, v</a:t>
            </a:r>
            <a:r>
              <a:rPr baseline="-25000" i="1" lang="en-GB" sz="1400">
                <a:latin typeface="Times New Roman"/>
                <a:ea typeface="Times New Roman"/>
                <a:cs typeface="Times New Roman"/>
                <a:sym typeface="Times New Roman"/>
              </a:rPr>
              <a:t>2</a:t>
            </a:r>
            <a:r>
              <a:rPr i="1" lang="en-GB" sz="1400">
                <a:latin typeface="Times New Roman"/>
                <a:ea typeface="Times New Roman"/>
                <a:cs typeface="Times New Roman"/>
                <a:sym typeface="Times New Roman"/>
              </a:rPr>
              <a:t>, . . . , v</a:t>
            </a:r>
            <a:r>
              <a:rPr baseline="-25000" i="1" lang="en-GB" sz="1400">
                <a:latin typeface="Times New Roman"/>
                <a:ea typeface="Times New Roman"/>
                <a:cs typeface="Times New Roman"/>
                <a:sym typeface="Times New Roman"/>
              </a:rPr>
              <a:t>n</a:t>
            </a:r>
            <a:r>
              <a:rPr lang="en-GB" sz="1400">
                <a:latin typeface="Times New Roman"/>
                <a:ea typeface="Times New Roman"/>
                <a:cs typeface="Times New Roman"/>
                <a:sym typeface="Times New Roman"/>
              </a:rPr>
              <a:t> of the vertices of G such that for each </a:t>
            </a:r>
            <a:r>
              <a:rPr i="1" lang="en-GB" sz="1400">
                <a:latin typeface="Times New Roman"/>
                <a:ea typeface="Times New Roman"/>
                <a:cs typeface="Times New Roman"/>
                <a:sym typeface="Times New Roman"/>
              </a:rPr>
              <a:t>1≤ i ≤ n, |{v</a:t>
            </a:r>
            <a:r>
              <a:rPr baseline="-25000" i="1" lang="en-GB" sz="1400">
                <a:latin typeface="Times New Roman"/>
                <a:ea typeface="Times New Roman"/>
                <a:cs typeface="Times New Roman"/>
                <a:sym typeface="Times New Roman"/>
              </a:rPr>
              <a:t>j</a:t>
            </a:r>
            <a:r>
              <a:rPr i="1" lang="en-GB" sz="1400">
                <a:latin typeface="Times New Roman"/>
                <a:ea typeface="Times New Roman"/>
                <a:cs typeface="Times New Roman"/>
                <a:sym typeface="Times New Roman"/>
              </a:rPr>
              <a:t> : v</a:t>
            </a:r>
            <a:r>
              <a:rPr baseline="-25000" i="1" lang="en-GB" sz="1400">
                <a:latin typeface="Times New Roman"/>
                <a:ea typeface="Times New Roman"/>
                <a:cs typeface="Times New Roman"/>
                <a:sym typeface="Times New Roman"/>
              </a:rPr>
              <a:t>j</a:t>
            </a:r>
            <a:r>
              <a:rPr i="1" lang="en-GB" sz="1400">
                <a:latin typeface="Times New Roman"/>
                <a:ea typeface="Times New Roman"/>
                <a:cs typeface="Times New Roman"/>
                <a:sym typeface="Times New Roman"/>
              </a:rPr>
              <a:t> ∈ N(v</a:t>
            </a:r>
            <a:r>
              <a:rPr baseline="-25000" i="1" lang="en-GB" sz="1400">
                <a:latin typeface="Times New Roman"/>
                <a:ea typeface="Times New Roman"/>
                <a:cs typeface="Times New Roman"/>
                <a:sym typeface="Times New Roman"/>
              </a:rPr>
              <a:t>i</a:t>
            </a:r>
            <a:r>
              <a:rPr i="1" lang="en-GB" sz="1400">
                <a:latin typeface="Times New Roman"/>
                <a:ea typeface="Times New Roman"/>
                <a:cs typeface="Times New Roman"/>
                <a:sym typeface="Times New Roman"/>
              </a:rPr>
              <a:t>) and j &gt; i}| ≤ t</a:t>
            </a:r>
            <a:r>
              <a:rPr lang="en-GB" sz="1400">
                <a:latin typeface="Times New Roman"/>
                <a:ea typeface="Times New Roman"/>
                <a:cs typeface="Times New Roman"/>
                <a:sym typeface="Times New Roman"/>
              </a:rPr>
              <a:t> is called a </a:t>
            </a:r>
            <a:r>
              <a:rPr i="1" lang="en-GB" sz="1400">
                <a:latin typeface="Times New Roman"/>
                <a:ea typeface="Times New Roman"/>
                <a:cs typeface="Times New Roman"/>
                <a:sym typeface="Times New Roman"/>
              </a:rPr>
              <a:t>t-degeneracy ordering</a:t>
            </a:r>
            <a:r>
              <a:rPr lang="en-GB" sz="1400">
                <a:latin typeface="Times New Roman"/>
                <a:ea typeface="Times New Roman"/>
                <a:cs typeface="Times New Roman"/>
                <a:sym typeface="Times New Roman"/>
              </a:rPr>
              <a:t> of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A graph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is said to be </a:t>
            </a:r>
            <a:r>
              <a:rPr i="1" lang="en-GB" sz="1400">
                <a:latin typeface="Times New Roman"/>
                <a:ea typeface="Times New Roman"/>
                <a:cs typeface="Times New Roman"/>
                <a:sym typeface="Times New Roman"/>
              </a:rPr>
              <a:t>t-degenerate</a:t>
            </a:r>
            <a:r>
              <a:rPr lang="en-GB" sz="1400">
                <a:latin typeface="Times New Roman"/>
                <a:ea typeface="Times New Roman"/>
                <a:cs typeface="Times New Roman"/>
                <a:sym typeface="Times New Roman"/>
              </a:rPr>
              <a:t> if it has a t-degeneracy ordering.</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GB" sz="1400">
                <a:latin typeface="Times New Roman"/>
                <a:ea typeface="Times New Roman"/>
                <a:cs typeface="Times New Roman"/>
                <a:sym typeface="Times New Roman"/>
              </a:rPr>
              <a:t>Equivalently, a graph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is </a:t>
            </a:r>
            <a:r>
              <a:rPr i="1" lang="en-GB" sz="1400">
                <a:latin typeface="Times New Roman"/>
                <a:ea typeface="Times New Roman"/>
                <a:cs typeface="Times New Roman"/>
                <a:sym typeface="Times New Roman"/>
              </a:rPr>
              <a:t>t-degenerate</a:t>
            </a:r>
            <a:r>
              <a:rPr lang="en-GB" sz="1400">
                <a:latin typeface="Times New Roman"/>
                <a:ea typeface="Times New Roman"/>
                <a:cs typeface="Times New Roman"/>
                <a:sym typeface="Times New Roman"/>
              </a:rPr>
              <a:t> if every subgraph of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has minimum degree at most </a:t>
            </a:r>
            <a:r>
              <a:rPr i="1" lang="en-GB" sz="1400">
                <a:latin typeface="Times New Roman"/>
                <a:ea typeface="Times New Roman"/>
                <a:cs typeface="Times New Roman"/>
                <a:sym typeface="Times New Roman"/>
              </a:rPr>
              <a:t>t</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Implementation and results</a:t>
            </a:r>
            <a:endParaRPr b="1" sz="2800">
              <a:latin typeface="Times New Roman"/>
              <a:ea typeface="Times New Roman"/>
              <a:cs typeface="Times New Roman"/>
              <a:sym typeface="Times New Roman"/>
            </a:endParaRPr>
          </a:p>
        </p:txBody>
      </p:sp>
      <p:sp>
        <p:nvSpPr>
          <p:cNvPr id="318" name="Google Shape;318;p42" title="B"/>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600">
                <a:latin typeface="Times New Roman"/>
                <a:ea typeface="Times New Roman"/>
                <a:cs typeface="Times New Roman"/>
                <a:sym typeface="Times New Roman"/>
              </a:rPr>
              <a:t>B.    The Procedure COLOR(G,S)</a:t>
            </a:r>
            <a:endParaRPr b="1" sz="1600">
              <a:latin typeface="Times New Roman"/>
              <a:ea typeface="Times New Roman"/>
              <a:cs typeface="Times New Roman"/>
              <a:sym typeface="Times New Roman"/>
            </a:endParaRPr>
          </a:p>
          <a:p>
            <a:pPr indent="0" lvl="0" marL="0" rtl="0" algn="just">
              <a:spcBef>
                <a:spcPts val="1600"/>
              </a:spcBef>
              <a:spcAft>
                <a:spcPts val="0"/>
              </a:spcAft>
              <a:buNone/>
            </a:pPr>
            <a:r>
              <a:rPr lang="en-GB" sz="1400">
                <a:latin typeface="Times New Roman"/>
                <a:ea typeface="Times New Roman"/>
                <a:cs typeface="Times New Roman"/>
                <a:sym typeface="Times New Roman"/>
              </a:rPr>
              <a:t>The procedure returns a pseudo-k-linear coloring of (G, S) by storing the color of each edge in its node in the list Edges, by filling data in the lists Miss and Onc of each vertex, and also by constructing a collection of segment objects representing the maximal monochromatic segments of (G, S) under the coloring.</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b="1" sz="16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Implementation and Results</a:t>
            </a:r>
            <a:endParaRPr b="1" sz="2800">
              <a:latin typeface="Times New Roman"/>
              <a:ea typeface="Times New Roman"/>
              <a:cs typeface="Times New Roman"/>
              <a:sym typeface="Times New Roman"/>
            </a:endParaRPr>
          </a:p>
        </p:txBody>
      </p:sp>
      <p:pic>
        <p:nvPicPr>
          <p:cNvPr id="324" name="Google Shape;324;p43"/>
          <p:cNvPicPr preferRelativeResize="0"/>
          <p:nvPr/>
        </p:nvPicPr>
        <p:blipFill>
          <a:blip r:embed="rId3">
            <a:alphaModFix/>
          </a:blip>
          <a:stretch>
            <a:fillRect/>
          </a:stretch>
        </p:blipFill>
        <p:spPr>
          <a:xfrm>
            <a:off x="1285875" y="1387100"/>
            <a:ext cx="6572250" cy="2933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Implementation and Results</a:t>
            </a:r>
            <a:endParaRPr b="1" sz="2800">
              <a:latin typeface="Times New Roman"/>
              <a:ea typeface="Times New Roman"/>
              <a:cs typeface="Times New Roman"/>
              <a:sym typeface="Times New Roman"/>
            </a:endParaRPr>
          </a:p>
        </p:txBody>
      </p:sp>
      <p:pic>
        <p:nvPicPr>
          <p:cNvPr id="330" name="Google Shape;330;p44"/>
          <p:cNvPicPr preferRelativeResize="0"/>
          <p:nvPr/>
        </p:nvPicPr>
        <p:blipFill>
          <a:blip r:embed="rId3">
            <a:alphaModFix/>
          </a:blip>
          <a:stretch>
            <a:fillRect/>
          </a:stretch>
        </p:blipFill>
        <p:spPr>
          <a:xfrm>
            <a:off x="2071675" y="1381125"/>
            <a:ext cx="5000625" cy="2686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Implementation and Results</a:t>
            </a:r>
            <a:endParaRPr b="1" sz="2800">
              <a:latin typeface="Times New Roman"/>
              <a:ea typeface="Times New Roman"/>
              <a:cs typeface="Times New Roman"/>
              <a:sym typeface="Times New Roman"/>
            </a:endParaRPr>
          </a:p>
        </p:txBody>
      </p:sp>
      <p:pic>
        <p:nvPicPr>
          <p:cNvPr id="336" name="Google Shape;336;p45"/>
          <p:cNvPicPr preferRelativeResize="0"/>
          <p:nvPr/>
        </p:nvPicPr>
        <p:blipFill>
          <a:blip r:embed="rId3">
            <a:alphaModFix/>
          </a:blip>
          <a:stretch>
            <a:fillRect/>
          </a:stretch>
        </p:blipFill>
        <p:spPr>
          <a:xfrm>
            <a:off x="1185850" y="1619250"/>
            <a:ext cx="6772275" cy="1905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Implementation and result</a:t>
            </a:r>
            <a:endParaRPr b="1" sz="2800">
              <a:latin typeface="Times New Roman"/>
              <a:ea typeface="Times New Roman"/>
              <a:cs typeface="Times New Roman"/>
              <a:sym typeface="Times New Roman"/>
            </a:endParaRPr>
          </a:p>
        </p:txBody>
      </p:sp>
      <p:sp>
        <p:nvSpPr>
          <p:cNvPr id="342" name="Google Shape;342;p46"/>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In this algorithm, we computes a k-linear coloring of a 3-degenerate graph G having ∆(G) ≤ 2k −1 that also shows that χ</a:t>
            </a:r>
            <a:r>
              <a:rPr baseline="30000" lang="en-GB" sz="1400">
                <a:latin typeface="Times New Roman"/>
                <a:ea typeface="Times New Roman"/>
                <a:cs typeface="Times New Roman"/>
                <a:sym typeface="Times New Roman"/>
              </a:rPr>
              <a:t>’</a:t>
            </a:r>
            <a:r>
              <a:rPr baseline="-25000" lang="en-GB" sz="1400">
                <a:latin typeface="Times New Roman"/>
                <a:ea typeface="Times New Roman"/>
                <a:cs typeface="Times New Roman"/>
                <a:sym typeface="Times New Roman"/>
              </a:rPr>
              <a:t>l</a:t>
            </a:r>
            <a:r>
              <a:rPr lang="en-GB" sz="1400">
                <a:latin typeface="Times New Roman"/>
                <a:ea typeface="Times New Roman"/>
                <a:cs typeface="Times New Roman"/>
                <a:sym typeface="Times New Roman"/>
              </a:rPr>
              <a:t>(G) ≤ ⌈(∆(G) +1)/2⌉. This linear-time algorithm provides the efficient way to partition the edge set of any 3-degenerate graph G on n vertices into at most d(∆(G) +1)/2e. Also, the output produced by an algorithm for a random test input graph, shown in figure, justify that algorithm works correctly.</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Conclusion and future work</a:t>
            </a:r>
            <a:endParaRPr b="1" sz="2800">
              <a:latin typeface="Times New Roman"/>
              <a:ea typeface="Times New Roman"/>
              <a:cs typeface="Times New Roman"/>
              <a:sym typeface="Times New Roman"/>
            </a:endParaRPr>
          </a:p>
        </p:txBody>
      </p:sp>
      <p:sp>
        <p:nvSpPr>
          <p:cNvPr id="348" name="Google Shape;348;p47"/>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Times New Roman"/>
                <a:ea typeface="Times New Roman"/>
                <a:cs typeface="Times New Roman"/>
                <a:sym typeface="Times New Roman"/>
              </a:rPr>
              <a:t>We have observed that the results computed for the proposed approaches are correct for all input experimental programs. This experimentally validated the correctness of our linear-time algorithm and also shows that for every 3-degenerate graph G, χ</a:t>
            </a:r>
            <a:r>
              <a:rPr baseline="30000" lang="en-GB" sz="1400">
                <a:latin typeface="Times New Roman"/>
                <a:ea typeface="Times New Roman"/>
                <a:cs typeface="Times New Roman"/>
                <a:sym typeface="Times New Roman"/>
              </a:rPr>
              <a:t>’</a:t>
            </a:r>
            <a:r>
              <a:rPr baseline="-25000" lang="en-GB" sz="1400">
                <a:latin typeface="Times New Roman"/>
                <a:ea typeface="Times New Roman"/>
                <a:cs typeface="Times New Roman"/>
                <a:sym typeface="Times New Roman"/>
              </a:rPr>
              <a:t>l</a:t>
            </a:r>
            <a:r>
              <a:rPr lang="en-GB" sz="1400">
                <a:latin typeface="Times New Roman"/>
                <a:ea typeface="Times New Roman"/>
                <a:cs typeface="Times New Roman"/>
                <a:sym typeface="Times New Roman"/>
              </a:rPr>
              <a:t>(G)  ≤  ⌈d(∆(G) +1)/2⌉.</a:t>
            </a:r>
            <a:endParaRPr sz="1400">
              <a:latin typeface="Times New Roman"/>
              <a:ea typeface="Times New Roman"/>
              <a:cs typeface="Times New Roman"/>
              <a:sym typeface="Times New Roman"/>
            </a:endParaRPr>
          </a:p>
          <a:p>
            <a:pPr indent="0" lvl="0" marL="0" rtl="0" algn="just">
              <a:spcBef>
                <a:spcPts val="1600"/>
              </a:spcBef>
              <a:spcAft>
                <a:spcPts val="1600"/>
              </a:spcAft>
              <a:buNone/>
            </a:pPr>
            <a:r>
              <a:rPr lang="en-GB" sz="1400">
                <a:latin typeface="Times New Roman"/>
                <a:ea typeface="Times New Roman"/>
                <a:cs typeface="Times New Roman"/>
                <a:sym typeface="Times New Roman"/>
              </a:rPr>
              <a:t>We have identified several opportunities for future research. Since the proposed algorithm used to partitions the edge set of any 3-degenerate graph, as our future work, we plan to modify this method to apply on 4-degenerate graph.</a:t>
            </a:r>
            <a:endParaRPr sz="14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t>Thank You</a:t>
            </a:r>
            <a:endParaRPr b="1"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K-linear coloring</a:t>
            </a:r>
            <a:endParaRPr b="1" sz="2800">
              <a:latin typeface="Times New Roman"/>
              <a:ea typeface="Times New Roman"/>
              <a:cs typeface="Times New Roman"/>
              <a:sym typeface="Times New Roman"/>
            </a:endParaRPr>
          </a:p>
        </p:txBody>
      </p:sp>
      <p:sp>
        <p:nvSpPr>
          <p:cNvPr id="147" name="Google Shape;147;p16"/>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An </a:t>
            </a:r>
            <a:r>
              <a:rPr i="1" lang="en-GB" sz="1400">
                <a:latin typeface="Times New Roman"/>
                <a:ea typeface="Times New Roman"/>
                <a:cs typeface="Times New Roman"/>
                <a:sym typeface="Times New Roman"/>
              </a:rPr>
              <a:t>edge coloring</a:t>
            </a:r>
            <a:r>
              <a:rPr lang="en-GB" sz="1400">
                <a:latin typeface="Times New Roman"/>
                <a:ea typeface="Times New Roman"/>
                <a:cs typeface="Times New Roman"/>
                <a:sym typeface="Times New Roman"/>
              </a:rPr>
              <a:t> of a graph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using the colors </a:t>
            </a:r>
            <a:r>
              <a:rPr i="1" lang="en-GB" sz="1400">
                <a:latin typeface="Times New Roman"/>
                <a:ea typeface="Times New Roman"/>
                <a:cs typeface="Times New Roman"/>
                <a:sym typeface="Times New Roman"/>
              </a:rPr>
              <a:t>{1, 2, . . . , k}</a:t>
            </a:r>
            <a:r>
              <a:rPr lang="en-GB" sz="1400">
                <a:latin typeface="Times New Roman"/>
                <a:ea typeface="Times New Roman"/>
                <a:cs typeface="Times New Roman"/>
                <a:sym typeface="Times New Roman"/>
              </a:rPr>
              <a:t> is a mapping </a:t>
            </a:r>
            <a:r>
              <a:rPr i="1" lang="en-GB" sz="1400">
                <a:latin typeface="Times New Roman"/>
                <a:ea typeface="Times New Roman"/>
                <a:cs typeface="Times New Roman"/>
                <a:sym typeface="Times New Roman"/>
              </a:rPr>
              <a:t>c : E(G) → {1, 2, . . . , k}.</a:t>
            </a:r>
            <a:r>
              <a:rPr lang="en-GB" sz="1400">
                <a:latin typeface="Times New Roman"/>
                <a:ea typeface="Times New Roman"/>
                <a:cs typeface="Times New Roman"/>
                <a:sym typeface="Times New Roman"/>
              </a:rPr>
              <a:t> Given an edge coloring using colors </a:t>
            </a:r>
            <a:r>
              <a:rPr i="1" lang="en-GB" sz="1400">
                <a:latin typeface="Times New Roman"/>
                <a:ea typeface="Times New Roman"/>
                <a:cs typeface="Times New Roman"/>
                <a:sym typeface="Times New Roman"/>
              </a:rPr>
              <a:t>{1, 2, . . . , k}</a:t>
            </a:r>
            <a:r>
              <a:rPr lang="en-GB" sz="1400">
                <a:latin typeface="Times New Roman"/>
                <a:ea typeface="Times New Roman"/>
                <a:cs typeface="Times New Roman"/>
                <a:sym typeface="Times New Roman"/>
              </a:rPr>
              <a:t>, the color class </a:t>
            </a:r>
            <a:r>
              <a:rPr i="1" lang="en-GB" sz="1400">
                <a:latin typeface="Times New Roman"/>
                <a:ea typeface="Times New Roman"/>
                <a:cs typeface="Times New Roman"/>
                <a:sym typeface="Times New Roman"/>
              </a:rPr>
              <a:t>i</a:t>
            </a:r>
            <a:r>
              <a:rPr lang="en-GB" sz="1400">
                <a:latin typeface="Times New Roman"/>
                <a:ea typeface="Times New Roman"/>
                <a:cs typeface="Times New Roman"/>
                <a:sym typeface="Times New Roman"/>
              </a:rPr>
              <a:t>, for some</a:t>
            </a:r>
            <a:r>
              <a:rPr i="1" lang="en-GB" sz="1400">
                <a:latin typeface="Times New Roman"/>
                <a:ea typeface="Times New Roman"/>
                <a:cs typeface="Times New Roman"/>
                <a:sym typeface="Times New Roman"/>
              </a:rPr>
              <a:t> i ∈ {1, 2, . . . , k}</a:t>
            </a:r>
            <a:r>
              <a:rPr lang="en-GB" sz="1400">
                <a:latin typeface="Times New Roman"/>
                <a:ea typeface="Times New Roman"/>
                <a:cs typeface="Times New Roman"/>
                <a:sym typeface="Times New Roman"/>
              </a:rPr>
              <a:t>, is the set of edges </a:t>
            </a:r>
            <a:r>
              <a:rPr i="1" lang="en-GB" sz="1400">
                <a:latin typeface="Times New Roman"/>
                <a:ea typeface="Times New Roman"/>
                <a:cs typeface="Times New Roman"/>
                <a:sym typeface="Times New Roman"/>
              </a:rPr>
              <a:t>c</a:t>
            </a:r>
            <a:r>
              <a:rPr baseline="30000" i="1" lang="en-GB" sz="1400">
                <a:latin typeface="Times New Roman"/>
                <a:ea typeface="Times New Roman"/>
                <a:cs typeface="Times New Roman"/>
                <a:sym typeface="Times New Roman"/>
              </a:rPr>
              <a:t>−1</a:t>
            </a:r>
            <a:r>
              <a:rPr i="1" lang="en-GB" sz="1400">
                <a:latin typeface="Times New Roman"/>
                <a:ea typeface="Times New Roman"/>
                <a:cs typeface="Times New Roman"/>
                <a:sym typeface="Times New Roman"/>
              </a:rPr>
              <a:t>(i) = {e ∈ E(G):c(e) = i}</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GB" sz="1400">
                <a:latin typeface="Times New Roman"/>
                <a:ea typeface="Times New Roman"/>
                <a:cs typeface="Times New Roman"/>
                <a:sym typeface="Times New Roman"/>
              </a:rPr>
              <a:t>A k-linear coloring of a graph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is an edge coloring of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such that each color class is a linear forest.</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GB" sz="1400">
                <a:latin typeface="Times New Roman"/>
                <a:ea typeface="Times New Roman"/>
                <a:cs typeface="Times New Roman"/>
                <a:sym typeface="Times New Roman"/>
              </a:rPr>
              <a:t>In other words, it is an edge coloring in which every vertex has at most two edges of the same color incident with it and there is no cycle in the graph whose edges</a:t>
            </a:r>
            <a:r>
              <a:rPr lang="en-GB" sz="1400">
                <a:latin typeface="Times New Roman"/>
                <a:ea typeface="Times New Roman"/>
                <a:cs typeface="Times New Roman"/>
                <a:sym typeface="Times New Roman"/>
              </a:rPr>
              <a:t> all</a:t>
            </a:r>
            <a:r>
              <a:rPr lang="en-GB" sz="1400">
                <a:latin typeface="Times New Roman"/>
                <a:ea typeface="Times New Roman"/>
                <a:cs typeface="Times New Roman"/>
                <a:sym typeface="Times New Roman"/>
              </a:rPr>
              <a:t> receive the same color.</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1000"/>
              </a:spcAft>
              <a:buSzPts val="1400"/>
              <a:buFont typeface="Times New Roman"/>
              <a:buChar char="●"/>
            </a:pPr>
            <a:r>
              <a:rPr lang="en-GB" sz="1400">
                <a:latin typeface="Times New Roman"/>
                <a:ea typeface="Times New Roman"/>
                <a:cs typeface="Times New Roman"/>
                <a:sym typeface="Times New Roman"/>
              </a:rPr>
              <a:t>The linear arboricity of a graph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is clearly the smallest integer </a:t>
            </a:r>
            <a:r>
              <a:rPr i="1" lang="en-GB" sz="1400">
                <a:latin typeface="Times New Roman"/>
                <a:ea typeface="Times New Roman"/>
                <a:cs typeface="Times New Roman"/>
                <a:sym typeface="Times New Roman"/>
              </a:rPr>
              <a:t>k</a:t>
            </a:r>
            <a:r>
              <a:rPr lang="en-GB" sz="1400">
                <a:latin typeface="Times New Roman"/>
                <a:ea typeface="Times New Roman"/>
                <a:cs typeface="Times New Roman"/>
                <a:sym typeface="Times New Roman"/>
              </a:rPr>
              <a:t> such that it has a </a:t>
            </a:r>
            <a:r>
              <a:rPr i="1" lang="en-GB" sz="1400">
                <a:latin typeface="Times New Roman"/>
                <a:ea typeface="Times New Roman"/>
                <a:cs typeface="Times New Roman"/>
                <a:sym typeface="Times New Roman"/>
              </a:rPr>
              <a:t>k-linear coloring</a:t>
            </a:r>
            <a:r>
              <a:rPr lang="en-GB" sz="1400">
                <a:latin typeface="Times New Roman"/>
                <a:ea typeface="Times New Roman"/>
                <a:cs typeface="Times New Roman"/>
                <a:sym typeface="Times New Roman"/>
              </a:rPr>
              <a:t> and is denoted by </a:t>
            </a:r>
            <a:r>
              <a:rPr i="1" lang="en-GB" sz="1400">
                <a:latin typeface="Times New Roman"/>
                <a:ea typeface="Times New Roman"/>
                <a:cs typeface="Times New Roman"/>
                <a:sym typeface="Times New Roman"/>
              </a:rPr>
              <a:t>χ′</a:t>
            </a:r>
            <a:r>
              <a:rPr baseline="-25000" i="1" lang="en-GB" sz="1400">
                <a:latin typeface="Times New Roman"/>
                <a:ea typeface="Times New Roman"/>
                <a:cs typeface="Times New Roman"/>
                <a:sym typeface="Times New Roman"/>
              </a:rPr>
              <a:t>l</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K-linear coloring</a:t>
            </a:r>
            <a:endParaRPr b="1" sz="2800">
              <a:latin typeface="Times New Roman"/>
              <a:ea typeface="Times New Roman"/>
              <a:cs typeface="Times New Roman"/>
              <a:sym typeface="Times New Roman"/>
            </a:endParaRPr>
          </a:p>
        </p:txBody>
      </p:sp>
      <p:sp>
        <p:nvSpPr>
          <p:cNvPr id="153" name="Google Shape;153;p17"/>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rPr lang="en-GB">
                <a:latin typeface="Times New Roman"/>
                <a:ea typeface="Times New Roman"/>
                <a:cs typeface="Times New Roman"/>
                <a:sym typeface="Times New Roman"/>
              </a:rPr>
              <a:t>Partition of the graph of a rhombic dodecahedron into two linear forests, showing that its linear arboricity is two.</a:t>
            </a:r>
            <a:endParaRPr>
              <a:latin typeface="Times New Roman"/>
              <a:ea typeface="Times New Roman"/>
              <a:cs typeface="Times New Roman"/>
              <a:sym typeface="Times New Roman"/>
            </a:endParaRPr>
          </a:p>
        </p:txBody>
      </p:sp>
      <p:pic>
        <p:nvPicPr>
          <p:cNvPr id="154" name="Google Shape;154;p17"/>
          <p:cNvPicPr preferRelativeResize="0"/>
          <p:nvPr/>
        </p:nvPicPr>
        <p:blipFill>
          <a:blip r:embed="rId3">
            <a:alphaModFix/>
          </a:blip>
          <a:stretch>
            <a:fillRect/>
          </a:stretch>
        </p:blipFill>
        <p:spPr>
          <a:xfrm>
            <a:off x="2938425" y="1470438"/>
            <a:ext cx="2954175" cy="2202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Linear Arboricity Conjecture</a:t>
            </a:r>
            <a:endParaRPr b="1" sz="2800">
              <a:latin typeface="Times New Roman"/>
              <a:ea typeface="Times New Roman"/>
              <a:cs typeface="Times New Roman"/>
              <a:sym typeface="Times New Roman"/>
            </a:endParaRPr>
          </a:p>
        </p:txBody>
      </p:sp>
      <p:sp>
        <p:nvSpPr>
          <p:cNvPr id="160" name="Google Shape;160;p18"/>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latin typeface="Times New Roman"/>
                <a:ea typeface="Times New Roman"/>
                <a:cs typeface="Times New Roman"/>
                <a:sym typeface="Times New Roman"/>
              </a:rPr>
              <a:t>The linear arboricity conjecture, first stated by Akiyama, Exoo &amp; Harary (1981) asserts that for every simple graph G with maximum degree Δ = Δ(G),</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rPr lang="en-GB" sz="1400">
                <a:latin typeface="Times New Roman"/>
                <a:ea typeface="Times New Roman"/>
                <a:cs typeface="Times New Roman"/>
                <a:sym typeface="Times New Roman"/>
              </a:rPr>
              <a:t>The linear arboricity of every Δ(G)-regular graph is ⌈(∆(G)+1) /2⌉.</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rPr lang="en-GB" sz="1400">
                <a:latin typeface="Times New Roman"/>
                <a:ea typeface="Times New Roman"/>
                <a:cs typeface="Times New Roman"/>
                <a:sym typeface="Times New Roman"/>
              </a:rPr>
              <a:t>The best known general upper bound for la(G) is la(G) ≤ ⌈3∆/5⌉ for even ∆ and la(G) ≤ ⌈(3∆ + 2)/5⌉ for odd ∆.</a:t>
            </a:r>
            <a:endParaRPr sz="1400">
              <a:latin typeface="Times New Roman"/>
              <a:ea typeface="Times New Roman"/>
              <a:cs typeface="Times New Roman"/>
              <a:sym typeface="Times New Roman"/>
            </a:endParaRPr>
          </a:p>
        </p:txBody>
      </p:sp>
      <p:pic>
        <p:nvPicPr>
          <p:cNvPr id="161" name="Google Shape;161;p18"/>
          <p:cNvPicPr preferRelativeResize="0"/>
          <p:nvPr/>
        </p:nvPicPr>
        <p:blipFill>
          <a:blip r:embed="rId3">
            <a:alphaModFix/>
          </a:blip>
          <a:stretch>
            <a:fillRect/>
          </a:stretch>
        </p:blipFill>
        <p:spPr>
          <a:xfrm>
            <a:off x="3066803" y="2328775"/>
            <a:ext cx="3010375" cy="79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Theorem</a:t>
            </a:r>
            <a:endParaRPr b="1" sz="2800">
              <a:latin typeface="Times New Roman"/>
              <a:ea typeface="Times New Roman"/>
              <a:cs typeface="Times New Roman"/>
              <a:sym typeface="Times New Roman"/>
            </a:endParaRPr>
          </a:p>
        </p:txBody>
      </p:sp>
      <p:sp>
        <p:nvSpPr>
          <p:cNvPr id="167" name="Google Shape;167;p19"/>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400">
                <a:latin typeface="Times New Roman"/>
                <a:ea typeface="Times New Roman"/>
                <a:cs typeface="Times New Roman"/>
                <a:sym typeface="Times New Roman"/>
              </a:rPr>
              <a:t>Let </a:t>
            </a:r>
            <a:r>
              <a:rPr b="1" i="1" lang="en-GB" sz="1400">
                <a:latin typeface="Times New Roman"/>
                <a:ea typeface="Times New Roman"/>
                <a:cs typeface="Times New Roman"/>
                <a:sym typeface="Times New Roman"/>
              </a:rPr>
              <a:t>G</a:t>
            </a:r>
            <a:r>
              <a:rPr b="1" lang="en-GB" sz="1400">
                <a:latin typeface="Times New Roman"/>
                <a:ea typeface="Times New Roman"/>
                <a:cs typeface="Times New Roman"/>
                <a:sym typeface="Times New Roman"/>
              </a:rPr>
              <a:t> be a 3-degenerate graph having </a:t>
            </a:r>
            <a:r>
              <a:rPr b="1" i="1" lang="en-GB" sz="1400">
                <a:latin typeface="Times New Roman"/>
                <a:ea typeface="Times New Roman"/>
                <a:cs typeface="Times New Roman"/>
                <a:sym typeface="Times New Roman"/>
              </a:rPr>
              <a:t>∆(G) ≤ 2k − 1</a:t>
            </a:r>
            <a:r>
              <a:rPr b="1" lang="en-GB" sz="1400">
                <a:latin typeface="Times New Roman"/>
                <a:ea typeface="Times New Roman"/>
                <a:cs typeface="Times New Roman"/>
                <a:sym typeface="Times New Roman"/>
              </a:rPr>
              <a:t>, where </a:t>
            </a:r>
            <a:r>
              <a:rPr b="1" i="1" lang="en-GB" sz="1400">
                <a:latin typeface="Times New Roman"/>
                <a:ea typeface="Times New Roman"/>
                <a:cs typeface="Times New Roman"/>
                <a:sym typeface="Times New Roman"/>
              </a:rPr>
              <a:t>k</a:t>
            </a:r>
            <a:r>
              <a:rPr b="1" lang="en-GB" sz="1400">
                <a:latin typeface="Times New Roman"/>
                <a:ea typeface="Times New Roman"/>
                <a:cs typeface="Times New Roman"/>
                <a:sym typeface="Times New Roman"/>
              </a:rPr>
              <a:t> is a positive integer. Then </a:t>
            </a:r>
            <a:r>
              <a:rPr b="1" i="1" lang="en-GB" sz="1400">
                <a:latin typeface="Times New Roman"/>
                <a:ea typeface="Times New Roman"/>
                <a:cs typeface="Times New Roman"/>
                <a:sym typeface="Times New Roman"/>
              </a:rPr>
              <a:t>χ′</a:t>
            </a:r>
            <a:r>
              <a:rPr b="1" baseline="-25000" i="1" lang="en-GB" sz="1400">
                <a:latin typeface="Times New Roman"/>
                <a:ea typeface="Times New Roman"/>
                <a:cs typeface="Times New Roman"/>
                <a:sym typeface="Times New Roman"/>
              </a:rPr>
              <a:t>l</a:t>
            </a:r>
            <a:r>
              <a:rPr b="1" i="1" lang="en-GB" sz="1400">
                <a:latin typeface="Times New Roman"/>
                <a:ea typeface="Times New Roman"/>
                <a:cs typeface="Times New Roman"/>
                <a:sym typeface="Times New Roman"/>
              </a:rPr>
              <a:t>(</a:t>
            </a:r>
            <a:r>
              <a:rPr lang="en-GB" sz="1400">
                <a:latin typeface="Times New Roman"/>
                <a:ea typeface="Times New Roman"/>
                <a:cs typeface="Times New Roman"/>
                <a:sym typeface="Times New Roman"/>
              </a:rPr>
              <a:t> </a:t>
            </a:r>
            <a:r>
              <a:rPr b="1" i="1" lang="en-GB" sz="1400">
                <a:latin typeface="Times New Roman"/>
                <a:ea typeface="Times New Roman"/>
                <a:cs typeface="Times New Roman"/>
                <a:sym typeface="Times New Roman"/>
              </a:rPr>
              <a:t>G) ≤</a:t>
            </a:r>
            <a:r>
              <a:rPr b="1" i="1" lang="en-GB" sz="1400">
                <a:latin typeface="Times New Roman"/>
                <a:ea typeface="Times New Roman"/>
                <a:cs typeface="Times New Roman"/>
                <a:sym typeface="Times New Roman"/>
              </a:rPr>
              <a:t> k</a:t>
            </a:r>
            <a:r>
              <a:rPr b="1" lang="en-GB" sz="1400">
                <a:latin typeface="Times New Roman"/>
                <a:ea typeface="Times New Roman"/>
                <a:cs typeface="Times New Roman"/>
                <a:sym typeface="Times New Roman"/>
              </a:rPr>
              <a:t>.</a:t>
            </a:r>
            <a:endParaRPr b="1" sz="1400">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rPr lang="en-GB" sz="1400">
                <a:latin typeface="Times New Roman"/>
                <a:ea typeface="Times New Roman"/>
                <a:cs typeface="Times New Roman"/>
                <a:sym typeface="Times New Roman"/>
              </a:rPr>
              <a:t>This generalizes the result of Akiyama, Exoo and Harary who showed that every cubic graph has a 2-linear coloring.</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rPr lang="en-GB" sz="1400">
                <a:latin typeface="Times New Roman"/>
                <a:ea typeface="Times New Roman"/>
                <a:cs typeface="Times New Roman"/>
                <a:sym typeface="Times New Roman"/>
              </a:rPr>
              <a:t>We assume that all 3-degenerate graphs having maximum degree at most </a:t>
            </a:r>
            <a:r>
              <a:rPr i="1" lang="en-GB" sz="1400">
                <a:latin typeface="Times New Roman"/>
                <a:ea typeface="Times New Roman"/>
                <a:cs typeface="Times New Roman"/>
                <a:sym typeface="Times New Roman"/>
              </a:rPr>
              <a:t>2k − 1</a:t>
            </a:r>
            <a:r>
              <a:rPr lang="en-GB" sz="1400">
                <a:latin typeface="Times New Roman"/>
                <a:ea typeface="Times New Roman"/>
                <a:cs typeface="Times New Roman"/>
                <a:sym typeface="Times New Roman"/>
              </a:rPr>
              <a:t> and less than </a:t>
            </a:r>
            <a:r>
              <a:rPr i="1" lang="en-GB" sz="1400">
                <a:latin typeface="Times New Roman"/>
                <a:ea typeface="Times New Roman"/>
                <a:cs typeface="Times New Roman"/>
                <a:sym typeface="Times New Roman"/>
              </a:rPr>
              <a:t>|E(G)|</a:t>
            </a:r>
            <a:r>
              <a:rPr lang="en-GB" sz="1400">
                <a:latin typeface="Times New Roman"/>
                <a:ea typeface="Times New Roman"/>
                <a:cs typeface="Times New Roman"/>
                <a:sym typeface="Times New Roman"/>
              </a:rPr>
              <a:t> edges can be linearly colored using </a:t>
            </a:r>
            <a:r>
              <a:rPr i="1" lang="en-GB" sz="1400">
                <a:latin typeface="Times New Roman"/>
                <a:ea typeface="Times New Roman"/>
                <a:cs typeface="Times New Roman"/>
                <a:sym typeface="Times New Roman"/>
              </a:rPr>
              <a:t>k</a:t>
            </a:r>
            <a:r>
              <a:rPr lang="en-GB" sz="1400">
                <a:latin typeface="Times New Roman"/>
                <a:ea typeface="Times New Roman"/>
                <a:cs typeface="Times New Roman"/>
                <a:sym typeface="Times New Roman"/>
              </a:rPr>
              <a:t> colors. We shall show that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can be linearly colored using </a:t>
            </a:r>
            <a:r>
              <a:rPr i="1" lang="en-GB" sz="1400">
                <a:latin typeface="Times New Roman"/>
                <a:ea typeface="Times New Roman"/>
                <a:cs typeface="Times New Roman"/>
                <a:sym typeface="Times New Roman"/>
              </a:rPr>
              <a:t>k</a:t>
            </a:r>
            <a:r>
              <a:rPr lang="en-GB" sz="1400">
                <a:latin typeface="Times New Roman"/>
                <a:ea typeface="Times New Roman"/>
                <a:cs typeface="Times New Roman"/>
                <a:sym typeface="Times New Roman"/>
              </a:rPr>
              <a:t> colors.</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Preliminaries</a:t>
            </a:r>
            <a:endParaRPr b="1" sz="2800">
              <a:latin typeface="Times New Roman"/>
              <a:ea typeface="Times New Roman"/>
              <a:cs typeface="Times New Roman"/>
              <a:sym typeface="Times New Roman"/>
            </a:endParaRPr>
          </a:p>
        </p:txBody>
      </p:sp>
      <p:sp>
        <p:nvSpPr>
          <p:cNvPr id="173" name="Google Shape;173;p20"/>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latin typeface="Times New Roman"/>
                <a:ea typeface="Times New Roman"/>
                <a:cs typeface="Times New Roman"/>
                <a:sym typeface="Times New Roman"/>
              </a:rPr>
              <a:t>Let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be a t-degenerate graph. A </a:t>
            </a:r>
            <a:r>
              <a:rPr b="1" lang="en-GB" sz="1400">
                <a:latin typeface="Times New Roman"/>
                <a:ea typeface="Times New Roman"/>
                <a:cs typeface="Times New Roman"/>
                <a:sym typeface="Times New Roman"/>
              </a:rPr>
              <a:t>pivot</a:t>
            </a:r>
            <a:r>
              <a:rPr lang="en-GB" sz="1400">
                <a:latin typeface="Times New Roman"/>
                <a:ea typeface="Times New Roman"/>
                <a:cs typeface="Times New Roman"/>
                <a:sym typeface="Times New Roman"/>
              </a:rPr>
              <a:t> in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is a vertex that has at most </a:t>
            </a:r>
            <a:r>
              <a:rPr i="1" lang="en-GB" sz="1400">
                <a:latin typeface="Times New Roman"/>
                <a:ea typeface="Times New Roman"/>
                <a:cs typeface="Times New Roman"/>
                <a:sym typeface="Times New Roman"/>
              </a:rPr>
              <a:t>t</a:t>
            </a:r>
            <a:r>
              <a:rPr lang="en-GB" sz="1400">
                <a:latin typeface="Times New Roman"/>
                <a:ea typeface="Times New Roman"/>
                <a:cs typeface="Times New Roman"/>
                <a:sym typeface="Times New Roman"/>
              </a:rPr>
              <a:t> neighbors of degree more than </a:t>
            </a:r>
            <a:r>
              <a:rPr i="1" lang="en-GB" sz="1400">
                <a:latin typeface="Times New Roman"/>
                <a:ea typeface="Times New Roman"/>
                <a:cs typeface="Times New Roman"/>
                <a:sym typeface="Times New Roman"/>
              </a:rPr>
              <a:t>t</a:t>
            </a:r>
            <a:r>
              <a:rPr lang="en-GB" sz="1400">
                <a:latin typeface="Times New Roman"/>
                <a:ea typeface="Times New Roman"/>
                <a:cs typeface="Times New Roman"/>
                <a:sym typeface="Times New Roman"/>
              </a:rPr>
              <a:t>. A </a:t>
            </a:r>
            <a:r>
              <a:rPr b="1" lang="en-GB" sz="1400">
                <a:latin typeface="Times New Roman"/>
                <a:ea typeface="Times New Roman"/>
                <a:cs typeface="Times New Roman"/>
                <a:sym typeface="Times New Roman"/>
              </a:rPr>
              <a:t>pivot edge</a:t>
            </a:r>
            <a:r>
              <a:rPr lang="en-GB" sz="1400">
                <a:latin typeface="Times New Roman"/>
                <a:ea typeface="Times New Roman"/>
                <a:cs typeface="Times New Roman"/>
                <a:sym typeface="Times New Roman"/>
              </a:rPr>
              <a:t> in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is an edge between a pivot and a vertex with degree at most </a:t>
            </a:r>
            <a:r>
              <a:rPr i="1" lang="en-GB" sz="1400">
                <a:latin typeface="Times New Roman"/>
                <a:ea typeface="Times New Roman"/>
                <a:cs typeface="Times New Roman"/>
                <a:sym typeface="Times New Roman"/>
              </a:rPr>
              <a:t>t</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rPr b="1" lang="en-GB" sz="1400">
                <a:latin typeface="Times New Roman"/>
                <a:ea typeface="Times New Roman"/>
                <a:cs typeface="Times New Roman"/>
                <a:sym typeface="Times New Roman"/>
              </a:rPr>
              <a:t>Identification of vertices:</a:t>
            </a:r>
            <a:r>
              <a:rPr i="1" lang="en-GB" sz="1400">
                <a:latin typeface="Times New Roman"/>
                <a:ea typeface="Times New Roman"/>
                <a:cs typeface="Times New Roman"/>
                <a:sym typeface="Times New Roman"/>
              </a:rPr>
              <a:t> Given a graph G and vertices u, v ∈ V (G) such that uv ∉ E(G) and N(u) ∩ N(v) = ∅, we let G/(u, v) denote the graph obtained by “identifying” the vertex v with u. That is, V (G/(u, v)) = V (G) \ {v} and E(G/(u, v)) = E(G − v) ∪ {ux: x ∈ N(v)}.</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720000" y="188675"/>
            <a:ext cx="77040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800">
                <a:latin typeface="Times New Roman"/>
                <a:ea typeface="Times New Roman"/>
                <a:cs typeface="Times New Roman"/>
                <a:sym typeface="Times New Roman"/>
              </a:rPr>
              <a:t>Preliminaries</a:t>
            </a:r>
            <a:endParaRPr b="1" sz="2800">
              <a:latin typeface="Times New Roman"/>
              <a:ea typeface="Times New Roman"/>
              <a:cs typeface="Times New Roman"/>
              <a:sym typeface="Times New Roman"/>
            </a:endParaRPr>
          </a:p>
        </p:txBody>
      </p:sp>
      <p:sp>
        <p:nvSpPr>
          <p:cNvPr id="179" name="Google Shape;179;p21"/>
          <p:cNvSpPr txBox="1"/>
          <p:nvPr>
            <p:ph idx="1" type="body"/>
          </p:nvPr>
        </p:nvSpPr>
        <p:spPr>
          <a:xfrm>
            <a:off x="720000" y="1377674"/>
            <a:ext cx="7704000" cy="355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latin typeface="Times New Roman"/>
                <a:ea typeface="Times New Roman"/>
                <a:cs typeface="Times New Roman"/>
                <a:sym typeface="Times New Roman"/>
              </a:rPr>
              <a:t>Let </a:t>
            </a:r>
            <a:r>
              <a:rPr i="1" lang="en-GB" sz="1400">
                <a:latin typeface="Times New Roman"/>
                <a:ea typeface="Times New Roman"/>
                <a:cs typeface="Times New Roman"/>
                <a:sym typeface="Times New Roman"/>
              </a:rPr>
              <a:t>c</a:t>
            </a:r>
            <a:r>
              <a:rPr lang="en-GB" sz="1400">
                <a:latin typeface="Times New Roman"/>
                <a:ea typeface="Times New Roman"/>
                <a:cs typeface="Times New Roman"/>
                <a:sym typeface="Times New Roman"/>
              </a:rPr>
              <a:t> be a k-linear coloring of a graph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For a vertex </a:t>
            </a:r>
            <a:r>
              <a:rPr i="1" lang="en-GB" sz="1400">
                <a:latin typeface="Times New Roman"/>
                <a:ea typeface="Times New Roman"/>
                <a:cs typeface="Times New Roman"/>
                <a:sym typeface="Times New Roman"/>
              </a:rPr>
              <a:t>x ∈ V (G)</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just">
              <a:lnSpc>
                <a:spcPct val="150000"/>
              </a:lnSpc>
              <a:spcBef>
                <a:spcPts val="1600"/>
              </a:spcBef>
              <a:spcAft>
                <a:spcPts val="0"/>
              </a:spcAft>
              <a:buSzPts val="1400"/>
              <a:buFont typeface="Times New Roman"/>
              <a:buChar char="●"/>
            </a:pPr>
            <a:r>
              <a:rPr b="1" i="1" lang="en-GB" sz="1400">
                <a:latin typeface="Times New Roman"/>
                <a:ea typeface="Times New Roman"/>
                <a:cs typeface="Times New Roman"/>
                <a:sym typeface="Times New Roman"/>
              </a:rPr>
              <a:t>Colors(x)</a:t>
            </a:r>
            <a:r>
              <a:rPr lang="en-GB" sz="1400">
                <a:latin typeface="Times New Roman"/>
                <a:ea typeface="Times New Roman"/>
                <a:cs typeface="Times New Roman"/>
                <a:sym typeface="Times New Roman"/>
              </a:rPr>
              <a:t> denote the set of colors in </a:t>
            </a:r>
            <a:r>
              <a:rPr i="1" lang="en-GB" sz="1400">
                <a:latin typeface="Times New Roman"/>
                <a:ea typeface="Times New Roman"/>
                <a:cs typeface="Times New Roman"/>
                <a:sym typeface="Times New Roman"/>
              </a:rPr>
              <a:t>{1, 2, . . . , k}</a:t>
            </a:r>
            <a:r>
              <a:rPr lang="en-GB" sz="1400">
                <a:latin typeface="Times New Roman"/>
                <a:ea typeface="Times New Roman"/>
                <a:cs typeface="Times New Roman"/>
                <a:sym typeface="Times New Roman"/>
              </a:rPr>
              <a:t> that appear on the edges incident with </a:t>
            </a:r>
            <a:r>
              <a:rPr i="1" lang="en-GB" sz="1400">
                <a:latin typeface="Times New Roman"/>
                <a:ea typeface="Times New Roman"/>
                <a:cs typeface="Times New Roman"/>
                <a:sym typeface="Times New Roman"/>
              </a:rPr>
              <a:t>x</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i="1" lang="en-GB" sz="1400">
                <a:latin typeface="Times New Roman"/>
                <a:ea typeface="Times New Roman"/>
                <a:cs typeface="Times New Roman"/>
                <a:sym typeface="Times New Roman"/>
              </a:rPr>
              <a:t>Missing(x)</a:t>
            </a:r>
            <a:r>
              <a:rPr lang="en-GB" sz="1400">
                <a:latin typeface="Times New Roman"/>
                <a:ea typeface="Times New Roman"/>
                <a:cs typeface="Times New Roman"/>
                <a:sym typeface="Times New Roman"/>
              </a:rPr>
              <a:t> to be the colors in </a:t>
            </a:r>
            <a:r>
              <a:rPr i="1" lang="en-GB" sz="1400">
                <a:latin typeface="Times New Roman"/>
                <a:ea typeface="Times New Roman"/>
                <a:cs typeface="Times New Roman"/>
                <a:sym typeface="Times New Roman"/>
              </a:rPr>
              <a:t>{1, 2, . . . , k}</a:t>
            </a:r>
            <a:r>
              <a:rPr lang="en-GB" sz="1400">
                <a:latin typeface="Times New Roman"/>
                <a:ea typeface="Times New Roman"/>
                <a:cs typeface="Times New Roman"/>
                <a:sym typeface="Times New Roman"/>
              </a:rPr>
              <a:t> that do not appear on any edge incident with </a:t>
            </a:r>
            <a:r>
              <a:rPr i="1" lang="en-GB" sz="1400">
                <a:latin typeface="Times New Roman"/>
                <a:ea typeface="Times New Roman"/>
                <a:cs typeface="Times New Roman"/>
                <a:sym typeface="Times New Roman"/>
              </a:rPr>
              <a:t>x</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i="1" lang="en-GB" sz="1400">
                <a:latin typeface="Times New Roman"/>
                <a:ea typeface="Times New Roman"/>
                <a:cs typeface="Times New Roman"/>
                <a:sym typeface="Times New Roman"/>
              </a:rPr>
              <a:t>Twice(x)</a:t>
            </a:r>
            <a:r>
              <a:rPr lang="en-GB" sz="1400">
                <a:latin typeface="Times New Roman"/>
                <a:ea typeface="Times New Roman"/>
                <a:cs typeface="Times New Roman"/>
                <a:sym typeface="Times New Roman"/>
              </a:rPr>
              <a:t> to be the set of colors that appear on two edges incident with </a:t>
            </a:r>
            <a:r>
              <a:rPr i="1" lang="en-GB" sz="1400">
                <a:latin typeface="Times New Roman"/>
                <a:ea typeface="Times New Roman"/>
                <a:cs typeface="Times New Roman"/>
                <a:sym typeface="Times New Roman"/>
              </a:rPr>
              <a:t>x</a:t>
            </a:r>
            <a:r>
              <a:rPr lang="en-GB" sz="1400">
                <a:latin typeface="Times New Roman"/>
                <a:ea typeface="Times New Roman"/>
                <a:cs typeface="Times New Roman"/>
                <a:sym typeface="Times New Roman"/>
              </a:rPr>
              <a:t>, and </a:t>
            </a:r>
            <a:r>
              <a:rPr i="1" lang="en-GB" sz="1400">
                <a:latin typeface="Times New Roman"/>
                <a:ea typeface="Times New Roman"/>
                <a:cs typeface="Times New Roman"/>
                <a:sym typeface="Times New Roman"/>
              </a:rPr>
              <a:t>Once(x)</a:t>
            </a:r>
            <a:r>
              <a:rPr lang="en-GB" sz="1400">
                <a:latin typeface="Times New Roman"/>
                <a:ea typeface="Times New Roman"/>
                <a:cs typeface="Times New Roman"/>
                <a:sym typeface="Times New Roman"/>
              </a:rPr>
              <a:t> to be the set of colors that appear on exactly one edge incident with </a:t>
            </a:r>
            <a:r>
              <a:rPr i="1" lang="en-GB" sz="1400">
                <a:latin typeface="Times New Roman"/>
                <a:ea typeface="Times New Roman"/>
                <a:cs typeface="Times New Roman"/>
                <a:sym typeface="Times New Roman"/>
              </a:rPr>
              <a:t>x</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rPr lang="en-GB" sz="1400">
                <a:latin typeface="Times New Roman"/>
                <a:ea typeface="Times New Roman"/>
                <a:cs typeface="Times New Roman"/>
                <a:sym typeface="Times New Roman"/>
              </a:rPr>
              <a:t>Note that for any vertex </a:t>
            </a:r>
            <a:r>
              <a:rPr i="1" lang="en-GB" sz="1400">
                <a:latin typeface="Times New Roman"/>
                <a:ea typeface="Times New Roman"/>
                <a:cs typeface="Times New Roman"/>
                <a:sym typeface="Times New Roman"/>
              </a:rPr>
              <a:t>x ∈ V (G)</a:t>
            </a:r>
            <a:r>
              <a:rPr lang="en-GB" sz="1400">
                <a:latin typeface="Times New Roman"/>
                <a:ea typeface="Times New Roman"/>
                <a:cs typeface="Times New Roman"/>
                <a:sym typeface="Times New Roman"/>
              </a:rPr>
              <a:t>,</a:t>
            </a:r>
            <a:r>
              <a:rPr i="1" lang="en-GB" sz="1400">
                <a:latin typeface="Times New Roman"/>
                <a:ea typeface="Times New Roman"/>
                <a:cs typeface="Times New Roman"/>
                <a:sym typeface="Times New Roman"/>
              </a:rPr>
              <a:t> </a:t>
            </a:r>
            <a:r>
              <a:rPr b="1" i="1" lang="en-GB" sz="1400">
                <a:latin typeface="Times New Roman"/>
                <a:ea typeface="Times New Roman"/>
                <a:cs typeface="Times New Roman"/>
                <a:sym typeface="Times New Roman"/>
              </a:rPr>
              <a:t>|Missing(x)| + |Once(x)| + |Twice(x)| = k</a:t>
            </a:r>
            <a:r>
              <a:rPr lang="en-GB" sz="1400">
                <a:latin typeface="Times New Roman"/>
                <a:ea typeface="Times New Roman"/>
                <a:cs typeface="Times New Roman"/>
                <a:sym typeface="Times New Roman"/>
              </a:rPr>
              <a:t> and also that the degree of </a:t>
            </a:r>
            <a:r>
              <a:rPr i="1" lang="en-GB" sz="1400">
                <a:latin typeface="Times New Roman"/>
                <a:ea typeface="Times New Roman"/>
                <a:cs typeface="Times New Roman"/>
                <a:sym typeface="Times New Roman"/>
              </a:rPr>
              <a:t>x</a:t>
            </a:r>
            <a:r>
              <a:rPr lang="en-GB" sz="1400">
                <a:latin typeface="Times New Roman"/>
                <a:ea typeface="Times New Roman"/>
                <a:cs typeface="Times New Roman"/>
                <a:sym typeface="Times New Roman"/>
              </a:rPr>
              <a:t> in </a:t>
            </a:r>
            <a:r>
              <a:rPr i="1" lang="en-GB" sz="1400">
                <a:latin typeface="Times New Roman"/>
                <a:ea typeface="Times New Roman"/>
                <a:cs typeface="Times New Roman"/>
                <a:sym typeface="Times New Roman"/>
              </a:rPr>
              <a:t>G</a:t>
            </a:r>
            <a:r>
              <a:rPr lang="en-GB" sz="1400">
                <a:latin typeface="Times New Roman"/>
                <a:ea typeface="Times New Roman"/>
                <a:cs typeface="Times New Roman"/>
                <a:sym typeface="Times New Roman"/>
              </a:rPr>
              <a:t> is </a:t>
            </a:r>
            <a:r>
              <a:rPr b="1" i="1" lang="en-GB" sz="1400">
                <a:latin typeface="Times New Roman"/>
                <a:ea typeface="Times New Roman"/>
                <a:cs typeface="Times New Roman"/>
                <a:sym typeface="Times New Roman"/>
              </a:rPr>
              <a:t>|Once(x)| + 2|Twice(x)|</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