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2" r:id="rId1"/>
  </p:sldMasterIdLst>
  <p:sldIdLst>
    <p:sldId id="256" r:id="rId2"/>
    <p:sldId id="257" r:id="rId3"/>
    <p:sldId id="258" r:id="rId4"/>
    <p:sldId id="261" r:id="rId5"/>
    <p:sldId id="304" r:id="rId6"/>
    <p:sldId id="290" r:id="rId7"/>
    <p:sldId id="305" r:id="rId8"/>
    <p:sldId id="306" r:id="rId9"/>
    <p:sldId id="296" r:id="rId10"/>
    <p:sldId id="298" r:id="rId11"/>
    <p:sldId id="295" r:id="rId12"/>
    <p:sldId id="280" r:id="rId13"/>
    <p:sldId id="272" r:id="rId14"/>
    <p:sldId id="301" r:id="rId15"/>
    <p:sldId id="292" r:id="rId16"/>
    <p:sldId id="293" r:id="rId17"/>
    <p:sldId id="303" r:id="rId18"/>
    <p:sldId id="262" r:id="rId19"/>
    <p:sldId id="263" r:id="rId20"/>
    <p:sldId id="264" r:id="rId21"/>
    <p:sldId id="307" r:id="rId22"/>
    <p:sldId id="266" r:id="rId23"/>
    <p:sldId id="269" r:id="rId24"/>
    <p:sldId id="281" r:id="rId25"/>
    <p:sldId id="277" r:id="rId26"/>
    <p:sldId id="270" r:id="rId27"/>
    <p:sldId id="302" r:id="rId28"/>
    <p:sldId id="299" r:id="rId29"/>
    <p:sldId id="297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728" autoAdjust="0"/>
  </p:normalViewPr>
  <p:slideViewPr>
    <p:cSldViewPr snapToGrid="0" snapToObjects="1">
      <p:cViewPr>
        <p:scale>
          <a:sx n="90" d="100"/>
          <a:sy n="90" d="100"/>
        </p:scale>
        <p:origin x="-1824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6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5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8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1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D083-827F-834B-B04D-23AF48C7BE8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D844-C450-D441-88D8-6886F5AF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4004.szyc.org/as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r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r="8139"/>
          <a:stretch/>
        </p:blipFill>
        <p:spPr>
          <a:xfrm>
            <a:off x="0" y="1171222"/>
            <a:ext cx="9144000" cy="5686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215900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latin typeface="Arial"/>
                <a:cs typeface="Arial"/>
              </a:rPr>
              <a:t>THE ART OF WRITING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SCARY JAVASCRIPT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5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Heisenbug</a:t>
            </a:r>
            <a:endParaRPr lang="en-US" sz="4000" dirty="0" smtClean="0">
              <a:latin typeface="Arial"/>
              <a:cs typeface="Arial"/>
            </a:endParaRPr>
          </a:p>
        </p:txBody>
      </p:sp>
      <p:pic>
        <p:nvPicPr>
          <p:cNvPr id="2" name="Picture 1" descr="heisenb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rial"/>
                <a:cs typeface="Arial"/>
              </a:rPr>
              <a:t>Heisenbug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356" cy="4778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A Computer Bug that disappears or alters its characteristics when an attempt is made to study it.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Using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console.log</a:t>
            </a:r>
            <a:r>
              <a:rPr lang="en-US" sz="2400" dirty="0" smtClean="0">
                <a:latin typeface="Arial"/>
                <a:cs typeface="Arial"/>
              </a:rPr>
              <a:t> in IE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State-Modifying Debug statements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Re-Initializing </a:t>
            </a:r>
            <a:r>
              <a:rPr lang="en-US" sz="2400" dirty="0" err="1" smtClean="0">
                <a:latin typeface="Arial"/>
                <a:cs typeface="Arial"/>
              </a:rPr>
              <a:t>Globals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Modifying Original Objects from references</a:t>
            </a:r>
          </a:p>
        </p:txBody>
      </p:sp>
    </p:spTree>
    <p:extLst>
      <p:ext uri="{BB962C8B-B14F-4D97-AF65-F5344CB8AC3E}">
        <p14:creationId xmlns:p14="http://schemas.microsoft.com/office/powerpoint/2010/main" val="1511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"/>
                <a:cs typeface="Arial"/>
              </a:rPr>
              <a:t>Obfuscation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3" name="Picture 2" descr="obfuscat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Abuse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latin typeface="Arial"/>
                <a:cs typeface="Arial"/>
              </a:rPr>
              <a:t>:            +!+[]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0</a:t>
            </a:r>
            <a:r>
              <a:rPr lang="en-US" sz="2400" dirty="0">
                <a:latin typeface="Arial"/>
                <a:cs typeface="Arial"/>
              </a:rPr>
              <a:t>:            +[]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10</a:t>
            </a:r>
            <a:r>
              <a:rPr lang="en-US" sz="2400" dirty="0" smtClean="0">
                <a:latin typeface="Arial"/>
                <a:cs typeface="Arial"/>
              </a:rPr>
              <a:t>:          [+!+[]]+[+[]]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true</a:t>
            </a:r>
            <a:r>
              <a:rPr lang="en-US" sz="2400" dirty="0">
                <a:latin typeface="Arial"/>
                <a:cs typeface="Arial"/>
              </a:rPr>
              <a:t>:	    !![]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err="1">
                <a:solidFill>
                  <a:srgbClr val="31859C"/>
                </a:solidFill>
                <a:latin typeface="Arial"/>
                <a:cs typeface="Arial"/>
              </a:rPr>
              <a:t>Eval</a:t>
            </a:r>
            <a:r>
              <a:rPr lang="en-US" sz="2400" dirty="0">
                <a:latin typeface="Arial"/>
                <a:cs typeface="Arial"/>
              </a:rPr>
              <a:t>:       []["filter"]["constructor"]( CODE )()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3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Abuse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7467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_f="filter", _c="</a:t>
            </a:r>
            <a:r>
              <a:rPr lang="nl-NL" sz="2400" dirty="0" err="1">
                <a:latin typeface="Arial"/>
                <a:cs typeface="Arial"/>
              </a:rPr>
              <a:t>constructor</a:t>
            </a:r>
            <a:r>
              <a:rPr lang="nl-NL" sz="2400" dirty="0">
                <a:latin typeface="Arial"/>
                <a:cs typeface="Arial"/>
              </a:rPr>
              <a:t>",__="</a:t>
            </a:r>
            <a:r>
              <a:rPr lang="nl-NL" sz="2400" dirty="0" err="1">
                <a:latin typeface="Arial"/>
                <a:cs typeface="Arial"/>
              </a:rPr>
              <a:t>toString</a:t>
            </a:r>
            <a:r>
              <a:rPr lang="nl-NL" sz="2400" dirty="0">
                <a:latin typeface="Arial"/>
                <a:cs typeface="Arial"/>
              </a:rPr>
              <a:t>",</a:t>
            </a:r>
          </a:p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o=+!+[],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=(!+[]+!+[]), _o=</a:t>
            </a:r>
            <a:r>
              <a:rPr lang="nl-NL" sz="2400" dirty="0" err="1">
                <a:latin typeface="Arial"/>
                <a:cs typeface="Arial"/>
              </a:rPr>
              <a:t>o+oo</a:t>
            </a:r>
            <a:r>
              <a:rPr lang="nl-NL" sz="2400" dirty="0">
                <a:latin typeface="Arial"/>
                <a:cs typeface="Arial"/>
              </a:rPr>
              <a:t>, 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=_</a:t>
            </a:r>
            <a:r>
              <a:rPr lang="nl-NL" sz="2400" dirty="0" err="1">
                <a:latin typeface="Arial"/>
                <a:cs typeface="Arial"/>
              </a:rPr>
              <a:t>o+o</a:t>
            </a:r>
            <a:r>
              <a:rPr lang="nl-NL" sz="2400" dirty="0">
                <a:latin typeface="Arial"/>
                <a:cs typeface="Arial"/>
              </a:rPr>
              <a:t>,</a:t>
            </a:r>
          </a:p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___=+([+!+[]]+[+[]]),_=(___*_o)+_o, ____=(___+(_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+_o))[__](_)+</a:t>
            </a:r>
          </a:p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(___+_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)[__](_)+(___*</a:t>
            </a:r>
            <a:r>
              <a:rPr lang="nl-NL" sz="2400" dirty="0" err="1">
                <a:latin typeface="Arial"/>
                <a:cs typeface="Arial"/>
              </a:rPr>
              <a:t>oo+o</a:t>
            </a:r>
            <a:r>
              <a:rPr lang="nl-NL" sz="2400" dirty="0">
                <a:latin typeface="Arial"/>
                <a:cs typeface="Arial"/>
              </a:rPr>
              <a:t>)[__](_)+(___*</a:t>
            </a:r>
            <a:r>
              <a:rPr lang="nl-NL" sz="2400" dirty="0" err="1">
                <a:latin typeface="Arial"/>
                <a:cs typeface="Arial"/>
              </a:rPr>
              <a:t>oo+o</a:t>
            </a:r>
            <a:r>
              <a:rPr lang="nl-NL" sz="2400" dirty="0">
                <a:latin typeface="Arial"/>
                <a:cs typeface="Arial"/>
              </a:rPr>
              <a:t>)[__](_)+(___*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+_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)[__](_)+</a:t>
            </a:r>
          </a:p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', '+(_-o)[__](_)+(___*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+_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)[__](_)+(___*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+(_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+_o))[__](_)+</a:t>
            </a:r>
          </a:p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(___*</a:t>
            </a:r>
            <a:r>
              <a:rPr lang="nl-NL" sz="2400" dirty="0" err="1">
                <a:latin typeface="Arial"/>
                <a:cs typeface="Arial"/>
              </a:rPr>
              <a:t>oo+o</a:t>
            </a:r>
            <a:r>
              <a:rPr lang="nl-NL" sz="2400" dirty="0">
                <a:latin typeface="Arial"/>
                <a:cs typeface="Arial"/>
              </a:rPr>
              <a:t>)[__](_)+(___+_o)[__](_),[][_f][_c](</a:t>
            </a:r>
          </a:p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(___)[__](_)+(___*</a:t>
            </a:r>
            <a:r>
              <a:rPr lang="nl-NL" sz="2400" dirty="0" err="1">
                <a:latin typeface="Arial"/>
                <a:cs typeface="Arial"/>
              </a:rPr>
              <a:t>oo+o</a:t>
            </a:r>
            <a:r>
              <a:rPr lang="nl-NL" sz="2400" dirty="0">
                <a:latin typeface="Arial"/>
                <a:cs typeface="Arial"/>
              </a:rPr>
              <a:t>)[__](_)+(___+_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)[__](_)+</a:t>
            </a:r>
          </a:p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(___*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+(_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+_o))[__](_)+(___*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+((_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*</a:t>
            </a:r>
            <a:r>
              <a:rPr lang="nl-NL" sz="2400" dirty="0" err="1">
                <a:latin typeface="Arial"/>
                <a:cs typeface="Arial"/>
              </a:rPr>
              <a:t>oo</a:t>
            </a:r>
            <a:r>
              <a:rPr lang="nl-NL" sz="2400" dirty="0">
                <a:latin typeface="Arial"/>
                <a:cs typeface="Arial"/>
              </a:rPr>
              <a:t>)+o))[__](_)+</a:t>
            </a:r>
          </a:p>
          <a:p>
            <a:pPr marL="0" indent="0">
              <a:buNone/>
            </a:pPr>
            <a:r>
              <a:rPr lang="nl-NL" sz="2400" dirty="0">
                <a:latin typeface="Arial"/>
                <a:cs typeface="Arial"/>
              </a:rPr>
              <a:t>'("'+____+'")')()</a:t>
            </a:r>
          </a:p>
        </p:txBody>
      </p:sp>
    </p:spTree>
    <p:extLst>
      <p:ext uri="{BB962C8B-B14F-4D97-AF65-F5344CB8AC3E}">
        <p14:creationId xmlns:p14="http://schemas.microsoft.com/office/powerpoint/2010/main" val="28020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Exploit Oddities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356" cy="500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Arial"/>
                <a:cs typeface="Arial"/>
              </a:rPr>
              <a:t>// Nan === Nan is false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If(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parseInt</a:t>
            </a:r>
            <a:r>
              <a:rPr lang="en-US" sz="2400" dirty="0" smtClean="0">
                <a:latin typeface="Arial"/>
                <a:cs typeface="Arial"/>
              </a:rPr>
              <a:t>(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NonNumericString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) ===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NaN</a:t>
            </a:r>
            <a:r>
              <a:rPr lang="en-US" sz="2400" dirty="0" smtClean="0">
                <a:latin typeface="Arial"/>
                <a:cs typeface="Arial"/>
              </a:rPr>
              <a:t> 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	// This never executes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….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Arial"/>
                <a:cs typeface="Arial"/>
              </a:rPr>
              <a:t>// Floating point arithmetic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/>
                <a:cs typeface="Arial"/>
              </a:rPr>
              <a:t>Var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0.1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b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smtClean="0">
                <a:solidFill>
                  <a:srgbClr val="953735"/>
                </a:solidFill>
                <a:latin typeface="Arial"/>
                <a:cs typeface="Arial"/>
              </a:rPr>
              <a:t>0.2;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If( (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 + 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b</a:t>
            </a:r>
            <a:r>
              <a:rPr lang="en-US" sz="2400" dirty="0" smtClean="0">
                <a:latin typeface="Arial"/>
                <a:cs typeface="Arial"/>
              </a:rPr>
              <a:t>) ===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0.3</a:t>
            </a:r>
            <a:r>
              <a:rPr lang="en-US" sz="2400" dirty="0" smtClean="0">
                <a:latin typeface="Arial"/>
                <a:cs typeface="Arial"/>
              </a:rPr>
              <a:t> 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933C"/>
                </a:solidFill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rgbClr val="77933C"/>
                </a:solidFill>
                <a:latin typeface="Arial"/>
                <a:cs typeface="Arial"/>
              </a:rPr>
              <a:t>// This never executes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933C"/>
                </a:solidFill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…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2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More Anti-Patterns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356" cy="5003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Treasure Hunt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Kill Yoda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Numbers Everywhere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Wet Coding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Markup 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dirty="0" smtClean="0">
                <a:latin typeface="Arial"/>
                <a:cs typeface="Arial"/>
              </a:rPr>
              <a:t>ittering</a:t>
            </a:r>
          </a:p>
        </p:txBody>
      </p:sp>
    </p:spTree>
    <p:extLst>
      <p:ext uri="{BB962C8B-B14F-4D97-AF65-F5344CB8AC3E}">
        <p14:creationId xmlns:p14="http://schemas.microsoft.com/office/powerpoint/2010/main" val="30236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Scary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JS Anti-Patterns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No </a:t>
            </a:r>
            <a:r>
              <a:rPr lang="en-US" sz="2400" dirty="0">
                <a:latin typeface="Arial"/>
                <a:cs typeface="Arial"/>
              </a:rPr>
              <a:t>Code Smiles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56" y="1394179"/>
            <a:ext cx="694265" cy="6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Code “Smiles”</a:t>
            </a:r>
          </a:p>
        </p:txBody>
      </p:sp>
      <p:pic>
        <p:nvPicPr>
          <p:cNvPr id="5" name="Picture 4" descr="smile_sheld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1"/>
            <a:ext cx="913752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Code “Smiles”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Common Sense Naming Conventions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Descriptive Comments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Cohesive And Loosely Coupled Modules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Elegant Abstractions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Lack of Duplication</a:t>
            </a:r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2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4470"/>
            <a:ext cx="8229600" cy="3260195"/>
          </a:xfrm>
        </p:spPr>
        <p:txBody>
          <a:bodyPr/>
          <a:lstStyle/>
          <a:p>
            <a:pPr algn="ctr"/>
            <a:r>
              <a:rPr lang="en-US" dirty="0" smtClean="0"/>
              <a:t>Hi, I’m </a:t>
            </a:r>
            <a:r>
              <a:rPr lang="en-US" dirty="0" smtClean="0"/>
              <a:t>Aman</a:t>
            </a:r>
            <a:br>
              <a:rPr lang="en-US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anixir.com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rial"/>
                <a:cs typeface="Arial"/>
              </a:rPr>
              <a:t>Refuctoring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the Code Smiles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Take a well-designed piece of code,</a:t>
            </a: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With a series of small, reversible changes, </a:t>
            </a: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Render it completely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Unmaintainable</a:t>
            </a:r>
            <a:r>
              <a:rPr lang="en-US" sz="2400" dirty="0" smtClean="0">
                <a:latin typeface="Arial"/>
                <a:cs typeface="Arial"/>
              </a:rPr>
              <a:t> </a:t>
            </a: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By anybody except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Yourself </a:t>
            </a:r>
          </a:p>
          <a:p>
            <a:pPr marL="0" indent="0" algn="ctr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-- Jason Gorman</a:t>
            </a:r>
          </a:p>
        </p:txBody>
      </p:sp>
    </p:spTree>
    <p:extLst>
      <p:ext uri="{BB962C8B-B14F-4D97-AF65-F5344CB8AC3E}">
        <p14:creationId xmlns:p14="http://schemas.microsoft.com/office/powerpoint/2010/main" val="34117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Common Sense Naming </a:t>
            </a:r>
            <a:r>
              <a:rPr lang="en-US" sz="4000" dirty="0">
                <a:latin typeface="Arial"/>
                <a:cs typeface="Arial"/>
              </a:rPr>
              <a:t>Conventions</a:t>
            </a:r>
            <a:br>
              <a:rPr lang="en-US" sz="4000" dirty="0">
                <a:latin typeface="Arial"/>
                <a:cs typeface="Arial"/>
              </a:rPr>
            </a:br>
            <a:endParaRPr lang="en-US" sz="4000" strike="sngStrike" dirty="0" smtClean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	/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/ Instantiating Shadow HTML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err="1">
                <a:latin typeface="Arial"/>
                <a:cs typeface="Arial"/>
              </a:rPr>
              <a:t>var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shadowDOM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= new HTML ()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      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// Instantiating a Teen Policy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err="1">
                <a:latin typeface="Arial"/>
                <a:cs typeface="Arial"/>
              </a:rPr>
              <a:t>var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teenPolicy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= new </a:t>
            </a:r>
            <a:r>
              <a:rPr lang="en-US" sz="2400" dirty="0" err="1">
                <a:latin typeface="Arial"/>
                <a:cs typeface="Arial"/>
              </a:rPr>
              <a:t>NewTeenDriversPolicy</a:t>
            </a:r>
            <a:r>
              <a:rPr lang="en-US" sz="2400" dirty="0">
                <a:latin typeface="Arial"/>
                <a:cs typeface="Arial"/>
              </a:rPr>
              <a:t>();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	// Invoke on state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if( 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STATES_RI </a:t>
            </a:r>
            <a:r>
              <a:rPr lang="en-US" sz="2400" dirty="0">
                <a:latin typeface="Arial"/>
                <a:cs typeface="Arial"/>
              </a:rPr>
              <a:t>){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calculatePremimumForRI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();   }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08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strike="sngStrike" dirty="0">
                <a:latin typeface="Arial"/>
                <a:cs typeface="Arial"/>
              </a:rPr>
              <a:t>Common Sense Naming </a:t>
            </a:r>
            <a:r>
              <a:rPr lang="en-US" sz="4000" strike="sngStrike" dirty="0" smtClean="0">
                <a:latin typeface="Arial"/>
                <a:cs typeface="Arial"/>
              </a:rPr>
              <a:t>Conventions</a:t>
            </a:r>
            <a:br>
              <a:rPr lang="en-US" sz="4000" strike="sngStrike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Creative </a:t>
            </a:r>
            <a:r>
              <a:rPr lang="en-US" sz="4000" dirty="0">
                <a:latin typeface="Arial"/>
                <a:cs typeface="Arial"/>
              </a:rPr>
              <a:t>Naming Conventions</a:t>
            </a:r>
            <a:br>
              <a:rPr lang="en-US" sz="4000" dirty="0">
                <a:latin typeface="Arial"/>
                <a:cs typeface="Arial"/>
              </a:rPr>
            </a:br>
            <a:endParaRPr lang="en-US" sz="4000" strike="sngStrike" dirty="0" smtClean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// Instantiating Shadow HTML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strike="sngStrike" dirty="0" err="1">
                <a:latin typeface="Arial"/>
                <a:cs typeface="Arial"/>
              </a:rPr>
              <a:t>var</a:t>
            </a:r>
            <a:r>
              <a:rPr lang="en-US" sz="2400" strike="sngStrike" dirty="0">
                <a:latin typeface="Arial"/>
                <a:cs typeface="Arial"/>
              </a:rPr>
              <a:t> </a:t>
            </a:r>
            <a:r>
              <a:rPr lang="en-US" sz="2400" strike="sngStrike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shadowDOM</a:t>
            </a:r>
            <a:r>
              <a:rPr lang="en-US" sz="2400" strike="sngStrike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trike="sngStrike" dirty="0">
                <a:latin typeface="Arial"/>
                <a:cs typeface="Arial"/>
              </a:rPr>
              <a:t>= new </a:t>
            </a:r>
            <a:r>
              <a:rPr lang="en-US" sz="2400" strike="sngStrike" dirty="0" smtClean="0">
                <a:latin typeface="Arial"/>
                <a:cs typeface="Arial"/>
              </a:rPr>
              <a:t>HTML (</a:t>
            </a:r>
            <a:r>
              <a:rPr lang="en-US" sz="2400" strike="sngStrike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dirty="0" err="1" smtClean="0">
                <a:latin typeface="Arial"/>
                <a:cs typeface="Arial"/>
              </a:rPr>
              <a:t>var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freddieDaParser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= new </a:t>
            </a:r>
            <a:r>
              <a:rPr lang="en-US" sz="2400" dirty="0" err="1" smtClean="0">
                <a:latin typeface="Arial"/>
                <a:cs typeface="Arial"/>
              </a:rPr>
              <a:t>HeatherTinaMarieLawson</a:t>
            </a:r>
            <a:r>
              <a:rPr lang="en-US" sz="2400" dirty="0" smtClean="0">
                <a:latin typeface="Arial"/>
                <a:cs typeface="Arial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// Instantiating a Teen Policy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strike="sngStrike" dirty="0" err="1" smtClean="0">
                <a:latin typeface="Arial"/>
                <a:cs typeface="Arial"/>
              </a:rPr>
              <a:t>var</a:t>
            </a:r>
            <a:r>
              <a:rPr lang="en-US" sz="2400" strike="sngStrike" dirty="0" smtClean="0">
                <a:latin typeface="Arial"/>
                <a:cs typeface="Arial"/>
              </a:rPr>
              <a:t> </a:t>
            </a:r>
            <a:r>
              <a:rPr lang="en-US" sz="2400" strike="sngStrike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teenPolicy</a:t>
            </a:r>
            <a:r>
              <a:rPr lang="en-US" sz="2400" strike="sngStrike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trike="sngStrike" dirty="0">
                <a:latin typeface="Arial"/>
                <a:cs typeface="Arial"/>
              </a:rPr>
              <a:t>= new </a:t>
            </a:r>
            <a:r>
              <a:rPr lang="en-US" sz="2400" strike="sngStrike" dirty="0" err="1" smtClean="0">
                <a:latin typeface="Arial"/>
                <a:cs typeface="Arial"/>
              </a:rPr>
              <a:t>NewTeenDriversPolicy</a:t>
            </a:r>
            <a:r>
              <a:rPr lang="en-US" sz="2400" strike="sngStrike" dirty="0" smtClean="0">
                <a:latin typeface="Arial"/>
                <a:cs typeface="Arial"/>
              </a:rPr>
              <a:t>(</a:t>
            </a:r>
            <a:r>
              <a:rPr lang="en-US" sz="2400" strike="sngStrike" dirty="0">
                <a:latin typeface="Arial"/>
                <a:cs typeface="Arial"/>
              </a:rPr>
              <a:t>)</a:t>
            </a:r>
            <a:r>
              <a:rPr lang="en-US" sz="2400" strike="sngStrike" dirty="0" smtClean="0">
                <a:latin typeface="Arial"/>
                <a:cs typeface="Arial"/>
              </a:rPr>
              <a:t>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dirty="0" err="1" smtClean="0">
                <a:latin typeface="Arial"/>
                <a:cs typeface="Arial"/>
              </a:rPr>
              <a:t>var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loDHom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= new </a:t>
            </a:r>
            <a:r>
              <a:rPr lang="en-US" sz="2400" dirty="0" err="1" smtClean="0">
                <a:latin typeface="Arial"/>
                <a:cs typeface="Arial"/>
              </a:rPr>
              <a:t>vav</a:t>
            </a:r>
            <a:r>
              <a:rPr lang="en-US" sz="2400" dirty="0" smtClean="0">
                <a:latin typeface="Arial"/>
                <a:cs typeface="Arial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	// Invoke on state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strike="sngStrike" dirty="0" smtClean="0">
                <a:latin typeface="Arial"/>
                <a:cs typeface="Arial"/>
              </a:rPr>
              <a:t>if</a:t>
            </a:r>
            <a:r>
              <a:rPr lang="en-US" sz="2400" strike="sngStrike" dirty="0">
                <a:latin typeface="Arial"/>
                <a:cs typeface="Arial"/>
              </a:rPr>
              <a:t>( </a:t>
            </a:r>
            <a:r>
              <a:rPr lang="en-US" sz="2400" strike="sngStrike" dirty="0" smtClean="0">
                <a:solidFill>
                  <a:srgbClr val="31859C"/>
                </a:solidFill>
                <a:latin typeface="Arial"/>
                <a:cs typeface="Arial"/>
              </a:rPr>
              <a:t>STATES_RI </a:t>
            </a:r>
            <a:r>
              <a:rPr lang="en-US" sz="2400" strike="sngStrike" dirty="0">
                <a:latin typeface="Arial"/>
                <a:cs typeface="Arial"/>
              </a:rPr>
              <a:t>){   </a:t>
            </a:r>
            <a:r>
              <a:rPr lang="en-US" sz="2400" strike="sngStrike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calculatePremimumForRI</a:t>
            </a:r>
            <a:r>
              <a:rPr lang="en-US" sz="2400" strike="sngStrike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trike="sngStrike" dirty="0" smtClean="0">
                <a:latin typeface="Arial"/>
                <a:cs typeface="Arial"/>
              </a:rPr>
              <a:t>(</a:t>
            </a:r>
            <a:r>
              <a:rPr lang="en-US" sz="2400" strike="sngStrike" dirty="0">
                <a:latin typeface="Arial"/>
                <a:cs typeface="Arial"/>
              </a:rPr>
              <a:t>);   </a:t>
            </a:r>
            <a:r>
              <a:rPr lang="en-US" sz="2400" strike="sngStrike" dirty="0" smtClean="0">
                <a:latin typeface="Arial"/>
                <a:cs typeface="Arial"/>
              </a:rPr>
              <a:t>}</a:t>
            </a:r>
            <a:endParaRPr lang="en-US" sz="2400" strike="sngStrike" dirty="0" smtClean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	if( </a:t>
            </a:r>
            <a:r>
              <a:rPr lang="en-US" sz="2400" dirty="0" err="1" smtClean="0">
                <a:solidFill>
                  <a:srgbClr val="31859C"/>
                </a:solidFill>
                <a:latin typeface="Arial"/>
                <a:cs typeface="Arial"/>
              </a:rPr>
              <a:t>thorin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){ 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gotoLonelyMountain</a:t>
            </a:r>
            <a:r>
              <a:rPr lang="en-US" sz="2400" dirty="0" smtClean="0">
                <a:latin typeface="Arial"/>
                <a:cs typeface="Arial"/>
              </a:rPr>
              <a:t>();   }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5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602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Code </a:t>
            </a:r>
            <a:r>
              <a:rPr lang="en-US" sz="4000" dirty="0">
                <a:latin typeface="Arial"/>
                <a:cs typeface="Arial"/>
              </a:rPr>
              <a:t>Comments</a:t>
            </a:r>
            <a:br>
              <a:rPr lang="en-US" sz="4000" dirty="0">
                <a:latin typeface="Arial"/>
                <a:cs typeface="Arial"/>
              </a:rPr>
            </a:br>
            <a:r>
              <a:rPr lang="en-US" sz="3100" dirty="0" smtClean="0">
                <a:latin typeface="Arial"/>
                <a:cs typeface="Arial"/>
              </a:rPr>
              <a:t>State </a:t>
            </a:r>
            <a:r>
              <a:rPr lang="en-US" sz="3100" dirty="0">
                <a:latin typeface="Arial"/>
                <a:cs typeface="Arial"/>
              </a:rPr>
              <a:t>“How”, Not “Why”</a:t>
            </a:r>
            <a:br>
              <a:rPr lang="en-US" sz="3100" dirty="0">
                <a:latin typeface="Arial"/>
                <a:cs typeface="Arial"/>
              </a:rPr>
            </a:br>
            <a:endParaRPr lang="en-US" sz="3100" dirty="0" smtClean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Avoid </a:t>
            </a:r>
            <a:r>
              <a:rPr lang="en-US" sz="2400" dirty="0">
                <a:latin typeface="Arial"/>
                <a:cs typeface="Arial"/>
              </a:rPr>
              <a:t>Gotchas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If you can't say anything nice, don't say anything at 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all</a:t>
            </a:r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State the Bleeding Obvious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/* Add 1 to j, and let the Operating System Advance the Program Counter */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Insult people in comments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/*  Optimized Search with Rabin-Karp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    This stuff is too clever for the dullards at XYZ Inc.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    who would rather do this in log(n+n^2) */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9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"/>
                <a:cs typeface="Arial"/>
              </a:rPr>
              <a:t>Camouflage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2" name="Picture 1" descr="camoufl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81"/>
          <a:stretch/>
        </p:blipFill>
        <p:spPr>
          <a:xfrm>
            <a:off x="0" y="1142999"/>
            <a:ext cx="9144000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Trick 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Arial"/>
                <a:cs typeface="Arial"/>
              </a:rPr>
              <a:t>	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&lt;!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This Code Never Gets </a:t>
            </a:r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Executed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--&gt;&lt;!--&lt;?</a:t>
            </a:r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php</a:t>
            </a:r>
            <a:endParaRPr lang="fr-FR" sz="2400" dirty="0" smtClean="0">
              <a:solidFill>
                <a:srgbClr val="77933C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7933C"/>
                </a:solidFill>
                <a:latin typeface="Arial"/>
                <a:cs typeface="Arial"/>
              </a:rPr>
              <a:t>	</a:t>
            </a:r>
            <a:r>
              <a:rPr lang="fr-FR" sz="2400" dirty="0" smtClean="0">
                <a:solidFill>
                  <a:srgbClr val="77933C"/>
                </a:solidFill>
                <a:latin typeface="Arial"/>
                <a:cs typeface="Arial"/>
              </a:rPr>
              <a:t>	</a:t>
            </a:r>
            <a:r>
              <a:rPr lang="fr-FR" sz="2400" dirty="0" smtClean="0">
                <a:solidFill>
                  <a:srgbClr val="000000"/>
                </a:solidFill>
                <a:latin typeface="Arial"/>
                <a:cs typeface="Arial"/>
              </a:rPr>
              <a:t>&lt;script&gt;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7933C"/>
                </a:solidFill>
                <a:latin typeface="Arial"/>
                <a:cs typeface="Arial"/>
              </a:rPr>
              <a:t>	</a:t>
            </a:r>
            <a:r>
              <a:rPr lang="fr-FR" sz="2400" dirty="0" smtClean="0">
                <a:solidFill>
                  <a:srgbClr val="77933C"/>
                </a:solidFill>
                <a:latin typeface="Arial"/>
                <a:cs typeface="Arial"/>
              </a:rPr>
              <a:t>		</a:t>
            </a:r>
            <a:r>
              <a:rPr lang="fr-FR" sz="2400" dirty="0" smtClean="0">
                <a:latin typeface="Arial"/>
                <a:cs typeface="Arial"/>
              </a:rPr>
              <a:t>var</a:t>
            </a:r>
            <a:r>
              <a:rPr lang="fr-FR" sz="2400" dirty="0" smtClean="0">
                <a:solidFill>
                  <a:srgbClr val="77933C"/>
                </a:solidFill>
                <a:latin typeface="Arial"/>
                <a:cs typeface="Arial"/>
              </a:rPr>
              <a:t> 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x</a:t>
            </a:r>
            <a:r>
              <a:rPr lang="fr-FR" sz="2400" dirty="0" smtClean="0">
                <a:latin typeface="Arial"/>
                <a:cs typeface="Arial"/>
              </a:rPr>
              <a:t> =  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"This";</a:t>
            </a:r>
          </a:p>
          <a:p>
            <a:pPr marL="0" indent="0">
              <a:buNone/>
            </a:pPr>
            <a:r>
              <a:rPr lang="fr-FR" sz="2400" dirty="0">
                <a:latin typeface="Arial"/>
                <a:cs typeface="Arial"/>
              </a:rPr>
              <a:t>	</a:t>
            </a:r>
            <a:r>
              <a:rPr lang="fr-FR" sz="2400" dirty="0" smtClean="0">
                <a:latin typeface="Arial"/>
                <a:cs typeface="Arial"/>
              </a:rPr>
              <a:t>	&lt;/script&gt;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77933C"/>
                </a:solidFill>
                <a:latin typeface="Arial"/>
                <a:cs typeface="Arial"/>
              </a:rPr>
              <a:t>	&lt; !</a:t>
            </a:r>
            <a:r>
              <a:rPr lang="en-US" sz="2400" dirty="0" smtClean="0">
                <a:solidFill>
                  <a:srgbClr val="77933C"/>
                </a:solidFill>
                <a:latin typeface="Arial"/>
                <a:cs typeface="Arial"/>
              </a:rPr>
              <a:t>--</a:t>
            </a:r>
            <a:r>
              <a:rPr lang="fr-FR" sz="2400" dirty="0" smtClean="0">
                <a:solidFill>
                  <a:srgbClr val="77933C"/>
                </a:solidFill>
                <a:latin typeface="Arial"/>
                <a:cs typeface="Arial"/>
              </a:rPr>
              <a:t> End </a:t>
            </a:r>
            <a:r>
              <a:rPr lang="fr-FR" sz="2400" dirty="0" err="1" smtClean="0">
                <a:solidFill>
                  <a:srgbClr val="77933C"/>
                </a:solidFill>
                <a:latin typeface="Arial"/>
                <a:cs typeface="Arial"/>
              </a:rPr>
              <a:t>Camouflaged</a:t>
            </a:r>
            <a:r>
              <a:rPr lang="fr-FR" sz="2400" dirty="0" smtClean="0">
                <a:solidFill>
                  <a:srgbClr val="77933C"/>
                </a:solidFill>
                <a:latin typeface="Arial"/>
                <a:cs typeface="Arial"/>
              </a:rPr>
              <a:t> code--&gt; ?&gt;--&gt;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4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More </a:t>
            </a:r>
            <a:r>
              <a:rPr lang="en-US" sz="4000" dirty="0" err="1" smtClean="0">
                <a:latin typeface="Arial"/>
                <a:cs typeface="Arial"/>
              </a:rPr>
              <a:t>Refuctoring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Donkey Case or Random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CapITalizAtion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Recycle Variables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Masquerade as keywords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Misuse Semicolons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4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Scary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JS Anti-Patterns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No </a:t>
            </a:r>
            <a:r>
              <a:rPr lang="en-US" sz="2400" dirty="0">
                <a:latin typeface="Arial"/>
                <a:cs typeface="Arial"/>
              </a:rPr>
              <a:t>Code Smiles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56" y="1394179"/>
            <a:ext cx="694265" cy="694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56" y="2240843"/>
            <a:ext cx="694265" cy="6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Tools to Avoid</a:t>
            </a:r>
          </a:p>
        </p:txBody>
      </p:sp>
      <p:pic>
        <p:nvPicPr>
          <p:cNvPr id="5" name="Picture 4" descr="tool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9144000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Tools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356" cy="50038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Linting</a:t>
            </a:r>
            <a:r>
              <a:rPr lang="en-US" sz="2400" dirty="0" smtClean="0">
                <a:latin typeface="Arial"/>
                <a:cs typeface="Arial"/>
              </a:rPr>
              <a:t> Tools 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</a:t>
            </a:r>
            <a:r>
              <a:rPr lang="en-US" sz="2400" dirty="0" err="1" smtClean="0">
                <a:latin typeface="Arial"/>
                <a:cs typeface="Arial"/>
              </a:rPr>
              <a:t>JSLint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JSHint</a:t>
            </a:r>
            <a:r>
              <a:rPr lang="en-US" sz="2400" dirty="0" smtClean="0">
                <a:latin typeface="Arial"/>
                <a:cs typeface="Arial"/>
              </a:rPr>
              <a:t>..</a:t>
            </a: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CI Tools 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Bamboo, Jenkins..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Functional Programming Libraries 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    Underscore, Lo-Dash..</a:t>
            </a:r>
          </a:p>
        </p:txBody>
      </p:sp>
    </p:spTree>
    <p:extLst>
      <p:ext uri="{BB962C8B-B14F-4D97-AF65-F5344CB8AC3E}">
        <p14:creationId xmlns:p14="http://schemas.microsoft.com/office/powerpoint/2010/main" val="40445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Why Write Scary JS?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544919"/>
            <a:ext cx="6709906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Fun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Job Security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Makes you feel smarter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Peace of Mind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3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Questions?</a:t>
            </a:r>
          </a:p>
        </p:txBody>
      </p:sp>
      <p:pic>
        <p:nvPicPr>
          <p:cNvPr id="4" name="Picture 3" descr="troll 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4" y="1439334"/>
            <a:ext cx="6214533" cy="43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Is Your JS Scary?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509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Scary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JS Anti-Patterns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No </a:t>
            </a:r>
            <a:r>
              <a:rPr lang="en-US" sz="2400" dirty="0">
                <a:latin typeface="Arial"/>
                <a:cs typeface="Arial"/>
              </a:rPr>
              <a:t>Code Smiles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7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JS Anti-Patterns</a:t>
            </a:r>
          </a:p>
        </p:txBody>
      </p:sp>
      <p:pic>
        <p:nvPicPr>
          <p:cNvPr id="4" name="Picture 3" descr="me gus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78" y="1143000"/>
            <a:ext cx="5166708" cy="53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2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Procedural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356" cy="5003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Spaghetti Code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$</a:t>
            </a:r>
            <a:r>
              <a:rPr lang="en-US" sz="2400" dirty="0" err="1" smtClean="0">
                <a:latin typeface="Arial"/>
                <a:cs typeface="Arial"/>
              </a:rPr>
              <a:t>paghetti</a:t>
            </a:r>
            <a:r>
              <a:rPr lang="en-US" sz="2400" dirty="0" smtClean="0">
                <a:latin typeface="Arial"/>
                <a:cs typeface="Arial"/>
              </a:rPr>
              <a:t> with </a:t>
            </a:r>
            <a:r>
              <a:rPr lang="en-US" sz="2400" dirty="0" err="1" smtClean="0">
                <a:latin typeface="Arial"/>
                <a:cs typeface="Arial"/>
              </a:rPr>
              <a:t>Jquery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0 Abstractions and Large Routines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Modern GOTO or Callback </a:t>
            </a:r>
            <a:r>
              <a:rPr lang="en-US" sz="2400" dirty="0" smtClean="0">
                <a:latin typeface="Arial"/>
                <a:cs typeface="Arial"/>
              </a:rPr>
              <a:t>Hell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Good for a Page, Not for an App</a:t>
            </a:r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64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$</a:t>
            </a:r>
            <a:r>
              <a:rPr lang="en-US" sz="4000" dirty="0" err="1" smtClean="0">
                <a:latin typeface="Arial"/>
                <a:cs typeface="Arial"/>
              </a:rPr>
              <a:t>paghetti</a:t>
            </a:r>
            <a:endParaRPr lang="en-US" sz="40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Procedural JS: Write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356" cy="5003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Write Assembly and Interpret with JS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Use </a:t>
            </a:r>
            <a:r>
              <a:rPr lang="en-US" sz="2400" dirty="0" err="1" smtClean="0">
                <a:latin typeface="Arial"/>
                <a:cs typeface="Arial"/>
              </a:rPr>
              <a:t>Require.JS</a:t>
            </a:r>
            <a:r>
              <a:rPr lang="en-US" sz="2400" dirty="0" smtClean="0">
                <a:latin typeface="Arial"/>
                <a:cs typeface="Arial"/>
              </a:rPr>
              <a:t> to Include the Assembly Files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Lie about performance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pl-PL" sz="2400" dirty="0">
                <a:latin typeface="Arial"/>
                <a:cs typeface="Arial"/>
                <a:hlinkClick r:id="rId2"/>
              </a:rPr>
              <a:t>http://e4004.szyc.org/asm.html</a:t>
            </a:r>
            <a:endParaRPr lang="pl-PL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4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15175</TotalTime>
  <Words>717</Words>
  <Application>Microsoft Macintosh PowerPoint</Application>
  <PresentationFormat>On-screen Show (4:3)</PresentationFormat>
  <Paragraphs>183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 ART OF WRITING  SCARY JAVASCRIPT</vt:lpstr>
      <vt:lpstr>Hi, I’m Aman http://anixir.com</vt:lpstr>
      <vt:lpstr>Why Write Scary JS?</vt:lpstr>
      <vt:lpstr>Is Your JS Scary?</vt:lpstr>
      <vt:lpstr>Scary JS</vt:lpstr>
      <vt:lpstr>JS Anti-Patterns</vt:lpstr>
      <vt:lpstr>Procedural JS</vt:lpstr>
      <vt:lpstr>$paghetti</vt:lpstr>
      <vt:lpstr>Procedural JS: Write Assembly</vt:lpstr>
      <vt:lpstr>Heisenbug</vt:lpstr>
      <vt:lpstr>Heisenbug</vt:lpstr>
      <vt:lpstr>PowerPoint Presentation</vt:lpstr>
      <vt:lpstr>Abuse Type Casting</vt:lpstr>
      <vt:lpstr>Abuse Type Casting</vt:lpstr>
      <vt:lpstr>Exploit Oddities</vt:lpstr>
      <vt:lpstr>More Anti-Patterns</vt:lpstr>
      <vt:lpstr>Scary JS</vt:lpstr>
      <vt:lpstr>Code “Smiles”</vt:lpstr>
      <vt:lpstr>Code “Smiles”</vt:lpstr>
      <vt:lpstr>Refuctoring the Code Smiles</vt:lpstr>
      <vt:lpstr> Common Sense Naming Conventions </vt:lpstr>
      <vt:lpstr> Common Sense Naming Conventions Creative Naming Conventions </vt:lpstr>
      <vt:lpstr>Code Comments State “How”, Not “Why” </vt:lpstr>
      <vt:lpstr>PowerPoint Presentation</vt:lpstr>
      <vt:lpstr>Trick Syntax Highlighting</vt:lpstr>
      <vt:lpstr>More Refuctoring</vt:lpstr>
      <vt:lpstr>Scary JS</vt:lpstr>
      <vt:lpstr>Tools to Avoid</vt:lpstr>
      <vt:lpstr>Tools to Avoid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Writing Scary Javascript</dc:title>
  <dc:creator>Aman</dc:creator>
  <cp:lastModifiedBy>Aman</cp:lastModifiedBy>
  <cp:revision>467</cp:revision>
  <dcterms:created xsi:type="dcterms:W3CDTF">2015-02-11T05:20:25Z</dcterms:created>
  <dcterms:modified xsi:type="dcterms:W3CDTF">2015-09-10T22:01:09Z</dcterms:modified>
</cp:coreProperties>
</file>