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64" r:id="rId2"/>
    <p:sldId id="265" r:id="rId3"/>
    <p:sldId id="266" r:id="rId4"/>
    <p:sldId id="268" r:id="rId5"/>
    <p:sldId id="258" r:id="rId6"/>
    <p:sldId id="259" r:id="rId7"/>
    <p:sldId id="269" r:id="rId8"/>
    <p:sldId id="260" r:id="rId9"/>
    <p:sldId id="262" r:id="rId10"/>
    <p:sldId id="261" r:id="rId11"/>
    <p:sldId id="263" r:id="rId12"/>
    <p:sldId id="267" r:id="rId13"/>
    <p:sldId id="271" r:id="rId14"/>
    <p:sldId id="27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snapToObjects="1">
      <p:cViewPr>
        <p:scale>
          <a:sx n="120" d="100"/>
          <a:sy n="120" d="100"/>
        </p:scale>
        <p:origin x="-1056" y="2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FEA7A5-3E32-CA44-BDAB-03281D6B5540}" type="datetimeFigureOut">
              <a:rPr lang="en-US" smtClean="0"/>
              <a:t>17/12/18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829604-0F6F-664B-8A59-D53AC5B16D49}" type="slidenum">
              <a:rPr lang="en-US" smtClean="0"/>
              <a:t>‹#›</a:t>
            </a:fld>
            <a:endParaRPr lang="en-US"/>
          </a:p>
        </p:txBody>
      </p:sp>
    </p:spTree>
    <p:extLst>
      <p:ext uri="{BB962C8B-B14F-4D97-AF65-F5344CB8AC3E}">
        <p14:creationId xmlns:p14="http://schemas.microsoft.com/office/powerpoint/2010/main" val="4008131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829604-0F6F-664B-8A59-D53AC5B16D49}" type="slidenum">
              <a:rPr lang="en-US" smtClean="0"/>
              <a:t>13</a:t>
            </a:fld>
            <a:endParaRPr lang="en-US"/>
          </a:p>
        </p:txBody>
      </p:sp>
    </p:spTree>
    <p:extLst>
      <p:ext uri="{BB962C8B-B14F-4D97-AF65-F5344CB8AC3E}">
        <p14:creationId xmlns:p14="http://schemas.microsoft.com/office/powerpoint/2010/main" val="2563262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74DECCB-7B4D-7C4B-B185-A46F14B0B325}" type="datetimeFigureOut">
              <a:rPr lang="en-US" smtClean="0"/>
              <a:t>17/12/18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6E3E6-5364-F248-8191-D9B3983B06A9}" type="slidenum">
              <a:rPr lang="en-US" smtClean="0"/>
              <a:t>‹#›</a:t>
            </a:fld>
            <a:endParaRPr lang="en-US"/>
          </a:p>
        </p:txBody>
      </p:sp>
    </p:spTree>
    <p:extLst>
      <p:ext uri="{BB962C8B-B14F-4D97-AF65-F5344CB8AC3E}">
        <p14:creationId xmlns:p14="http://schemas.microsoft.com/office/powerpoint/2010/main" val="2243348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4DECCB-7B4D-7C4B-B185-A46F14B0B325}" type="datetimeFigureOut">
              <a:rPr lang="en-US" smtClean="0"/>
              <a:t>17/12/18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6E3E6-5364-F248-8191-D9B3983B06A9}" type="slidenum">
              <a:rPr lang="en-US" smtClean="0"/>
              <a:t>‹#›</a:t>
            </a:fld>
            <a:endParaRPr lang="en-US"/>
          </a:p>
        </p:txBody>
      </p:sp>
    </p:spTree>
    <p:extLst>
      <p:ext uri="{BB962C8B-B14F-4D97-AF65-F5344CB8AC3E}">
        <p14:creationId xmlns:p14="http://schemas.microsoft.com/office/powerpoint/2010/main" val="254435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4DECCB-7B4D-7C4B-B185-A46F14B0B325}" type="datetimeFigureOut">
              <a:rPr lang="en-US" smtClean="0"/>
              <a:t>17/12/18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6E3E6-5364-F248-8191-D9B3983B06A9}" type="slidenum">
              <a:rPr lang="en-US" smtClean="0"/>
              <a:t>‹#›</a:t>
            </a:fld>
            <a:endParaRPr lang="en-US"/>
          </a:p>
        </p:txBody>
      </p:sp>
    </p:spTree>
    <p:extLst>
      <p:ext uri="{BB962C8B-B14F-4D97-AF65-F5344CB8AC3E}">
        <p14:creationId xmlns:p14="http://schemas.microsoft.com/office/powerpoint/2010/main" val="264159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4DECCB-7B4D-7C4B-B185-A46F14B0B325}" type="datetimeFigureOut">
              <a:rPr lang="en-US" smtClean="0"/>
              <a:t>17/12/18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6E3E6-5364-F248-8191-D9B3983B06A9}" type="slidenum">
              <a:rPr lang="en-US" smtClean="0"/>
              <a:t>‹#›</a:t>
            </a:fld>
            <a:endParaRPr lang="en-US"/>
          </a:p>
        </p:txBody>
      </p:sp>
    </p:spTree>
    <p:extLst>
      <p:ext uri="{BB962C8B-B14F-4D97-AF65-F5344CB8AC3E}">
        <p14:creationId xmlns:p14="http://schemas.microsoft.com/office/powerpoint/2010/main" val="3606800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4DECCB-7B4D-7C4B-B185-A46F14B0B325}" type="datetimeFigureOut">
              <a:rPr lang="en-US" smtClean="0"/>
              <a:t>17/12/18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6E3E6-5364-F248-8191-D9B3983B06A9}" type="slidenum">
              <a:rPr lang="en-US" smtClean="0"/>
              <a:t>‹#›</a:t>
            </a:fld>
            <a:endParaRPr lang="en-US"/>
          </a:p>
        </p:txBody>
      </p:sp>
    </p:spTree>
    <p:extLst>
      <p:ext uri="{BB962C8B-B14F-4D97-AF65-F5344CB8AC3E}">
        <p14:creationId xmlns:p14="http://schemas.microsoft.com/office/powerpoint/2010/main" val="2586246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4DECCB-7B4D-7C4B-B185-A46F14B0B325}" type="datetimeFigureOut">
              <a:rPr lang="en-US" smtClean="0"/>
              <a:t>17/12/18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46E3E6-5364-F248-8191-D9B3983B06A9}" type="slidenum">
              <a:rPr lang="en-US" smtClean="0"/>
              <a:t>‹#›</a:t>
            </a:fld>
            <a:endParaRPr lang="en-US"/>
          </a:p>
        </p:txBody>
      </p:sp>
    </p:spTree>
    <p:extLst>
      <p:ext uri="{BB962C8B-B14F-4D97-AF65-F5344CB8AC3E}">
        <p14:creationId xmlns:p14="http://schemas.microsoft.com/office/powerpoint/2010/main" val="2664056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4DECCB-7B4D-7C4B-B185-A46F14B0B325}" type="datetimeFigureOut">
              <a:rPr lang="en-US" smtClean="0"/>
              <a:t>17/12/18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46E3E6-5364-F248-8191-D9B3983B06A9}" type="slidenum">
              <a:rPr lang="en-US" smtClean="0"/>
              <a:t>‹#›</a:t>
            </a:fld>
            <a:endParaRPr lang="en-US"/>
          </a:p>
        </p:txBody>
      </p:sp>
    </p:spTree>
    <p:extLst>
      <p:ext uri="{BB962C8B-B14F-4D97-AF65-F5344CB8AC3E}">
        <p14:creationId xmlns:p14="http://schemas.microsoft.com/office/powerpoint/2010/main" val="3405478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4DECCB-7B4D-7C4B-B185-A46F14B0B325}" type="datetimeFigureOut">
              <a:rPr lang="en-US" smtClean="0"/>
              <a:t>17/12/18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46E3E6-5364-F248-8191-D9B3983B06A9}" type="slidenum">
              <a:rPr lang="en-US" smtClean="0"/>
              <a:t>‹#›</a:t>
            </a:fld>
            <a:endParaRPr lang="en-US"/>
          </a:p>
        </p:txBody>
      </p:sp>
    </p:spTree>
    <p:extLst>
      <p:ext uri="{BB962C8B-B14F-4D97-AF65-F5344CB8AC3E}">
        <p14:creationId xmlns:p14="http://schemas.microsoft.com/office/powerpoint/2010/main" val="51622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4DECCB-7B4D-7C4B-B185-A46F14B0B325}" type="datetimeFigureOut">
              <a:rPr lang="en-US" smtClean="0"/>
              <a:t>17/12/18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46E3E6-5364-F248-8191-D9B3983B06A9}" type="slidenum">
              <a:rPr lang="en-US" smtClean="0"/>
              <a:t>‹#›</a:t>
            </a:fld>
            <a:endParaRPr lang="en-US"/>
          </a:p>
        </p:txBody>
      </p:sp>
    </p:spTree>
    <p:extLst>
      <p:ext uri="{BB962C8B-B14F-4D97-AF65-F5344CB8AC3E}">
        <p14:creationId xmlns:p14="http://schemas.microsoft.com/office/powerpoint/2010/main" val="3722009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4DECCB-7B4D-7C4B-B185-A46F14B0B325}" type="datetimeFigureOut">
              <a:rPr lang="en-US" smtClean="0"/>
              <a:t>17/12/18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46E3E6-5364-F248-8191-D9B3983B06A9}" type="slidenum">
              <a:rPr lang="en-US" smtClean="0"/>
              <a:t>‹#›</a:t>
            </a:fld>
            <a:endParaRPr lang="en-US"/>
          </a:p>
        </p:txBody>
      </p:sp>
    </p:spTree>
    <p:extLst>
      <p:ext uri="{BB962C8B-B14F-4D97-AF65-F5344CB8AC3E}">
        <p14:creationId xmlns:p14="http://schemas.microsoft.com/office/powerpoint/2010/main" val="95559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4DECCB-7B4D-7C4B-B185-A46F14B0B325}" type="datetimeFigureOut">
              <a:rPr lang="en-US" smtClean="0"/>
              <a:t>17/12/18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46E3E6-5364-F248-8191-D9B3983B06A9}" type="slidenum">
              <a:rPr lang="en-US" smtClean="0"/>
              <a:t>‹#›</a:t>
            </a:fld>
            <a:endParaRPr lang="en-US"/>
          </a:p>
        </p:txBody>
      </p:sp>
    </p:spTree>
    <p:extLst>
      <p:ext uri="{BB962C8B-B14F-4D97-AF65-F5344CB8AC3E}">
        <p14:creationId xmlns:p14="http://schemas.microsoft.com/office/powerpoint/2010/main" val="12030659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4DECCB-7B4D-7C4B-B185-A46F14B0B325}" type="datetimeFigureOut">
              <a:rPr lang="en-US" smtClean="0"/>
              <a:t>17/12/18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6E3E6-5364-F248-8191-D9B3983B06A9}" type="slidenum">
              <a:rPr lang="en-US" smtClean="0"/>
              <a:t>‹#›</a:t>
            </a:fld>
            <a:endParaRPr lang="en-US"/>
          </a:p>
        </p:txBody>
      </p:sp>
    </p:spTree>
    <p:extLst>
      <p:ext uri="{BB962C8B-B14F-4D97-AF65-F5344CB8AC3E}">
        <p14:creationId xmlns:p14="http://schemas.microsoft.com/office/powerpoint/2010/main" val="4043661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hyperlink" Target="https://stackoverflow.com/" TargetMode="External"/><Relationship Id="rId4" Type="http://schemas.openxmlformats.org/officeDocument/2006/relationships/hyperlink" Target="https://radimrehurek.com/gensim/models/ldamodel.html" TargetMode="External"/><Relationship Id="rId1" Type="http://schemas.openxmlformats.org/officeDocument/2006/relationships/slideLayout" Target="../slideLayouts/slideLayout2.xml"/><Relationship Id="rId2" Type="http://schemas.openxmlformats.org/officeDocument/2006/relationships/hyperlink" Target="https://scikit-learn.org/stabl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FDC9A6-E7EC-3B4D-BDCF-65575888977A}"/>
              </a:ext>
            </a:extLst>
          </p:cNvPr>
          <p:cNvSpPr>
            <a:spLocks noGrp="1"/>
          </p:cNvSpPr>
          <p:nvPr>
            <p:ph type="title"/>
          </p:nvPr>
        </p:nvSpPr>
        <p:spPr/>
        <p:txBody>
          <a:bodyPr/>
          <a:lstStyle/>
          <a:p>
            <a:r>
              <a:rPr lang="en-US" dirty="0"/>
              <a:t>FAKE REVIEW DETECTION SYSTEM:</a:t>
            </a:r>
          </a:p>
        </p:txBody>
      </p:sp>
      <p:sp>
        <p:nvSpPr>
          <p:cNvPr id="3" name="Content Placeholder 2">
            <a:extLst>
              <a:ext uri="{FF2B5EF4-FFF2-40B4-BE49-F238E27FC236}">
                <a16:creationId xmlns:a16="http://schemas.microsoft.com/office/drawing/2014/main" xmlns="" id="{8A7FA82B-5FBA-0140-801D-C4628DC80893}"/>
              </a:ext>
            </a:extLst>
          </p:cNvPr>
          <p:cNvSpPr>
            <a:spLocks noGrp="1"/>
          </p:cNvSpPr>
          <p:nvPr>
            <p:ph idx="1"/>
          </p:nvPr>
        </p:nvSpPr>
        <p:spPr>
          <a:xfrm>
            <a:off x="457200" y="1417638"/>
            <a:ext cx="8229600" cy="4949190"/>
          </a:xfrm>
        </p:spPr>
        <p:txBody>
          <a:bodyPr>
            <a:normAutofit fontScale="25000" lnSpcReduction="20000"/>
          </a:bodyPr>
          <a:lstStyle/>
          <a:p>
            <a:pPr marL="0" indent="0">
              <a:buNone/>
            </a:pPr>
            <a:endParaRPr lang="en-US" sz="5600" b="1" dirty="0"/>
          </a:p>
          <a:p>
            <a:pPr marL="0" indent="0">
              <a:buNone/>
            </a:pPr>
            <a:endParaRPr lang="en-US" sz="5600" b="1" dirty="0"/>
          </a:p>
          <a:p>
            <a:pPr marL="0" indent="0">
              <a:buNone/>
            </a:pPr>
            <a:r>
              <a:rPr lang="en-US" sz="6400" b="1" dirty="0"/>
              <a:t>Background –</a:t>
            </a:r>
            <a:br>
              <a:rPr lang="en-US" sz="6400" b="1" dirty="0"/>
            </a:br>
            <a:endParaRPr lang="en-US" sz="6400" dirty="0"/>
          </a:p>
          <a:p>
            <a:pPr marL="0" indent="0">
              <a:buNone/>
            </a:pPr>
            <a:r>
              <a:rPr lang="en-US" sz="6400" dirty="0"/>
              <a:t>In the online ecosystem with minimal personal interaction, reviews enable the customer to take an informed decision and learn from others experiences. As every thing has its pros and cons, these days’ competitors have misused the review system to create fake reviews and drive customers in misinformed decisions.</a:t>
            </a:r>
          </a:p>
          <a:p>
            <a:pPr marL="0" indent="0">
              <a:buNone/>
            </a:pPr>
            <a:r>
              <a:rPr lang="en-US" sz="6400" dirty="0"/>
              <a:t>It usually happens when there is cut throat completion for a single product like AUTO Insurance. There are</a:t>
            </a:r>
          </a:p>
          <a:p>
            <a:pPr marL="0" indent="0">
              <a:buNone/>
            </a:pPr>
            <a:r>
              <a:rPr lang="en-US" sz="6400" dirty="0"/>
              <a:t>approx. 2K AUTO insurance companies providing almost similar features to the customers with similar rates.</a:t>
            </a:r>
          </a:p>
          <a:p>
            <a:pPr marL="0" indent="0">
              <a:buNone/>
            </a:pPr>
            <a:r>
              <a:rPr lang="en-US" sz="6400" dirty="0"/>
              <a:t/>
            </a:r>
            <a:br>
              <a:rPr lang="en-US" sz="6400" dirty="0"/>
            </a:br>
            <a:endParaRPr lang="en-US" sz="6400" dirty="0"/>
          </a:p>
          <a:p>
            <a:pPr marL="0" indent="0">
              <a:buNone/>
            </a:pPr>
            <a:r>
              <a:rPr lang="en-US" sz="6400" b="1" dirty="0"/>
              <a:t>Target Domain </a:t>
            </a:r>
            <a:r>
              <a:rPr lang="en-US" sz="6400" dirty="0"/>
              <a:t>– </a:t>
            </a:r>
          </a:p>
          <a:p>
            <a:pPr marL="0" indent="0">
              <a:buNone/>
            </a:pPr>
            <a:endParaRPr lang="en-US" sz="6400" dirty="0"/>
          </a:p>
          <a:p>
            <a:pPr marL="0" indent="0">
              <a:buNone/>
            </a:pPr>
            <a:r>
              <a:rPr lang="en-US" sz="6400" dirty="0"/>
              <a:t>Insurance Industry</a:t>
            </a:r>
          </a:p>
          <a:p>
            <a:pPr marL="0" indent="0">
              <a:buNone/>
            </a:pPr>
            <a:r>
              <a:rPr lang="en-US" sz="5600" dirty="0"/>
              <a:t/>
            </a:r>
            <a:br>
              <a:rPr lang="en-US" sz="5600" dirty="0"/>
            </a:br>
            <a:endParaRPr lang="en-US" sz="5600" dirty="0"/>
          </a:p>
          <a:p>
            <a:pPr marL="0" indent="0">
              <a:buNone/>
            </a:pPr>
            <a:r>
              <a:rPr lang="en-US" sz="5600" dirty="0"/>
              <a:t/>
            </a:r>
            <a:br>
              <a:rPr lang="en-US" sz="5600" dirty="0"/>
            </a:br>
            <a:endParaRPr lang="en-US" sz="5600" dirty="0"/>
          </a:p>
          <a:p>
            <a:endParaRPr lang="en-US" dirty="0"/>
          </a:p>
        </p:txBody>
      </p:sp>
    </p:spTree>
    <p:extLst>
      <p:ext uri="{BB962C8B-B14F-4D97-AF65-F5344CB8AC3E}">
        <p14:creationId xmlns:p14="http://schemas.microsoft.com/office/powerpoint/2010/main" val="2707112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a:t>
            </a:r>
          </a:p>
        </p:txBody>
      </p:sp>
      <p:sp>
        <p:nvSpPr>
          <p:cNvPr id="3" name="Content Placeholder 2"/>
          <p:cNvSpPr>
            <a:spLocks noGrp="1"/>
          </p:cNvSpPr>
          <p:nvPr>
            <p:ph idx="1"/>
          </p:nvPr>
        </p:nvSpPr>
        <p:spPr/>
        <p:txBody>
          <a:bodyPr>
            <a:normAutofit fontScale="47500" lnSpcReduction="20000"/>
          </a:bodyPr>
          <a:lstStyle/>
          <a:p>
            <a:pPr marL="0" indent="0">
              <a:buNone/>
            </a:pPr>
            <a:r>
              <a:rPr lang="en-US" sz="3800" b="1" dirty="0"/>
              <a:t>Build the classifier using Random Forest model:</a:t>
            </a:r>
          </a:p>
          <a:p>
            <a:pPr marL="0" indent="0">
              <a:buNone/>
            </a:pPr>
            <a:endParaRPr lang="en-US" dirty="0"/>
          </a:p>
          <a:p>
            <a:pPr marL="0" indent="0">
              <a:buNone/>
            </a:pPr>
            <a:r>
              <a:rPr lang="en-US" b="1" dirty="0"/>
              <a:t>Random Forest – </a:t>
            </a:r>
          </a:p>
          <a:p>
            <a:pPr marL="0" indent="0">
              <a:buNone/>
            </a:pPr>
            <a:endParaRPr lang="en-US" dirty="0"/>
          </a:p>
          <a:p>
            <a:pPr marL="0" indent="0">
              <a:buNone/>
            </a:pPr>
            <a:r>
              <a:rPr lang="en-US" dirty="0"/>
              <a:t>Random forest is a supervised learning algorithm. It can be used for both classification and regression. A forest is comprised of trees. It is said that the more trees it has, the more robust a forest is. Similarly the Random forest algorithm decision trees are created using the sample data and by means of voting the decision are made.</a:t>
            </a:r>
          </a:p>
          <a:p>
            <a:pPr marL="0" indent="0">
              <a:buNone/>
            </a:pPr>
            <a:r>
              <a:rPr lang="en-US" dirty="0"/>
              <a:t> </a:t>
            </a:r>
          </a:p>
          <a:p>
            <a:pPr marL="0" indent="0">
              <a:buNone/>
            </a:pPr>
            <a:r>
              <a:rPr lang="en-US" dirty="0"/>
              <a:t>In our case, each review is categorized into fake or true by human beings based on various factors. This process is similar to a decision tree. Now these decisions tree outputs are collected and the final categorization is done based on voting process. This process is basically based on divide and conquers where each decision tree is made on randomly split dataset.</a:t>
            </a:r>
          </a:p>
          <a:p>
            <a:pPr marL="0" indent="0">
              <a:buNone/>
            </a:pPr>
            <a:r>
              <a:rPr lang="en-US" dirty="0"/>
              <a:t> </a:t>
            </a:r>
          </a:p>
          <a:p>
            <a:pPr marL="0" indent="0">
              <a:buNone/>
            </a:pPr>
            <a:r>
              <a:rPr lang="en-US" dirty="0"/>
              <a:t>It generates the decision trees on already categorized data, which is termed as random forest, more the sample data or denser the forest is, more the probability of getting the accurate results. Each tree depends upon its own selection criteria of variables and final voting decides the winner. In case of regression, average of all the voting is considered as the final result.</a:t>
            </a:r>
          </a:p>
          <a:p>
            <a:pPr marL="0" indent="0">
              <a:buNone/>
            </a:pPr>
            <a:endParaRPr lang="en-US" dirty="0"/>
          </a:p>
        </p:txBody>
      </p:sp>
      <p:pic>
        <p:nvPicPr>
          <p:cNvPr id="6" name="Picture 5">
            <a:extLst>
              <a:ext uri="{FF2B5EF4-FFF2-40B4-BE49-F238E27FC236}">
                <a16:creationId xmlns:a16="http://schemas.microsoft.com/office/drawing/2014/main" xmlns="" id="{E988A1A1-CA92-5A44-B0FD-7C389F8E0709}"/>
              </a:ext>
            </a:extLst>
          </p:cNvPr>
          <p:cNvPicPr>
            <a:picLocks noChangeAspect="1"/>
          </p:cNvPicPr>
          <p:nvPr/>
        </p:nvPicPr>
        <p:blipFill>
          <a:blip r:embed="rId2"/>
          <a:stretch>
            <a:fillRect/>
          </a:stretch>
        </p:blipFill>
        <p:spPr>
          <a:xfrm>
            <a:off x="6457950" y="5159693"/>
            <a:ext cx="2147569" cy="1607049"/>
          </a:xfrm>
          <a:prstGeom prst="rect">
            <a:avLst/>
          </a:prstGeom>
        </p:spPr>
      </p:pic>
    </p:spTree>
    <p:extLst>
      <p:ext uri="{BB962C8B-B14F-4D97-AF65-F5344CB8AC3E}">
        <p14:creationId xmlns:p14="http://schemas.microsoft.com/office/powerpoint/2010/main" val="3221109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a:t>
            </a:r>
          </a:p>
        </p:txBody>
      </p:sp>
      <p:sp>
        <p:nvSpPr>
          <p:cNvPr id="3" name="Content Placeholder 2"/>
          <p:cNvSpPr>
            <a:spLocks noGrp="1"/>
          </p:cNvSpPr>
          <p:nvPr>
            <p:ph idx="1"/>
          </p:nvPr>
        </p:nvSpPr>
        <p:spPr/>
        <p:txBody>
          <a:bodyPr>
            <a:normAutofit/>
          </a:bodyPr>
          <a:lstStyle/>
          <a:p>
            <a:pPr marL="0" indent="0">
              <a:buNone/>
            </a:pPr>
            <a:endParaRPr lang="en-US" dirty="0"/>
          </a:p>
          <a:p>
            <a:endParaRPr lang="en-US" dirty="0"/>
          </a:p>
        </p:txBody>
      </p:sp>
      <p:pic>
        <p:nvPicPr>
          <p:cNvPr id="5" name="Picture 4">
            <a:extLst>
              <a:ext uri="{FF2B5EF4-FFF2-40B4-BE49-F238E27FC236}">
                <a16:creationId xmlns:a16="http://schemas.microsoft.com/office/drawing/2014/main" xmlns="" id="{222E17B0-1DD9-CB40-903D-93E762B8D4BF}"/>
              </a:ext>
            </a:extLst>
          </p:cNvPr>
          <p:cNvPicPr>
            <a:picLocks noChangeAspect="1"/>
          </p:cNvPicPr>
          <p:nvPr/>
        </p:nvPicPr>
        <p:blipFill>
          <a:blip r:embed="rId2"/>
          <a:stretch>
            <a:fillRect/>
          </a:stretch>
        </p:blipFill>
        <p:spPr>
          <a:xfrm>
            <a:off x="998105" y="2712561"/>
            <a:ext cx="3573895" cy="2301240"/>
          </a:xfrm>
          <a:prstGeom prst="rect">
            <a:avLst/>
          </a:prstGeom>
        </p:spPr>
      </p:pic>
      <p:sp>
        <p:nvSpPr>
          <p:cNvPr id="6" name="TextBox 5">
            <a:extLst>
              <a:ext uri="{FF2B5EF4-FFF2-40B4-BE49-F238E27FC236}">
                <a16:creationId xmlns:a16="http://schemas.microsoft.com/office/drawing/2014/main" xmlns="" id="{C2F0A07E-0F5D-9F4B-B886-54A8C9817E48}"/>
              </a:ext>
            </a:extLst>
          </p:cNvPr>
          <p:cNvSpPr txBox="1"/>
          <p:nvPr/>
        </p:nvSpPr>
        <p:spPr>
          <a:xfrm>
            <a:off x="937260" y="1417638"/>
            <a:ext cx="7985776" cy="1477328"/>
          </a:xfrm>
          <a:prstGeom prst="rect">
            <a:avLst/>
          </a:prstGeom>
          <a:noFill/>
        </p:spPr>
        <p:txBody>
          <a:bodyPr wrap="none" rtlCol="0">
            <a:spAutoFit/>
          </a:bodyPr>
          <a:lstStyle/>
          <a:p>
            <a:r>
              <a:rPr lang="en-US" dirty="0"/>
              <a:t>Decision trees based on randomly selected variables:</a:t>
            </a:r>
          </a:p>
          <a:p>
            <a:r>
              <a:rPr lang="en-US" dirty="0"/>
              <a:t>The blue leg participates in decision making based on the features. </a:t>
            </a:r>
          </a:p>
          <a:p>
            <a:r>
              <a:rPr lang="en-US" dirty="0"/>
              <a:t>Similarly, for the next decision tree, a different set of variables are selected and this</a:t>
            </a:r>
          </a:p>
          <a:p>
            <a:r>
              <a:rPr lang="en-US" dirty="0"/>
              <a:t>process goes on until n times. (Below is the depiction of 3 such decision trees)</a:t>
            </a:r>
          </a:p>
          <a:p>
            <a:endParaRPr lang="en-US" dirty="0"/>
          </a:p>
        </p:txBody>
      </p:sp>
      <p:pic>
        <p:nvPicPr>
          <p:cNvPr id="8" name="Picture 7">
            <a:extLst>
              <a:ext uri="{FF2B5EF4-FFF2-40B4-BE49-F238E27FC236}">
                <a16:creationId xmlns:a16="http://schemas.microsoft.com/office/drawing/2014/main" xmlns="" id="{6DED8BDD-7552-F745-94CB-27B3A6AA88F0}"/>
              </a:ext>
            </a:extLst>
          </p:cNvPr>
          <p:cNvPicPr>
            <a:picLocks noChangeAspect="1"/>
          </p:cNvPicPr>
          <p:nvPr/>
        </p:nvPicPr>
        <p:blipFill>
          <a:blip r:embed="rId3"/>
          <a:stretch>
            <a:fillRect/>
          </a:stretch>
        </p:blipFill>
        <p:spPr>
          <a:xfrm>
            <a:off x="5165454" y="2722504"/>
            <a:ext cx="3132977" cy="2326282"/>
          </a:xfrm>
          <a:prstGeom prst="rect">
            <a:avLst/>
          </a:prstGeom>
        </p:spPr>
      </p:pic>
      <p:pic>
        <p:nvPicPr>
          <p:cNvPr id="10" name="Picture 9">
            <a:extLst>
              <a:ext uri="{FF2B5EF4-FFF2-40B4-BE49-F238E27FC236}">
                <a16:creationId xmlns:a16="http://schemas.microsoft.com/office/drawing/2014/main" xmlns="" id="{6B6A8563-30F5-C045-926E-110234314496}"/>
              </a:ext>
            </a:extLst>
          </p:cNvPr>
          <p:cNvPicPr>
            <a:picLocks noChangeAspect="1"/>
          </p:cNvPicPr>
          <p:nvPr/>
        </p:nvPicPr>
        <p:blipFill>
          <a:blip r:embed="rId4"/>
          <a:stretch>
            <a:fillRect/>
          </a:stretch>
        </p:blipFill>
        <p:spPr>
          <a:xfrm>
            <a:off x="3082231" y="4831756"/>
            <a:ext cx="3352131" cy="1878489"/>
          </a:xfrm>
          <a:prstGeom prst="rect">
            <a:avLst/>
          </a:prstGeom>
        </p:spPr>
      </p:pic>
    </p:spTree>
    <p:extLst>
      <p:ext uri="{BB962C8B-B14F-4D97-AF65-F5344CB8AC3E}">
        <p14:creationId xmlns:p14="http://schemas.microsoft.com/office/powerpoint/2010/main" val="1618789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CD786-3AAB-5E4F-AD3D-3F4FCCE966D4}"/>
              </a:ext>
            </a:extLst>
          </p:cNvPr>
          <p:cNvSpPr>
            <a:spLocks noGrp="1"/>
          </p:cNvSpPr>
          <p:nvPr>
            <p:ph type="title"/>
          </p:nvPr>
        </p:nvSpPr>
        <p:spPr/>
        <p:txBody>
          <a:bodyPr/>
          <a:lstStyle/>
          <a:p>
            <a:r>
              <a:rPr lang="en-US" dirty="0"/>
              <a:t>Step 3:</a:t>
            </a:r>
          </a:p>
        </p:txBody>
      </p:sp>
      <p:sp>
        <p:nvSpPr>
          <p:cNvPr id="3" name="Content Placeholder 2">
            <a:extLst>
              <a:ext uri="{FF2B5EF4-FFF2-40B4-BE49-F238E27FC236}">
                <a16:creationId xmlns:a16="http://schemas.microsoft.com/office/drawing/2014/main" xmlns="" id="{307A53D9-495A-2340-AF71-454DED674B83}"/>
              </a:ext>
            </a:extLst>
          </p:cNvPr>
          <p:cNvSpPr>
            <a:spLocks noGrp="1"/>
          </p:cNvSpPr>
          <p:nvPr>
            <p:ph idx="1"/>
          </p:nvPr>
        </p:nvSpPr>
        <p:spPr/>
        <p:txBody>
          <a:bodyPr/>
          <a:lstStyle/>
          <a:p>
            <a:pPr marL="0" indent="0">
              <a:buNone/>
            </a:pPr>
            <a:endParaRPr lang="en-US" sz="1500" b="1" dirty="0"/>
          </a:p>
          <a:p>
            <a:pPr marL="0" indent="0">
              <a:buNone/>
            </a:pPr>
            <a:r>
              <a:rPr lang="en-US" sz="1500" b="1" dirty="0"/>
              <a:t>Model evaluation:</a:t>
            </a:r>
          </a:p>
          <a:p>
            <a:pPr marL="0" indent="0">
              <a:buNone/>
            </a:pPr>
            <a:endParaRPr lang="en-US" sz="1500" b="1" dirty="0"/>
          </a:p>
          <a:p>
            <a:pPr marL="0" indent="0">
              <a:buNone/>
            </a:pPr>
            <a:r>
              <a:rPr lang="en-US" sz="1500" dirty="0"/>
              <a:t>On evaluating the Random Forest model using the predict function, we could achieve the accuracy of 46%. Since we created the source data manually with the help of </a:t>
            </a:r>
            <a:r>
              <a:rPr lang="en-US" sz="1500" dirty="0" smtClean="0"/>
              <a:t>our friends</a:t>
            </a:r>
            <a:r>
              <a:rPr lang="en-US" sz="1500" dirty="0"/>
              <a:t>, we </a:t>
            </a:r>
            <a:r>
              <a:rPr lang="en-US" sz="1500" dirty="0" smtClean="0"/>
              <a:t>could only </a:t>
            </a:r>
            <a:r>
              <a:rPr lang="en-US" sz="1500" dirty="0"/>
              <a:t>manage creating 70 </a:t>
            </a:r>
            <a:r>
              <a:rPr lang="en-US" sz="1500" dirty="0" smtClean="0"/>
              <a:t>data entries</a:t>
            </a:r>
            <a:r>
              <a:rPr lang="en-US" sz="1500" dirty="0" smtClean="0"/>
              <a:t>. </a:t>
            </a:r>
            <a:r>
              <a:rPr lang="en-US" sz="1500" dirty="0"/>
              <a:t>We are confident that the  accuracy </a:t>
            </a:r>
            <a:r>
              <a:rPr lang="en-US" sz="1500" dirty="0" smtClean="0"/>
              <a:t>would increase </a:t>
            </a:r>
            <a:r>
              <a:rPr lang="en-US" sz="1500" dirty="0"/>
              <a:t>as we get more data </a:t>
            </a:r>
            <a:r>
              <a:rPr lang="en-US" sz="1500" dirty="0" smtClean="0"/>
              <a:t>entries.</a:t>
            </a:r>
            <a:endParaRPr lang="en-US" sz="1500" dirty="0"/>
          </a:p>
          <a:p>
            <a:pPr marL="0" indent="0">
              <a:buNone/>
            </a:pPr>
            <a:endParaRPr lang="en-US" sz="1500" dirty="0"/>
          </a:p>
          <a:p>
            <a:pPr marL="0" indent="0">
              <a:buNone/>
            </a:pPr>
            <a:r>
              <a:rPr lang="en-US" sz="1500" dirty="0"/>
              <a:t>References –</a:t>
            </a:r>
          </a:p>
          <a:p>
            <a:pPr marL="0" indent="0">
              <a:buNone/>
            </a:pPr>
            <a:r>
              <a:rPr lang="en-US" sz="1500" dirty="0">
                <a:hlinkClick r:id="rId2"/>
              </a:rPr>
              <a:t>https://scikit-learn.org/stable/</a:t>
            </a:r>
            <a:endParaRPr lang="en-US" sz="1500" dirty="0"/>
          </a:p>
          <a:p>
            <a:pPr marL="0" indent="0">
              <a:buNone/>
            </a:pPr>
            <a:r>
              <a:rPr lang="en-US" sz="1500" dirty="0">
                <a:hlinkClick r:id="rId3"/>
              </a:rPr>
              <a:t>https://stackoverflow.com</a:t>
            </a:r>
            <a:endParaRPr lang="en-US" sz="1500" dirty="0"/>
          </a:p>
          <a:p>
            <a:pPr marL="0" indent="0">
              <a:buNone/>
            </a:pPr>
            <a:r>
              <a:rPr lang="en-US" sz="1500" dirty="0">
                <a:hlinkClick r:id="rId4"/>
              </a:rPr>
              <a:t>https://radimrehurek.com/gensim/models/ldamodel.html</a:t>
            </a:r>
            <a:endParaRPr lang="en-US" sz="1500" dirty="0"/>
          </a:p>
          <a:p>
            <a:pPr marL="0" indent="0">
              <a:buNone/>
            </a:pPr>
            <a:endParaRPr lang="en-US" sz="1500" dirty="0"/>
          </a:p>
          <a:p>
            <a:pPr marL="0" indent="0">
              <a:buNone/>
            </a:pPr>
            <a:endParaRPr lang="en-US" sz="1500" dirty="0"/>
          </a:p>
        </p:txBody>
      </p:sp>
    </p:spTree>
    <p:extLst>
      <p:ext uri="{BB962C8B-B14F-4D97-AF65-F5344CB8AC3E}">
        <p14:creationId xmlns:p14="http://schemas.microsoft.com/office/powerpoint/2010/main" val="4133218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2F1DE-0612-9243-A307-7B8D8F91D407}"/>
              </a:ext>
            </a:extLst>
          </p:cNvPr>
          <p:cNvSpPr>
            <a:spLocks noGrp="1"/>
          </p:cNvSpPr>
          <p:nvPr>
            <p:ph type="title"/>
          </p:nvPr>
        </p:nvSpPr>
        <p:spPr/>
        <p:txBody>
          <a:bodyPr/>
          <a:lstStyle/>
          <a:p>
            <a:r>
              <a:rPr lang="en-US" dirty="0"/>
              <a:t>Running the code:</a:t>
            </a:r>
          </a:p>
        </p:txBody>
      </p:sp>
      <p:sp>
        <p:nvSpPr>
          <p:cNvPr id="3" name="Content Placeholder 2">
            <a:extLst>
              <a:ext uri="{FF2B5EF4-FFF2-40B4-BE49-F238E27FC236}">
                <a16:creationId xmlns:a16="http://schemas.microsoft.com/office/drawing/2014/main" xmlns="" id="{C056A5D1-DE1B-9048-B86B-52ED2A5B9C9A}"/>
              </a:ext>
            </a:extLst>
          </p:cNvPr>
          <p:cNvSpPr>
            <a:spLocks noGrp="1"/>
          </p:cNvSpPr>
          <p:nvPr>
            <p:ph idx="1"/>
          </p:nvPr>
        </p:nvSpPr>
        <p:spPr/>
        <p:txBody>
          <a:bodyPr>
            <a:normAutofit/>
          </a:bodyPr>
          <a:lstStyle/>
          <a:p>
            <a:r>
              <a:rPr lang="en-US" sz="1900" dirty="0"/>
              <a:t>Make sure you have python version 3 or higher </a:t>
            </a:r>
          </a:p>
          <a:p>
            <a:pPr marL="0"/>
            <a:r>
              <a:rPr lang="en-US" sz="1900" dirty="0"/>
              <a:t>Download the training dataset and place it in two separate directories in root  	folder  as - </a:t>
            </a:r>
            <a:r>
              <a:rPr lang="en-US" sz="1900" dirty="0" err="1"/>
              <a:t>train_negative</a:t>
            </a:r>
            <a:r>
              <a:rPr lang="en-US" sz="1900" dirty="0"/>
              <a:t> and </a:t>
            </a:r>
            <a:r>
              <a:rPr lang="en-US" sz="1900" dirty="0" err="1"/>
              <a:t>train_positive</a:t>
            </a:r>
            <a:r>
              <a:rPr lang="en-US" sz="1900" dirty="0"/>
              <a:t>  </a:t>
            </a:r>
          </a:p>
          <a:p>
            <a:pPr marL="0"/>
            <a:r>
              <a:rPr lang="en-US" sz="1900" dirty="0"/>
              <a:t>Import all the Python libraries.</a:t>
            </a:r>
          </a:p>
          <a:p>
            <a:pPr marL="0"/>
            <a:r>
              <a:rPr lang="en-US" sz="1900" dirty="0"/>
              <a:t>Download the NTK lookups - </a:t>
            </a:r>
            <a:r>
              <a:rPr lang="en-US" sz="1900" dirty="0" err="1"/>
              <a:t>WordNetLemmatizer</a:t>
            </a:r>
            <a:endParaRPr lang="en-US" sz="1900" dirty="0"/>
          </a:p>
          <a:p>
            <a:r>
              <a:rPr lang="en-US" sz="1900" dirty="0"/>
              <a:t>Run the attached train_reviews_version11.py file.</a:t>
            </a:r>
          </a:p>
          <a:p>
            <a:r>
              <a:rPr lang="en-US" sz="1900" dirty="0"/>
              <a:t>Reviews can be modified under the </a:t>
            </a:r>
            <a:r>
              <a:rPr lang="en-US" sz="1900" dirty="0" err="1"/>
              <a:t>train_positive</a:t>
            </a:r>
            <a:r>
              <a:rPr lang="en-US" sz="1900" dirty="0"/>
              <a:t> and </a:t>
            </a:r>
            <a:r>
              <a:rPr lang="en-US" sz="1900" dirty="0" err="1"/>
              <a:t>train_negative</a:t>
            </a:r>
            <a:r>
              <a:rPr lang="en-US" sz="1900" dirty="0"/>
              <a:t> directories .Please make sure to follow the naming conventions.</a:t>
            </a:r>
          </a:p>
        </p:txBody>
      </p:sp>
    </p:spTree>
    <p:extLst>
      <p:ext uri="{BB962C8B-B14F-4D97-AF65-F5344CB8AC3E}">
        <p14:creationId xmlns:p14="http://schemas.microsoft.com/office/powerpoint/2010/main" val="2008741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B3D7EF-A389-014C-9F90-2ADEB0138634}"/>
              </a:ext>
            </a:extLst>
          </p:cNvPr>
          <p:cNvSpPr>
            <a:spLocks noGrp="1"/>
          </p:cNvSpPr>
          <p:nvPr>
            <p:ph type="title"/>
          </p:nvPr>
        </p:nvSpPr>
        <p:spPr>
          <a:xfrm>
            <a:off x="525780" y="2834958"/>
            <a:ext cx="8229600" cy="1143000"/>
          </a:xfrm>
        </p:spPr>
        <p:txBody>
          <a:bodyPr/>
          <a:lstStyle/>
          <a:p>
            <a:r>
              <a:rPr lang="en-US" dirty="0"/>
              <a:t>Thanks!!</a:t>
            </a:r>
          </a:p>
        </p:txBody>
      </p:sp>
    </p:spTree>
    <p:extLst>
      <p:ext uri="{BB962C8B-B14F-4D97-AF65-F5344CB8AC3E}">
        <p14:creationId xmlns:p14="http://schemas.microsoft.com/office/powerpoint/2010/main" val="4054541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A7D9A50-F294-6D49-B3B0-8CE73A4D6D96}"/>
              </a:ext>
            </a:extLst>
          </p:cNvPr>
          <p:cNvSpPr>
            <a:spLocks noGrp="1"/>
          </p:cNvSpPr>
          <p:nvPr>
            <p:ph idx="1"/>
          </p:nvPr>
        </p:nvSpPr>
        <p:spPr>
          <a:xfrm>
            <a:off x="468630" y="1165860"/>
            <a:ext cx="8229600" cy="4777740"/>
          </a:xfrm>
        </p:spPr>
        <p:txBody>
          <a:bodyPr>
            <a:normAutofit lnSpcReduction="10000"/>
          </a:bodyPr>
          <a:lstStyle/>
          <a:p>
            <a:pPr marL="0" indent="0">
              <a:buNone/>
            </a:pPr>
            <a:endParaRPr lang="en-US" sz="1500" b="1" dirty="0"/>
          </a:p>
          <a:p>
            <a:pPr marL="0" indent="0">
              <a:buNone/>
            </a:pPr>
            <a:r>
              <a:rPr lang="en-US" sz="1600" b="1" dirty="0"/>
              <a:t>Need –</a:t>
            </a:r>
            <a:endParaRPr lang="en-US" sz="1600" dirty="0"/>
          </a:p>
          <a:p>
            <a:pPr marL="0" indent="0">
              <a:buNone/>
            </a:pPr>
            <a:r>
              <a:rPr lang="en-US" sz="1600" dirty="0"/>
              <a:t>There is not yet a detection system for insurance industry today. We come from an insurance background and according to a survey 80% people trust online reviews blindly.</a:t>
            </a:r>
            <a:endParaRPr lang="en-US" sz="1600" b="1" dirty="0"/>
          </a:p>
          <a:p>
            <a:pPr marL="0" indent="0">
              <a:buNone/>
            </a:pPr>
            <a:endParaRPr lang="en-US" sz="1600" b="1" dirty="0"/>
          </a:p>
          <a:p>
            <a:pPr marL="0" indent="0">
              <a:buNone/>
            </a:pPr>
            <a:r>
              <a:rPr lang="en-US" sz="1600" b="1" dirty="0"/>
              <a:t>Objective –</a:t>
            </a:r>
            <a:endParaRPr lang="en-US" sz="1600" dirty="0"/>
          </a:p>
          <a:p>
            <a:pPr marL="0" indent="0">
              <a:buNone/>
            </a:pPr>
            <a:r>
              <a:rPr lang="en-US" sz="1600" dirty="0"/>
              <a:t>To classify and rank the reviews based on their authenticity using natural language processing  .</a:t>
            </a:r>
          </a:p>
          <a:p>
            <a:pPr marL="0" indent="0">
              <a:buNone/>
            </a:pPr>
            <a:r>
              <a:rPr lang="en-US" sz="1600" dirty="0"/>
              <a:t/>
            </a:r>
            <a:br>
              <a:rPr lang="en-US" sz="1600" dirty="0"/>
            </a:br>
            <a:r>
              <a:rPr lang="en-US" sz="1600" b="1" dirty="0"/>
              <a:t>Target Audience –</a:t>
            </a:r>
            <a:endParaRPr lang="en-US" sz="1600" dirty="0"/>
          </a:p>
          <a:p>
            <a:pPr marL="0" indent="0">
              <a:buNone/>
            </a:pPr>
            <a:r>
              <a:rPr lang="en-US" sz="1600" dirty="0"/>
              <a:t>This tool can be help alert the online shopping savvies to rely only on genuine reviews by giving the probability of a review being fake</a:t>
            </a:r>
          </a:p>
          <a:p>
            <a:pPr marL="0" indent="0">
              <a:buNone/>
            </a:pPr>
            <a:endParaRPr lang="en-US" sz="1600" b="1" dirty="0"/>
          </a:p>
          <a:p>
            <a:pPr marL="0" indent="0">
              <a:buNone/>
            </a:pPr>
            <a:r>
              <a:rPr lang="en-US" sz="1600" b="1" dirty="0"/>
              <a:t>Language Used –</a:t>
            </a:r>
          </a:p>
          <a:p>
            <a:pPr marL="0" indent="0">
              <a:buNone/>
            </a:pPr>
            <a:r>
              <a:rPr lang="en-US" sz="1600" dirty="0"/>
              <a:t>Python 3</a:t>
            </a:r>
          </a:p>
          <a:p>
            <a:pPr marL="0" indent="0">
              <a:buNone/>
            </a:pPr>
            <a:endParaRPr lang="en-US" sz="1600" dirty="0"/>
          </a:p>
          <a:p>
            <a:pPr marL="0" indent="0">
              <a:buNone/>
            </a:pPr>
            <a:r>
              <a:rPr lang="en-US" sz="1600" b="1" dirty="0"/>
              <a:t>Platform Used –</a:t>
            </a:r>
          </a:p>
          <a:p>
            <a:pPr marL="0" indent="0">
              <a:buNone/>
            </a:pPr>
            <a:r>
              <a:rPr lang="en-US" sz="1600" dirty="0" err="1"/>
              <a:t>Jupyter</a:t>
            </a:r>
            <a:r>
              <a:rPr lang="en-US" sz="1600" dirty="0"/>
              <a:t> Notebook</a:t>
            </a:r>
          </a:p>
          <a:p>
            <a:endParaRPr lang="en-US" dirty="0"/>
          </a:p>
        </p:txBody>
      </p:sp>
      <p:sp>
        <p:nvSpPr>
          <p:cNvPr id="4" name="Title 1">
            <a:extLst>
              <a:ext uri="{FF2B5EF4-FFF2-40B4-BE49-F238E27FC236}">
                <a16:creationId xmlns:a16="http://schemas.microsoft.com/office/drawing/2014/main" xmlns="" id="{25D4C4D8-499F-7F4B-9E7E-B14C9D69FD43}"/>
              </a:ext>
            </a:extLst>
          </p:cNvPr>
          <p:cNvSpPr>
            <a:spLocks noGrp="1"/>
          </p:cNvSpPr>
          <p:nvPr>
            <p:ph type="title"/>
          </p:nvPr>
        </p:nvSpPr>
        <p:spPr>
          <a:xfrm>
            <a:off x="457200" y="274638"/>
            <a:ext cx="8229600" cy="1143000"/>
          </a:xfrm>
        </p:spPr>
        <p:txBody>
          <a:bodyPr/>
          <a:lstStyle/>
          <a:p>
            <a:r>
              <a:rPr lang="en-US" dirty="0"/>
              <a:t>FAKE REVIEW DETECTION SYSTEM:</a:t>
            </a:r>
          </a:p>
        </p:txBody>
      </p:sp>
    </p:spTree>
    <p:extLst>
      <p:ext uri="{BB962C8B-B14F-4D97-AF65-F5344CB8AC3E}">
        <p14:creationId xmlns:p14="http://schemas.microsoft.com/office/powerpoint/2010/main" val="1711338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B1CAA6-7B57-5B41-AFAF-01C670E92925}"/>
              </a:ext>
            </a:extLst>
          </p:cNvPr>
          <p:cNvSpPr>
            <a:spLocks noGrp="1"/>
          </p:cNvSpPr>
          <p:nvPr>
            <p:ph type="title"/>
          </p:nvPr>
        </p:nvSpPr>
        <p:spPr/>
        <p:txBody>
          <a:bodyPr/>
          <a:lstStyle/>
          <a:p>
            <a:r>
              <a:rPr lang="en-US" dirty="0"/>
              <a:t>Tools and Libraries:</a:t>
            </a:r>
          </a:p>
        </p:txBody>
      </p:sp>
      <p:sp>
        <p:nvSpPr>
          <p:cNvPr id="3" name="Content Placeholder 2">
            <a:extLst>
              <a:ext uri="{FF2B5EF4-FFF2-40B4-BE49-F238E27FC236}">
                <a16:creationId xmlns:a16="http://schemas.microsoft.com/office/drawing/2014/main" xmlns="" id="{2CD814DE-E4B7-7B45-B4B4-50B6C402D73D}"/>
              </a:ext>
            </a:extLst>
          </p:cNvPr>
          <p:cNvSpPr>
            <a:spLocks noGrp="1"/>
          </p:cNvSpPr>
          <p:nvPr>
            <p:ph idx="1"/>
          </p:nvPr>
        </p:nvSpPr>
        <p:spPr/>
        <p:txBody>
          <a:bodyPr>
            <a:normAutofit fontScale="47500" lnSpcReduction="20000"/>
          </a:bodyPr>
          <a:lstStyle/>
          <a:p>
            <a:pPr marL="0" indent="0">
              <a:buNone/>
            </a:pPr>
            <a:r>
              <a:rPr lang="en-US" sz="3800" b="1" dirty="0"/>
              <a:t>Libraries –</a:t>
            </a:r>
            <a:endParaRPr lang="en-US" sz="3800" dirty="0"/>
          </a:p>
          <a:p>
            <a:pPr marL="0" indent="0">
              <a:buNone/>
            </a:pPr>
            <a:endParaRPr lang="en-US" dirty="0"/>
          </a:p>
          <a:p>
            <a:pPr marL="0" indent="0">
              <a:buNone/>
            </a:pPr>
            <a:r>
              <a:rPr lang="en-US" b="1" dirty="0"/>
              <a:t>Pandas lib:</a:t>
            </a:r>
            <a:r>
              <a:rPr lang="en-US" dirty="0"/>
              <a:t> This has been used for Data preparation and formatting.</a:t>
            </a:r>
          </a:p>
          <a:p>
            <a:pPr marL="0" indent="0">
              <a:buNone/>
            </a:pPr>
            <a:r>
              <a:rPr lang="en-US" b="1" dirty="0"/>
              <a:t>Nltk lib: </a:t>
            </a:r>
            <a:r>
              <a:rPr lang="en-US" dirty="0"/>
              <a:t>Natural language took kit for NLP</a:t>
            </a:r>
          </a:p>
          <a:p>
            <a:pPr marL="0" indent="0">
              <a:buNone/>
            </a:pPr>
            <a:r>
              <a:rPr lang="en-US" b="1" dirty="0" err="1"/>
              <a:t>Sklearn</a:t>
            </a:r>
            <a:r>
              <a:rPr lang="en-US" b="1" dirty="0"/>
              <a:t> library:</a:t>
            </a:r>
            <a:r>
              <a:rPr lang="en-US" dirty="0"/>
              <a:t> Python machine learning library</a:t>
            </a:r>
          </a:p>
          <a:p>
            <a:pPr marL="0" indent="0">
              <a:buNone/>
            </a:pPr>
            <a:endParaRPr lang="en-US" dirty="0"/>
          </a:p>
          <a:p>
            <a:pPr marL="0" indent="0">
              <a:buNone/>
            </a:pPr>
            <a:endParaRPr lang="en-US" dirty="0"/>
          </a:p>
          <a:p>
            <a:pPr marL="0" indent="0">
              <a:buNone/>
            </a:pPr>
            <a:r>
              <a:rPr lang="en-US" b="1" dirty="0"/>
              <a:t>Functions –</a:t>
            </a:r>
          </a:p>
          <a:p>
            <a:pPr marL="0" indent="0">
              <a:buNone/>
            </a:pPr>
            <a:endParaRPr lang="en-US" dirty="0"/>
          </a:p>
          <a:p>
            <a:pPr marL="0" indent="0">
              <a:buNone/>
            </a:pPr>
            <a:r>
              <a:rPr lang="en-US" b="1" dirty="0" err="1"/>
              <a:t>nltk.corpus</a:t>
            </a:r>
            <a:r>
              <a:rPr lang="en-US" b="1" dirty="0"/>
              <a:t> import </a:t>
            </a:r>
            <a:r>
              <a:rPr lang="en-US" b="1" dirty="0" err="1"/>
              <a:t>stopwords</a:t>
            </a:r>
            <a:r>
              <a:rPr lang="en-US" b="1" dirty="0"/>
              <a:t>:</a:t>
            </a:r>
            <a:r>
              <a:rPr lang="en-US" dirty="0"/>
              <a:t> For removing stop word from the reviews.</a:t>
            </a:r>
          </a:p>
          <a:p>
            <a:pPr marL="0" indent="0">
              <a:buNone/>
            </a:pPr>
            <a:r>
              <a:rPr lang="en-US" b="1" dirty="0"/>
              <a:t>from </a:t>
            </a:r>
            <a:r>
              <a:rPr lang="en-US" b="1" dirty="0" err="1"/>
              <a:t>nltk.tokenize</a:t>
            </a:r>
            <a:r>
              <a:rPr lang="en-US" b="1" dirty="0"/>
              <a:t> import </a:t>
            </a:r>
            <a:r>
              <a:rPr lang="en-US" b="1" dirty="0" err="1"/>
              <a:t>word_tokenize</a:t>
            </a:r>
            <a:r>
              <a:rPr lang="en-US" b="1" dirty="0"/>
              <a:t>:</a:t>
            </a:r>
            <a:r>
              <a:rPr lang="en-US" dirty="0"/>
              <a:t> To divide strings into list of substring</a:t>
            </a:r>
          </a:p>
          <a:p>
            <a:pPr marL="0" indent="0">
              <a:buNone/>
            </a:pPr>
            <a:r>
              <a:rPr lang="en-US" b="1" dirty="0"/>
              <a:t>from nltk import </a:t>
            </a:r>
            <a:r>
              <a:rPr lang="en-US" b="1" dirty="0" err="1"/>
              <a:t>pos_tag</a:t>
            </a:r>
            <a:r>
              <a:rPr lang="en-US" b="1" dirty="0"/>
              <a:t>:</a:t>
            </a:r>
            <a:r>
              <a:rPr lang="en-US" dirty="0"/>
              <a:t> It tags the words as nouns and verbs in the sentences.</a:t>
            </a:r>
          </a:p>
          <a:p>
            <a:pPr marL="0" indent="0">
              <a:buNone/>
            </a:pPr>
            <a:r>
              <a:rPr lang="en-US" b="1" dirty="0"/>
              <a:t>from </a:t>
            </a:r>
            <a:r>
              <a:rPr lang="en-US" b="1" dirty="0" err="1"/>
              <a:t>nltk.stem.wordnet</a:t>
            </a:r>
            <a:r>
              <a:rPr lang="en-US" b="1" dirty="0"/>
              <a:t> import </a:t>
            </a:r>
            <a:r>
              <a:rPr lang="en-US" b="1" dirty="0" err="1"/>
              <a:t>WordNetLemmatizer</a:t>
            </a:r>
            <a:r>
              <a:rPr lang="en-US" b="1" dirty="0"/>
              <a:t>: </a:t>
            </a:r>
            <a:r>
              <a:rPr lang="en-US" dirty="0"/>
              <a:t>Stemming and relating  similar words to its root word.</a:t>
            </a:r>
          </a:p>
          <a:p>
            <a:pPr marL="0" indent="0">
              <a:buNone/>
            </a:pPr>
            <a:r>
              <a:rPr lang="en-US" b="1" dirty="0"/>
              <a:t>Implementing bag of words:</a:t>
            </a:r>
            <a:r>
              <a:rPr lang="en-US" dirty="0"/>
              <a:t> Is is used  for calculating  the (frequency of) occurrence of each word which are used as a feature for training a classifier.</a:t>
            </a:r>
          </a:p>
          <a:p>
            <a:pPr marL="0" indent="0">
              <a:buNone/>
            </a:pPr>
            <a:r>
              <a:rPr lang="en-US" b="1" dirty="0" err="1"/>
              <a:t>sklearn</a:t>
            </a:r>
            <a:r>
              <a:rPr lang="en-US" b="1" dirty="0"/>
              <a:t> import </a:t>
            </a:r>
            <a:r>
              <a:rPr lang="en-US" b="1" dirty="0" err="1"/>
              <a:t>cross_validation</a:t>
            </a:r>
            <a:r>
              <a:rPr lang="en-US" b="1" dirty="0"/>
              <a:t>:</a:t>
            </a:r>
            <a:r>
              <a:rPr lang="en-US" dirty="0"/>
              <a:t> For cross validation model evaluation of random forest model.</a:t>
            </a:r>
          </a:p>
          <a:p>
            <a:pPr marL="0" indent="0">
              <a:buNone/>
            </a:pPr>
            <a:r>
              <a:rPr lang="en-US" b="1" dirty="0" err="1"/>
              <a:t>sklearn.ensemble</a:t>
            </a:r>
            <a:r>
              <a:rPr lang="en-US" b="1" dirty="0"/>
              <a:t> import </a:t>
            </a:r>
            <a:r>
              <a:rPr lang="en-US" b="1" dirty="0" err="1"/>
              <a:t>RandomForestClassifier</a:t>
            </a:r>
            <a:r>
              <a:rPr lang="en-US" b="1" dirty="0"/>
              <a:t>: </a:t>
            </a:r>
            <a:r>
              <a:rPr lang="en-US" dirty="0"/>
              <a:t>Random forest classifier (more details in further slides)</a:t>
            </a:r>
          </a:p>
          <a:p>
            <a:pPr marL="0" indent="0">
              <a:buNone/>
            </a:pPr>
            <a:r>
              <a:rPr lang="en-US" b="1" dirty="0"/>
              <a:t>from </a:t>
            </a:r>
            <a:r>
              <a:rPr lang="en-US" b="1" dirty="0" err="1"/>
              <a:t>sklearn.grid_search</a:t>
            </a:r>
            <a:r>
              <a:rPr lang="en-US" b="1" dirty="0"/>
              <a:t> import </a:t>
            </a:r>
            <a:r>
              <a:rPr lang="en-US" b="1" dirty="0" err="1"/>
              <a:t>GridSearchCV</a:t>
            </a:r>
            <a:r>
              <a:rPr lang="en-US" b="1" dirty="0"/>
              <a:t>:</a:t>
            </a:r>
            <a:r>
              <a:rPr lang="en-US" dirty="0"/>
              <a:t> For random selection of variables for the estimator</a:t>
            </a:r>
          </a:p>
          <a:p>
            <a:pPr marL="0" indent="0">
              <a:buNone/>
            </a:pPr>
            <a:endParaRPr lang="en-US" dirty="0"/>
          </a:p>
          <a:p>
            <a:endParaRPr lang="en-US" dirty="0"/>
          </a:p>
        </p:txBody>
      </p:sp>
    </p:spTree>
    <p:extLst>
      <p:ext uri="{BB962C8B-B14F-4D97-AF65-F5344CB8AC3E}">
        <p14:creationId xmlns:p14="http://schemas.microsoft.com/office/powerpoint/2010/main" val="428958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B1CAA6-7B57-5B41-AFAF-01C670E92925}"/>
              </a:ext>
            </a:extLst>
          </p:cNvPr>
          <p:cNvSpPr>
            <a:spLocks noGrp="1"/>
          </p:cNvSpPr>
          <p:nvPr>
            <p:ph type="title"/>
          </p:nvPr>
        </p:nvSpPr>
        <p:spPr/>
        <p:txBody>
          <a:bodyPr/>
          <a:lstStyle/>
          <a:p>
            <a:r>
              <a:rPr lang="en-US" dirty="0"/>
              <a:t>Tools and Libraries:</a:t>
            </a:r>
          </a:p>
        </p:txBody>
      </p:sp>
      <p:sp>
        <p:nvSpPr>
          <p:cNvPr id="3" name="Content Placeholder 2">
            <a:extLst>
              <a:ext uri="{FF2B5EF4-FFF2-40B4-BE49-F238E27FC236}">
                <a16:creationId xmlns:a16="http://schemas.microsoft.com/office/drawing/2014/main" xmlns="" id="{2CD814DE-E4B7-7B45-B4B4-50B6C402D73D}"/>
              </a:ext>
            </a:extLst>
          </p:cNvPr>
          <p:cNvSpPr>
            <a:spLocks noGrp="1"/>
          </p:cNvSpPr>
          <p:nvPr>
            <p:ph idx="1"/>
          </p:nvPr>
        </p:nvSpPr>
        <p:spPr/>
        <p:txBody>
          <a:bodyPr>
            <a:normAutofit/>
          </a:bodyPr>
          <a:lstStyle/>
          <a:p>
            <a:pPr marL="0" indent="0">
              <a:buNone/>
            </a:pPr>
            <a:r>
              <a:rPr lang="en-US" sz="1500" b="1" dirty="0" err="1"/>
              <a:t>corpara.Dictonary</a:t>
            </a:r>
            <a:r>
              <a:rPr lang="en-US" sz="1500" b="1" dirty="0"/>
              <a:t>:</a:t>
            </a:r>
          </a:p>
          <a:p>
            <a:pPr marL="0" indent="0">
              <a:buNone/>
            </a:pPr>
            <a:endParaRPr lang="en-US" sz="1800" dirty="0"/>
          </a:p>
          <a:p>
            <a:pPr marL="0" indent="0">
              <a:buNone/>
            </a:pPr>
            <a:r>
              <a:rPr lang="en-US" sz="1500" dirty="0"/>
              <a:t>To convert data into normalize and vectorized form using </a:t>
            </a:r>
            <a:r>
              <a:rPr lang="en-US" sz="1500" dirty="0" err="1"/>
              <a:t>corpara.Dictonary</a:t>
            </a:r>
            <a:r>
              <a:rPr lang="en-US" sz="1500" dirty="0"/>
              <a:t> </a:t>
            </a:r>
          </a:p>
          <a:p>
            <a:pPr marL="0" indent="0">
              <a:buNone/>
            </a:pPr>
            <a:endParaRPr lang="en-US" sz="1500" dirty="0"/>
          </a:p>
          <a:p>
            <a:pPr marL="0" indent="0">
              <a:buNone/>
            </a:pPr>
            <a:r>
              <a:rPr lang="en-US" sz="1500" dirty="0"/>
              <a:t>a) </a:t>
            </a:r>
            <a:r>
              <a:rPr lang="en-US" sz="1500" dirty="0" err="1"/>
              <a:t>filter_extremes</a:t>
            </a:r>
            <a:r>
              <a:rPr lang="en-US" sz="1500" dirty="0"/>
              <a:t> (</a:t>
            </a:r>
            <a:r>
              <a:rPr lang="en-US" sz="1500" dirty="0" err="1"/>
              <a:t>no_below</a:t>
            </a:r>
            <a:r>
              <a:rPr lang="en-US" sz="1500" dirty="0"/>
              <a:t>=5, </a:t>
            </a:r>
            <a:r>
              <a:rPr lang="en-US" sz="1500" dirty="0" err="1"/>
              <a:t>no_above</a:t>
            </a:r>
            <a:r>
              <a:rPr lang="en-US" sz="1500" dirty="0"/>
              <a:t>=0.5)</a:t>
            </a:r>
          </a:p>
          <a:p>
            <a:pPr marL="0" indent="0">
              <a:buNone/>
            </a:pPr>
            <a:r>
              <a:rPr lang="en-US" sz="1500" dirty="0"/>
              <a:t>Filter out tokens that appear in:</a:t>
            </a:r>
          </a:p>
          <a:p>
            <a:pPr marL="0" indent="0">
              <a:buNone/>
            </a:pPr>
            <a:r>
              <a:rPr lang="en-US" sz="1500" dirty="0"/>
              <a:t>1. Less than ”</a:t>
            </a:r>
            <a:r>
              <a:rPr lang="en-US" sz="1500" dirty="0" err="1"/>
              <a:t>no_below</a:t>
            </a:r>
            <a:r>
              <a:rPr lang="en-US" sz="1500" dirty="0"/>
              <a:t>” documents (absolute number) or</a:t>
            </a:r>
          </a:p>
          <a:p>
            <a:pPr marL="0" indent="0">
              <a:buNone/>
            </a:pPr>
            <a:r>
              <a:rPr lang="en-US" sz="1500" dirty="0"/>
              <a:t>2. More than ”</a:t>
            </a:r>
            <a:r>
              <a:rPr lang="en-US" sz="1500" dirty="0" err="1"/>
              <a:t>no_above</a:t>
            </a:r>
            <a:r>
              <a:rPr lang="en-US" sz="1500" dirty="0"/>
              <a:t>” documents</a:t>
            </a:r>
            <a:br>
              <a:rPr lang="en-US" sz="1500" dirty="0"/>
            </a:br>
            <a:endParaRPr lang="en-US" sz="1500" dirty="0"/>
          </a:p>
          <a:p>
            <a:pPr marL="0" indent="0">
              <a:buNone/>
            </a:pPr>
            <a:r>
              <a:rPr lang="en-US" sz="1500" dirty="0"/>
              <a:t>b) doc2bow – It converts the data into bag of words representation </a:t>
            </a:r>
          </a:p>
          <a:p>
            <a:pPr marL="0" indent="0">
              <a:buNone/>
            </a:pPr>
            <a:endParaRPr lang="en-US" sz="1500" dirty="0"/>
          </a:p>
          <a:p>
            <a:pPr marL="0" indent="0">
              <a:buNone/>
            </a:pPr>
            <a:r>
              <a:rPr lang="en-US" sz="1500" dirty="0"/>
              <a:t>c) matutils.corpus2csc -Convert a streamed corpus into a sparse matrix</a:t>
            </a:r>
          </a:p>
          <a:p>
            <a:pPr marL="0" indent="0">
              <a:buNone/>
            </a:pPr>
            <a:endParaRPr lang="en-US" sz="1500" dirty="0"/>
          </a:p>
          <a:p>
            <a:pPr marL="0" indent="0">
              <a:buNone/>
            </a:pPr>
            <a:r>
              <a:rPr lang="en-US" sz="1500" dirty="0"/>
              <a:t>d) </a:t>
            </a:r>
            <a:r>
              <a:rPr lang="en-US" sz="1500" dirty="0" err="1"/>
              <a:t>corpus.transpose</a:t>
            </a:r>
            <a:r>
              <a:rPr lang="en-US" sz="1500" dirty="0"/>
              <a:t>-Transposes the matrix</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5001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1368" y="432637"/>
            <a:ext cx="7772400" cy="801078"/>
          </a:xfrm>
        </p:spPr>
        <p:txBody>
          <a:bodyPr>
            <a:normAutofit/>
          </a:bodyPr>
          <a:lstStyle/>
          <a:p>
            <a:r>
              <a:rPr lang="en-US" dirty="0"/>
              <a:t>Implementation:</a:t>
            </a:r>
          </a:p>
        </p:txBody>
      </p:sp>
      <p:sp>
        <p:nvSpPr>
          <p:cNvPr id="3" name="Subtitle 2"/>
          <p:cNvSpPr>
            <a:spLocks noGrp="1"/>
          </p:cNvSpPr>
          <p:nvPr>
            <p:ph type="subTitle" idx="1"/>
          </p:nvPr>
        </p:nvSpPr>
        <p:spPr>
          <a:xfrm>
            <a:off x="1081438" y="1953805"/>
            <a:ext cx="7936832" cy="3920958"/>
          </a:xfrm>
        </p:spPr>
        <p:txBody>
          <a:bodyPr>
            <a:normAutofit fontScale="55000" lnSpcReduction="20000"/>
          </a:bodyPr>
          <a:lstStyle/>
          <a:p>
            <a:pPr algn="l"/>
            <a:endParaRPr lang="en-US" sz="1400" dirty="0">
              <a:solidFill>
                <a:schemeClr val="tx1"/>
              </a:solidFill>
            </a:endParaRPr>
          </a:p>
          <a:p>
            <a:pPr algn="l"/>
            <a:endParaRPr lang="en-US" sz="1400" dirty="0">
              <a:solidFill>
                <a:schemeClr val="tx1"/>
              </a:solidFill>
            </a:endParaRPr>
          </a:p>
          <a:p>
            <a:pPr algn="l"/>
            <a:endParaRPr lang="en-US" sz="5100" dirty="0">
              <a:solidFill>
                <a:schemeClr val="tx1"/>
              </a:solidFill>
            </a:endParaRPr>
          </a:p>
          <a:p>
            <a:pPr marL="685800" indent="-685800" algn="l">
              <a:buFont typeface="Arial" panose="020B0604020202020204" pitchFamily="34" charset="0"/>
              <a:buChar char="•"/>
            </a:pPr>
            <a:r>
              <a:rPr lang="en-US" sz="5100" dirty="0">
                <a:solidFill>
                  <a:schemeClr val="tx1"/>
                </a:solidFill>
              </a:rPr>
              <a:t>Step 1 – Dataset Preparation</a:t>
            </a:r>
          </a:p>
          <a:p>
            <a:pPr marL="685800" indent="-685800" algn="l">
              <a:buFont typeface="Arial" panose="020B0604020202020204" pitchFamily="34" charset="0"/>
              <a:buChar char="•"/>
            </a:pPr>
            <a:r>
              <a:rPr lang="en-US" sz="5100" dirty="0">
                <a:solidFill>
                  <a:schemeClr val="tx1"/>
                </a:solidFill>
              </a:rPr>
              <a:t>Step 2 – Model Preparation</a:t>
            </a:r>
          </a:p>
          <a:p>
            <a:pPr marL="685800" indent="-685800" algn="l">
              <a:buFont typeface="Arial" panose="020B0604020202020204" pitchFamily="34" charset="0"/>
              <a:buChar char="•"/>
            </a:pPr>
            <a:r>
              <a:rPr lang="en-US" sz="5100" dirty="0">
                <a:solidFill>
                  <a:schemeClr val="tx1"/>
                </a:solidFill>
              </a:rPr>
              <a:t>Step 3 – Model Evaluation</a:t>
            </a:r>
          </a:p>
          <a:p>
            <a:pPr algn="l"/>
            <a:r>
              <a:rPr lang="en-US" sz="7200" dirty="0">
                <a:solidFill>
                  <a:schemeClr val="tx1"/>
                </a:solidFill>
              </a:rPr>
              <a:t> </a:t>
            </a:r>
          </a:p>
          <a:p>
            <a:pPr algn="l"/>
            <a:r>
              <a:rPr lang="en-US" sz="4800" dirty="0">
                <a:solidFill>
                  <a:schemeClr val="tx1"/>
                </a:solidFill>
              </a:rPr>
              <a:t> </a:t>
            </a:r>
          </a:p>
          <a:p>
            <a:pPr algn="l"/>
            <a:r>
              <a:rPr lang="en-US" sz="4800" dirty="0">
                <a:solidFill>
                  <a:schemeClr val="tx1"/>
                </a:solidFill>
              </a:rPr>
              <a:t> </a:t>
            </a:r>
          </a:p>
          <a:p>
            <a:pPr algn="l"/>
            <a:endParaRPr lang="en-US" sz="1200" dirty="0"/>
          </a:p>
          <a:p>
            <a:pPr algn="l"/>
            <a:r>
              <a:rPr lang="en-US" sz="1200" dirty="0"/>
              <a:t> </a:t>
            </a:r>
          </a:p>
        </p:txBody>
      </p:sp>
    </p:spTree>
    <p:extLst>
      <p:ext uri="{BB962C8B-B14F-4D97-AF65-F5344CB8AC3E}">
        <p14:creationId xmlns:p14="http://schemas.microsoft.com/office/powerpoint/2010/main" val="2707877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a:t>
            </a:r>
          </a:p>
        </p:txBody>
      </p:sp>
      <p:sp>
        <p:nvSpPr>
          <p:cNvPr id="3" name="Content Placeholder 2"/>
          <p:cNvSpPr>
            <a:spLocks noGrp="1"/>
          </p:cNvSpPr>
          <p:nvPr>
            <p:ph idx="1"/>
          </p:nvPr>
        </p:nvSpPr>
        <p:spPr>
          <a:xfrm>
            <a:off x="457200" y="1600200"/>
            <a:ext cx="8229600" cy="4975860"/>
          </a:xfrm>
        </p:spPr>
        <p:txBody>
          <a:bodyPr>
            <a:normAutofit/>
          </a:bodyPr>
          <a:lstStyle/>
          <a:p>
            <a:pPr marL="0" indent="0">
              <a:buNone/>
            </a:pPr>
            <a:endParaRPr lang="en-US" sz="1600" dirty="0"/>
          </a:p>
          <a:p>
            <a:pPr marL="0" indent="0">
              <a:buNone/>
            </a:pPr>
            <a:r>
              <a:rPr lang="en-US" sz="1600" dirty="0"/>
              <a:t>The training data set was prepared by :</a:t>
            </a:r>
          </a:p>
          <a:p>
            <a:pPr marL="0" indent="0">
              <a:buNone/>
            </a:pPr>
            <a:endParaRPr lang="en-US" sz="1600" dirty="0"/>
          </a:p>
          <a:p>
            <a:pPr marL="0" indent="0">
              <a:buNone/>
            </a:pPr>
            <a:r>
              <a:rPr lang="en-US" sz="1600" dirty="0"/>
              <a:t>1) Categorizing the positive reviews in a positive folder and negative reviews in a negative folder.</a:t>
            </a:r>
          </a:p>
          <a:p>
            <a:pPr marL="0" indent="0">
              <a:buNone/>
            </a:pPr>
            <a:r>
              <a:rPr lang="en-US" sz="1600" dirty="0"/>
              <a:t>2) Loading these reviews into positive and negative data frames respectively.</a:t>
            </a:r>
          </a:p>
          <a:p>
            <a:pPr marL="0" indent="0">
              <a:buNone/>
            </a:pPr>
            <a:r>
              <a:rPr lang="en-US" sz="1600" dirty="0"/>
              <a:t>3) The negative and positive data was then segregated into deceptive positive and deceptive negative, true positive and true negative respectively, resulting in the following 4 categories –</a:t>
            </a:r>
          </a:p>
          <a:p>
            <a:endParaRPr lang="en-US" sz="1600" dirty="0"/>
          </a:p>
          <a:p>
            <a:r>
              <a:rPr lang="en-US" sz="1600" dirty="0"/>
              <a:t>Deceptive positive  </a:t>
            </a:r>
          </a:p>
          <a:p>
            <a:r>
              <a:rPr lang="en-US" sz="1600" dirty="0"/>
              <a:t>True positive </a:t>
            </a:r>
          </a:p>
          <a:p>
            <a:r>
              <a:rPr lang="en-US" sz="1600" dirty="0"/>
              <a:t>Deceptive negative</a:t>
            </a:r>
          </a:p>
          <a:p>
            <a:r>
              <a:rPr lang="en-US" sz="1600" dirty="0"/>
              <a:t>True negative</a:t>
            </a:r>
          </a:p>
          <a:p>
            <a:endParaRPr lang="en-US" sz="1600" dirty="0"/>
          </a:p>
          <a:p>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xmlns="" id="{10A67B74-A885-4D40-BC4D-C5E54FDC2382}"/>
              </a:ext>
            </a:extLst>
          </p:cNvPr>
          <p:cNvPicPr>
            <a:picLocks noChangeAspect="1"/>
          </p:cNvPicPr>
          <p:nvPr/>
        </p:nvPicPr>
        <p:blipFill>
          <a:blip r:embed="rId2"/>
          <a:stretch>
            <a:fillRect/>
          </a:stretch>
        </p:blipFill>
        <p:spPr>
          <a:xfrm>
            <a:off x="457200" y="5204832"/>
            <a:ext cx="4533900" cy="1371228"/>
          </a:xfrm>
          <a:prstGeom prst="rect">
            <a:avLst/>
          </a:prstGeom>
        </p:spPr>
      </p:pic>
    </p:spTree>
    <p:extLst>
      <p:ext uri="{BB962C8B-B14F-4D97-AF65-F5344CB8AC3E}">
        <p14:creationId xmlns:p14="http://schemas.microsoft.com/office/powerpoint/2010/main" val="3128957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0FDEC4F-86D4-6042-9476-6EB5E9923D28}"/>
              </a:ext>
            </a:extLst>
          </p:cNvPr>
          <p:cNvSpPr>
            <a:spLocks noGrp="1"/>
          </p:cNvSpPr>
          <p:nvPr>
            <p:ph idx="1"/>
          </p:nvPr>
        </p:nvSpPr>
        <p:spPr>
          <a:xfrm>
            <a:off x="434340" y="857250"/>
            <a:ext cx="8229600" cy="5829300"/>
          </a:xfrm>
        </p:spPr>
        <p:txBody>
          <a:bodyPr/>
          <a:lstStyle/>
          <a:p>
            <a:pPr marL="0" indent="0">
              <a:buNone/>
            </a:pPr>
            <a:r>
              <a:rPr lang="en-US" sz="1600" dirty="0"/>
              <a:t>4) These 4 categories were then given respective weights as follows :</a:t>
            </a:r>
          </a:p>
          <a:p>
            <a:pPr marL="0" indent="0">
              <a:buNone/>
            </a:pPr>
            <a:endParaRPr lang="en-US" sz="1600" dirty="0"/>
          </a:p>
          <a:p>
            <a:r>
              <a:rPr lang="en-US" sz="1600" dirty="0"/>
              <a:t>Deceptive positive : -10</a:t>
            </a:r>
          </a:p>
          <a:p>
            <a:r>
              <a:rPr lang="en-US" sz="1600" dirty="0"/>
              <a:t>True positive : 10</a:t>
            </a:r>
          </a:p>
          <a:p>
            <a:r>
              <a:rPr lang="en-US" sz="1600" dirty="0"/>
              <a:t>Deceptive negative : -20</a:t>
            </a:r>
          </a:p>
          <a:p>
            <a:r>
              <a:rPr lang="en-US" sz="1600" dirty="0"/>
              <a:t>True negative : 20</a:t>
            </a:r>
          </a:p>
          <a:p>
            <a:endParaRPr lang="en-US" sz="1600" dirty="0"/>
          </a:p>
          <a:p>
            <a:endParaRPr lang="en-US" sz="1600" dirty="0"/>
          </a:p>
          <a:p>
            <a:endParaRPr lang="en-US" sz="1600" dirty="0"/>
          </a:p>
          <a:p>
            <a:endParaRPr lang="en-US" sz="1600" dirty="0"/>
          </a:p>
          <a:p>
            <a:pPr marL="0" indent="0">
              <a:buNone/>
            </a:pPr>
            <a:endParaRPr lang="en-US" sz="1600" dirty="0"/>
          </a:p>
          <a:p>
            <a:pPr marL="0" indent="0">
              <a:buNone/>
            </a:pPr>
            <a:endParaRPr lang="en-US" sz="1600" dirty="0"/>
          </a:p>
          <a:p>
            <a:pPr marL="0" indent="0">
              <a:buNone/>
            </a:pPr>
            <a:r>
              <a:rPr lang="en-US" sz="1600" dirty="0"/>
              <a:t>5) The reviews were then lemmatized and tokenized and stop words were removed to create corpus.</a:t>
            </a:r>
          </a:p>
          <a:p>
            <a:pPr marL="0" indent="0">
              <a:buNone/>
            </a:pPr>
            <a:endParaRPr lang="en-US" sz="1600" dirty="0"/>
          </a:p>
          <a:p>
            <a:pPr marL="0" indent="0">
              <a:buNone/>
            </a:pPr>
            <a:endParaRPr lang="en-US" sz="1600" dirty="0"/>
          </a:p>
          <a:p>
            <a:endParaRPr lang="en-US" dirty="0"/>
          </a:p>
        </p:txBody>
      </p:sp>
      <p:pic>
        <p:nvPicPr>
          <p:cNvPr id="6" name="Picture 5">
            <a:extLst>
              <a:ext uri="{FF2B5EF4-FFF2-40B4-BE49-F238E27FC236}">
                <a16:creationId xmlns:a16="http://schemas.microsoft.com/office/drawing/2014/main" xmlns="" id="{F38B27EE-6A3F-AB4A-A9ED-29E2A1F0DDA3}"/>
              </a:ext>
            </a:extLst>
          </p:cNvPr>
          <p:cNvPicPr>
            <a:picLocks noChangeAspect="1"/>
          </p:cNvPicPr>
          <p:nvPr/>
        </p:nvPicPr>
        <p:blipFill>
          <a:blip r:embed="rId2"/>
          <a:stretch>
            <a:fillRect/>
          </a:stretch>
        </p:blipFill>
        <p:spPr>
          <a:xfrm>
            <a:off x="1160643" y="2718582"/>
            <a:ext cx="6072006" cy="1579098"/>
          </a:xfrm>
          <a:prstGeom prst="rect">
            <a:avLst/>
          </a:prstGeom>
        </p:spPr>
      </p:pic>
      <p:pic>
        <p:nvPicPr>
          <p:cNvPr id="7" name="Picture 6">
            <a:extLst>
              <a:ext uri="{FF2B5EF4-FFF2-40B4-BE49-F238E27FC236}">
                <a16:creationId xmlns:a16="http://schemas.microsoft.com/office/drawing/2014/main" xmlns="" id="{1D81F085-D4B3-914C-B879-75C210C48590}"/>
              </a:ext>
            </a:extLst>
          </p:cNvPr>
          <p:cNvPicPr>
            <a:picLocks noChangeAspect="1"/>
          </p:cNvPicPr>
          <p:nvPr/>
        </p:nvPicPr>
        <p:blipFill>
          <a:blip r:embed="rId3"/>
          <a:stretch>
            <a:fillRect/>
          </a:stretch>
        </p:blipFill>
        <p:spPr>
          <a:xfrm>
            <a:off x="1023307" y="4892040"/>
            <a:ext cx="4861279" cy="1714500"/>
          </a:xfrm>
          <a:prstGeom prst="rect">
            <a:avLst/>
          </a:prstGeom>
        </p:spPr>
      </p:pic>
    </p:spTree>
    <p:extLst>
      <p:ext uri="{BB962C8B-B14F-4D97-AF65-F5344CB8AC3E}">
        <p14:creationId xmlns:p14="http://schemas.microsoft.com/office/powerpoint/2010/main" val="3528474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Categorization source data:</a:t>
            </a:r>
          </a:p>
        </p:txBody>
      </p:sp>
      <p:sp>
        <p:nvSpPr>
          <p:cNvPr id="3" name="Content Placeholder 2"/>
          <p:cNvSpPr>
            <a:spLocks noGrp="1"/>
          </p:cNvSpPr>
          <p:nvPr>
            <p:ph idx="1"/>
          </p:nvPr>
        </p:nvSpPr>
        <p:spPr/>
        <p:txBody>
          <a:bodyPr>
            <a:normAutofit lnSpcReduction="10000"/>
          </a:bodyPr>
          <a:lstStyle/>
          <a:p>
            <a:pPr marL="0" indent="0">
              <a:buNone/>
            </a:pPr>
            <a:r>
              <a:rPr lang="en-US" sz="1600" b="1" dirty="0"/>
              <a:t>Example - </a:t>
            </a:r>
          </a:p>
          <a:p>
            <a:pPr marL="0" indent="0">
              <a:buNone/>
            </a:pPr>
            <a:r>
              <a:rPr lang="en-US" sz="1600" b="1" dirty="0"/>
              <a:t>True Review –</a:t>
            </a:r>
          </a:p>
          <a:p>
            <a:pPr marL="0" indent="0">
              <a:buNone/>
            </a:pPr>
            <a:r>
              <a:rPr lang="en-US" sz="1600" dirty="0"/>
              <a:t>“I bought ALLSTATE Auto insurance and really appreciate the claims procedure, It is easy, with less paper work and quick turn around time”</a:t>
            </a:r>
          </a:p>
          <a:p>
            <a:pPr marL="0" indent="0">
              <a:buNone/>
            </a:pPr>
            <a:endParaRPr lang="en-US" sz="1600" dirty="0"/>
          </a:p>
          <a:p>
            <a:pPr marL="0" indent="0">
              <a:buNone/>
            </a:pPr>
            <a:r>
              <a:rPr lang="en-US" sz="1600" b="1" dirty="0"/>
              <a:t>Deceptive review –</a:t>
            </a:r>
          </a:p>
          <a:p>
            <a:pPr marL="0" indent="0">
              <a:buNone/>
            </a:pPr>
            <a:r>
              <a:rPr lang="en-US" sz="1600" dirty="0"/>
              <a:t>“I bought ALLSTATE insurance and it is very good. ALLSTATE insurance has made my life tension free. With ALLSTATE insurance I am not much worried NY parking my Car in the crowded New York streets. ALLSTATE you Rock”</a:t>
            </a:r>
          </a:p>
          <a:p>
            <a:pPr marL="0" indent="0">
              <a:buNone/>
            </a:pPr>
            <a:r>
              <a:rPr lang="en-US" sz="1600" dirty="0"/>
              <a:t> </a:t>
            </a:r>
          </a:p>
          <a:p>
            <a:pPr marL="0" indent="0">
              <a:buNone/>
            </a:pPr>
            <a:r>
              <a:rPr lang="en-US" sz="1600" dirty="0"/>
              <a:t>It is clearly visible in the first case that the review is to the point with the intention of telling the true experience. We can observe the subject ALLSTATE occurring only once with no unrelated lengthy information or usage of good, excellent and other such adjectives.</a:t>
            </a:r>
          </a:p>
          <a:p>
            <a:pPr marL="0" indent="0">
              <a:buNone/>
            </a:pPr>
            <a:r>
              <a:rPr lang="en-US" sz="1600" dirty="0"/>
              <a:t> </a:t>
            </a:r>
          </a:p>
          <a:p>
            <a:pPr marL="0" indent="0">
              <a:buNone/>
            </a:pPr>
            <a:r>
              <a:rPr lang="en-US" sz="1600" dirty="0"/>
              <a:t>However, the second review is a little suspicious, we see subject repeated multiple times, this is usually done to draw more attention towards the product. Also, observe the unnecessary information and usage positive adjectives.</a:t>
            </a:r>
          </a:p>
          <a:p>
            <a:endParaRPr lang="en-US" dirty="0"/>
          </a:p>
        </p:txBody>
      </p:sp>
    </p:spTree>
    <p:extLst>
      <p:ext uri="{BB962C8B-B14F-4D97-AF65-F5344CB8AC3E}">
        <p14:creationId xmlns:p14="http://schemas.microsoft.com/office/powerpoint/2010/main" val="353335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EA0C241-51D4-A34D-8F0F-C4D079CDCB68}"/>
              </a:ext>
            </a:extLst>
          </p:cNvPr>
          <p:cNvSpPr/>
          <p:nvPr/>
        </p:nvSpPr>
        <p:spPr>
          <a:xfrm>
            <a:off x="754380" y="2268141"/>
            <a:ext cx="7486650" cy="2585323"/>
          </a:xfrm>
          <a:prstGeom prst="rect">
            <a:avLst/>
          </a:prstGeom>
        </p:spPr>
        <p:txBody>
          <a:bodyPr wrap="square">
            <a:spAutoFit/>
          </a:bodyPr>
          <a:lstStyle/>
          <a:p>
            <a:r>
              <a:rPr lang="en-US" b="1" dirty="0"/>
              <a:t>Challenge</a:t>
            </a:r>
            <a:r>
              <a:rPr lang="en-US" dirty="0"/>
              <a:t> – Our major challenge was to find such a training dataset, which is already categorized into these 4 categories. We did not find any such dataset on the web </a:t>
            </a:r>
            <a:r>
              <a:rPr lang="en-US" dirty="0">
                <a:sym typeface="Wingdings" pitchFamily="2" charset="2"/>
              </a:rPr>
              <a:t></a:t>
            </a:r>
            <a:endParaRPr lang="en-US" dirty="0"/>
          </a:p>
          <a:p>
            <a:r>
              <a:rPr lang="en-US" dirty="0"/>
              <a:t> </a:t>
            </a:r>
          </a:p>
          <a:p>
            <a:r>
              <a:rPr lang="en-US" b="1" dirty="0"/>
              <a:t>Solution</a:t>
            </a:r>
            <a:r>
              <a:rPr lang="en-US" dirty="0"/>
              <a:t> – As we know there can’t be a better judge than humans. We unloaded the dataset from different insurance marketplace and requested 5 of our friends to categorize the reviews into the four categories. Note that none of our friends had Insurance background and this helped us to get a fair decision without being biased due to insurance background</a:t>
            </a:r>
          </a:p>
        </p:txBody>
      </p:sp>
      <p:sp>
        <p:nvSpPr>
          <p:cNvPr id="6" name="TextBox 5">
            <a:extLst>
              <a:ext uri="{FF2B5EF4-FFF2-40B4-BE49-F238E27FC236}">
                <a16:creationId xmlns:a16="http://schemas.microsoft.com/office/drawing/2014/main" xmlns="" id="{202B8EE7-BDEA-6142-BC02-E5C2F2131AC8}"/>
              </a:ext>
            </a:extLst>
          </p:cNvPr>
          <p:cNvSpPr txBox="1"/>
          <p:nvPr/>
        </p:nvSpPr>
        <p:spPr>
          <a:xfrm>
            <a:off x="754380" y="800100"/>
            <a:ext cx="7329892" cy="769441"/>
          </a:xfrm>
          <a:prstGeom prst="rect">
            <a:avLst/>
          </a:prstGeom>
          <a:noFill/>
        </p:spPr>
        <p:txBody>
          <a:bodyPr wrap="none" rtlCol="0">
            <a:spAutoFit/>
          </a:bodyPr>
          <a:lstStyle/>
          <a:p>
            <a:r>
              <a:rPr lang="en-US" sz="4400" dirty="0">
                <a:latin typeface="+mj-lt"/>
                <a:ea typeface="+mj-ea"/>
                <a:cs typeface="+mj-cs"/>
              </a:rPr>
              <a:t>Challenges in data preparation:</a:t>
            </a:r>
          </a:p>
        </p:txBody>
      </p:sp>
    </p:spTree>
    <p:extLst>
      <p:ext uri="{BB962C8B-B14F-4D97-AF65-F5344CB8AC3E}">
        <p14:creationId xmlns:p14="http://schemas.microsoft.com/office/powerpoint/2010/main" val="3828027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654</Words>
  <Application>Microsoft Macintosh PowerPoint</Application>
  <PresentationFormat>On-screen Show (4:3)</PresentationFormat>
  <Paragraphs>149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FAKE REVIEW DETECTION SYSTEM:</vt:lpstr>
      <vt:lpstr>FAKE REVIEW DETECTION SYSTEM:</vt:lpstr>
      <vt:lpstr>Tools and Libraries:</vt:lpstr>
      <vt:lpstr>Tools and Libraries:</vt:lpstr>
      <vt:lpstr>Implementation:</vt:lpstr>
      <vt:lpstr>Step 1:</vt:lpstr>
      <vt:lpstr>PowerPoint Presentation</vt:lpstr>
      <vt:lpstr>Categorization source data:</vt:lpstr>
      <vt:lpstr>PowerPoint Presentation</vt:lpstr>
      <vt:lpstr>Step 2:</vt:lpstr>
      <vt:lpstr>Random forest:</vt:lpstr>
      <vt:lpstr>Step 3:</vt:lpstr>
      <vt:lpstr>Running the code:</vt:lpstr>
      <vt:lpstr>Thanks!!</vt:lpstr>
    </vt:vector>
  </TitlesOfParts>
  <Company>Accenture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Review Detection</dc:title>
  <dc:creator>Amandeep Takhar</dc:creator>
  <cp:lastModifiedBy>Amandeep Takhar</cp:lastModifiedBy>
  <cp:revision>45</cp:revision>
  <dcterms:created xsi:type="dcterms:W3CDTF">2018-12-13T03:12:49Z</dcterms:created>
  <dcterms:modified xsi:type="dcterms:W3CDTF">2018-12-17T05:26:09Z</dcterms:modified>
</cp:coreProperties>
</file>