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DM Sans Semi Bold" panose="020B0604020202020204" charset="0"/>
      <p:regular r:id="rId10"/>
    </p:embeddedFont>
    <p:embeddedFont>
      <p:font typeface="Inter Medium" panose="020B0604020202020204" charset="0"/>
      <p:regular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Medium" panose="02000000000000000000" pitchFamily="2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58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5DFAC4AE-B55D-13FC-16FA-087930764C96}"/>
              </a:ext>
            </a:extLst>
          </p:cNvPr>
          <p:cNvSpPr txBox="1"/>
          <p:nvPr/>
        </p:nvSpPr>
        <p:spPr>
          <a:xfrm>
            <a:off x="1" y="462870"/>
            <a:ext cx="14630399" cy="74177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SYNOPSIS Presentation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TimeCoins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Secure Share-Mapped Digital Currency</a:t>
            </a:r>
            <a:r>
              <a:rPr lang="en-IN" sz="2400" b="1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Aman Kumar</a:t>
            </a:r>
            <a:r>
              <a:rPr lang="en-IN" sz="20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202410116100020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Anand Patel</a:t>
            </a:r>
            <a:r>
              <a:rPr lang="en-IN" sz="20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202410116100023</a:t>
            </a:r>
            <a:endParaRPr lang="en-IN" sz="2000" dirty="0">
              <a:solidFill>
                <a:srgbClr val="1F497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dirty="0">
                <a:solidFill>
                  <a:srgbClr val="1F497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Deepu Kumari 202410116100057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Session:2025-2026 (III Semester)</a:t>
            </a:r>
            <a:endParaRPr lang="en-IN" sz="2000" dirty="0">
              <a:solidFill>
                <a:srgbClr val="1F497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supervision of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Prof. </a:t>
            </a:r>
            <a:r>
              <a:rPr lang="en-IN" sz="2000" b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Ms. Hunny Gaur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000" b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KIET GROUP OF INSTITUTIONS, DELHI-NCR, GHAZIABAD-201206</a:t>
            </a:r>
          </a:p>
        </p:txBody>
      </p:sp>
      <p:pic>
        <p:nvPicPr>
          <p:cNvPr id="7" name="Picture 6" descr="A close-up of a logo&#10;&#10;AI-generated content may be incorrect.">
            <a:extLst>
              <a:ext uri="{FF2B5EF4-FFF2-40B4-BE49-F238E27FC236}">
                <a16:creationId xmlns:a16="http://schemas.microsoft.com/office/drawing/2014/main" id="{48DC02B4-1A9E-669F-DEA5-5FBC82F83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" y="348993"/>
            <a:ext cx="5066868" cy="18071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2826"/>
            <a:ext cx="104619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Unlocking Value: The TimeCoins Vision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865233"/>
            <a:ext cx="6407944" cy="2093714"/>
          </a:xfrm>
          <a:prstGeom prst="roundRect">
            <a:avLst>
              <a:gd name="adj" fmla="val 6988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763310" y="1865233"/>
            <a:ext cx="121920" cy="2093714"/>
          </a:xfrm>
          <a:prstGeom prst="roundRect">
            <a:avLst>
              <a:gd name="adj" fmla="val 27907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1142524" y="2122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Introduction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2612946"/>
            <a:ext cx="58019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TimeCoins is a novel digital currency directly backed by shares of the TimeCoins Organisation. This unique asset-backing provides inherent stability.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1865233"/>
            <a:ext cx="6408063" cy="2093714"/>
          </a:xfrm>
          <a:prstGeom prst="roundRect">
            <a:avLst>
              <a:gd name="adj" fmla="val 6988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Shape 6"/>
          <p:cNvSpPr/>
          <p:nvPr/>
        </p:nvSpPr>
        <p:spPr>
          <a:xfrm>
            <a:off x="7398067" y="1865233"/>
            <a:ext cx="121920" cy="2093714"/>
          </a:xfrm>
          <a:prstGeom prst="roundRect">
            <a:avLst>
              <a:gd name="adj" fmla="val 27907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777282" y="2122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777282" y="2612946"/>
            <a:ext cx="58020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To establish a secure, stable, and innovative medium for digital transactions, bridging the gap between traditional finance and decentralized assets.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4185761"/>
            <a:ext cx="6407944" cy="3341013"/>
          </a:xfrm>
          <a:prstGeom prst="roundRect">
            <a:avLst>
              <a:gd name="adj" fmla="val 4379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63310" y="4185761"/>
            <a:ext cx="121920" cy="3341013"/>
          </a:xfrm>
          <a:prstGeom prst="roundRect">
            <a:avLst>
              <a:gd name="adj" fmla="val 27907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1142524" y="44430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Problem Solved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142524" y="4933474"/>
            <a:ext cx="58019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Cryptocurrency volatility due to lack of tangible asset backing.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42524" y="5738574"/>
            <a:ext cx="58019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Traditional payment systems do not facilitate direct investment.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428548" y="4185761"/>
            <a:ext cx="6408063" cy="3341013"/>
          </a:xfrm>
          <a:prstGeom prst="roundRect">
            <a:avLst>
              <a:gd name="adj" fmla="val 4379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398067" y="4185761"/>
            <a:ext cx="121920" cy="3341013"/>
          </a:xfrm>
          <a:prstGeom prst="roundRect">
            <a:avLst>
              <a:gd name="adj" fmla="val 27907"/>
            </a:avLst>
          </a:prstGeom>
          <a:solidFill>
            <a:srgbClr val="1C977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777282" y="44430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Impact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7777282" y="4933474"/>
            <a:ext cx="58020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Delivers a stable crypto asset, collateralized by company shares.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777282" y="5738574"/>
            <a:ext cx="58020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Integrates payments and investments into a single, seamless system.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777282" y="6543675"/>
            <a:ext cx="58020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Enables direct payment for goods/services using share-backed coins, unlike conventional shares.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374" y="557332"/>
            <a:ext cx="10583585" cy="633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Core Objectives: Building a Robust Platform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709374" y="1596033"/>
            <a:ext cx="13211651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Our development strategy is focused on creating a secure, scalable, and user-friendly platform that addresses key market needs.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09374" y="2148245"/>
            <a:ext cx="20264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01</a:t>
            </a:r>
            <a:endParaRPr lang="en-US" sz="1550" dirty="0"/>
          </a:p>
        </p:txBody>
      </p:sp>
      <p:sp>
        <p:nvSpPr>
          <p:cNvPr id="5" name="Shape 3"/>
          <p:cNvSpPr/>
          <p:nvPr/>
        </p:nvSpPr>
        <p:spPr>
          <a:xfrm>
            <a:off x="709374" y="2469832"/>
            <a:ext cx="6504503" cy="22860"/>
          </a:xfrm>
          <a:prstGeom prst="rect">
            <a:avLst/>
          </a:prstGeom>
          <a:solidFill>
            <a:srgbClr val="1C977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709374" y="2616875"/>
            <a:ext cx="3088124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Secure REST API Backend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709374" y="3055144"/>
            <a:ext cx="6504503" cy="648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Develop a resilient and secure backend infrastructure for TimeCoins, handling all critical operations.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416522" y="2148245"/>
            <a:ext cx="20264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02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7416522" y="2469832"/>
            <a:ext cx="6504503" cy="22860"/>
          </a:xfrm>
          <a:prstGeom prst="rect">
            <a:avLst/>
          </a:prstGeom>
          <a:solidFill>
            <a:srgbClr val="1C977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7416522" y="2616875"/>
            <a:ext cx="3200876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Intuitive React.js Frontend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7416522" y="3055144"/>
            <a:ext cx="6504503" cy="648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Design and implement a responsive and smooth user experience for web and mobile interfaces.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09374" y="4058126"/>
            <a:ext cx="20264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03</a:t>
            </a:r>
            <a:endParaRPr lang="en-US" sz="1550" dirty="0"/>
          </a:p>
        </p:txBody>
      </p:sp>
      <p:sp>
        <p:nvSpPr>
          <p:cNvPr id="13" name="Shape 11"/>
          <p:cNvSpPr/>
          <p:nvPr/>
        </p:nvSpPr>
        <p:spPr>
          <a:xfrm>
            <a:off x="709374" y="4379714"/>
            <a:ext cx="6504503" cy="22860"/>
          </a:xfrm>
          <a:prstGeom prst="rect">
            <a:avLst/>
          </a:prstGeom>
          <a:solidFill>
            <a:srgbClr val="1C977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709374" y="4526756"/>
            <a:ext cx="444055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Comprehensive User Authentication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709374" y="4965025"/>
            <a:ext cx="6504503" cy="648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Implement robust features including login, registration, logout, and password recovery.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7416522" y="4058126"/>
            <a:ext cx="20264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04</a:t>
            </a:r>
            <a:endParaRPr lang="en-US" sz="1550" dirty="0"/>
          </a:p>
        </p:txBody>
      </p:sp>
      <p:sp>
        <p:nvSpPr>
          <p:cNvPr id="17" name="Shape 15"/>
          <p:cNvSpPr/>
          <p:nvPr/>
        </p:nvSpPr>
        <p:spPr>
          <a:xfrm>
            <a:off x="7416522" y="4379714"/>
            <a:ext cx="6504503" cy="22860"/>
          </a:xfrm>
          <a:prstGeom prst="rect">
            <a:avLst/>
          </a:prstGeom>
          <a:solidFill>
            <a:srgbClr val="1C977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416522" y="4526756"/>
            <a:ext cx="2880598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Dynamic Wallet System</a:t>
            </a:r>
            <a:endParaRPr lang="en-US" sz="1950" dirty="0"/>
          </a:p>
        </p:txBody>
      </p:sp>
      <p:sp>
        <p:nvSpPr>
          <p:cNvPr id="19" name="Text 17"/>
          <p:cNvSpPr/>
          <p:nvPr/>
        </p:nvSpPr>
        <p:spPr>
          <a:xfrm>
            <a:off x="7416522" y="4965025"/>
            <a:ext cx="6504503" cy="648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Create a wallet with real-time value updates, reflecting the underlying share performance.</a:t>
            </a:r>
            <a:endParaRPr lang="en-US" sz="1550" dirty="0"/>
          </a:p>
        </p:txBody>
      </p:sp>
      <p:sp>
        <p:nvSpPr>
          <p:cNvPr id="20" name="Text 18"/>
          <p:cNvSpPr/>
          <p:nvPr/>
        </p:nvSpPr>
        <p:spPr>
          <a:xfrm>
            <a:off x="709374" y="5968008"/>
            <a:ext cx="20264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05</a:t>
            </a:r>
            <a:endParaRPr lang="en-US" sz="1550" dirty="0"/>
          </a:p>
        </p:txBody>
      </p:sp>
      <p:sp>
        <p:nvSpPr>
          <p:cNvPr id="21" name="Shape 19"/>
          <p:cNvSpPr/>
          <p:nvPr/>
        </p:nvSpPr>
        <p:spPr>
          <a:xfrm>
            <a:off x="709374" y="6289596"/>
            <a:ext cx="6504503" cy="22860"/>
          </a:xfrm>
          <a:prstGeom prst="rect">
            <a:avLst/>
          </a:prstGeom>
          <a:solidFill>
            <a:srgbClr val="1C977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Text 20"/>
          <p:cNvSpPr/>
          <p:nvPr/>
        </p:nvSpPr>
        <p:spPr>
          <a:xfrm>
            <a:off x="709374" y="6436638"/>
            <a:ext cx="355175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Rich Transaction Capabilities</a:t>
            </a:r>
            <a:endParaRPr lang="en-US" sz="1950" dirty="0"/>
          </a:p>
        </p:txBody>
      </p:sp>
      <p:sp>
        <p:nvSpPr>
          <p:cNvPr id="23" name="Text 21"/>
          <p:cNvSpPr/>
          <p:nvPr/>
        </p:nvSpPr>
        <p:spPr>
          <a:xfrm>
            <a:off x="709374" y="6874907"/>
            <a:ext cx="6504503" cy="648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Enable transactions that support text, media, and direct TimeCoin payments within the platform.</a:t>
            </a:r>
            <a:endParaRPr lang="en-US" sz="1550" dirty="0"/>
          </a:p>
        </p:txBody>
      </p:sp>
      <p:sp>
        <p:nvSpPr>
          <p:cNvPr id="24" name="Text 22"/>
          <p:cNvSpPr/>
          <p:nvPr/>
        </p:nvSpPr>
        <p:spPr>
          <a:xfrm>
            <a:off x="7416522" y="5968008"/>
            <a:ext cx="202644" cy="253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06</a:t>
            </a:r>
            <a:endParaRPr lang="en-US" sz="1550" dirty="0"/>
          </a:p>
        </p:txBody>
      </p:sp>
      <p:sp>
        <p:nvSpPr>
          <p:cNvPr id="25" name="Shape 23"/>
          <p:cNvSpPr/>
          <p:nvPr/>
        </p:nvSpPr>
        <p:spPr>
          <a:xfrm>
            <a:off x="7416522" y="6289596"/>
            <a:ext cx="6504503" cy="22860"/>
          </a:xfrm>
          <a:prstGeom prst="rect">
            <a:avLst/>
          </a:prstGeom>
          <a:solidFill>
            <a:srgbClr val="1C977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6" name="Text 24"/>
          <p:cNvSpPr/>
          <p:nvPr/>
        </p:nvSpPr>
        <p:spPr>
          <a:xfrm>
            <a:off x="7416522" y="6436638"/>
            <a:ext cx="2533650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Success Metrics</a:t>
            </a:r>
            <a:endParaRPr lang="en-US" sz="1950" dirty="0"/>
          </a:p>
        </p:txBody>
      </p:sp>
      <p:sp>
        <p:nvSpPr>
          <p:cNvPr id="27" name="Text 25"/>
          <p:cNvSpPr/>
          <p:nvPr/>
        </p:nvSpPr>
        <p:spPr>
          <a:xfrm>
            <a:off x="7416522" y="6874907"/>
            <a:ext cx="6504503" cy="648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Measure performance based on transaction security, platform scalability, and user adoption rates.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82266"/>
            <a:ext cx="117194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Project Scope: What's Included &amp; Excluded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58020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Inclusions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91012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User authentication &amp; robust security protocols.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5232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Wallet management with dynamic value updates based on share performance.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15742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Secure transactions: text, images, videos, and integrated payments.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6252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Comprehensive transaction history and ledger tracking.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6762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Proprietary share-value mapping engine.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2258020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300"/>
              </a:lnSpc>
            </a:pPr>
            <a:r>
              <a:rPr lang="en-US" sz="26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Exclusions (</a:t>
            </a:r>
            <a:r>
              <a:rPr lang="en-US" sz="2800" dirty="0"/>
              <a:t>Not Included in First Version</a:t>
            </a:r>
            <a:r>
              <a:rPr lang="en-US" sz="26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)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7599521" y="291012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Public blockchain mining infrastructure.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33523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Integration or support for external cryptocurrencies.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37945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Direct bank account integrations.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38423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Key Modules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7599521" y="503634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Authentication &amp; Security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547854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Wallet Management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592074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Messaging &amp; Payments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636293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Transaction Ledger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99521" y="680513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Value Mapping Engine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00783"/>
            <a:ext cx="91220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Methodology &amp; Technology Stack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63190"/>
            <a:ext cx="13042821" cy="4065508"/>
          </a:xfrm>
          <a:prstGeom prst="roundRect">
            <a:avLst>
              <a:gd name="adj" fmla="val 83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793790" y="2663190"/>
            <a:ext cx="4347567" cy="2395657"/>
          </a:xfrm>
          <a:prstGeom prst="roundRect">
            <a:avLst>
              <a:gd name="adj" fmla="val 1420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1020604" y="28900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Agile Approach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0604" y="3380423"/>
            <a:ext cx="355377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Utilizing an Agile methodology with iterative sprints to ensure flexible and responsive development.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141357" y="2663190"/>
            <a:ext cx="4347567" cy="2395657"/>
          </a:xfrm>
          <a:prstGeom prst="rect">
            <a:avLst/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6"/>
          <p:cNvSpPr/>
          <p:nvPr/>
        </p:nvSpPr>
        <p:spPr>
          <a:xfrm>
            <a:off x="5141357" y="2663190"/>
            <a:ext cx="30480" cy="2395657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708333" y="28900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708333" y="3380423"/>
            <a:ext cx="32136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Developed with React.js for a dynamic and intuitive user interface.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4857869" y="3577471"/>
            <a:ext cx="566976" cy="566976"/>
          </a:xfrm>
          <a:prstGeom prst="roundRect">
            <a:avLst>
              <a:gd name="adj" fmla="val 6001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53" y="3683794"/>
            <a:ext cx="283488" cy="354330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9488924" y="2663190"/>
            <a:ext cx="4347567" cy="2395657"/>
          </a:xfrm>
          <a:prstGeom prst="rect">
            <a:avLst/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11"/>
          <p:cNvSpPr/>
          <p:nvPr/>
        </p:nvSpPr>
        <p:spPr>
          <a:xfrm>
            <a:off x="9488924" y="2663190"/>
            <a:ext cx="30480" cy="2395657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10055900" y="28900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0055900" y="3380423"/>
            <a:ext cx="355377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Built on Spring Boot (Java) with secure REST APIs for robust server-side operations.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9205436" y="3577471"/>
            <a:ext cx="566976" cy="566976"/>
          </a:xfrm>
          <a:prstGeom prst="roundRect">
            <a:avLst>
              <a:gd name="adj" fmla="val 6001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121" y="3683794"/>
            <a:ext cx="283488" cy="354330"/>
          </a:xfrm>
          <a:prstGeom prst="rect">
            <a:avLst/>
          </a:prstGeom>
        </p:spPr>
      </p:pic>
      <p:sp>
        <p:nvSpPr>
          <p:cNvPr id="19" name="Shape 15"/>
          <p:cNvSpPr/>
          <p:nvPr/>
        </p:nvSpPr>
        <p:spPr>
          <a:xfrm>
            <a:off x="793790" y="5058847"/>
            <a:ext cx="6521291" cy="1669852"/>
          </a:xfrm>
          <a:prstGeom prst="rect">
            <a:avLst/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Shape 16"/>
          <p:cNvSpPr/>
          <p:nvPr/>
        </p:nvSpPr>
        <p:spPr>
          <a:xfrm>
            <a:off x="793790" y="5058847"/>
            <a:ext cx="6521291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1" name="Text 17"/>
          <p:cNvSpPr/>
          <p:nvPr/>
        </p:nvSpPr>
        <p:spPr>
          <a:xfrm>
            <a:off x="1020604" y="52856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Database</a:t>
            </a:r>
            <a:endParaRPr lang="en-US" sz="2200" dirty="0"/>
          </a:p>
        </p:txBody>
      </p:sp>
      <p:sp>
        <p:nvSpPr>
          <p:cNvPr id="22" name="Text 18"/>
          <p:cNvSpPr/>
          <p:nvPr/>
        </p:nvSpPr>
        <p:spPr>
          <a:xfrm>
            <a:off x="1020604" y="5776079"/>
            <a:ext cx="57275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MySQL for reliable and scalable data storage.</a:t>
            </a:r>
            <a:endParaRPr lang="en-US" sz="1750" dirty="0"/>
          </a:p>
        </p:txBody>
      </p:sp>
      <p:sp>
        <p:nvSpPr>
          <p:cNvPr id="23" name="Shape 19"/>
          <p:cNvSpPr/>
          <p:nvPr/>
        </p:nvSpPr>
        <p:spPr>
          <a:xfrm>
            <a:off x="7315081" y="5058847"/>
            <a:ext cx="6521410" cy="1669852"/>
          </a:xfrm>
          <a:prstGeom prst="rect">
            <a:avLst/>
          </a:prstGeom>
          <a:solidFill>
            <a:srgbClr val="F2EEE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4" name="Shape 20"/>
          <p:cNvSpPr/>
          <p:nvPr/>
        </p:nvSpPr>
        <p:spPr>
          <a:xfrm>
            <a:off x="7315081" y="5058847"/>
            <a:ext cx="30480" cy="1669852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5" name="Shape 21"/>
          <p:cNvSpPr/>
          <p:nvPr/>
        </p:nvSpPr>
        <p:spPr>
          <a:xfrm>
            <a:off x="7315081" y="5058847"/>
            <a:ext cx="652141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6" name="Text 22"/>
          <p:cNvSpPr/>
          <p:nvPr/>
        </p:nvSpPr>
        <p:spPr>
          <a:xfrm>
            <a:off x="7882057" y="52856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Security</a:t>
            </a:r>
            <a:endParaRPr lang="en-US" sz="2200" dirty="0"/>
          </a:p>
        </p:txBody>
      </p:sp>
      <p:sp>
        <p:nvSpPr>
          <p:cNvPr id="27" name="Text 23"/>
          <p:cNvSpPr/>
          <p:nvPr/>
        </p:nvSpPr>
        <p:spPr>
          <a:xfrm>
            <a:off x="7882057" y="5776079"/>
            <a:ext cx="57276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JWT authentication and advanced encryption techniques ensure data integrity and user privacy.</a:t>
            </a:r>
            <a:endParaRPr lang="en-US" sz="1750" dirty="0"/>
          </a:p>
        </p:txBody>
      </p:sp>
      <p:sp>
        <p:nvSpPr>
          <p:cNvPr id="28" name="Shape 24"/>
          <p:cNvSpPr/>
          <p:nvPr/>
        </p:nvSpPr>
        <p:spPr>
          <a:xfrm>
            <a:off x="7031593" y="5610225"/>
            <a:ext cx="566976" cy="566976"/>
          </a:xfrm>
          <a:prstGeom prst="roundRect">
            <a:avLst>
              <a:gd name="adj" fmla="val 6001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2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278" y="5716548"/>
            <a:ext cx="283488" cy="3543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701047" y="1701046"/>
            <a:ext cx="8250982" cy="4848893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90194" y="3192568"/>
            <a:ext cx="5226713" cy="4846324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17058" y="1965702"/>
            <a:ext cx="8229086" cy="429768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896826" y="1441574"/>
            <a:ext cx="5769962" cy="4906399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 0"/>
          <p:cNvSpPr/>
          <p:nvPr/>
        </p:nvSpPr>
        <p:spPr>
          <a:xfrm>
            <a:off x="792049" y="3320527"/>
            <a:ext cx="3456993" cy="3686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Timeline</a:t>
            </a:r>
          </a:p>
        </p:txBody>
      </p:sp>
      <p:sp>
        <p:nvSpPr>
          <p:cNvPr id="3" name="Text 1"/>
          <p:cNvSpPr/>
          <p:nvPr/>
        </p:nvSpPr>
        <p:spPr>
          <a:xfrm>
            <a:off x="792050" y="968188"/>
            <a:ext cx="3503686" cy="17929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Our phased approach ensures efficient development and timely delivery of each critical module.</a:t>
            </a: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69" y="755342"/>
            <a:ext cx="9363380" cy="524349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11612" y="9333786"/>
            <a:ext cx="13607177" cy="233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15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This Gantt chart visualizes our 14-week development roadmap, highlighting key milestones and their allocated durations.</a:t>
            </a:r>
            <a:endParaRPr lang="en-US" sz="11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6626D-4956-7B9D-7201-81FF0C480896}"/>
              </a:ext>
            </a:extLst>
          </p:cNvPr>
          <p:cNvSpPr txBox="1"/>
          <p:nvPr/>
        </p:nvSpPr>
        <p:spPr>
          <a:xfrm>
            <a:off x="5394968" y="6550928"/>
            <a:ext cx="8820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Gantt chart visualizes our 14-week development roadmap, highlighting key milestones and their allocated durations.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4630400" cy="2890990"/>
          </a:xfrm>
          <a:prstGeom prst="rect">
            <a:avLst/>
          </a:prstGeom>
        </p:spPr>
      </p:pic>
      <p:sp>
        <p:nvSpPr>
          <p:cNvPr id="21" name="Text 0"/>
          <p:cNvSpPr/>
          <p:nvPr/>
        </p:nvSpPr>
        <p:spPr>
          <a:xfrm>
            <a:off x="793790" y="394346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Project Outcome</a:t>
            </a:r>
            <a:endParaRPr lang="en-US" sz="2650" dirty="0"/>
          </a:p>
        </p:txBody>
      </p:sp>
      <p:sp>
        <p:nvSpPr>
          <p:cNvPr id="22" name="Text 1"/>
          <p:cNvSpPr/>
          <p:nvPr/>
        </p:nvSpPr>
        <p:spPr>
          <a:xfrm>
            <a:off x="793790" y="48507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Final Result:</a:t>
            </a:r>
            <a:endParaRPr lang="en-US" sz="2200" dirty="0"/>
          </a:p>
        </p:txBody>
      </p:sp>
      <p:sp>
        <p:nvSpPr>
          <p:cNvPr id="23" name="Text 2"/>
          <p:cNvSpPr/>
          <p:nvPr/>
        </p:nvSpPr>
        <p:spPr>
          <a:xfrm>
            <a:off x="793790" y="543186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Roboto" pitchFamily="34" charset="0"/>
                <a:ea typeface="Roboto" pitchFamily="34" charset="-122"/>
                <a:cs typeface="Roboto" pitchFamily="34" charset="-120"/>
              </a:rPr>
              <a:t>Fully functional web application for secure TimeCoin transactions.</a:t>
            </a:r>
            <a:endParaRPr lang="en-US" sz="1750" dirty="0"/>
          </a:p>
        </p:txBody>
      </p:sp>
      <p:sp>
        <p:nvSpPr>
          <p:cNvPr id="24" name="Text 3"/>
          <p:cNvSpPr/>
          <p:nvPr/>
        </p:nvSpPr>
        <p:spPr>
          <a:xfrm>
            <a:off x="793790" y="623697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Roboto" pitchFamily="34" charset="0"/>
                <a:ea typeface="Roboto" pitchFamily="34" charset="-122"/>
                <a:cs typeface="Roboto" pitchFamily="34" charset="-120"/>
              </a:rPr>
              <a:t>Wallet system with fluctuating value tied to shares.</a:t>
            </a:r>
            <a:endParaRPr lang="en-US" sz="1750" dirty="0"/>
          </a:p>
        </p:txBody>
      </p:sp>
      <p:sp>
        <p:nvSpPr>
          <p:cNvPr id="25" name="Text 4"/>
          <p:cNvSpPr/>
          <p:nvPr/>
        </p:nvSpPr>
        <p:spPr>
          <a:xfrm>
            <a:off x="793790" y="66791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Roboto" pitchFamily="34" charset="0"/>
                <a:ea typeface="Roboto" pitchFamily="34" charset="-122"/>
                <a:cs typeface="Roboto" pitchFamily="34" charset="-120"/>
              </a:rPr>
              <a:t>Messaging system with integrated payments.</a:t>
            </a:r>
            <a:endParaRPr lang="en-US" sz="1750" dirty="0"/>
          </a:p>
        </p:txBody>
      </p:sp>
      <p:sp>
        <p:nvSpPr>
          <p:cNvPr id="26" name="Text 5"/>
          <p:cNvSpPr/>
          <p:nvPr/>
        </p:nvSpPr>
        <p:spPr>
          <a:xfrm>
            <a:off x="7599521" y="48507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Future Extensions:</a:t>
            </a:r>
            <a:endParaRPr lang="en-US" sz="2200" dirty="0"/>
          </a:p>
        </p:txBody>
      </p:sp>
      <p:sp>
        <p:nvSpPr>
          <p:cNvPr id="27" name="Text 6"/>
          <p:cNvSpPr/>
          <p:nvPr/>
        </p:nvSpPr>
        <p:spPr>
          <a:xfrm>
            <a:off x="7599521" y="54318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Roboto" pitchFamily="34" charset="0"/>
                <a:ea typeface="Roboto" pitchFamily="34" charset="-122"/>
                <a:cs typeface="Roboto" pitchFamily="34" charset="-120"/>
              </a:rPr>
              <a:t>Mobile application development.</a:t>
            </a:r>
            <a:endParaRPr lang="en-US" sz="1750" dirty="0"/>
          </a:p>
        </p:txBody>
      </p:sp>
      <p:sp>
        <p:nvSpPr>
          <p:cNvPr id="28" name="Text 7"/>
          <p:cNvSpPr/>
          <p:nvPr/>
        </p:nvSpPr>
        <p:spPr>
          <a:xfrm>
            <a:off x="7599521" y="587406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Roboto" pitchFamily="34" charset="0"/>
                <a:ea typeface="Roboto" pitchFamily="34" charset="-122"/>
                <a:cs typeface="Roboto" pitchFamily="34" charset="-120"/>
              </a:rPr>
              <a:t>Research paper on share-backed cryptocurrencies.</a:t>
            </a:r>
            <a:endParaRPr lang="en-US" sz="1750" dirty="0"/>
          </a:p>
        </p:txBody>
      </p:sp>
      <p:sp>
        <p:nvSpPr>
          <p:cNvPr id="29" name="Text 8"/>
          <p:cNvSpPr/>
          <p:nvPr/>
        </p:nvSpPr>
        <p:spPr>
          <a:xfrm>
            <a:off x="7599521" y="631626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Roboto" pitchFamily="34" charset="0"/>
                <a:ea typeface="Roboto" pitchFamily="34" charset="-122"/>
                <a:cs typeface="Roboto" pitchFamily="34" charset="-120"/>
              </a:rPr>
              <a:t>Patent filing for coin-value fluctuation mechanism.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578</Words>
  <Application>Microsoft Office PowerPoint</Application>
  <PresentationFormat>Custom</PresentationFormat>
  <Paragraphs>95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Roboto</vt:lpstr>
      <vt:lpstr>DM Sans Semi Bold</vt:lpstr>
      <vt:lpstr>Roboto Medium</vt:lpstr>
      <vt:lpstr>DM Sans Light</vt:lpstr>
      <vt:lpstr>Inter Medium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Aman Kumar</dc:creator>
  <cp:lastModifiedBy>Aman Kumar</cp:lastModifiedBy>
  <cp:revision>3</cp:revision>
  <dcterms:created xsi:type="dcterms:W3CDTF">2025-08-16T16:16:03Z</dcterms:created>
  <dcterms:modified xsi:type="dcterms:W3CDTF">2025-08-18T04:36:42Z</dcterms:modified>
</cp:coreProperties>
</file>