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2"/>
  </p:notesMasterIdLst>
  <p:handoutMasterIdLst>
    <p:handoutMasterId r:id="rId23"/>
  </p:handoutMasterIdLst>
  <p:sldIdLst>
    <p:sldId id="256" r:id="rId5"/>
    <p:sldId id="264" r:id="rId6"/>
    <p:sldId id="265" r:id="rId7"/>
    <p:sldId id="263" r:id="rId8"/>
    <p:sldId id="272" r:id="rId9"/>
    <p:sldId id="271" r:id="rId10"/>
    <p:sldId id="266" r:id="rId11"/>
    <p:sldId id="267" r:id="rId12"/>
    <p:sldId id="270" r:id="rId13"/>
    <p:sldId id="276" r:id="rId14"/>
    <p:sldId id="268" r:id="rId15"/>
    <p:sldId id="269" r:id="rId16"/>
    <p:sldId id="277" r:id="rId17"/>
    <p:sldId id="278" r:id="rId18"/>
    <p:sldId id="279" r:id="rId19"/>
    <p:sldId id="280"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76" d="100"/>
          <a:sy n="76" d="100"/>
        </p:scale>
        <p:origin x="869" y="5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8/19/2023</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8/19/2023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17</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8/19/2023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8/19/2023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8/19/2023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cover/>
  </p:transition>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jmeubank.github.io/tdm-gcc/download/" TargetMode="External"/><Relationship Id="rId1" Type="http://schemas.openxmlformats.org/officeDocument/2006/relationships/slideLayout" Target="../slideLayouts/slideLayout7.xml"/><Relationship Id="rId5" Type="http://schemas.openxmlformats.org/officeDocument/2006/relationships/hyperlink" Target="https://sourceforge.net/projects/codeblocks/files/latest/download" TargetMode="External"/><Relationship Id="rId4" Type="http://schemas.openxmlformats.org/officeDocument/2006/relationships/hyperlink" Target="https://sourceforge.net/projects/dev-cpp/files/Binaries/Dev-C%2B%2B%204.9.9.2/devcpp-4.9.9.2_setup.exe/download"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C Programming tutorial</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Aman Tiwari</a:t>
            </a:r>
          </a:p>
        </p:txBody>
      </p:sp>
    </p:spTree>
    <p:extLst>
      <p:ext uri="{BB962C8B-B14F-4D97-AF65-F5344CB8AC3E}">
        <p14:creationId xmlns:p14="http://schemas.microsoft.com/office/powerpoint/2010/main" val="14877007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DF02-FD2D-C07F-3999-C57B099925F3}"/>
              </a:ext>
            </a:extLst>
          </p:cNvPr>
          <p:cNvSpPr>
            <a:spLocks noGrp="1"/>
          </p:cNvSpPr>
          <p:nvPr>
            <p:ph type="title"/>
          </p:nvPr>
        </p:nvSpPr>
        <p:spPr/>
        <p:txBody>
          <a:bodyPr/>
          <a:lstStyle/>
          <a:p>
            <a:r>
              <a:rPr lang="en-US" altLang="en-US" dirty="0"/>
              <a:t>Let’s Start with C</a:t>
            </a:r>
            <a:endParaRPr lang="en-IN" dirty="0"/>
          </a:p>
        </p:txBody>
      </p:sp>
      <p:sp>
        <p:nvSpPr>
          <p:cNvPr id="3" name="Content Placeholder 2">
            <a:extLst>
              <a:ext uri="{FF2B5EF4-FFF2-40B4-BE49-F238E27FC236}">
                <a16:creationId xmlns:a16="http://schemas.microsoft.com/office/drawing/2014/main" id="{BE5E9F90-8E0B-9670-DF14-78C15125949D}"/>
              </a:ext>
            </a:extLst>
          </p:cNvPr>
          <p:cNvSpPr>
            <a:spLocks/>
          </p:cNvSpPr>
          <p:nvPr/>
        </p:nvSpPr>
        <p:spPr bwMode="auto">
          <a:xfrm>
            <a:off x="860425" y="2297834"/>
            <a:ext cx="7416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rgbClr val="613E9A"/>
              </a:buClr>
              <a:buSzPct val="150000"/>
              <a:buFont typeface="Wingdings" panose="05000000000000000000" pitchFamily="2" charset="2"/>
              <a:buChar char="§"/>
              <a:defRPr sz="1600">
                <a:solidFill>
                  <a:schemeClr val="tx1"/>
                </a:solidFill>
                <a:latin typeface="Verdana" panose="020B0604030504040204" pitchFamily="34" charset="0"/>
              </a:defRPr>
            </a:lvl1pPr>
            <a:lvl2pPr marL="742950" indent="-285750" eaLnBrk="0" hangingPunct="0">
              <a:lnSpc>
                <a:spcPct val="120000"/>
              </a:lnSpc>
              <a:spcBef>
                <a:spcPct val="20000"/>
              </a:spcBef>
              <a:buFont typeface="Wingdings" panose="05000000000000000000" pitchFamily="2" charset="2"/>
              <a:buChar char="q"/>
              <a:defRPr sz="1400">
                <a:solidFill>
                  <a:schemeClr val="tx1"/>
                </a:solidFill>
                <a:latin typeface="Verdana" panose="020B0604030504040204" pitchFamily="34" charset="0"/>
              </a:defRPr>
            </a:lvl2pPr>
            <a:lvl3pPr marL="1143000" indent="-228600" eaLnBrk="0" hangingPunct="0">
              <a:lnSpc>
                <a:spcPct val="120000"/>
              </a:lnSpc>
              <a:spcBef>
                <a:spcPct val="20000"/>
              </a:spcBef>
              <a:buChar char="•"/>
              <a:defRPr sz="1400">
                <a:solidFill>
                  <a:schemeClr val="tx1"/>
                </a:solidFill>
                <a:latin typeface="Verdana" panose="020B0604030504040204" pitchFamily="34" charset="0"/>
              </a:defRPr>
            </a:lvl3pPr>
            <a:lvl4pPr marL="1600200" indent="-228600" eaLnBrk="0" hangingPunct="0">
              <a:lnSpc>
                <a:spcPct val="120000"/>
              </a:lnSpc>
              <a:spcBef>
                <a:spcPct val="20000"/>
              </a:spcBef>
              <a:buChar char="–"/>
              <a:defRPr sz="1200">
                <a:solidFill>
                  <a:schemeClr val="tx1"/>
                </a:solidFill>
                <a:latin typeface="Verdana" panose="020B0604030504040204" pitchFamily="34" charset="0"/>
              </a:defRPr>
            </a:lvl4pPr>
            <a:lvl5pPr marL="2057400" indent="-228600" eaLnBrk="0" hangingPunct="0">
              <a:lnSpc>
                <a:spcPct val="120000"/>
              </a:lnSpc>
              <a:spcBef>
                <a:spcPct val="20000"/>
              </a:spcBef>
              <a:buChar char="»"/>
              <a:defRPr sz="1200">
                <a:solidFill>
                  <a:schemeClr val="tx1"/>
                </a:solidFill>
                <a:latin typeface="Verdana" panose="020B0604030504040204" pitchFamily="34" charset="0"/>
              </a:defRPr>
            </a:lvl5pPr>
            <a:lvl6pPr marL="25146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6pPr>
            <a:lvl7pPr marL="29718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7pPr>
            <a:lvl8pPr marL="34290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8pPr>
            <a:lvl9pPr marL="38862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9pPr>
          </a:lstStyle>
          <a:p>
            <a:r>
              <a:rPr lang="en-US" altLang="en-US" dirty="0"/>
              <a:t>Steps in learning English language:</a:t>
            </a:r>
          </a:p>
        </p:txBody>
      </p:sp>
      <p:sp>
        <p:nvSpPr>
          <p:cNvPr id="4" name="Content Placeholder 2">
            <a:extLst>
              <a:ext uri="{FF2B5EF4-FFF2-40B4-BE49-F238E27FC236}">
                <a16:creationId xmlns:a16="http://schemas.microsoft.com/office/drawing/2014/main" id="{C8504F56-F8D1-2297-2D67-CB7417C54C44}"/>
              </a:ext>
            </a:extLst>
          </p:cNvPr>
          <p:cNvSpPr>
            <a:spLocks/>
          </p:cNvSpPr>
          <p:nvPr/>
        </p:nvSpPr>
        <p:spPr bwMode="auto">
          <a:xfrm>
            <a:off x="873125" y="3948834"/>
            <a:ext cx="7416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rgbClr val="613E9A"/>
              </a:buClr>
              <a:buSzPct val="150000"/>
              <a:buFont typeface="Wingdings" panose="05000000000000000000" pitchFamily="2" charset="2"/>
              <a:buChar char="§"/>
              <a:defRPr sz="1600">
                <a:solidFill>
                  <a:schemeClr val="tx1"/>
                </a:solidFill>
                <a:latin typeface="Verdana" panose="020B0604030504040204" pitchFamily="34" charset="0"/>
              </a:defRPr>
            </a:lvl1pPr>
            <a:lvl2pPr marL="742950" indent="-285750" eaLnBrk="0" hangingPunct="0">
              <a:lnSpc>
                <a:spcPct val="120000"/>
              </a:lnSpc>
              <a:spcBef>
                <a:spcPct val="20000"/>
              </a:spcBef>
              <a:buFont typeface="Wingdings" panose="05000000000000000000" pitchFamily="2" charset="2"/>
              <a:buChar char="q"/>
              <a:defRPr sz="1400">
                <a:solidFill>
                  <a:schemeClr val="tx1"/>
                </a:solidFill>
                <a:latin typeface="Verdana" panose="020B0604030504040204" pitchFamily="34" charset="0"/>
              </a:defRPr>
            </a:lvl2pPr>
            <a:lvl3pPr marL="1143000" indent="-228600" eaLnBrk="0" hangingPunct="0">
              <a:lnSpc>
                <a:spcPct val="120000"/>
              </a:lnSpc>
              <a:spcBef>
                <a:spcPct val="20000"/>
              </a:spcBef>
              <a:buChar char="•"/>
              <a:defRPr sz="1400">
                <a:solidFill>
                  <a:schemeClr val="tx1"/>
                </a:solidFill>
                <a:latin typeface="Verdana" panose="020B0604030504040204" pitchFamily="34" charset="0"/>
              </a:defRPr>
            </a:lvl3pPr>
            <a:lvl4pPr marL="1600200" indent="-228600" eaLnBrk="0" hangingPunct="0">
              <a:lnSpc>
                <a:spcPct val="120000"/>
              </a:lnSpc>
              <a:spcBef>
                <a:spcPct val="20000"/>
              </a:spcBef>
              <a:buChar char="–"/>
              <a:defRPr sz="1200">
                <a:solidFill>
                  <a:schemeClr val="tx1"/>
                </a:solidFill>
                <a:latin typeface="Verdana" panose="020B0604030504040204" pitchFamily="34" charset="0"/>
              </a:defRPr>
            </a:lvl4pPr>
            <a:lvl5pPr marL="2057400" indent="-228600" eaLnBrk="0" hangingPunct="0">
              <a:lnSpc>
                <a:spcPct val="120000"/>
              </a:lnSpc>
              <a:spcBef>
                <a:spcPct val="20000"/>
              </a:spcBef>
              <a:buChar char="»"/>
              <a:defRPr sz="1200">
                <a:solidFill>
                  <a:schemeClr val="tx1"/>
                </a:solidFill>
                <a:latin typeface="Verdana" panose="020B0604030504040204" pitchFamily="34" charset="0"/>
              </a:defRPr>
            </a:lvl5pPr>
            <a:lvl6pPr marL="25146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6pPr>
            <a:lvl7pPr marL="29718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7pPr>
            <a:lvl8pPr marL="34290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8pPr>
            <a:lvl9pPr marL="38862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9pPr>
          </a:lstStyle>
          <a:p>
            <a:r>
              <a:rPr lang="en-US" altLang="en-US" dirty="0"/>
              <a:t>Steps in learning C:</a:t>
            </a:r>
          </a:p>
        </p:txBody>
      </p:sp>
      <p:sp>
        <p:nvSpPr>
          <p:cNvPr id="5" name="Rectangle 13">
            <a:extLst>
              <a:ext uri="{FF2B5EF4-FFF2-40B4-BE49-F238E27FC236}">
                <a16:creationId xmlns:a16="http://schemas.microsoft.com/office/drawing/2014/main" id="{5DD1158F-957E-2CE8-8485-A08346C3290F}"/>
              </a:ext>
            </a:extLst>
          </p:cNvPr>
          <p:cNvSpPr>
            <a:spLocks noChangeArrowheads="1"/>
          </p:cNvSpPr>
          <p:nvPr/>
        </p:nvSpPr>
        <p:spPr bwMode="auto">
          <a:xfrm>
            <a:off x="1320799" y="4534622"/>
            <a:ext cx="1597819" cy="1182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FontTx/>
              <a:buChar char="•"/>
            </a:pPr>
            <a:r>
              <a:rPr lang="en-US" altLang="en-US" sz="1600">
                <a:latin typeface="Verdana" panose="020B0604030504040204" pitchFamily="34" charset="0"/>
              </a:rPr>
              <a:t> Alphabets</a:t>
            </a:r>
          </a:p>
          <a:p>
            <a:pPr eaLnBrk="0" hangingPunct="0">
              <a:buFontTx/>
              <a:buChar char="•"/>
            </a:pPr>
            <a:r>
              <a:rPr lang="en-US" altLang="en-US" sz="1600">
                <a:latin typeface="Verdana" panose="020B0604030504040204" pitchFamily="34" charset="0"/>
              </a:rPr>
              <a:t> Digits</a:t>
            </a:r>
          </a:p>
          <a:p>
            <a:pPr eaLnBrk="0" hangingPunct="0">
              <a:buFontTx/>
              <a:buChar char="•"/>
            </a:pPr>
            <a:r>
              <a:rPr lang="en-US" altLang="en-US" sz="1600">
                <a:latin typeface="Verdana" panose="020B0604030504040204" pitchFamily="34" charset="0"/>
              </a:rPr>
              <a:t> Special</a:t>
            </a:r>
          </a:p>
          <a:p>
            <a:pPr eaLnBrk="0" hangingPunct="0"/>
            <a:r>
              <a:rPr lang="en-US" altLang="en-US" sz="1600">
                <a:latin typeface="Verdana" panose="020B0604030504040204" pitchFamily="34" charset="0"/>
              </a:rPr>
              <a:t>   symbols</a:t>
            </a:r>
          </a:p>
        </p:txBody>
      </p:sp>
      <p:sp>
        <p:nvSpPr>
          <p:cNvPr id="6" name="Rectangle 14">
            <a:extLst>
              <a:ext uri="{FF2B5EF4-FFF2-40B4-BE49-F238E27FC236}">
                <a16:creationId xmlns:a16="http://schemas.microsoft.com/office/drawing/2014/main" id="{877B35A2-19ED-2816-695A-F78AC6F2E458}"/>
              </a:ext>
            </a:extLst>
          </p:cNvPr>
          <p:cNvSpPr>
            <a:spLocks noChangeArrowheads="1"/>
          </p:cNvSpPr>
          <p:nvPr/>
        </p:nvSpPr>
        <p:spPr bwMode="auto">
          <a:xfrm>
            <a:off x="3269311" y="4534622"/>
            <a:ext cx="1427163" cy="1169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FontTx/>
              <a:buChar char="•"/>
            </a:pPr>
            <a:r>
              <a:rPr lang="en-US" altLang="en-US" sz="1600" dirty="0">
                <a:latin typeface="Verdana" panose="020B0604030504040204" pitchFamily="34" charset="0"/>
              </a:rPr>
              <a:t> Constants</a:t>
            </a:r>
          </a:p>
          <a:p>
            <a:pPr eaLnBrk="0" hangingPunct="0">
              <a:buFontTx/>
              <a:buChar char="•"/>
            </a:pPr>
            <a:r>
              <a:rPr lang="en-US" altLang="en-US" sz="1600" dirty="0">
                <a:latin typeface="Verdana" panose="020B0604030504040204" pitchFamily="34" charset="0"/>
              </a:rPr>
              <a:t> Variables</a:t>
            </a:r>
          </a:p>
          <a:p>
            <a:pPr eaLnBrk="0" hangingPunct="0">
              <a:buFontTx/>
              <a:buChar char="•"/>
            </a:pPr>
            <a:r>
              <a:rPr lang="en-US" altLang="en-US" sz="1600" dirty="0">
                <a:latin typeface="Verdana" panose="020B0604030504040204" pitchFamily="34" charset="0"/>
              </a:rPr>
              <a:t> Keywords</a:t>
            </a:r>
          </a:p>
        </p:txBody>
      </p:sp>
      <p:sp>
        <p:nvSpPr>
          <p:cNvPr id="7" name="Rectangle 15">
            <a:extLst>
              <a:ext uri="{FF2B5EF4-FFF2-40B4-BE49-F238E27FC236}">
                <a16:creationId xmlns:a16="http://schemas.microsoft.com/office/drawing/2014/main" id="{CE3D066E-DD6B-60A3-B4F5-7533CBBC5397}"/>
              </a:ext>
            </a:extLst>
          </p:cNvPr>
          <p:cNvSpPr>
            <a:spLocks noChangeArrowheads="1"/>
          </p:cNvSpPr>
          <p:nvPr/>
        </p:nvSpPr>
        <p:spPr bwMode="auto">
          <a:xfrm>
            <a:off x="5067155" y="4548765"/>
            <a:ext cx="1427163" cy="1158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Instructions</a:t>
            </a:r>
          </a:p>
        </p:txBody>
      </p:sp>
      <p:sp>
        <p:nvSpPr>
          <p:cNvPr id="8" name="Rectangle 16">
            <a:extLst>
              <a:ext uri="{FF2B5EF4-FFF2-40B4-BE49-F238E27FC236}">
                <a16:creationId xmlns:a16="http://schemas.microsoft.com/office/drawing/2014/main" id="{3043830B-BFB6-5EFB-A477-B7CFE70B9CEA}"/>
              </a:ext>
            </a:extLst>
          </p:cNvPr>
          <p:cNvSpPr>
            <a:spLocks noChangeArrowheads="1"/>
          </p:cNvSpPr>
          <p:nvPr/>
        </p:nvSpPr>
        <p:spPr bwMode="auto">
          <a:xfrm>
            <a:off x="6961836" y="4523510"/>
            <a:ext cx="1427163" cy="1169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Program</a:t>
            </a:r>
          </a:p>
        </p:txBody>
      </p:sp>
      <p:sp>
        <p:nvSpPr>
          <p:cNvPr id="9" name="Line 17">
            <a:extLst>
              <a:ext uri="{FF2B5EF4-FFF2-40B4-BE49-F238E27FC236}">
                <a16:creationId xmlns:a16="http://schemas.microsoft.com/office/drawing/2014/main" id="{58280B09-46F5-210D-8208-4F55F9916763}"/>
              </a:ext>
            </a:extLst>
          </p:cNvPr>
          <p:cNvSpPr>
            <a:spLocks noChangeShapeType="1"/>
          </p:cNvSpPr>
          <p:nvPr/>
        </p:nvSpPr>
        <p:spPr bwMode="auto">
          <a:xfrm flipV="1">
            <a:off x="2918619" y="5137872"/>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8">
            <a:extLst>
              <a:ext uri="{FF2B5EF4-FFF2-40B4-BE49-F238E27FC236}">
                <a16:creationId xmlns:a16="http://schemas.microsoft.com/office/drawing/2014/main" id="{7A53DEB8-2575-85FB-35C9-4623ADC8F45E}"/>
              </a:ext>
            </a:extLst>
          </p:cNvPr>
          <p:cNvSpPr>
            <a:spLocks noChangeShapeType="1"/>
          </p:cNvSpPr>
          <p:nvPr/>
        </p:nvSpPr>
        <p:spPr bwMode="auto">
          <a:xfrm flipV="1">
            <a:off x="4702969" y="5137872"/>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9">
            <a:extLst>
              <a:ext uri="{FF2B5EF4-FFF2-40B4-BE49-F238E27FC236}">
                <a16:creationId xmlns:a16="http://schemas.microsoft.com/office/drawing/2014/main" id="{5BEF677D-5CE4-C35C-BCDA-392F8CB8310D}"/>
              </a:ext>
            </a:extLst>
          </p:cNvPr>
          <p:cNvSpPr>
            <a:spLocks noChangeShapeType="1"/>
          </p:cNvSpPr>
          <p:nvPr/>
        </p:nvSpPr>
        <p:spPr bwMode="auto">
          <a:xfrm flipV="1">
            <a:off x="6536387" y="5111390"/>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Rectangle 5">
            <a:extLst>
              <a:ext uri="{FF2B5EF4-FFF2-40B4-BE49-F238E27FC236}">
                <a16:creationId xmlns:a16="http://schemas.microsoft.com/office/drawing/2014/main" id="{CE31C06B-79E2-4FA8-0FC1-110A74956AB5}"/>
              </a:ext>
            </a:extLst>
          </p:cNvPr>
          <p:cNvSpPr>
            <a:spLocks noChangeArrowheads="1"/>
          </p:cNvSpPr>
          <p:nvPr/>
        </p:nvSpPr>
        <p:spPr bwMode="auto">
          <a:xfrm>
            <a:off x="13207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Alphabets</a:t>
            </a:r>
          </a:p>
        </p:txBody>
      </p:sp>
      <p:sp>
        <p:nvSpPr>
          <p:cNvPr id="13" name="Rectangle 6">
            <a:extLst>
              <a:ext uri="{FF2B5EF4-FFF2-40B4-BE49-F238E27FC236}">
                <a16:creationId xmlns:a16="http://schemas.microsoft.com/office/drawing/2014/main" id="{B1C835B6-5054-3A4A-F6CD-65B6008EB353}"/>
              </a:ext>
            </a:extLst>
          </p:cNvPr>
          <p:cNvSpPr>
            <a:spLocks noChangeArrowheads="1"/>
          </p:cNvSpPr>
          <p:nvPr/>
        </p:nvSpPr>
        <p:spPr bwMode="auto">
          <a:xfrm>
            <a:off x="30860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Words</a:t>
            </a:r>
          </a:p>
        </p:txBody>
      </p:sp>
      <p:sp>
        <p:nvSpPr>
          <p:cNvPr id="14" name="Rectangle 7">
            <a:extLst>
              <a:ext uri="{FF2B5EF4-FFF2-40B4-BE49-F238E27FC236}">
                <a16:creationId xmlns:a16="http://schemas.microsoft.com/office/drawing/2014/main" id="{B3870153-CF8D-937B-335F-F35E5BFC07AD}"/>
              </a:ext>
            </a:extLst>
          </p:cNvPr>
          <p:cNvSpPr>
            <a:spLocks noChangeArrowheads="1"/>
          </p:cNvSpPr>
          <p:nvPr/>
        </p:nvSpPr>
        <p:spPr bwMode="auto">
          <a:xfrm>
            <a:off x="48513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Sentences</a:t>
            </a:r>
          </a:p>
        </p:txBody>
      </p:sp>
      <p:sp>
        <p:nvSpPr>
          <p:cNvPr id="15" name="Rectangle 8">
            <a:extLst>
              <a:ext uri="{FF2B5EF4-FFF2-40B4-BE49-F238E27FC236}">
                <a16:creationId xmlns:a16="http://schemas.microsoft.com/office/drawing/2014/main" id="{C23F3421-CF58-6EBE-A550-FDB9608E54C4}"/>
              </a:ext>
            </a:extLst>
          </p:cNvPr>
          <p:cNvSpPr>
            <a:spLocks noChangeArrowheads="1"/>
          </p:cNvSpPr>
          <p:nvPr/>
        </p:nvSpPr>
        <p:spPr bwMode="auto">
          <a:xfrm>
            <a:off x="66166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Paragraphs</a:t>
            </a:r>
          </a:p>
        </p:txBody>
      </p:sp>
      <p:sp>
        <p:nvSpPr>
          <p:cNvPr id="16" name="Line 9">
            <a:extLst>
              <a:ext uri="{FF2B5EF4-FFF2-40B4-BE49-F238E27FC236}">
                <a16:creationId xmlns:a16="http://schemas.microsoft.com/office/drawing/2014/main" id="{6DB77040-DB34-CA98-1D0C-058CE67BF266}"/>
              </a:ext>
            </a:extLst>
          </p:cNvPr>
          <p:cNvSpPr>
            <a:spLocks noChangeShapeType="1"/>
          </p:cNvSpPr>
          <p:nvPr/>
        </p:nvSpPr>
        <p:spPr bwMode="auto">
          <a:xfrm flipV="1">
            <a:off x="27384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10">
            <a:extLst>
              <a:ext uri="{FF2B5EF4-FFF2-40B4-BE49-F238E27FC236}">
                <a16:creationId xmlns:a16="http://schemas.microsoft.com/office/drawing/2014/main" id="{ABA15BBE-1D4D-8A3C-B2EF-5299CA07DA85}"/>
              </a:ext>
            </a:extLst>
          </p:cNvPr>
          <p:cNvSpPr>
            <a:spLocks noChangeShapeType="1"/>
          </p:cNvSpPr>
          <p:nvPr/>
        </p:nvSpPr>
        <p:spPr bwMode="auto">
          <a:xfrm flipV="1">
            <a:off x="45164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11">
            <a:extLst>
              <a:ext uri="{FF2B5EF4-FFF2-40B4-BE49-F238E27FC236}">
                <a16:creationId xmlns:a16="http://schemas.microsoft.com/office/drawing/2014/main" id="{5B94AF24-1620-9809-5733-DE8A532C7335}"/>
              </a:ext>
            </a:extLst>
          </p:cNvPr>
          <p:cNvSpPr>
            <a:spLocks noChangeShapeType="1"/>
          </p:cNvSpPr>
          <p:nvPr/>
        </p:nvSpPr>
        <p:spPr bwMode="auto">
          <a:xfrm flipV="1">
            <a:off x="62817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0190497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984813-10D3-B067-EB5A-E73B7BC1108D}"/>
              </a:ext>
            </a:extLst>
          </p:cNvPr>
          <p:cNvSpPr/>
          <p:nvPr/>
        </p:nvSpPr>
        <p:spPr>
          <a:xfrm>
            <a:off x="1173138" y="1266479"/>
            <a:ext cx="10113698" cy="443052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1" u="sng" strike="noStrike" spc="-1" dirty="0">
                <a:solidFill>
                  <a:srgbClr val="000000"/>
                </a:solidFill>
                <a:latin typeface="Century Gothic"/>
                <a:ea typeface="DejaVu Sans"/>
              </a:rPr>
              <a:t>Basic Structure of C Program In modern Compilers</a:t>
            </a:r>
            <a:endParaRPr lang="en-IN" sz="3200" b="0" u="sng" strike="noStrike" spc="-1" dirty="0">
              <a:latin typeface="Arial"/>
            </a:endParaRPr>
          </a:p>
          <a:p>
            <a:pPr>
              <a:lnSpc>
                <a:spcPct val="100000"/>
              </a:lnSpc>
              <a:buNone/>
            </a:pPr>
            <a:endParaRPr lang="en-IN" sz="1800" b="0" strike="noStrike" spc="-1" dirty="0">
              <a:latin typeface="Arial"/>
            </a:endParaRPr>
          </a:p>
          <a:p>
            <a:pPr>
              <a:lnSpc>
                <a:spcPct val="200000"/>
              </a:lnSpc>
              <a:buNone/>
            </a:pPr>
            <a:endParaRPr lang="en-IN" sz="1800" b="0" strike="noStrike" spc="-1" dirty="0">
              <a:latin typeface="Arial"/>
            </a:endParaRPr>
          </a:p>
          <a:p>
            <a:pPr>
              <a:buNone/>
            </a:pPr>
            <a:r>
              <a:rPr lang="en-US" sz="2800" b="0" strike="noStrike" spc="-1" dirty="0">
                <a:solidFill>
                  <a:srgbClr val="000000"/>
                </a:solidFill>
                <a:latin typeface="Century Gothic"/>
                <a:ea typeface="DejaVu Sans"/>
              </a:rPr>
              <a:t>#include &lt;</a:t>
            </a:r>
            <a:r>
              <a:rPr lang="en-US" sz="2800" b="0" strike="noStrike" spc="-1" dirty="0" err="1">
                <a:solidFill>
                  <a:srgbClr val="000000"/>
                </a:solidFill>
                <a:latin typeface="Century Gothic"/>
                <a:ea typeface="DejaVu Sans"/>
              </a:rPr>
              <a:t>stdio.h</a:t>
            </a:r>
            <a:r>
              <a:rPr lang="en-US" sz="2800" b="0" strike="noStrike" spc="-1" dirty="0">
                <a:solidFill>
                  <a:srgbClr val="000000"/>
                </a:solidFill>
                <a:latin typeface="Century Gothic"/>
                <a:ea typeface="DejaVu Sans"/>
              </a:rPr>
              <a:t>&gt;  </a:t>
            </a:r>
            <a:endParaRPr lang="en-IN" sz="2800" b="0" strike="noStrike" spc="-1" dirty="0">
              <a:latin typeface="Arial"/>
            </a:endParaRPr>
          </a:p>
          <a:p>
            <a:pPr>
              <a:buNone/>
            </a:pPr>
            <a:r>
              <a:rPr lang="en-US" sz="2800" b="1" strike="noStrike" spc="-1" dirty="0">
                <a:solidFill>
                  <a:srgbClr val="000000"/>
                </a:solidFill>
                <a:latin typeface="Century Gothic"/>
                <a:ea typeface="DejaVu Sans"/>
              </a:rPr>
              <a:t>int</a:t>
            </a:r>
            <a:r>
              <a:rPr lang="en-US" sz="2800" b="0" strike="noStrike" spc="-1" dirty="0">
                <a:solidFill>
                  <a:srgbClr val="000000"/>
                </a:solidFill>
                <a:latin typeface="Century Gothic"/>
                <a:ea typeface="DejaVu Sans"/>
              </a:rPr>
              <a:t> main() </a:t>
            </a:r>
          </a:p>
          <a:p>
            <a:pPr>
              <a:buNone/>
            </a:pPr>
            <a:r>
              <a:rPr lang="en-US" sz="2800" b="0" strike="noStrike" spc="-1" dirty="0">
                <a:solidFill>
                  <a:srgbClr val="000000"/>
                </a:solidFill>
                <a:latin typeface="Century Gothic"/>
                <a:ea typeface="DejaVu Sans"/>
              </a:rPr>
              <a:t>{  </a:t>
            </a:r>
            <a:endParaRPr lang="en-IN" sz="2800" b="0" strike="noStrike" spc="-1" dirty="0">
              <a:latin typeface="Arial"/>
            </a:endParaRPr>
          </a:p>
          <a:p>
            <a:pPr>
              <a:buNone/>
            </a:pPr>
            <a:r>
              <a:rPr lang="en-US" sz="2800" b="0" strike="noStrike" spc="-1" dirty="0">
                <a:solidFill>
                  <a:srgbClr val="000000"/>
                </a:solidFill>
                <a:latin typeface="Century Gothic"/>
                <a:ea typeface="DejaVu Sans"/>
              </a:rPr>
              <a:t>	printf("Hello in C Programming");  </a:t>
            </a:r>
            <a:endParaRPr lang="en-IN" sz="2800" b="0" strike="noStrike" spc="-1" dirty="0">
              <a:latin typeface="Arial"/>
            </a:endParaRPr>
          </a:p>
          <a:p>
            <a:pPr>
              <a:buNone/>
            </a:pPr>
            <a:r>
              <a:rPr lang="en-US" sz="2800" b="1" strike="noStrike" spc="-1" dirty="0">
                <a:solidFill>
                  <a:srgbClr val="000000"/>
                </a:solidFill>
                <a:latin typeface="Century Gothic"/>
                <a:ea typeface="DejaVu Sans"/>
              </a:rPr>
              <a:t>	</a:t>
            </a:r>
          </a:p>
          <a:p>
            <a:pPr>
              <a:buNone/>
            </a:pPr>
            <a:r>
              <a:rPr lang="en-US" sz="2800" b="1" spc="-1" dirty="0">
                <a:solidFill>
                  <a:srgbClr val="000000"/>
                </a:solidFill>
                <a:latin typeface="Century Gothic"/>
                <a:ea typeface="DejaVu Sans"/>
              </a:rPr>
              <a:t>	</a:t>
            </a:r>
            <a:r>
              <a:rPr lang="en-US" sz="2800" b="1" strike="noStrike" spc="-1" dirty="0">
                <a:solidFill>
                  <a:srgbClr val="000000"/>
                </a:solidFill>
                <a:latin typeface="Century Gothic"/>
                <a:ea typeface="DejaVu Sans"/>
              </a:rPr>
              <a:t>return</a:t>
            </a:r>
            <a:r>
              <a:rPr lang="en-US" sz="2800" b="0" strike="noStrike" spc="-1" dirty="0">
                <a:solidFill>
                  <a:srgbClr val="000000"/>
                </a:solidFill>
                <a:latin typeface="Century Gothic"/>
                <a:ea typeface="DejaVu Sans"/>
              </a:rPr>
              <a:t> 0;  </a:t>
            </a:r>
            <a:endParaRPr lang="en-IN" sz="2800" b="0" strike="noStrike" spc="-1" dirty="0">
              <a:latin typeface="Arial"/>
            </a:endParaRPr>
          </a:p>
          <a:p>
            <a:pPr>
              <a:buNone/>
            </a:pPr>
            <a:r>
              <a:rPr lang="en-US" sz="2800" b="0" strike="noStrike" spc="-1" dirty="0">
                <a:solidFill>
                  <a:srgbClr val="000000"/>
                </a:solidFill>
                <a:latin typeface="Century Gothic"/>
                <a:ea typeface="DejaVu Sans"/>
              </a:rPr>
              <a:t>}  </a:t>
            </a:r>
            <a:endParaRPr lang="en-IN" sz="2800" b="0" strike="noStrike" spc="-1" dirty="0">
              <a:latin typeface="Arial"/>
            </a:endParaRPr>
          </a:p>
        </p:txBody>
      </p:sp>
      <p:sp>
        <p:nvSpPr>
          <p:cNvPr id="3" name="TextBox 2">
            <a:extLst>
              <a:ext uri="{FF2B5EF4-FFF2-40B4-BE49-F238E27FC236}">
                <a16:creationId xmlns:a16="http://schemas.microsoft.com/office/drawing/2014/main" id="{4A3ADD13-9420-BDD2-92C3-208F1B293505}"/>
              </a:ext>
            </a:extLst>
          </p:cNvPr>
          <p:cNvSpPr txBox="1"/>
          <p:nvPr/>
        </p:nvSpPr>
        <p:spPr>
          <a:xfrm>
            <a:off x="4756727" y="2623127"/>
            <a:ext cx="5578763" cy="400110"/>
          </a:xfrm>
          <a:prstGeom prst="rect">
            <a:avLst/>
          </a:prstGeom>
          <a:noFill/>
        </p:spPr>
        <p:txBody>
          <a:bodyPr wrap="square" rtlCol="0">
            <a:spAutoFit/>
          </a:bodyPr>
          <a:lstStyle/>
          <a:p>
            <a:r>
              <a:rPr lang="en-US" sz="2000" dirty="0">
                <a:solidFill>
                  <a:srgbClr val="FF0000"/>
                </a:solidFill>
              </a:rPr>
              <a:t>// standard input output header file </a:t>
            </a:r>
            <a:endParaRPr lang="en-IN" sz="2000" dirty="0">
              <a:solidFill>
                <a:srgbClr val="FF0000"/>
              </a:solidFill>
            </a:endParaRPr>
          </a:p>
        </p:txBody>
      </p:sp>
      <p:sp>
        <p:nvSpPr>
          <p:cNvPr id="4" name="TextBox 3">
            <a:extLst>
              <a:ext uri="{FF2B5EF4-FFF2-40B4-BE49-F238E27FC236}">
                <a16:creationId xmlns:a16="http://schemas.microsoft.com/office/drawing/2014/main" id="{B1A16208-2B1C-2F39-D2CD-7B67B305E278}"/>
              </a:ext>
            </a:extLst>
          </p:cNvPr>
          <p:cNvSpPr txBox="1"/>
          <p:nvPr/>
        </p:nvSpPr>
        <p:spPr>
          <a:xfrm>
            <a:off x="3158836" y="3081633"/>
            <a:ext cx="7407564" cy="369332"/>
          </a:xfrm>
          <a:prstGeom prst="rect">
            <a:avLst/>
          </a:prstGeom>
          <a:noFill/>
        </p:spPr>
        <p:txBody>
          <a:bodyPr wrap="square" rtlCol="0">
            <a:spAutoFit/>
          </a:bodyPr>
          <a:lstStyle/>
          <a:p>
            <a:r>
              <a:rPr lang="en-US" dirty="0">
                <a:solidFill>
                  <a:srgbClr val="FF0000"/>
                </a:solidFill>
              </a:rPr>
              <a:t>// Starting point of a program</a:t>
            </a:r>
            <a:endParaRPr lang="en-IN" dirty="0">
              <a:solidFill>
                <a:srgbClr val="FF0000"/>
              </a:solidFill>
            </a:endParaRPr>
          </a:p>
        </p:txBody>
      </p:sp>
      <p:sp>
        <p:nvSpPr>
          <p:cNvPr id="5" name="TextBox 4">
            <a:extLst>
              <a:ext uri="{FF2B5EF4-FFF2-40B4-BE49-F238E27FC236}">
                <a16:creationId xmlns:a16="http://schemas.microsoft.com/office/drawing/2014/main" id="{E45CB020-D8ED-5F3B-2CB9-DCB8A3100379}"/>
              </a:ext>
            </a:extLst>
          </p:cNvPr>
          <p:cNvSpPr txBox="1"/>
          <p:nvPr/>
        </p:nvSpPr>
        <p:spPr>
          <a:xfrm>
            <a:off x="1574800" y="3521543"/>
            <a:ext cx="5029200" cy="369332"/>
          </a:xfrm>
          <a:prstGeom prst="rect">
            <a:avLst/>
          </a:prstGeom>
          <a:noFill/>
        </p:spPr>
        <p:txBody>
          <a:bodyPr wrap="square" rtlCol="0">
            <a:spAutoFit/>
          </a:bodyPr>
          <a:lstStyle/>
          <a:p>
            <a:r>
              <a:rPr lang="en-US" dirty="0">
                <a:solidFill>
                  <a:srgbClr val="FF0000"/>
                </a:solidFill>
              </a:rPr>
              <a:t>// Starting body of main</a:t>
            </a:r>
            <a:endParaRPr lang="en-IN" dirty="0">
              <a:solidFill>
                <a:srgbClr val="FF0000"/>
              </a:solidFill>
            </a:endParaRPr>
          </a:p>
        </p:txBody>
      </p:sp>
      <p:sp>
        <p:nvSpPr>
          <p:cNvPr id="6" name="TextBox 5">
            <a:extLst>
              <a:ext uri="{FF2B5EF4-FFF2-40B4-BE49-F238E27FC236}">
                <a16:creationId xmlns:a16="http://schemas.microsoft.com/office/drawing/2014/main" id="{60F0FEF4-79BD-A51F-E19C-9AA4BB48B148}"/>
              </a:ext>
            </a:extLst>
          </p:cNvPr>
          <p:cNvSpPr txBox="1"/>
          <p:nvPr/>
        </p:nvSpPr>
        <p:spPr>
          <a:xfrm>
            <a:off x="1443181" y="5248435"/>
            <a:ext cx="3431309" cy="369332"/>
          </a:xfrm>
          <a:prstGeom prst="rect">
            <a:avLst/>
          </a:prstGeom>
          <a:noFill/>
        </p:spPr>
        <p:txBody>
          <a:bodyPr wrap="square" rtlCol="0">
            <a:spAutoFit/>
          </a:bodyPr>
          <a:lstStyle/>
          <a:p>
            <a:r>
              <a:rPr lang="en-US" dirty="0">
                <a:solidFill>
                  <a:srgbClr val="FF0000"/>
                </a:solidFill>
              </a:rPr>
              <a:t>// Ending of body</a:t>
            </a:r>
            <a:endParaRPr lang="en-IN" dirty="0">
              <a:solidFill>
                <a:srgbClr val="FF0000"/>
              </a:solidFill>
            </a:endParaRPr>
          </a:p>
        </p:txBody>
      </p:sp>
      <p:sp>
        <p:nvSpPr>
          <p:cNvPr id="7" name="TextBox 6">
            <a:extLst>
              <a:ext uri="{FF2B5EF4-FFF2-40B4-BE49-F238E27FC236}">
                <a16:creationId xmlns:a16="http://schemas.microsoft.com/office/drawing/2014/main" id="{9531051A-F3AE-3C58-1ADA-8F30E377262E}"/>
              </a:ext>
            </a:extLst>
          </p:cNvPr>
          <p:cNvSpPr txBox="1"/>
          <p:nvPr/>
        </p:nvSpPr>
        <p:spPr>
          <a:xfrm>
            <a:off x="7402944" y="3988555"/>
            <a:ext cx="3080329" cy="369332"/>
          </a:xfrm>
          <a:prstGeom prst="rect">
            <a:avLst/>
          </a:prstGeom>
          <a:noFill/>
        </p:spPr>
        <p:txBody>
          <a:bodyPr wrap="square" rtlCol="0">
            <a:spAutoFit/>
          </a:bodyPr>
          <a:lstStyle/>
          <a:p>
            <a:r>
              <a:rPr lang="en-US" dirty="0">
                <a:solidFill>
                  <a:srgbClr val="FF0000"/>
                </a:solidFill>
              </a:rPr>
              <a:t>// Printing output on console</a:t>
            </a:r>
            <a:endParaRPr lang="en-IN" dirty="0">
              <a:solidFill>
                <a:srgbClr val="FF0000"/>
              </a:solidFill>
            </a:endParaRPr>
          </a:p>
        </p:txBody>
      </p:sp>
      <p:sp>
        <p:nvSpPr>
          <p:cNvPr id="8" name="TextBox 7">
            <a:extLst>
              <a:ext uri="{FF2B5EF4-FFF2-40B4-BE49-F238E27FC236}">
                <a16:creationId xmlns:a16="http://schemas.microsoft.com/office/drawing/2014/main" id="{B5347C1B-45B8-7F86-B0D9-731E60806FDE}"/>
              </a:ext>
            </a:extLst>
          </p:cNvPr>
          <p:cNvSpPr txBox="1"/>
          <p:nvPr/>
        </p:nvSpPr>
        <p:spPr>
          <a:xfrm>
            <a:off x="1607126" y="4384989"/>
            <a:ext cx="5795818" cy="369332"/>
          </a:xfrm>
          <a:prstGeom prst="rect">
            <a:avLst/>
          </a:prstGeom>
          <a:noFill/>
        </p:spPr>
        <p:txBody>
          <a:bodyPr wrap="square" rtlCol="0">
            <a:spAutoFit/>
          </a:bodyPr>
          <a:lstStyle/>
          <a:p>
            <a:r>
              <a:rPr lang="en-US" dirty="0">
                <a:solidFill>
                  <a:srgbClr val="FF0000"/>
                </a:solidFill>
              </a:rPr>
              <a:t>// Semicolon(;) means end of line or statement(instruction)</a:t>
            </a:r>
            <a:endParaRPr lang="en-IN" dirty="0">
              <a:solidFill>
                <a:srgbClr val="FF0000"/>
              </a:solidFill>
            </a:endParaRPr>
          </a:p>
        </p:txBody>
      </p:sp>
      <p:sp>
        <p:nvSpPr>
          <p:cNvPr id="9" name="TextBox 8">
            <a:extLst>
              <a:ext uri="{FF2B5EF4-FFF2-40B4-BE49-F238E27FC236}">
                <a16:creationId xmlns:a16="http://schemas.microsoft.com/office/drawing/2014/main" id="{E88177CE-C163-9E49-D48C-12B6D2EB924E}"/>
              </a:ext>
            </a:extLst>
          </p:cNvPr>
          <p:cNvSpPr txBox="1"/>
          <p:nvPr/>
        </p:nvSpPr>
        <p:spPr>
          <a:xfrm>
            <a:off x="3394363" y="4838391"/>
            <a:ext cx="3828473" cy="369332"/>
          </a:xfrm>
          <a:prstGeom prst="rect">
            <a:avLst/>
          </a:prstGeom>
          <a:noFill/>
        </p:spPr>
        <p:txBody>
          <a:bodyPr wrap="square" rtlCol="0">
            <a:spAutoFit/>
          </a:bodyPr>
          <a:lstStyle/>
          <a:p>
            <a:r>
              <a:rPr lang="en-US" dirty="0">
                <a:solidFill>
                  <a:srgbClr val="FF0000"/>
                </a:solidFill>
              </a:rPr>
              <a:t>//Ending point of a program</a:t>
            </a:r>
            <a:endParaRPr lang="en-IN" dirty="0">
              <a:solidFill>
                <a:srgbClr val="FF0000"/>
              </a:solidFill>
            </a:endParaRPr>
          </a:p>
        </p:txBody>
      </p:sp>
    </p:spTree>
    <p:extLst>
      <p:ext uri="{BB962C8B-B14F-4D97-AF65-F5344CB8AC3E}">
        <p14:creationId xmlns:p14="http://schemas.microsoft.com/office/powerpoint/2010/main" val="298603526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369332"/>
          </a:xfrm>
          <a:prstGeom prst="rect">
            <a:avLst/>
          </a:prstGeom>
          <a:noFill/>
        </p:spPr>
        <p:txBody>
          <a:bodyPr wrap="square" rtlCol="0">
            <a:spAutoFit/>
          </a:bodyPr>
          <a:lstStyle/>
          <a:p>
            <a:r>
              <a:rPr lang="en-US" dirty="0"/>
              <a:t> </a:t>
            </a:r>
            <a:endParaRPr lang="en-IN" dirty="0"/>
          </a:p>
        </p:txBody>
      </p:sp>
      <p:sp>
        <p:nvSpPr>
          <p:cNvPr id="2" name="Rectangle 1">
            <a:extLst>
              <a:ext uri="{FF2B5EF4-FFF2-40B4-BE49-F238E27FC236}">
                <a16:creationId xmlns:a16="http://schemas.microsoft.com/office/drawing/2014/main" id="{6785F5A3-BA42-9117-7D1B-A6BBC19372A6}"/>
              </a:ext>
            </a:extLst>
          </p:cNvPr>
          <p:cNvSpPr/>
          <p:nvPr/>
        </p:nvSpPr>
        <p:spPr>
          <a:xfrm>
            <a:off x="1173138" y="1266479"/>
            <a:ext cx="10113698" cy="501530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1" u="sng" strike="noStrike" spc="-1" dirty="0">
                <a:solidFill>
                  <a:srgbClr val="000000"/>
                </a:solidFill>
                <a:latin typeface="Century Gothic"/>
                <a:ea typeface="DejaVu Sans"/>
              </a:rPr>
              <a:t>Basic Structure of C Program In Turbo C/</a:t>
            </a:r>
            <a:r>
              <a:rPr lang="en-US" sz="3200" b="1" u="sng" spc="-1" dirty="0">
                <a:solidFill>
                  <a:srgbClr val="000000"/>
                </a:solidFill>
                <a:latin typeface="Century Gothic"/>
                <a:ea typeface="DejaVu Sans"/>
              </a:rPr>
              <a:t>C</a:t>
            </a:r>
            <a:r>
              <a:rPr lang="en-US" sz="3200" b="1" u="sng" strike="noStrike" spc="-1" dirty="0">
                <a:solidFill>
                  <a:srgbClr val="000000"/>
                </a:solidFill>
                <a:latin typeface="Century Gothic"/>
                <a:ea typeface="DejaVu Sans"/>
              </a:rPr>
              <a:t>++</a:t>
            </a:r>
            <a:endParaRPr lang="en-IN" sz="3200" b="0" u="sng" strike="noStrike" spc="-1" dirty="0">
              <a:latin typeface="Arial"/>
            </a:endParaRPr>
          </a:p>
          <a:p>
            <a:pPr>
              <a:lnSpc>
                <a:spcPct val="200000"/>
              </a:lnSpc>
              <a:buNone/>
            </a:pPr>
            <a:endParaRPr lang="en-IN" sz="1800" b="0" strike="noStrike" spc="-1" dirty="0">
              <a:latin typeface="Arial"/>
            </a:endParaRPr>
          </a:p>
          <a:p>
            <a:pPr>
              <a:buNone/>
            </a:pPr>
            <a:r>
              <a:rPr lang="en-US" sz="2800" b="0" strike="noStrike" spc="-1" dirty="0">
                <a:solidFill>
                  <a:srgbClr val="000000"/>
                </a:solidFill>
                <a:latin typeface="Century Gothic"/>
                <a:ea typeface="DejaVu Sans"/>
              </a:rPr>
              <a:t>#include &lt;</a:t>
            </a:r>
            <a:r>
              <a:rPr lang="en-US" sz="2800" b="0" strike="noStrike" spc="-1" dirty="0" err="1">
                <a:solidFill>
                  <a:srgbClr val="000000"/>
                </a:solidFill>
                <a:latin typeface="Century Gothic"/>
                <a:ea typeface="DejaVu Sans"/>
              </a:rPr>
              <a:t>stdio.h</a:t>
            </a:r>
            <a:r>
              <a:rPr lang="en-US" sz="2800" b="0" strike="noStrike" spc="-1" dirty="0">
                <a:solidFill>
                  <a:srgbClr val="000000"/>
                </a:solidFill>
                <a:latin typeface="Century Gothic"/>
                <a:ea typeface="DejaVu Sans"/>
              </a:rPr>
              <a:t>&gt;  </a:t>
            </a:r>
          </a:p>
          <a:p>
            <a:pPr>
              <a:buNone/>
            </a:pPr>
            <a:r>
              <a:rPr lang="en-US" sz="2800" spc="-1" dirty="0">
                <a:solidFill>
                  <a:srgbClr val="000000"/>
                </a:solidFill>
                <a:latin typeface="Century Gothic"/>
              </a:rPr>
              <a:t>#include&lt;conio.h&gt;</a:t>
            </a:r>
            <a:endParaRPr lang="en-IN" sz="2800" b="0" strike="noStrike" spc="-1" dirty="0">
              <a:latin typeface="Arial"/>
            </a:endParaRPr>
          </a:p>
          <a:p>
            <a:pPr>
              <a:buNone/>
            </a:pPr>
            <a:r>
              <a:rPr lang="en-US" sz="2800" b="1" strike="noStrike" spc="-1" dirty="0">
                <a:solidFill>
                  <a:srgbClr val="000000"/>
                </a:solidFill>
                <a:latin typeface="Century Gothic"/>
                <a:ea typeface="DejaVu Sans"/>
              </a:rPr>
              <a:t>int</a:t>
            </a:r>
            <a:r>
              <a:rPr lang="en-US" sz="2800" b="0" strike="noStrike" spc="-1" dirty="0">
                <a:solidFill>
                  <a:srgbClr val="000000"/>
                </a:solidFill>
                <a:latin typeface="Century Gothic"/>
                <a:ea typeface="DejaVu Sans"/>
              </a:rPr>
              <a:t> main() </a:t>
            </a:r>
          </a:p>
          <a:p>
            <a:pPr>
              <a:buNone/>
            </a:pPr>
            <a:r>
              <a:rPr lang="en-US" sz="2800" b="0" strike="noStrike" spc="-1" dirty="0">
                <a:solidFill>
                  <a:srgbClr val="000000"/>
                </a:solidFill>
                <a:latin typeface="Century Gothic"/>
                <a:ea typeface="DejaVu Sans"/>
              </a:rPr>
              <a:t>{  </a:t>
            </a:r>
          </a:p>
          <a:p>
            <a:pPr>
              <a:buNone/>
            </a:pPr>
            <a:r>
              <a:rPr lang="en-US" sz="2800" spc="-1" dirty="0">
                <a:solidFill>
                  <a:srgbClr val="000000"/>
                </a:solidFill>
                <a:latin typeface="Century Gothic"/>
              </a:rPr>
              <a:t>	</a:t>
            </a:r>
            <a:r>
              <a:rPr lang="en-US" sz="2800" spc="-1" dirty="0" err="1">
                <a:solidFill>
                  <a:srgbClr val="000000"/>
                </a:solidFill>
                <a:latin typeface="Century Gothic"/>
              </a:rPr>
              <a:t>clrscr</a:t>
            </a:r>
            <a:r>
              <a:rPr lang="en-US" sz="2800" spc="-1" dirty="0">
                <a:solidFill>
                  <a:srgbClr val="000000"/>
                </a:solidFill>
                <a:latin typeface="Century Gothic"/>
              </a:rPr>
              <a:t>();</a:t>
            </a:r>
            <a:endParaRPr lang="en-IN" sz="2800" b="0" strike="noStrike" spc="-1" dirty="0">
              <a:latin typeface="Arial"/>
            </a:endParaRPr>
          </a:p>
          <a:p>
            <a:pPr>
              <a:buNone/>
            </a:pPr>
            <a:r>
              <a:rPr lang="en-US" sz="2800" b="0" strike="noStrike" spc="-1" dirty="0">
                <a:solidFill>
                  <a:srgbClr val="000000"/>
                </a:solidFill>
                <a:latin typeface="Century Gothic"/>
                <a:ea typeface="DejaVu Sans"/>
              </a:rPr>
              <a:t>	</a:t>
            </a:r>
            <a:r>
              <a:rPr lang="en-US" sz="2800" b="0" strike="noStrike" spc="-1" dirty="0" err="1">
                <a:solidFill>
                  <a:srgbClr val="000000"/>
                </a:solidFill>
                <a:latin typeface="Century Gothic"/>
                <a:ea typeface="DejaVu Sans"/>
              </a:rPr>
              <a:t>printf</a:t>
            </a:r>
            <a:r>
              <a:rPr lang="en-US" sz="2800" b="0" strike="noStrike" spc="-1" dirty="0">
                <a:solidFill>
                  <a:srgbClr val="000000"/>
                </a:solidFill>
                <a:latin typeface="Century Gothic"/>
                <a:ea typeface="DejaVu Sans"/>
              </a:rPr>
              <a:t>("Hello C Programming\n");  </a:t>
            </a:r>
          </a:p>
          <a:p>
            <a:pPr>
              <a:buNone/>
            </a:pPr>
            <a:r>
              <a:rPr lang="en-US" sz="2800" spc="-1" dirty="0">
                <a:solidFill>
                  <a:srgbClr val="000000"/>
                </a:solidFill>
                <a:latin typeface="Century Gothic"/>
              </a:rPr>
              <a:t>	</a:t>
            </a:r>
            <a:r>
              <a:rPr lang="en-US" sz="2800" spc="-1" dirty="0" err="1">
                <a:solidFill>
                  <a:srgbClr val="000000"/>
                </a:solidFill>
                <a:latin typeface="Century Gothic"/>
              </a:rPr>
              <a:t>getch</a:t>
            </a:r>
            <a:r>
              <a:rPr lang="en-US" sz="2800" spc="-1" dirty="0">
                <a:solidFill>
                  <a:srgbClr val="000000"/>
                </a:solidFill>
                <a:latin typeface="Century Gothic"/>
              </a:rPr>
              <a:t>();</a:t>
            </a:r>
            <a:endParaRPr lang="en-IN" sz="2800" b="0" strike="noStrike" spc="-1" dirty="0">
              <a:latin typeface="Arial"/>
            </a:endParaRPr>
          </a:p>
          <a:p>
            <a:pPr>
              <a:buNone/>
            </a:pPr>
            <a:r>
              <a:rPr lang="en-US" sz="2800" b="1" strike="noStrike" spc="-1" dirty="0">
                <a:solidFill>
                  <a:srgbClr val="000000"/>
                </a:solidFill>
                <a:latin typeface="Century Gothic"/>
                <a:ea typeface="DejaVu Sans"/>
              </a:rPr>
              <a:t>	return</a:t>
            </a:r>
            <a:r>
              <a:rPr lang="en-US" sz="2800" b="0" strike="noStrike" spc="-1" dirty="0">
                <a:solidFill>
                  <a:srgbClr val="000000"/>
                </a:solidFill>
                <a:latin typeface="Century Gothic"/>
                <a:ea typeface="DejaVu Sans"/>
              </a:rPr>
              <a:t> 0;  </a:t>
            </a:r>
            <a:endParaRPr lang="en-IN" sz="2800" b="0" strike="noStrike" spc="-1" dirty="0">
              <a:latin typeface="Arial"/>
            </a:endParaRPr>
          </a:p>
          <a:p>
            <a:pPr>
              <a:buNone/>
            </a:pPr>
            <a:r>
              <a:rPr lang="en-US" sz="2800" b="0" strike="noStrike" spc="-1" dirty="0">
                <a:solidFill>
                  <a:srgbClr val="000000"/>
                </a:solidFill>
                <a:latin typeface="Century Gothic"/>
                <a:ea typeface="DejaVu Sans"/>
              </a:rPr>
              <a:t>}  </a:t>
            </a:r>
            <a:endParaRPr lang="en-IN" sz="2800" b="0" strike="noStrike" spc="-1" dirty="0">
              <a:latin typeface="Arial"/>
            </a:endParaRPr>
          </a:p>
        </p:txBody>
      </p:sp>
    </p:spTree>
    <p:extLst>
      <p:ext uri="{BB962C8B-B14F-4D97-AF65-F5344CB8AC3E}">
        <p14:creationId xmlns:p14="http://schemas.microsoft.com/office/powerpoint/2010/main" val="1133192779"/>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EEFB-60D5-F659-9239-6F29F6B42157}"/>
              </a:ext>
            </a:extLst>
          </p:cNvPr>
          <p:cNvSpPr>
            <a:spLocks noGrp="1"/>
          </p:cNvSpPr>
          <p:nvPr>
            <p:ph type="title"/>
          </p:nvPr>
        </p:nvSpPr>
        <p:spPr/>
        <p:txBody>
          <a:bodyPr/>
          <a:lstStyle/>
          <a:p>
            <a:r>
              <a:rPr lang="en-IN" dirty="0"/>
              <a:t>C Keywords</a:t>
            </a:r>
          </a:p>
        </p:txBody>
      </p:sp>
      <p:sp>
        <p:nvSpPr>
          <p:cNvPr id="3" name="Rectangle 3">
            <a:extLst>
              <a:ext uri="{FF2B5EF4-FFF2-40B4-BE49-F238E27FC236}">
                <a16:creationId xmlns:a16="http://schemas.microsoft.com/office/drawing/2014/main" id="{4D99295A-9071-2994-D72B-BF348AAFE70D}"/>
              </a:ext>
            </a:extLst>
          </p:cNvPr>
          <p:cNvSpPr txBox="1">
            <a:spLocks noChangeArrowheads="1"/>
          </p:cNvSpPr>
          <p:nvPr/>
        </p:nvSpPr>
        <p:spPr>
          <a:xfrm>
            <a:off x="743527" y="2286000"/>
            <a:ext cx="9508836" cy="175260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dirty="0"/>
              <a:t>Keywords represents words whose meaning have been already explained to the C Compiler.</a:t>
            </a:r>
          </a:p>
          <a:p>
            <a:r>
              <a:rPr lang="en-US" altLang="en-US" dirty="0"/>
              <a:t>Keywords cannot be used as variable names.</a:t>
            </a:r>
          </a:p>
          <a:p>
            <a:r>
              <a:rPr lang="en-US" altLang="en-US" dirty="0"/>
              <a:t>Keywords are also called ‘Reserved words’.</a:t>
            </a:r>
          </a:p>
          <a:p>
            <a:r>
              <a:rPr lang="en-US" altLang="en-US" dirty="0"/>
              <a:t>32 keywords available in C are:</a:t>
            </a:r>
          </a:p>
        </p:txBody>
      </p:sp>
      <p:graphicFrame>
        <p:nvGraphicFramePr>
          <p:cNvPr id="4" name="Group 84">
            <a:extLst>
              <a:ext uri="{FF2B5EF4-FFF2-40B4-BE49-F238E27FC236}">
                <a16:creationId xmlns:a16="http://schemas.microsoft.com/office/drawing/2014/main" id="{70241DCA-8A72-D581-5BEB-A36A509605E4}"/>
              </a:ext>
            </a:extLst>
          </p:cNvPr>
          <p:cNvGraphicFramePr>
            <a:graphicFrameLocks noGrp="1"/>
          </p:cNvGraphicFramePr>
          <p:nvPr>
            <p:extLst>
              <p:ext uri="{D42A27DB-BD31-4B8C-83A1-F6EECF244321}">
                <p14:modId xmlns:p14="http://schemas.microsoft.com/office/powerpoint/2010/main" val="1540451047"/>
              </p:ext>
            </p:extLst>
          </p:nvPr>
        </p:nvGraphicFramePr>
        <p:xfrm>
          <a:off x="6090702" y="3014518"/>
          <a:ext cx="4572000" cy="3048000"/>
        </p:xfrm>
        <a:graphic>
          <a:graphicData uri="http://schemas.openxmlformats.org/drawingml/2006/table">
            <a:tbl>
              <a:tblPr/>
              <a:tblGrid>
                <a:gridCol w="1143000">
                  <a:extLst>
                    <a:ext uri="{9D8B030D-6E8A-4147-A177-3AD203B41FA5}">
                      <a16:colId xmlns:a16="http://schemas.microsoft.com/office/drawing/2014/main" val="149145"/>
                    </a:ext>
                  </a:extLst>
                </a:gridCol>
                <a:gridCol w="1143000">
                  <a:extLst>
                    <a:ext uri="{9D8B030D-6E8A-4147-A177-3AD203B41FA5}">
                      <a16:colId xmlns:a16="http://schemas.microsoft.com/office/drawing/2014/main" val="1477227715"/>
                    </a:ext>
                  </a:extLst>
                </a:gridCol>
                <a:gridCol w="1143000">
                  <a:extLst>
                    <a:ext uri="{9D8B030D-6E8A-4147-A177-3AD203B41FA5}">
                      <a16:colId xmlns:a16="http://schemas.microsoft.com/office/drawing/2014/main" val="2328838564"/>
                    </a:ext>
                  </a:extLst>
                </a:gridCol>
                <a:gridCol w="1143000">
                  <a:extLst>
                    <a:ext uri="{9D8B030D-6E8A-4147-A177-3AD203B41FA5}">
                      <a16:colId xmlns:a16="http://schemas.microsoft.com/office/drawing/2014/main" val="683932837"/>
                    </a:ext>
                  </a:extLst>
                </a:gridCol>
              </a:tblGrid>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auto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double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struct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1098201"/>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break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else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switch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0711707"/>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enum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register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typedef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4853292"/>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char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extern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return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union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8097096"/>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cont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short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unsigned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2407359"/>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continue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signed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void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8224825"/>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default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goto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sizeof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volatile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7810573"/>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do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while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1205111"/>
                  </a:ext>
                </a:extLst>
              </a:tr>
            </a:tbl>
          </a:graphicData>
        </a:graphic>
      </p:graphicFrame>
    </p:spTree>
    <p:extLst>
      <p:ext uri="{BB962C8B-B14F-4D97-AF65-F5344CB8AC3E}">
        <p14:creationId xmlns:p14="http://schemas.microsoft.com/office/powerpoint/2010/main" val="3685808001"/>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C991-F2CA-BA14-DA0A-465312644B5C}"/>
              </a:ext>
            </a:extLst>
          </p:cNvPr>
          <p:cNvSpPr>
            <a:spLocks noGrp="1"/>
          </p:cNvSpPr>
          <p:nvPr>
            <p:ph type="title"/>
          </p:nvPr>
        </p:nvSpPr>
        <p:spPr/>
        <p:txBody>
          <a:bodyPr/>
          <a:lstStyle/>
          <a:p>
            <a:r>
              <a:rPr lang="en-US" dirty="0"/>
              <a:t>Environment setup</a:t>
            </a:r>
            <a:endParaRPr lang="en-IN" dirty="0"/>
          </a:p>
        </p:txBody>
      </p:sp>
      <p:sp>
        <p:nvSpPr>
          <p:cNvPr id="3" name="Rectangle 2">
            <a:extLst>
              <a:ext uri="{FF2B5EF4-FFF2-40B4-BE49-F238E27FC236}">
                <a16:creationId xmlns:a16="http://schemas.microsoft.com/office/drawing/2014/main" id="{A536D072-D9F2-98AB-00FD-F8856BF7E024}"/>
              </a:ext>
            </a:extLst>
          </p:cNvPr>
          <p:cNvSpPr/>
          <p:nvPr/>
        </p:nvSpPr>
        <p:spPr>
          <a:xfrm>
            <a:off x="1246909" y="2045303"/>
            <a:ext cx="1832840" cy="15384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 name="Rectangle 4">
            <a:extLst>
              <a:ext uri="{FF2B5EF4-FFF2-40B4-BE49-F238E27FC236}">
                <a16:creationId xmlns:a16="http://schemas.microsoft.com/office/drawing/2014/main" id="{9085DB00-AB88-5935-73EA-01973EDE6829}"/>
              </a:ext>
            </a:extLst>
          </p:cNvPr>
          <p:cNvSpPr/>
          <p:nvPr/>
        </p:nvSpPr>
        <p:spPr>
          <a:xfrm>
            <a:off x="8271163" y="2159053"/>
            <a:ext cx="1333500" cy="93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Parallelogram 5">
            <a:extLst>
              <a:ext uri="{FF2B5EF4-FFF2-40B4-BE49-F238E27FC236}">
                <a16:creationId xmlns:a16="http://schemas.microsoft.com/office/drawing/2014/main" id="{BA9C62CB-5628-BC6F-B8DD-4B33B098FF4A}"/>
              </a:ext>
            </a:extLst>
          </p:cNvPr>
          <p:cNvSpPr/>
          <p:nvPr/>
        </p:nvSpPr>
        <p:spPr>
          <a:xfrm>
            <a:off x="8063345" y="3115542"/>
            <a:ext cx="1541318" cy="811126"/>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7" name="Rectangle 6">
            <a:extLst>
              <a:ext uri="{FF2B5EF4-FFF2-40B4-BE49-F238E27FC236}">
                <a16:creationId xmlns:a16="http://schemas.microsoft.com/office/drawing/2014/main" id="{6392A564-1280-FBC3-BCD1-F404B84CDB0D}"/>
              </a:ext>
            </a:extLst>
          </p:cNvPr>
          <p:cNvSpPr/>
          <p:nvPr/>
        </p:nvSpPr>
        <p:spPr>
          <a:xfrm>
            <a:off x="8331488" y="2214741"/>
            <a:ext cx="1212850" cy="8255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Rectangle 7">
            <a:extLst>
              <a:ext uri="{FF2B5EF4-FFF2-40B4-BE49-F238E27FC236}">
                <a16:creationId xmlns:a16="http://schemas.microsoft.com/office/drawing/2014/main" id="{3E4B5416-B9B6-4A10-B2B9-FF0CBBF1005E}"/>
              </a:ext>
            </a:extLst>
          </p:cNvPr>
          <p:cNvSpPr/>
          <p:nvPr/>
        </p:nvSpPr>
        <p:spPr>
          <a:xfrm>
            <a:off x="4666818" y="2533148"/>
            <a:ext cx="1898650" cy="8733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 name="Straight Arrow Connector 9">
            <a:extLst>
              <a:ext uri="{FF2B5EF4-FFF2-40B4-BE49-F238E27FC236}">
                <a16:creationId xmlns:a16="http://schemas.microsoft.com/office/drawing/2014/main" id="{FF25B5B3-D6D6-7FEF-1DCB-D186A8CB0E0A}"/>
              </a:ext>
            </a:extLst>
          </p:cNvPr>
          <p:cNvCxnSpPr>
            <a:cxnSpLocks/>
          </p:cNvCxnSpPr>
          <p:nvPr/>
        </p:nvCxnSpPr>
        <p:spPr>
          <a:xfrm flipV="1">
            <a:off x="3192461" y="2721780"/>
            <a:ext cx="1302328" cy="3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1B2B05-A76D-4BFC-C099-458083D06AAA}"/>
              </a:ext>
            </a:extLst>
          </p:cNvPr>
          <p:cNvCxnSpPr>
            <a:cxnSpLocks/>
          </p:cNvCxnSpPr>
          <p:nvPr/>
        </p:nvCxnSpPr>
        <p:spPr>
          <a:xfrm flipV="1">
            <a:off x="6674716" y="2627491"/>
            <a:ext cx="1421822" cy="2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34B1E8-55FE-1FEB-809D-86121371E1F8}"/>
              </a:ext>
            </a:extLst>
          </p:cNvPr>
          <p:cNvCxnSpPr>
            <a:cxnSpLocks/>
          </p:cNvCxnSpPr>
          <p:nvPr/>
        </p:nvCxnSpPr>
        <p:spPr>
          <a:xfrm flipH="1">
            <a:off x="6674716" y="2997489"/>
            <a:ext cx="1377950" cy="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B4BCC28-D26C-E854-8570-F9FF766D5F2F}"/>
              </a:ext>
            </a:extLst>
          </p:cNvPr>
          <p:cNvCxnSpPr>
            <a:cxnSpLocks/>
          </p:cNvCxnSpPr>
          <p:nvPr/>
        </p:nvCxnSpPr>
        <p:spPr>
          <a:xfrm flipH="1">
            <a:off x="3192461" y="3115542"/>
            <a:ext cx="1297421" cy="54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2">
            <a:extLst>
              <a:ext uri="{FF2B5EF4-FFF2-40B4-BE49-F238E27FC236}">
                <a16:creationId xmlns:a16="http://schemas.microsoft.com/office/drawing/2014/main" id="{09810FBD-B943-3A87-E0E4-076EB8A03C30}"/>
              </a:ext>
            </a:extLst>
          </p:cNvPr>
          <p:cNvSpPr>
            <a:spLocks noChangeArrowheads="1"/>
          </p:cNvSpPr>
          <p:nvPr/>
        </p:nvSpPr>
        <p:spPr bwMode="auto">
          <a:xfrm>
            <a:off x="1717963" y="-37684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5">
            <a:extLst>
              <a:ext uri="{FF2B5EF4-FFF2-40B4-BE49-F238E27FC236}">
                <a16:creationId xmlns:a16="http://schemas.microsoft.com/office/drawing/2014/main" id="{E2C591C3-4560-3D50-78AD-798BC2A465A3}"/>
              </a:ext>
            </a:extLst>
          </p:cNvPr>
          <p:cNvSpPr>
            <a:spLocks noChangeArrowheads="1"/>
          </p:cNvSpPr>
          <p:nvPr/>
        </p:nvSpPr>
        <p:spPr bwMode="auto">
          <a:xfrm>
            <a:off x="2175163" y="-33112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 Box 6">
            <a:extLst>
              <a:ext uri="{FF2B5EF4-FFF2-40B4-BE49-F238E27FC236}">
                <a16:creationId xmlns:a16="http://schemas.microsoft.com/office/drawing/2014/main" id="{3EF8E07B-F78B-BCC1-8CEB-796662F31D51}"/>
              </a:ext>
            </a:extLst>
          </p:cNvPr>
          <p:cNvSpPr txBox="1"/>
          <p:nvPr/>
        </p:nvSpPr>
        <p:spPr>
          <a:xfrm>
            <a:off x="1445057" y="2269846"/>
            <a:ext cx="1436543" cy="110778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800" dirty="0">
                <a:effectLst/>
                <a:ea typeface="Calibri" panose="020F0502020204030204" pitchFamily="34" charset="0"/>
                <a:cs typeface="Mangal" panose="02040503050203030202" pitchFamily="18" charset="0"/>
              </a:rPr>
              <a:t>C code</a:t>
            </a:r>
            <a:endParaRPr lang="en-IN" sz="2800" dirty="0">
              <a:effectLst/>
              <a:ea typeface="Calibri" panose="020F0502020204030204" pitchFamily="34" charset="0"/>
              <a:cs typeface="Mangal" panose="02040503050203030202" pitchFamily="18" charset="0"/>
            </a:endParaRPr>
          </a:p>
          <a:p>
            <a:pPr>
              <a:lnSpc>
                <a:spcPct val="107000"/>
              </a:lnSpc>
              <a:spcAft>
                <a:spcPts val="800"/>
              </a:spcAft>
            </a:pPr>
            <a:r>
              <a:rPr lang="en-US" sz="2800" dirty="0">
                <a:effectLst/>
                <a:ea typeface="Calibri" panose="020F0502020204030204" pitchFamily="34" charset="0"/>
                <a:cs typeface="Mangal" panose="02040503050203030202" pitchFamily="18" charset="0"/>
              </a:rPr>
              <a:t>(English)</a:t>
            </a:r>
            <a:endParaRPr lang="en-IN" sz="2800" dirty="0">
              <a:effectLst/>
              <a:ea typeface="Calibri" panose="020F0502020204030204" pitchFamily="34" charset="0"/>
              <a:cs typeface="Mangal" panose="02040503050203030202" pitchFamily="18" charset="0"/>
            </a:endParaRPr>
          </a:p>
        </p:txBody>
      </p:sp>
      <p:sp>
        <p:nvSpPr>
          <p:cNvPr id="18" name="Text Box 11">
            <a:extLst>
              <a:ext uri="{FF2B5EF4-FFF2-40B4-BE49-F238E27FC236}">
                <a16:creationId xmlns:a16="http://schemas.microsoft.com/office/drawing/2014/main" id="{938C21AC-4677-5FC1-6DBB-34F866789043}"/>
              </a:ext>
            </a:extLst>
          </p:cNvPr>
          <p:cNvSpPr txBox="1"/>
          <p:nvPr/>
        </p:nvSpPr>
        <p:spPr>
          <a:xfrm>
            <a:off x="8393111" y="2269846"/>
            <a:ext cx="1089603" cy="68636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400" dirty="0">
                <a:effectLst/>
                <a:ea typeface="Calibri" panose="020F0502020204030204" pitchFamily="34" charset="0"/>
                <a:cs typeface="Mangal" panose="02040503050203030202" pitchFamily="18" charset="0"/>
              </a:rPr>
              <a:t>Desktop</a:t>
            </a:r>
            <a:endParaRPr lang="en-IN" sz="1400" dirty="0">
              <a:effectLst/>
              <a:ea typeface="Calibri" panose="020F0502020204030204" pitchFamily="34" charset="0"/>
              <a:cs typeface="Mangal" panose="02040503050203030202" pitchFamily="18" charset="0"/>
            </a:endParaRPr>
          </a:p>
          <a:p>
            <a:pPr>
              <a:lnSpc>
                <a:spcPct val="107000"/>
              </a:lnSpc>
              <a:spcAft>
                <a:spcPts val="800"/>
              </a:spcAft>
            </a:pPr>
            <a:r>
              <a:rPr lang="en-US" sz="1400" dirty="0">
                <a:effectLst/>
                <a:ea typeface="Calibri" panose="020F0502020204030204" pitchFamily="34" charset="0"/>
                <a:cs typeface="Mangal" panose="02040503050203030202" pitchFamily="18" charset="0"/>
              </a:rPr>
              <a:t>(Binary 0 1 )</a:t>
            </a:r>
            <a:endParaRPr lang="en-IN" sz="1400" dirty="0">
              <a:effectLst/>
              <a:ea typeface="Calibri" panose="020F0502020204030204" pitchFamily="34" charset="0"/>
              <a:cs typeface="Mangal" panose="02040503050203030202" pitchFamily="18" charset="0"/>
            </a:endParaRPr>
          </a:p>
        </p:txBody>
      </p:sp>
      <p:sp>
        <p:nvSpPr>
          <p:cNvPr id="19" name="TextBox 18">
            <a:extLst>
              <a:ext uri="{FF2B5EF4-FFF2-40B4-BE49-F238E27FC236}">
                <a16:creationId xmlns:a16="http://schemas.microsoft.com/office/drawing/2014/main" id="{38D5C64A-40A2-61D9-43F9-836EB0DBFB1C}"/>
              </a:ext>
            </a:extLst>
          </p:cNvPr>
          <p:cNvSpPr txBox="1"/>
          <p:nvPr/>
        </p:nvSpPr>
        <p:spPr>
          <a:xfrm>
            <a:off x="4971618" y="2756499"/>
            <a:ext cx="1223959" cy="369332"/>
          </a:xfrm>
          <a:prstGeom prst="rect">
            <a:avLst/>
          </a:prstGeom>
          <a:noFill/>
        </p:spPr>
        <p:txBody>
          <a:bodyPr wrap="square" rtlCol="0">
            <a:spAutoFit/>
          </a:bodyPr>
          <a:lstStyle/>
          <a:p>
            <a:r>
              <a:rPr lang="en-US" dirty="0"/>
              <a:t>Compiler</a:t>
            </a:r>
            <a:endParaRPr lang="en-IN" dirty="0"/>
          </a:p>
        </p:txBody>
      </p:sp>
      <p:sp>
        <p:nvSpPr>
          <p:cNvPr id="21" name="TextBox 20">
            <a:extLst>
              <a:ext uri="{FF2B5EF4-FFF2-40B4-BE49-F238E27FC236}">
                <a16:creationId xmlns:a16="http://schemas.microsoft.com/office/drawing/2014/main" id="{1D2E3535-ECDD-4175-B6B2-692E0AB602B1}"/>
              </a:ext>
            </a:extLst>
          </p:cNvPr>
          <p:cNvSpPr txBox="1"/>
          <p:nvPr/>
        </p:nvSpPr>
        <p:spPr>
          <a:xfrm>
            <a:off x="1117645" y="4102643"/>
            <a:ext cx="10104537" cy="1802994"/>
          </a:xfrm>
          <a:prstGeom prst="rect">
            <a:avLst/>
          </a:prstGeom>
          <a:noFill/>
        </p:spPr>
        <p:txBody>
          <a:bodyPr wrap="square">
            <a:spAutoFit/>
          </a:bodyPr>
          <a:lstStyle/>
          <a:p>
            <a:pPr>
              <a:lnSpc>
                <a:spcPct val="107000"/>
              </a:lnSpc>
              <a:spcAft>
                <a:spcPts val="800"/>
              </a:spcAft>
              <a:tabLst>
                <a:tab pos="2476500" algn="l"/>
                <a:tab pos="4796155" algn="l"/>
              </a:tabLst>
            </a:pPr>
            <a:r>
              <a:rPr lang="en-US" sz="3200" dirty="0">
                <a:effectLst/>
                <a:latin typeface="Calibri" panose="020F0502020204030204" pitchFamily="34" charset="0"/>
                <a:ea typeface="Calibri" panose="020F0502020204030204" pitchFamily="34" charset="0"/>
                <a:cs typeface="Mangal" panose="02040503050203030202" pitchFamily="18" charset="0"/>
              </a:rPr>
              <a:t>Text Editor :-</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3200" dirty="0">
                <a:effectLst/>
                <a:latin typeface="Calibri" panose="020F0502020204030204" pitchFamily="34" charset="0"/>
                <a:ea typeface="Calibri" panose="020F0502020204030204" pitchFamily="34" charset="0"/>
                <a:cs typeface="Mangal" panose="02040503050203030202" pitchFamily="18" charset="0"/>
              </a:rPr>
              <a:t>Compiler :- </a:t>
            </a:r>
            <a:r>
              <a:rPr lang="en-US" sz="2800" dirty="0">
                <a:effectLst/>
                <a:latin typeface="Calibri" panose="020F0502020204030204" pitchFamily="34" charset="0"/>
                <a:ea typeface="Calibri" panose="020F0502020204030204" pitchFamily="34" charset="0"/>
                <a:cs typeface="Mangal" panose="02040503050203030202" pitchFamily="18" charset="0"/>
              </a:rPr>
              <a:t> </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800" dirty="0">
                <a:effectLst/>
                <a:latin typeface="Calibri" panose="020F0502020204030204" pitchFamily="34" charset="0"/>
                <a:ea typeface="Calibri" panose="020F0502020204030204" pitchFamily="34" charset="0"/>
                <a:cs typeface="Mangal" panose="02040503050203030202" pitchFamily="18" charset="0"/>
              </a:rPr>
              <a:t>Device (Terminal)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err="1">
                <a:effectLst/>
                <a:latin typeface="Calibri" panose="020F0502020204030204" pitchFamily="34" charset="0"/>
                <a:ea typeface="Calibri" panose="020F0502020204030204" pitchFamily="34" charset="0"/>
                <a:cs typeface="Mangal" panose="02040503050203030202" pitchFamily="18" charset="0"/>
              </a:rPr>
              <a:t>Eg.</a:t>
            </a:r>
            <a:r>
              <a:rPr lang="en-US" dirty="0">
                <a:effectLst/>
                <a:latin typeface="Calibri" panose="020F0502020204030204" pitchFamily="34" charset="0"/>
                <a:ea typeface="Calibri" panose="020F0502020204030204" pitchFamily="34" charset="0"/>
                <a:cs typeface="Mangal" panose="02040503050203030202" pitchFamily="18" charset="0"/>
              </a:rPr>
              <a:t> </a:t>
            </a:r>
            <a:r>
              <a:rPr lang="en-US" dirty="0" err="1">
                <a:effectLst/>
                <a:latin typeface="Calibri" panose="020F0502020204030204" pitchFamily="34" charset="0"/>
                <a:ea typeface="Calibri" panose="020F0502020204030204" pitchFamily="34" charset="0"/>
                <a:cs typeface="Mangal" panose="02040503050203030202" pitchFamily="18" charset="0"/>
              </a:rPr>
              <a:t>Notepad,Notepad</a:t>
            </a:r>
            <a:r>
              <a:rPr lang="en-US" dirty="0">
                <a:effectLst/>
                <a:latin typeface="Calibri" panose="020F0502020204030204" pitchFamily="34" charset="0"/>
                <a:ea typeface="Calibri" panose="020F0502020204030204" pitchFamily="34" charset="0"/>
                <a:cs typeface="Mangal" panose="02040503050203030202" pitchFamily="18" charset="0"/>
              </a:rPr>
              <a:t>++,	           GCC (GNU compiler 	                       command prompt,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err="1">
                <a:effectLst/>
                <a:latin typeface="Calibri" panose="020F0502020204030204" pitchFamily="34" charset="0"/>
                <a:ea typeface="Calibri" panose="020F0502020204030204" pitchFamily="34" charset="0"/>
                <a:cs typeface="Mangal" panose="02040503050203030202" pitchFamily="18" charset="0"/>
              </a:rPr>
              <a:t>Sublime,atom,brackets</a:t>
            </a:r>
            <a:r>
              <a:rPr lang="en-US" dirty="0">
                <a:effectLst/>
                <a:latin typeface="Calibri" panose="020F0502020204030204" pitchFamily="34" charset="0"/>
                <a:ea typeface="Calibri" panose="020F0502020204030204" pitchFamily="34" charset="0"/>
                <a:cs typeface="Mangal" panose="02040503050203030202" pitchFamily="18" charset="0"/>
              </a:rPr>
              <a:t>,	           collection) ,</a:t>
            </a:r>
            <a:r>
              <a:rPr lang="en-US" dirty="0" err="1">
                <a:effectLst/>
                <a:latin typeface="Calibri" panose="020F0502020204030204" pitchFamily="34" charset="0"/>
                <a:ea typeface="Calibri" panose="020F0502020204030204" pitchFamily="34" charset="0"/>
                <a:cs typeface="Mangal" panose="02040503050203030202" pitchFamily="18" charset="0"/>
              </a:rPr>
              <a:t>bcc,MinGW</a:t>
            </a:r>
            <a:r>
              <a:rPr lang="en-US" dirty="0">
                <a:effectLst/>
                <a:latin typeface="Calibri" panose="020F0502020204030204" pitchFamily="34" charset="0"/>
                <a:ea typeface="Calibri" panose="020F0502020204030204" pitchFamily="34" charset="0"/>
                <a:cs typeface="Mangal" panose="02040503050203030202" pitchFamily="18" charset="0"/>
              </a:rPr>
              <a:t>,	              </a:t>
            </a:r>
            <a:r>
              <a:rPr lang="en-US" dirty="0" err="1">
                <a:effectLst/>
                <a:latin typeface="Calibri" panose="020F0502020204030204" pitchFamily="34" charset="0"/>
                <a:ea typeface="Calibri" panose="020F0502020204030204" pitchFamily="34" charset="0"/>
                <a:cs typeface="Mangal" panose="02040503050203030202" pitchFamily="18" charset="0"/>
              </a:rPr>
              <a:t>powershell,Terminal</a:t>
            </a:r>
            <a:r>
              <a:rPr lang="en-US" dirty="0">
                <a:effectLst/>
                <a:latin typeface="Calibri" panose="020F0502020204030204" pitchFamily="34"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a:effectLst/>
                <a:latin typeface="Calibri" panose="020F0502020204030204" pitchFamily="34" charset="0"/>
                <a:ea typeface="Calibri" panose="020F0502020204030204" pitchFamily="34" charset="0"/>
                <a:cs typeface="Mangal" panose="02040503050203030202" pitchFamily="18" charset="0"/>
              </a:rPr>
              <a:t>Vs code etc.	           </a:t>
            </a:r>
            <a:r>
              <a:rPr lang="en-US" dirty="0" err="1">
                <a:effectLst/>
                <a:latin typeface="Calibri" panose="020F0502020204030204" pitchFamily="34" charset="0"/>
                <a:ea typeface="Calibri" panose="020F0502020204030204" pitchFamily="34" charset="0"/>
                <a:cs typeface="Mangal" panose="02040503050203030202" pitchFamily="18" charset="0"/>
              </a:rPr>
              <a:t>onleinegdb</a:t>
            </a:r>
            <a:r>
              <a:rPr lang="en-US" dirty="0">
                <a:effectLst/>
                <a:latin typeface="Calibri" panose="020F0502020204030204" pitchFamily="34" charset="0"/>
                <a:ea typeface="Calibri" panose="020F0502020204030204" pitchFamily="34" charset="0"/>
                <a:cs typeface="Mangal" panose="02040503050203030202" pitchFamily="18" charset="0"/>
              </a:rPr>
              <a:t> compiler	etc.		     </a:t>
            </a:r>
            <a:r>
              <a:rPr lang="en-US" dirty="0">
                <a:latin typeface="Calibri" panose="020F0502020204030204" pitchFamily="34" charset="0"/>
                <a:ea typeface="Calibri" panose="020F0502020204030204" pitchFamily="34" charset="0"/>
                <a:cs typeface="Mangal" panose="02040503050203030202" pitchFamily="18" charset="0"/>
              </a:rPr>
              <a:t>e</a:t>
            </a:r>
            <a:r>
              <a:rPr lang="en-US" dirty="0">
                <a:effectLst/>
                <a:latin typeface="Calibri" panose="020F0502020204030204" pitchFamily="34" charset="0"/>
                <a:ea typeface="Calibri" panose="020F0502020204030204" pitchFamily="34" charset="0"/>
                <a:cs typeface="Mangal" panose="02040503050203030202" pitchFamily="18" charset="0"/>
              </a:rPr>
              <a:t>tc.</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4621101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5F243-266C-3E14-7B88-C3A5175F8C5A}"/>
              </a:ext>
            </a:extLst>
          </p:cNvPr>
          <p:cNvSpPr txBox="1"/>
          <p:nvPr/>
        </p:nvSpPr>
        <p:spPr>
          <a:xfrm>
            <a:off x="771235" y="1173019"/>
            <a:ext cx="10986656" cy="4585871"/>
          </a:xfrm>
          <a:prstGeom prst="rect">
            <a:avLst/>
          </a:prstGeom>
          <a:noFill/>
        </p:spPr>
        <p:txBody>
          <a:bodyPr wrap="square" rtlCol="0">
            <a:sp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IDE : Integrated Development Environment   ( ide = text editor + compiler + terminal + </a:t>
            </a:r>
            <a:r>
              <a:rPr lang="en-US" sz="2000" dirty="0" err="1">
                <a:effectLst/>
                <a:latin typeface="Calibri" panose="020F0502020204030204" pitchFamily="34" charset="0"/>
                <a:ea typeface="Calibri" panose="020F0502020204030204" pitchFamily="34" charset="0"/>
                <a:cs typeface="Mangal" panose="02040503050203030202" pitchFamily="18" charset="0"/>
              </a:rPr>
              <a:t>intellisence</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etc</a:t>
            </a:r>
            <a:r>
              <a:rPr lang="en-US" sz="2000" dirty="0">
                <a:effectLst/>
                <a:latin typeface="Calibri" panose="020F0502020204030204" pitchFamily="34" charset="0"/>
                <a:ea typeface="Calibri" panose="020F0502020204030204" pitchFamily="34" charset="0"/>
                <a:cs typeface="Mangal" panose="02040503050203030202" pitchFamily="18" charset="0"/>
              </a:rPr>
              <a: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Eg.</a:t>
            </a:r>
            <a:r>
              <a:rPr lang="en-US" sz="2000" dirty="0">
                <a:effectLst/>
                <a:latin typeface="Calibri" panose="020F0502020204030204" pitchFamily="34" charset="0"/>
                <a:ea typeface="Calibri" panose="020F0502020204030204" pitchFamily="34" charset="0"/>
                <a:cs typeface="Mangal" panose="02040503050203030202" pitchFamily="18" charset="0"/>
              </a:rPr>
              <a:t> Turbo C/C++ ,code blocks, dev c/</a:t>
            </a:r>
            <a:r>
              <a:rPr lang="en-US" sz="2000" dirty="0" err="1">
                <a:effectLst/>
                <a:latin typeface="Calibri" panose="020F0502020204030204" pitchFamily="34" charset="0"/>
                <a:ea typeface="Calibri" panose="020F0502020204030204" pitchFamily="34" charset="0"/>
                <a:cs typeface="Mangal" panose="02040503050203030202" pitchFamily="18" charset="0"/>
              </a:rPr>
              <a:t>c++</a:t>
            </a:r>
            <a:r>
              <a:rPr lang="en-US" sz="2000" dirty="0">
                <a:effectLst/>
                <a:latin typeface="Calibri" panose="020F0502020204030204" pitchFamily="34" charset="0"/>
                <a:ea typeface="Calibri" panose="020F0502020204030204" pitchFamily="34" charset="0"/>
                <a:cs typeface="Mangal" panose="02040503050203030202" pitchFamily="18" charset="0"/>
              </a:rPr>
              <a:t> , eclipse ,visual studio ( &gt; 20 GB ) etc.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My Combination : VS code + GCC + </a:t>
            </a:r>
            <a:r>
              <a:rPr lang="en-US" sz="2000" dirty="0" err="1">
                <a:effectLst/>
                <a:latin typeface="Calibri" panose="020F0502020204030204" pitchFamily="34" charset="0"/>
                <a:ea typeface="Calibri" panose="020F0502020204030204" pitchFamily="34" charset="0"/>
                <a:cs typeface="Mangal" panose="02040503050203030202" pitchFamily="18" charset="0"/>
              </a:rPr>
              <a:t>powershell</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cmd</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For </a:t>
            </a:r>
            <a:r>
              <a:rPr lang="en-US" sz="2000" dirty="0" err="1">
                <a:effectLst/>
                <a:latin typeface="Calibri" panose="020F0502020204030204" pitchFamily="34" charset="0"/>
                <a:ea typeface="Calibri" panose="020F0502020204030204" pitchFamily="34" charset="0"/>
                <a:cs typeface="Mangal" panose="02040503050203030202" pitchFamily="18" charset="0"/>
              </a:rPr>
              <a:t>Begginers</a:t>
            </a:r>
            <a:r>
              <a:rPr lang="en-US" sz="2000" dirty="0">
                <a:effectLst/>
                <a:latin typeface="Calibri" panose="020F0502020204030204" pitchFamily="34" charset="0"/>
                <a:ea typeface="Calibri" panose="020F0502020204030204" pitchFamily="34" charset="0"/>
                <a:cs typeface="Mangal" panose="02040503050203030202" pitchFamily="18" charset="0"/>
              </a:rPr>
              <a:t>  : dev c/</a:t>
            </a:r>
            <a:r>
              <a:rPr lang="en-US" sz="2000" dirty="0" err="1">
                <a:effectLst/>
                <a:latin typeface="Calibri" panose="020F0502020204030204" pitchFamily="34" charset="0"/>
                <a:ea typeface="Calibri" panose="020F0502020204030204" pitchFamily="34" charset="0"/>
                <a:cs typeface="Mangal" panose="02040503050203030202" pitchFamily="18" charset="0"/>
              </a:rPr>
              <a:t>c++</a:t>
            </a:r>
            <a:r>
              <a:rPr lang="en-US" sz="2000" dirty="0">
                <a:effectLst/>
                <a:latin typeface="Calibri" panose="020F0502020204030204" pitchFamily="34" charset="0"/>
                <a:ea typeface="Calibri" panose="020F0502020204030204" pitchFamily="34" charset="0"/>
                <a:cs typeface="Mangal" panose="02040503050203030202" pitchFamily="18" charset="0"/>
              </a:rPr>
              <a:t> ,code blocks</a:t>
            </a:r>
          </a:p>
          <a:p>
            <a:pPr>
              <a:lnSpc>
                <a:spcPct val="107000"/>
              </a:lnSpc>
              <a:spcAft>
                <a:spcPts val="800"/>
              </a:spcAf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hlinkClick r:id="rId2"/>
              </a:rPr>
              <a:t>https://jmeubank.github.io/tdm-gcc/download/</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hlinkClick r:id="rId3"/>
              </a:rPr>
              <a:t>https://code.visualstudio.com/download</a:t>
            </a:r>
            <a:endParaRPr lang="en-IN"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hlinkClick r:id="rId4"/>
              </a:rPr>
              <a:t>https://sourceforge.net/projects/dev-cpp/files/Binaries/Dev-C%2B%2B%204.9.9.2/devcpp-4.9.9.2_setup.exe/download</a:t>
            </a:r>
            <a:endParaRPr lang="en-US"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hlinkClick r:id="rId5"/>
              </a:rPr>
              <a:t>https://sourceforge.net/projects/codeblocks/files/latest/download</a:t>
            </a:r>
            <a:endParaRPr lang="en-US" sz="2000" dirty="0">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7765033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1A2E0D-2C1D-3460-0A67-6979CEEBC143}"/>
              </a:ext>
            </a:extLst>
          </p:cNvPr>
          <p:cNvPicPr>
            <a:picLocks noChangeAspect="1"/>
          </p:cNvPicPr>
          <p:nvPr/>
        </p:nvPicPr>
        <p:blipFill>
          <a:blip r:embed="rId2"/>
          <a:stretch>
            <a:fillRect/>
          </a:stretch>
        </p:blipFill>
        <p:spPr>
          <a:xfrm>
            <a:off x="374072" y="173181"/>
            <a:ext cx="11443855" cy="6511637"/>
          </a:xfrm>
          <a:prstGeom prst="rect">
            <a:avLst/>
          </a:prstGeom>
        </p:spPr>
      </p:pic>
    </p:spTree>
    <p:extLst>
      <p:ext uri="{BB962C8B-B14F-4D97-AF65-F5344CB8AC3E}">
        <p14:creationId xmlns:p14="http://schemas.microsoft.com/office/powerpoint/2010/main" val="1407242469"/>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4" y="3505095"/>
            <a:ext cx="3185483"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Tree>
    <p:extLst>
      <p:ext uri="{BB962C8B-B14F-4D97-AF65-F5344CB8AC3E}">
        <p14:creationId xmlns:p14="http://schemas.microsoft.com/office/powerpoint/2010/main" val="350134742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2031325"/>
          </a:xfrm>
          <a:prstGeom prst="rect">
            <a:avLst/>
          </a:prstGeom>
          <a:noFill/>
        </p:spPr>
        <p:txBody>
          <a:bodyPr wrap="square" rtlCol="0">
            <a:spAutoFit/>
          </a:bodyPr>
          <a:lstStyle/>
          <a:p>
            <a:r>
              <a:rPr lang="en-US" sz="3600" b="1" dirty="0"/>
              <a:t>What is a Programming Language</a:t>
            </a:r>
          </a:p>
          <a:p>
            <a:endParaRPr lang="en-US" b="1" dirty="0"/>
          </a:p>
          <a:p>
            <a:r>
              <a:rPr lang="en-US" dirty="0"/>
              <a:t>A programming language is a set of instructions that can be used to interact with and control a computer. These languages are used to design websites, create apps, develop operating systems, control spacecraft, and analyze data. Programming languages are necessary because computers can't understand English. Programming languages bridge this gap by helping programmers translate their commands into something that the computer can understand and execute. </a:t>
            </a:r>
          </a:p>
        </p:txBody>
      </p:sp>
      <p:sp>
        <p:nvSpPr>
          <p:cNvPr id="4" name="Rectangle 1"/>
          <p:cNvSpPr>
            <a:spLocks noChangeArrowheads="1"/>
          </p:cNvSpPr>
          <p:nvPr/>
        </p:nvSpPr>
        <p:spPr bwMode="auto">
          <a:xfrm>
            <a:off x="409753" y="3217696"/>
            <a:ext cx="834821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Computers are made of many tiny switches that can be either on or off. When a switch is on, it is represented by a 1. When it is off, it is represented by a 0. These 1s and 0s are called </a:t>
            </a:r>
            <a:r>
              <a:rPr kumimoji="0" lang="en-US" altLang="en-US" sz="1800" b="1" i="0" u="none" strike="noStrike" cap="none" normalizeH="0" baseline="0" dirty="0">
                <a:ln>
                  <a:noFill/>
                </a:ln>
                <a:solidFill>
                  <a:schemeClr val="tx1"/>
                </a:solidFill>
                <a:effectLst/>
                <a:latin typeface="Arial" panose="020B0604020202020204" pitchFamily="34" charset="0"/>
              </a:rPr>
              <a:t>bits</a:t>
            </a:r>
            <a:r>
              <a:rPr kumimoji="0" lang="en-US" altLang="en-US" sz="1800" b="0" i="0" u="none" strike="noStrike" cap="none" normalizeH="0" baseline="0" dirty="0">
                <a:ln>
                  <a:noFill/>
                </a:ln>
                <a:solidFill>
                  <a:schemeClr val="tx1"/>
                </a:solidFill>
                <a:effectLst/>
                <a:latin typeface="Arial" panose="020B0604020202020204" pitchFamily="34" charset="0"/>
              </a:rPr>
              <a:t>. Bits are the fundamental language of nearly all computers and every program must be translated into bits before it can be executed by the computer. When 8 bits are grouped together, this is called a </a:t>
            </a:r>
            <a:r>
              <a:rPr kumimoji="0" lang="en-US" altLang="en-US" sz="1800" b="1" i="0" u="none" strike="noStrike" cap="none" normalizeH="0" baseline="0" dirty="0">
                <a:ln>
                  <a:noFill/>
                </a:ln>
                <a:solidFill>
                  <a:schemeClr val="tx1"/>
                </a:solidFill>
                <a:effectLst/>
                <a:latin typeface="Arial" panose="020B0604020202020204" pitchFamily="34" charset="0"/>
              </a:rPr>
              <a:t>byte</a:t>
            </a:r>
            <a:r>
              <a:rPr kumimoji="0" lang="en-US" altLang="en-US" sz="1800" b="0" i="0" u="none" strike="noStrike" cap="none" normalizeH="0" baseline="0" dirty="0">
                <a:ln>
                  <a:noFill/>
                </a:ln>
                <a:solidFill>
                  <a:schemeClr val="tx1"/>
                </a:solidFill>
                <a:effectLst/>
                <a:latin typeface="Arial" panose="020B0604020202020204" pitchFamily="34" charset="0"/>
              </a:rPr>
              <a:t>. A byte can represent a letter, for example, 01100001 represents 'a'. A byte can also represent a control character.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 example, 00000011 signals the end of a piece of text. When representing a number using bits, it can be converted from its normal base 10 representation to binary. This is called </a:t>
            </a:r>
            <a:r>
              <a:rPr kumimoji="0" lang="en-US" altLang="en-US" sz="1800" b="1" i="0" u="none" strike="noStrike" cap="none" normalizeH="0" baseline="0" dirty="0">
                <a:ln>
                  <a:noFill/>
                </a:ln>
                <a:solidFill>
                  <a:schemeClr val="tx1"/>
                </a:solidFill>
                <a:effectLst/>
                <a:latin typeface="Arial" panose="020B0604020202020204" pitchFamily="34" charset="0"/>
              </a:rPr>
              <a:t>binary</a:t>
            </a:r>
            <a:r>
              <a:rPr kumimoji="0" lang="en-US" altLang="en-US" sz="1800" b="0" i="0" u="none" strike="noStrike" cap="none" normalizeH="0" baseline="0" dirty="0">
                <a:ln>
                  <a:noFill/>
                </a:ln>
                <a:solidFill>
                  <a:schemeClr val="tx1"/>
                </a:solidFill>
                <a:effectLst/>
                <a:latin typeface="Arial" panose="020B0604020202020204" pitchFamily="34" charset="0"/>
              </a:rPr>
              <a:t> representation. </a:t>
            </a:r>
          </a:p>
        </p:txBody>
      </p:sp>
      <p:pic>
        <p:nvPicPr>
          <p:cNvPr id="2050" name="Picture 2" descr="Binary computer switches can be either on or o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7967" y="3217696"/>
            <a:ext cx="3172365" cy="270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65070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5355312"/>
          </a:xfrm>
          <a:prstGeom prst="rect">
            <a:avLst/>
          </a:prstGeom>
          <a:noFill/>
        </p:spPr>
        <p:txBody>
          <a:bodyPr wrap="square" rtlCol="0">
            <a:spAutoFit/>
          </a:bodyPr>
          <a:lstStyle/>
          <a:p>
            <a:r>
              <a:rPr lang="en-US" sz="3600" b="1" dirty="0"/>
              <a:t>Types of Programming Languages</a:t>
            </a:r>
          </a:p>
          <a:p>
            <a:endParaRPr lang="en-US" dirty="0"/>
          </a:p>
          <a:p>
            <a:r>
              <a:rPr lang="en-US" dirty="0"/>
              <a:t>There are three types of programming languages: machine language, assembly language, and high-level language. </a:t>
            </a:r>
          </a:p>
          <a:p>
            <a:r>
              <a:rPr lang="en-US" b="1" dirty="0"/>
              <a:t>Machine language(low level)</a:t>
            </a:r>
            <a:r>
              <a:rPr lang="en-US" dirty="0"/>
              <a:t> is easier for the computer to understand but harder for the programmer to understand. This is because machine language is simply the language of machines—bits. Sometimes, programmers will develop programs directly with machine code, but because this is difficult to understand and tedious to type, it is more common to program using assembly or a high-level language. </a:t>
            </a:r>
          </a:p>
          <a:p>
            <a:endParaRPr lang="en-US" dirty="0"/>
          </a:p>
          <a:p>
            <a:r>
              <a:rPr lang="en-US" b="1" dirty="0"/>
              <a:t>Assembly language(mid level)</a:t>
            </a:r>
            <a:r>
              <a:rPr lang="en-US" dirty="0"/>
              <a:t> is slightly easier to understand. The bits of machine language are replaced by numbers and English commands. Before assembly code is run by the computer, it is assembled by an </a:t>
            </a:r>
            <a:r>
              <a:rPr lang="en-US" b="1" dirty="0"/>
              <a:t>assembler</a:t>
            </a:r>
            <a:r>
              <a:rPr lang="en-US" dirty="0"/>
              <a:t>. This converts the code back into the 1s and 0s of machine language that the computer can understand. </a:t>
            </a:r>
          </a:p>
          <a:p>
            <a:endParaRPr lang="en-US" dirty="0"/>
          </a:p>
          <a:p>
            <a:r>
              <a:rPr lang="en-US" b="1" dirty="0"/>
              <a:t>High-Level languages</a:t>
            </a:r>
            <a:r>
              <a:rPr lang="en-US" dirty="0"/>
              <a:t> use many more English commands and are significantly more readable than assembly or machine language. Many high-level languages have built-in commands that help the programmer write loops, create variables of different data types, and manipulate strings. It is worth noting that all of these are possible in assembly or machine language, but high-level languages make them much easier for the programmer to read, write, and debug. Some newer high-level languages are </a:t>
            </a:r>
            <a:r>
              <a:rPr lang="en-US" b="1" dirty="0"/>
              <a:t>scripting languages</a:t>
            </a:r>
            <a:r>
              <a:rPr lang="en-US" dirty="0"/>
              <a:t>. This means that they are not </a:t>
            </a:r>
            <a:r>
              <a:rPr lang="en-US" b="1" dirty="0"/>
              <a:t>compiled</a:t>
            </a:r>
            <a:r>
              <a:rPr lang="en-US" dirty="0"/>
              <a:t>, or translated into machine language, until just before the code is executed at runtime. Python, </a:t>
            </a:r>
            <a:r>
              <a:rPr lang="en-US" dirty="0" err="1"/>
              <a:t>Javascript</a:t>
            </a:r>
            <a:r>
              <a:rPr lang="en-US" dirty="0"/>
              <a:t>, PHP, Ruby, and Bash are all scripting languages. </a:t>
            </a:r>
          </a:p>
        </p:txBody>
      </p:sp>
    </p:spTree>
    <p:extLst>
      <p:ext uri="{BB962C8B-B14F-4D97-AF65-F5344CB8AC3E}">
        <p14:creationId xmlns:p14="http://schemas.microsoft.com/office/powerpoint/2010/main" val="289665915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81587"/>
          </a:xfrm>
        </p:spPr>
        <p:txBody>
          <a:bodyPr>
            <a:normAutofit/>
          </a:bodyPr>
          <a:lstStyle/>
          <a:p>
            <a:pPr algn="ctr"/>
            <a:r>
              <a:rPr lang="en-US" sz="2800" u="sng" dirty="0"/>
              <a:t>Programming Languages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9582127"/>
              </p:ext>
            </p:extLst>
          </p:nvPr>
        </p:nvGraphicFramePr>
        <p:xfrm>
          <a:off x="1009292" y="2272145"/>
          <a:ext cx="10256806" cy="3947500"/>
        </p:xfrm>
        <a:graphic>
          <a:graphicData uri="http://schemas.openxmlformats.org/drawingml/2006/table">
            <a:tbl>
              <a:tblPr firstRow="1" firstCol="1" bandRow="1">
                <a:tableStyleId>{5C22544A-7EE6-4342-B048-85BDC9FD1C3A}</a:tableStyleId>
              </a:tblPr>
              <a:tblGrid>
                <a:gridCol w="3418556">
                  <a:extLst>
                    <a:ext uri="{9D8B030D-6E8A-4147-A177-3AD203B41FA5}">
                      <a16:colId xmlns:a16="http://schemas.microsoft.com/office/drawing/2014/main" val="20000"/>
                    </a:ext>
                  </a:extLst>
                </a:gridCol>
                <a:gridCol w="3418556">
                  <a:extLst>
                    <a:ext uri="{9D8B030D-6E8A-4147-A177-3AD203B41FA5}">
                      <a16:colId xmlns:a16="http://schemas.microsoft.com/office/drawing/2014/main" val="20001"/>
                    </a:ext>
                  </a:extLst>
                </a:gridCol>
                <a:gridCol w="3419694">
                  <a:extLst>
                    <a:ext uri="{9D8B030D-6E8A-4147-A177-3AD203B41FA5}">
                      <a16:colId xmlns:a16="http://schemas.microsoft.com/office/drawing/2014/main" val="20002"/>
                    </a:ext>
                  </a:extLst>
                </a:gridCol>
              </a:tblGrid>
              <a:tr h="538400">
                <a:tc>
                  <a:txBody>
                    <a:bodyPr/>
                    <a:lstStyle/>
                    <a:p>
                      <a:pPr>
                        <a:lnSpc>
                          <a:spcPct val="107000"/>
                        </a:lnSpc>
                        <a:spcAft>
                          <a:spcPts val="0"/>
                        </a:spcAft>
                      </a:pPr>
                      <a:r>
                        <a:rPr lang="en-US" sz="3200" dirty="0">
                          <a:effectLst/>
                        </a:rPr>
                        <a:t>Low level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3200">
                          <a:effectLst/>
                        </a:rPr>
                        <a:t>Mid Level</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3200" dirty="0">
                          <a:effectLst/>
                        </a:rPr>
                        <a:t>High Level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0"/>
                  </a:ext>
                </a:extLst>
              </a:tr>
              <a:tr h="3409100">
                <a:tc>
                  <a:txBody>
                    <a:bodyPr/>
                    <a:lstStyle/>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a:effectLst/>
                        </a:rPr>
                        <a:t>They</a:t>
                      </a:r>
                      <a:r>
                        <a:rPr lang="en-US" sz="2000" baseline="0" dirty="0">
                          <a:effectLst/>
                        </a:rPr>
                        <a:t> are machine dependent which</a:t>
                      </a:r>
                      <a:r>
                        <a:rPr lang="en-US" sz="2000" dirty="0">
                          <a:effectLst/>
                        </a:rPr>
                        <a:t> directly access the machine resources using bits ,</a:t>
                      </a:r>
                      <a:r>
                        <a:rPr lang="en-IN" sz="2000" baseline="0" dirty="0">
                          <a:effectLst/>
                        </a:rPr>
                        <a:t> CPU </a:t>
                      </a:r>
                      <a:r>
                        <a:rPr lang="en-IN" sz="2000" baseline="0" dirty="0" err="1">
                          <a:effectLst/>
                        </a:rPr>
                        <a:t>registors</a:t>
                      </a:r>
                      <a:r>
                        <a:rPr lang="en-IN" sz="2000" baseline="0" dirty="0">
                          <a:effectLst/>
                        </a:rPr>
                        <a:t>, </a:t>
                      </a:r>
                      <a:r>
                        <a:rPr lang="en-IN" sz="2000" baseline="0" dirty="0" err="1">
                          <a:effectLst/>
                        </a:rPr>
                        <a:t>pointers,etc</a:t>
                      </a:r>
                      <a:r>
                        <a:rPr lang="en-US" sz="2000" dirty="0">
                          <a:effectLst/>
                        </a:rPr>
                        <a:t> </a:t>
                      </a:r>
                    </a:p>
                    <a:p>
                      <a:pPr>
                        <a:lnSpc>
                          <a:spcPct val="107000"/>
                        </a:lnSpc>
                        <a:spcAft>
                          <a:spcPts val="0"/>
                        </a:spcAf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0"/>
                        </a:spcAf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400" dirty="0">
                          <a:effectLst/>
                        </a:rPr>
                        <a:t>It is machine independent and it contains 50% features of low level and 50% Features  of high level.</a:t>
                      </a:r>
                      <a:endParaRPr lang="en-IN" sz="2400" dirty="0">
                        <a:effectLst/>
                      </a:endParaRPr>
                    </a:p>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err="1">
                          <a:effectLst/>
                        </a:rPr>
                        <a:t>Eg</a:t>
                      </a:r>
                      <a:r>
                        <a:rPr lang="en-US" sz="2000" dirty="0">
                          <a:effectLst/>
                        </a:rPr>
                        <a:t>. C &amp; 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a:effectLst/>
                        </a:rPr>
                        <a:t>They are platform (</a:t>
                      </a:r>
                      <a:r>
                        <a:rPr lang="en-US" sz="2000" dirty="0" err="1">
                          <a:effectLst/>
                        </a:rPr>
                        <a:t>hardware+software</a:t>
                      </a:r>
                      <a:r>
                        <a:rPr lang="en-US" sz="2000" dirty="0">
                          <a:effectLst/>
                        </a:rPr>
                        <a:t>) independent and they Follows another methodology like OOPs (object oriented programming ).</a:t>
                      </a:r>
                      <a:endParaRPr lang="en-IN" sz="2000" dirty="0">
                        <a:effectLst/>
                      </a:endParaRPr>
                    </a:p>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err="1">
                          <a:effectLst/>
                        </a:rPr>
                        <a:t>Eg</a:t>
                      </a:r>
                      <a:r>
                        <a:rPr lang="en-US" sz="2000" dirty="0">
                          <a:effectLst/>
                        </a:rPr>
                        <a:t>. Java ,</a:t>
                      </a:r>
                      <a:r>
                        <a:rPr lang="en-US" sz="2000" dirty="0" err="1">
                          <a:effectLst/>
                        </a:rPr>
                        <a:t>python,C</a:t>
                      </a:r>
                      <a:r>
                        <a:rPr lang="en-US" sz="2000" dirty="0">
                          <a:effectLst/>
                        </a:rPr>
                        <a:t>#  </a:t>
                      </a:r>
                      <a:r>
                        <a:rPr lang="en-US" sz="2000" dirty="0" err="1">
                          <a:effectLst/>
                        </a:rPr>
                        <a:t>etc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5381243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FE1C8-CE12-8B54-51D7-8634A264C28D}"/>
              </a:ext>
            </a:extLst>
          </p:cNvPr>
          <p:cNvSpPr/>
          <p:nvPr/>
        </p:nvSpPr>
        <p:spPr>
          <a:xfrm>
            <a:off x="1080655" y="1311564"/>
            <a:ext cx="9331443" cy="202987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History of C language</a:t>
            </a:r>
            <a:r>
              <a:rPr lang="en-US" sz="1800" b="0" strike="noStrike" spc="-1" dirty="0">
                <a:solidFill>
                  <a:srgbClr val="000000"/>
                </a:solidFill>
                <a:latin typeface="Century Gothic"/>
                <a:ea typeface="DejaVu Sans"/>
              </a:rPr>
              <a:t> is interesting to know. Here we are going to discuss a brief history of the c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1" strike="noStrike" spc="-1" dirty="0">
                <a:solidFill>
                  <a:srgbClr val="000000"/>
                </a:solidFill>
                <a:latin typeface="Century Gothic"/>
                <a:ea typeface="DejaVu Sans"/>
              </a:rPr>
              <a:t>C programming language</a:t>
            </a:r>
            <a:r>
              <a:rPr lang="en-US" sz="1800" b="0" strike="noStrike" spc="-1" dirty="0">
                <a:solidFill>
                  <a:srgbClr val="000000"/>
                </a:solidFill>
                <a:latin typeface="Century Gothic"/>
                <a:ea typeface="DejaVu Sans"/>
              </a:rPr>
              <a:t> was developed in 1971 by Dennis Ritchie at bell laboratories of AT&amp;T (American Telephone &amp; Telegraph), located in the U.S.A.</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1" strike="noStrike" spc="-1" dirty="0">
                <a:solidFill>
                  <a:srgbClr val="000000"/>
                </a:solidFill>
                <a:latin typeface="Century Gothic"/>
                <a:ea typeface="DejaVu Sans"/>
              </a:rPr>
              <a:t>Dennis Ritchie</a:t>
            </a:r>
            <a:r>
              <a:rPr lang="en-US" sz="1800" b="0" strike="noStrike" spc="-1" dirty="0">
                <a:solidFill>
                  <a:srgbClr val="000000"/>
                </a:solidFill>
                <a:latin typeface="Century Gothic"/>
                <a:ea typeface="DejaVu Sans"/>
              </a:rPr>
              <a:t> is known as the </a:t>
            </a:r>
            <a:r>
              <a:rPr lang="en-US" sz="1800" b="1" strike="noStrike" spc="-1" dirty="0">
                <a:solidFill>
                  <a:srgbClr val="000000"/>
                </a:solidFill>
                <a:latin typeface="Century Gothic"/>
                <a:ea typeface="DejaVu Sans"/>
              </a:rPr>
              <a:t>founder of the c language</a:t>
            </a:r>
            <a:r>
              <a:rPr lang="en-US" sz="1800" b="0" strike="noStrike" spc="-1" dirty="0">
                <a:solidFill>
                  <a:srgbClr val="000000"/>
                </a:solidFill>
                <a:latin typeface="Century Gothic"/>
                <a:ea typeface="DejaVu Sans"/>
              </a:rPr>
              <a:t>.</a:t>
            </a:r>
            <a:endParaRPr lang="en-IN" sz="1800" b="0" strike="noStrike" spc="-1" dirty="0">
              <a:latin typeface="Arial"/>
            </a:endParaRPr>
          </a:p>
        </p:txBody>
      </p:sp>
    </p:spTree>
    <p:extLst>
      <p:ext uri="{BB962C8B-B14F-4D97-AF65-F5344CB8AC3E}">
        <p14:creationId xmlns:p14="http://schemas.microsoft.com/office/powerpoint/2010/main" val="285901259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 </a:t>
            </a:r>
            <a:r>
              <a:rPr lang="en-US"/>
              <a:t>and Why C ? </a:t>
            </a:r>
            <a:endParaRPr lang="en-IN" dirty="0"/>
          </a:p>
        </p:txBody>
      </p:sp>
      <p:sp>
        <p:nvSpPr>
          <p:cNvPr id="3" name="Rectangle 1">
            <a:extLst>
              <a:ext uri="{FF2B5EF4-FFF2-40B4-BE49-F238E27FC236}">
                <a16:creationId xmlns:a16="http://schemas.microsoft.com/office/drawing/2014/main" id="{CAEAD0FD-C4BD-7154-77C9-7E49ABE8790F}"/>
              </a:ext>
            </a:extLst>
          </p:cNvPr>
          <p:cNvSpPr/>
          <p:nvPr/>
        </p:nvSpPr>
        <p:spPr>
          <a:xfrm>
            <a:off x="1145742" y="2152941"/>
            <a:ext cx="988992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Times New Roman"/>
                <a:ea typeface="DejaVu Sans"/>
              </a:rPr>
              <a:t>The C Language is developed for creating system applications that directly interact with the hardware devices such as drivers, kernels, etc.</a:t>
            </a:r>
          </a:p>
          <a:p>
            <a:r>
              <a:rPr lang="en-US" altLang="en-US" dirty="0"/>
              <a:t>It provides feasible interaction with hardware devices without compromising on the performance.</a:t>
            </a:r>
            <a:endParaRPr lang="en-IN" sz="1800" b="0" strike="noStrike" spc="-1" dirty="0">
              <a:latin typeface="Arial"/>
            </a:endParaRPr>
          </a:p>
          <a:p>
            <a:pPr>
              <a:lnSpc>
                <a:spcPct val="100000"/>
              </a:lnSpc>
              <a:buNone/>
            </a:pPr>
            <a:r>
              <a:rPr lang="en-US" sz="1800" b="0" strike="noStrike" spc="-1" dirty="0">
                <a:solidFill>
                  <a:srgbClr val="000000"/>
                </a:solidFill>
                <a:latin typeface="Times New Roman"/>
                <a:ea typeface="DejaVu Sans"/>
              </a:rPr>
              <a:t>C programming is considered as the base for other programming languages, that is why it is also known as mother language.</a:t>
            </a:r>
            <a:endParaRPr lang="en-IN" sz="1800" b="0" strike="noStrike" spc="-1" dirty="0">
              <a:latin typeface="Arial"/>
            </a:endParaRPr>
          </a:p>
        </p:txBody>
      </p:sp>
      <p:sp>
        <p:nvSpPr>
          <p:cNvPr id="4" name="Rectangle 2">
            <a:extLst>
              <a:ext uri="{FF2B5EF4-FFF2-40B4-BE49-F238E27FC236}">
                <a16:creationId xmlns:a16="http://schemas.microsoft.com/office/drawing/2014/main" id="{F36F63DE-13F3-1657-5D7D-9E5910933090}"/>
              </a:ext>
            </a:extLst>
          </p:cNvPr>
          <p:cNvSpPr/>
          <p:nvPr/>
        </p:nvSpPr>
        <p:spPr>
          <a:xfrm>
            <a:off x="1145742" y="3669280"/>
            <a:ext cx="9889920" cy="25323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buNone/>
            </a:pPr>
            <a:r>
              <a:rPr lang="en-US" sz="1800" b="0" strike="noStrike" spc="-1" dirty="0">
                <a:solidFill>
                  <a:srgbClr val="000000"/>
                </a:solidFill>
                <a:latin typeface="Century Gothic"/>
                <a:ea typeface="DejaVu Sans"/>
              </a:rPr>
              <a:t>It can be defined by the following ways:</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Mother language</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System programming language</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Procedure-oriented programming language</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Structured programming language</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Mid-level programming language</a:t>
            </a:r>
            <a:endParaRPr lang="en-IN" sz="1800" b="0" strike="noStrike" spc="-1" dirty="0">
              <a:latin typeface="Arial"/>
            </a:endParaRPr>
          </a:p>
        </p:txBody>
      </p:sp>
    </p:spTree>
    <p:extLst>
      <p:ext uri="{BB962C8B-B14F-4D97-AF65-F5344CB8AC3E}">
        <p14:creationId xmlns:p14="http://schemas.microsoft.com/office/powerpoint/2010/main" val="124571090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369332"/>
          </a:xfrm>
          <a:prstGeom prst="rect">
            <a:avLst/>
          </a:prstGeom>
          <a:noFill/>
        </p:spPr>
        <p:txBody>
          <a:bodyPr wrap="square" rtlCol="0">
            <a:spAutoFit/>
          </a:bodyPr>
          <a:lstStyle/>
          <a:p>
            <a:r>
              <a:rPr lang="en-US" dirty="0"/>
              <a:t> </a:t>
            </a:r>
            <a:endParaRPr lang="en-IN" dirty="0"/>
          </a:p>
        </p:txBody>
      </p:sp>
      <p:sp>
        <p:nvSpPr>
          <p:cNvPr id="2" name="Rectangle 1">
            <a:extLst>
              <a:ext uri="{FF2B5EF4-FFF2-40B4-BE49-F238E27FC236}">
                <a16:creationId xmlns:a16="http://schemas.microsoft.com/office/drawing/2014/main" id="{B71BC44B-BE2E-84F0-AA26-1031FD188841}"/>
              </a:ext>
            </a:extLst>
          </p:cNvPr>
          <p:cNvSpPr/>
          <p:nvPr/>
        </p:nvSpPr>
        <p:spPr>
          <a:xfrm>
            <a:off x="987575" y="1192711"/>
            <a:ext cx="923292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buClr>
                <a:srgbClr val="000000"/>
              </a:buClr>
              <a:buFont typeface="StarSymbol"/>
              <a:buAutoNum type="arabicParenR"/>
            </a:pPr>
            <a:r>
              <a:rPr lang="en-US" sz="1800" b="1" strike="noStrike" spc="-1" dirty="0">
                <a:solidFill>
                  <a:srgbClr val="000000"/>
                </a:solidFill>
                <a:latin typeface="Century Gothic"/>
                <a:ea typeface="DejaVu Sans"/>
              </a:rPr>
              <a:t>C as a mother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C language is considered as the mother language of all the modern programming languages because </a:t>
            </a:r>
            <a:r>
              <a:rPr lang="en-US" sz="1800" b="1" strike="noStrike" spc="-1" dirty="0">
                <a:solidFill>
                  <a:srgbClr val="000000"/>
                </a:solidFill>
                <a:latin typeface="Century Gothic"/>
                <a:ea typeface="DejaVu Sans"/>
              </a:rPr>
              <a:t>most of the compilers, JVMs, Kernels, etc. are written in C language</a:t>
            </a:r>
            <a:r>
              <a:rPr lang="en-US" sz="1800" b="0" strike="noStrike" spc="-1" dirty="0">
                <a:solidFill>
                  <a:srgbClr val="000000"/>
                </a:solidFill>
                <a:latin typeface="Century Gothic"/>
                <a:ea typeface="DejaVu Sans"/>
              </a:rPr>
              <a:t>, and most of the programming languages follow C syntax, for example, C++, Java, C#, etc.</a:t>
            </a:r>
            <a:endParaRPr lang="en-IN" sz="1800" b="0" strike="noStrike" spc="-1" dirty="0">
              <a:latin typeface="Arial"/>
            </a:endParaRPr>
          </a:p>
        </p:txBody>
      </p:sp>
      <p:sp>
        <p:nvSpPr>
          <p:cNvPr id="4" name="Rectangle 1">
            <a:extLst>
              <a:ext uri="{FF2B5EF4-FFF2-40B4-BE49-F238E27FC236}">
                <a16:creationId xmlns:a16="http://schemas.microsoft.com/office/drawing/2014/main" id="{C1514E2A-845F-06C9-03DB-10C15C3F246E}"/>
              </a:ext>
            </a:extLst>
          </p:cNvPr>
          <p:cNvSpPr/>
          <p:nvPr/>
        </p:nvSpPr>
        <p:spPr>
          <a:xfrm>
            <a:off x="987575" y="3300076"/>
            <a:ext cx="883800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2) C as a system programming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A system programming language is used to create system software. C language is a system programming language because it </a:t>
            </a:r>
            <a:r>
              <a:rPr lang="en-US" sz="1800" b="1" strike="noStrike" spc="-1" dirty="0">
                <a:solidFill>
                  <a:srgbClr val="000000"/>
                </a:solidFill>
                <a:latin typeface="Century Gothic"/>
                <a:ea typeface="DejaVu Sans"/>
              </a:rPr>
              <a:t>can be used to do low-level programming (for example driver and kernel)</a:t>
            </a:r>
            <a:r>
              <a:rPr lang="en-US" sz="1800" b="0" strike="noStrike" spc="-1" dirty="0">
                <a:solidFill>
                  <a:srgbClr val="000000"/>
                </a:solidFill>
                <a:latin typeface="Century Gothic"/>
                <a:ea typeface="DejaVu Sans"/>
              </a:rPr>
              <a:t>. It is generally used to create hardware devices, OS, drivers, kernels, etc. For example, Linux kernel is written in C.</a:t>
            </a:r>
            <a:endParaRPr lang="en-IN" sz="1800" b="0" strike="noStrike" spc="-1" dirty="0">
              <a:latin typeface="Arial"/>
            </a:endParaRPr>
          </a:p>
        </p:txBody>
      </p:sp>
    </p:spTree>
    <p:extLst>
      <p:ext uri="{BB962C8B-B14F-4D97-AF65-F5344CB8AC3E}">
        <p14:creationId xmlns:p14="http://schemas.microsoft.com/office/powerpoint/2010/main" val="215112544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369332"/>
          </a:xfrm>
          <a:prstGeom prst="rect">
            <a:avLst/>
          </a:prstGeom>
          <a:noFill/>
        </p:spPr>
        <p:txBody>
          <a:bodyPr wrap="square" rtlCol="0">
            <a:spAutoFit/>
          </a:bodyPr>
          <a:lstStyle/>
          <a:p>
            <a:r>
              <a:rPr lang="en-US" dirty="0"/>
              <a:t> </a:t>
            </a:r>
            <a:endParaRPr lang="en-IN" dirty="0"/>
          </a:p>
        </p:txBody>
      </p:sp>
      <p:sp>
        <p:nvSpPr>
          <p:cNvPr id="2" name="Rectangle 1">
            <a:extLst>
              <a:ext uri="{FF2B5EF4-FFF2-40B4-BE49-F238E27FC236}">
                <a16:creationId xmlns:a16="http://schemas.microsoft.com/office/drawing/2014/main" id="{13471353-114C-2459-0653-8D59EB2516E5}"/>
              </a:ext>
            </a:extLst>
          </p:cNvPr>
          <p:cNvSpPr/>
          <p:nvPr/>
        </p:nvSpPr>
        <p:spPr>
          <a:xfrm>
            <a:off x="831392" y="870480"/>
            <a:ext cx="8799480" cy="25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3) C as a procedural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A procedure is known as a function, method, routine, subroutine, etc. A procedural language </a:t>
            </a:r>
            <a:r>
              <a:rPr lang="en-US" sz="1800" b="1" strike="noStrike" spc="-1" dirty="0">
                <a:solidFill>
                  <a:srgbClr val="000000"/>
                </a:solidFill>
                <a:latin typeface="Century Gothic"/>
                <a:ea typeface="DejaVu Sans"/>
              </a:rPr>
              <a:t>specifies a series of steps for the program to solve the problem</a:t>
            </a:r>
            <a:r>
              <a:rPr lang="en-US" sz="1800" b="0" strike="noStrike" spc="-1" dirty="0">
                <a:solidFill>
                  <a:srgbClr val="000000"/>
                </a:solidFill>
                <a:latin typeface="Century Gothic"/>
                <a:ea typeface="DejaVu Sans"/>
              </a:rPr>
              <a:t>.</a:t>
            </a: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A procedural language breaks the program into functions, data structures, etc.</a:t>
            </a: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C is a procedural language. In C, variables and function prototypes must be declared before being used.</a:t>
            </a:r>
            <a:endParaRPr lang="en-IN" sz="1800" b="0" strike="noStrike" spc="-1" dirty="0">
              <a:latin typeface="Arial"/>
            </a:endParaRPr>
          </a:p>
        </p:txBody>
      </p:sp>
      <p:sp>
        <p:nvSpPr>
          <p:cNvPr id="4" name="Rectangle 1">
            <a:extLst>
              <a:ext uri="{FF2B5EF4-FFF2-40B4-BE49-F238E27FC236}">
                <a16:creationId xmlns:a16="http://schemas.microsoft.com/office/drawing/2014/main" id="{CBFD1B87-817F-774D-3E2D-DFD170061A29}"/>
              </a:ext>
            </a:extLst>
          </p:cNvPr>
          <p:cNvSpPr/>
          <p:nvPr/>
        </p:nvSpPr>
        <p:spPr>
          <a:xfrm>
            <a:off x="905284" y="3688004"/>
            <a:ext cx="843876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4) C as a structured programming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A structured programming language is a subset of the procedural language. </a:t>
            </a:r>
            <a:r>
              <a:rPr lang="en-US" sz="1800" b="1" strike="noStrike" spc="-1" dirty="0">
                <a:solidFill>
                  <a:srgbClr val="000000"/>
                </a:solidFill>
                <a:latin typeface="Century Gothic"/>
                <a:ea typeface="DejaVu Sans"/>
              </a:rPr>
              <a:t>Structure means to break a program into parts or blocks</a:t>
            </a:r>
            <a:r>
              <a:rPr lang="en-US" sz="1800" b="0" strike="noStrike" spc="-1" dirty="0">
                <a:solidFill>
                  <a:srgbClr val="000000"/>
                </a:solidFill>
                <a:latin typeface="Century Gothic"/>
                <a:ea typeface="DejaVu Sans"/>
              </a:rPr>
              <a:t> so that it may be easy to understand.</a:t>
            </a: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In the C language, we break the program into parts using functions. It makes the program easier to understand and modify.</a:t>
            </a:r>
            <a:endParaRPr lang="en-IN" sz="1800" b="0" strike="noStrike" spc="-1" dirty="0">
              <a:latin typeface="Arial"/>
            </a:endParaRPr>
          </a:p>
        </p:txBody>
      </p:sp>
    </p:spTree>
    <p:extLst>
      <p:ext uri="{BB962C8B-B14F-4D97-AF65-F5344CB8AC3E}">
        <p14:creationId xmlns:p14="http://schemas.microsoft.com/office/powerpoint/2010/main" val="399369555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 is not platform independent</a:t>
            </a:r>
            <a:endParaRPr lang="en-IN" dirty="0"/>
          </a:p>
        </p:txBody>
      </p:sp>
      <p:sp>
        <p:nvSpPr>
          <p:cNvPr id="3" name="Content Placeholder 2"/>
          <p:cNvSpPr>
            <a:spLocks noGrp="1"/>
          </p:cNvSpPr>
          <p:nvPr>
            <p:ph idx="1"/>
          </p:nvPr>
        </p:nvSpPr>
        <p:spPr>
          <a:xfrm>
            <a:off x="655083" y="1992109"/>
            <a:ext cx="11029615" cy="1351454"/>
          </a:xfrm>
        </p:spPr>
        <p:txBody>
          <a:bodyPr/>
          <a:lstStyle/>
          <a:p>
            <a:r>
              <a:rPr lang="en-IN" dirty="0"/>
              <a:t>Sometimes, it means the same as "hardware dependent" or "machine dependent" and refers to applications that run in only one hardware series with the operating system not being relevant. In contrast, </a:t>
            </a:r>
            <a:r>
              <a:rPr lang="en-IN" b="1" dirty="0"/>
              <a:t>"platform independent" means that the application can run in different operating environments</a:t>
            </a:r>
            <a:r>
              <a:rPr lang="en-IN" dirty="0"/>
              <a:t>.</a:t>
            </a:r>
          </a:p>
          <a:p>
            <a:endParaRPr lang="en-IN" dirty="0"/>
          </a:p>
        </p:txBody>
      </p:sp>
      <p:pic>
        <p:nvPicPr>
          <p:cNvPr id="4" name="Picture 3">
            <a:extLst>
              <a:ext uri="{FF2B5EF4-FFF2-40B4-BE49-F238E27FC236}">
                <a16:creationId xmlns:a16="http://schemas.microsoft.com/office/drawing/2014/main" id="{B853188B-DD35-D3EC-4CFC-78F14E5408DE}"/>
              </a:ext>
            </a:extLst>
          </p:cNvPr>
          <p:cNvPicPr>
            <a:picLocks noChangeAspect="1"/>
          </p:cNvPicPr>
          <p:nvPr/>
        </p:nvPicPr>
        <p:blipFill>
          <a:blip r:embed="rId2"/>
          <a:stretch>
            <a:fillRect/>
          </a:stretch>
        </p:blipFill>
        <p:spPr>
          <a:xfrm>
            <a:off x="1423791" y="3205017"/>
            <a:ext cx="9011908" cy="3061459"/>
          </a:xfrm>
          <a:prstGeom prst="rect">
            <a:avLst/>
          </a:prstGeom>
        </p:spPr>
      </p:pic>
    </p:spTree>
    <p:extLst>
      <p:ext uri="{BB962C8B-B14F-4D97-AF65-F5344CB8AC3E}">
        <p14:creationId xmlns:p14="http://schemas.microsoft.com/office/powerpoint/2010/main" val="4016207963"/>
      </p:ext>
    </p:extLst>
  </p:cSld>
  <p:clrMapOvr>
    <a:masterClrMapping/>
  </p:clrMapOvr>
  <p:transition spd="slow">
    <p:cover/>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In Progress</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1535</Words>
  <Application>Microsoft Office PowerPoint</Application>
  <PresentationFormat>Widescreen</PresentationFormat>
  <Paragraphs>170</Paragraphs>
  <Slides>17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Century Gothic</vt:lpstr>
      <vt:lpstr>Courier New</vt:lpstr>
      <vt:lpstr>Gill Sans MT</vt:lpstr>
      <vt:lpstr>StarSymbol</vt:lpstr>
      <vt:lpstr>Times New Roman</vt:lpstr>
      <vt:lpstr>Verdana</vt:lpstr>
      <vt:lpstr>Wingdings</vt:lpstr>
      <vt:lpstr>Wingdings 2</vt:lpstr>
      <vt:lpstr>Dividend</vt:lpstr>
      <vt:lpstr>C Programming tutorial</vt:lpstr>
      <vt:lpstr>PowerPoint Presentation</vt:lpstr>
      <vt:lpstr>PowerPoint Presentation</vt:lpstr>
      <vt:lpstr>Programming Languages</vt:lpstr>
      <vt:lpstr>PowerPoint Presentation</vt:lpstr>
      <vt:lpstr>What is C and Why C ? </vt:lpstr>
      <vt:lpstr>PowerPoint Presentation</vt:lpstr>
      <vt:lpstr>PowerPoint Presentation</vt:lpstr>
      <vt:lpstr>Why c is not platform independent</vt:lpstr>
      <vt:lpstr>Let’s Start with C</vt:lpstr>
      <vt:lpstr>PowerPoint Presentation</vt:lpstr>
      <vt:lpstr>PowerPoint Presentation</vt:lpstr>
      <vt:lpstr>C Keywords</vt:lpstr>
      <vt:lpstr>Environment setup</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
  <cp:keywords>amantiwari8861</cp:keywords>
  <cp:lastModifiedBy/>
  <cp:revision>1</cp:revision>
  <dcterms:created xsi:type="dcterms:W3CDTF">2022-09-21T16:55:01Z</dcterms:created>
  <dcterms:modified xsi:type="dcterms:W3CDTF">2023-08-19T11:30:29Z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