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6"/>
  </p:notesMasterIdLst>
  <p:handoutMasterIdLst>
    <p:handoutMasterId r:id="rId27"/>
  </p:handoutMasterIdLst>
  <p:sldIdLst>
    <p:sldId id="256" r:id="rId5"/>
    <p:sldId id="264" r:id="rId6"/>
    <p:sldId id="281" r:id="rId7"/>
    <p:sldId id="282" r:id="rId8"/>
    <p:sldId id="283" r:id="rId9"/>
    <p:sldId id="263" r:id="rId10"/>
    <p:sldId id="278" r:id="rId11"/>
    <p:sldId id="279" r:id="rId12"/>
    <p:sldId id="272" r:id="rId13"/>
    <p:sldId id="271" r:id="rId14"/>
    <p:sldId id="266" r:id="rId15"/>
    <p:sldId id="267" r:id="rId16"/>
    <p:sldId id="270" r:id="rId17"/>
    <p:sldId id="276" r:id="rId18"/>
    <p:sldId id="277" r:id="rId19"/>
    <p:sldId id="268" r:id="rId20"/>
    <p:sldId id="269" r:id="rId21"/>
    <p:sldId id="280" r:id="rId22"/>
    <p:sldId id="284" r:id="rId23"/>
    <p:sldId id="285"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6/23/2024</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nlinegdb.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jmeubank.github.io/tdm-gcc/download/" TargetMode="External"/><Relationship Id="rId1" Type="http://schemas.openxmlformats.org/officeDocument/2006/relationships/slideLayout" Target="../slideLayouts/slideLayout7.xml"/><Relationship Id="rId5" Type="http://schemas.openxmlformats.org/officeDocument/2006/relationships/hyperlink" Target="https://sourceforge.net/projects/codeblocks/files/latest/download" TargetMode="External"/><Relationship Id="rId4" Type="http://schemas.openxmlformats.org/officeDocument/2006/relationships/hyperlink" Target="https://sourceforge.net/projects/dev-cpp/files/Binaries/Dev-C%2B%2B%204.9.9.2/devcpp-4.9.9.2_setup.exe/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 Programming tutorial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 </a:t>
            </a:r>
            <a:r>
              <a:rPr lang="en-US"/>
              <a:t>and Why C ? </a:t>
            </a:r>
            <a:endParaRPr lang="en-IN" dirty="0"/>
          </a:p>
        </p:txBody>
      </p:sp>
      <p:sp>
        <p:nvSpPr>
          <p:cNvPr id="3" name="Rectangle 1">
            <a:extLst>
              <a:ext uri="{FF2B5EF4-FFF2-40B4-BE49-F238E27FC236}">
                <a16:creationId xmlns:a16="http://schemas.microsoft.com/office/drawing/2014/main" id="{CAEAD0FD-C4BD-7154-77C9-7E49ABE8790F}"/>
              </a:ext>
            </a:extLst>
          </p:cNvPr>
          <p:cNvSpPr/>
          <p:nvPr/>
        </p:nvSpPr>
        <p:spPr>
          <a:xfrm>
            <a:off x="1145742" y="2152941"/>
            <a:ext cx="98899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Times New Roman"/>
                <a:ea typeface="DejaVu Sans"/>
              </a:rPr>
              <a:t>The C Language is developed for creating system applications that directly interact with the hardware devices such as drivers, kernels, etc.</a:t>
            </a:r>
          </a:p>
          <a:p>
            <a:r>
              <a:rPr lang="en-US" altLang="en-US" dirty="0"/>
              <a:t>It provides feasible interaction with hardware devices without compromising on the performance.</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ea typeface="DejaVu Sans"/>
              </a:rPr>
              <a:t>C programming is considered as the base for other programming languages, that is why it is also known as mother language.</a:t>
            </a:r>
            <a:endParaRPr lang="en-IN" sz="1800" b="0" strike="noStrike" spc="-1" dirty="0">
              <a:latin typeface="Arial"/>
            </a:endParaRPr>
          </a:p>
        </p:txBody>
      </p:sp>
      <p:sp>
        <p:nvSpPr>
          <p:cNvPr id="4" name="Rectangle 2">
            <a:extLst>
              <a:ext uri="{FF2B5EF4-FFF2-40B4-BE49-F238E27FC236}">
                <a16:creationId xmlns:a16="http://schemas.microsoft.com/office/drawing/2014/main" id="{F36F63DE-13F3-1657-5D7D-9E5910933090}"/>
              </a:ext>
            </a:extLst>
          </p:cNvPr>
          <p:cNvSpPr/>
          <p:nvPr/>
        </p:nvSpPr>
        <p:spPr>
          <a:xfrm>
            <a:off x="1145742" y="3669280"/>
            <a:ext cx="9889920" cy="2532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800" b="0" strike="noStrike" spc="-1" dirty="0">
                <a:solidFill>
                  <a:srgbClr val="000000"/>
                </a:solidFill>
                <a:ea typeface="DejaVu Sans"/>
              </a:rPr>
              <a:t>It can be defined by the following ways:</a:t>
            </a:r>
            <a:endParaRPr lang="en-IN" sz="1800" b="0" strike="noStrike" spc="-1" dirty="0"/>
          </a:p>
          <a:p>
            <a:pPr marL="343080" indent="-343080">
              <a:lnSpc>
                <a:spcPct val="150000"/>
              </a:lnSpc>
              <a:buClr>
                <a:srgbClr val="000000"/>
              </a:buClr>
              <a:buFont typeface="Century Gothic"/>
              <a:buAutoNum type="arabicPeriod"/>
            </a:pPr>
            <a:r>
              <a:rPr lang="en-US" sz="1800" b="0" strike="noStrike" spc="-1" dirty="0">
                <a:solidFill>
                  <a:srgbClr val="000000"/>
                </a:solidFill>
                <a:ea typeface="DejaVu Sans"/>
              </a:rPr>
              <a:t>Mother language</a:t>
            </a:r>
            <a:endParaRPr lang="en-IN" sz="1800" b="0" strike="noStrike" spc="-1" dirty="0"/>
          </a:p>
          <a:p>
            <a:pPr marL="343080" indent="-343080">
              <a:lnSpc>
                <a:spcPct val="150000"/>
              </a:lnSpc>
              <a:buClr>
                <a:srgbClr val="000000"/>
              </a:buClr>
              <a:buFont typeface="Century Gothic"/>
              <a:buAutoNum type="arabicPeriod"/>
            </a:pPr>
            <a:r>
              <a:rPr lang="en-US" sz="1800" b="0" strike="noStrike" spc="-1" dirty="0">
                <a:solidFill>
                  <a:srgbClr val="000000"/>
                </a:solidFill>
                <a:ea typeface="DejaVu Sans"/>
              </a:rPr>
              <a:t>System programming language</a:t>
            </a:r>
            <a:endParaRPr lang="en-IN" sz="1800" b="0" strike="noStrike" spc="-1" dirty="0"/>
          </a:p>
          <a:p>
            <a:pPr marL="343080" indent="-343080">
              <a:lnSpc>
                <a:spcPct val="150000"/>
              </a:lnSpc>
              <a:buClr>
                <a:srgbClr val="000000"/>
              </a:buClr>
              <a:buFont typeface="Century Gothic"/>
              <a:buAutoNum type="arabicPeriod"/>
            </a:pPr>
            <a:r>
              <a:rPr lang="en-US" sz="1800" b="0" strike="noStrike" spc="-1" dirty="0">
                <a:solidFill>
                  <a:srgbClr val="000000"/>
                </a:solidFill>
                <a:ea typeface="DejaVu Sans"/>
              </a:rPr>
              <a:t>Procedure-oriented programming language</a:t>
            </a:r>
            <a:endParaRPr lang="en-IN" sz="1800" b="0" strike="noStrike" spc="-1" dirty="0"/>
          </a:p>
          <a:p>
            <a:pPr marL="343080" indent="-343080">
              <a:lnSpc>
                <a:spcPct val="150000"/>
              </a:lnSpc>
              <a:buClr>
                <a:srgbClr val="000000"/>
              </a:buClr>
              <a:buFont typeface="Century Gothic"/>
              <a:buAutoNum type="arabicPeriod"/>
            </a:pPr>
            <a:r>
              <a:rPr lang="en-US" sz="1800" b="0" strike="noStrike" spc="-1" dirty="0">
                <a:solidFill>
                  <a:srgbClr val="000000"/>
                </a:solidFill>
                <a:ea typeface="DejaVu Sans"/>
              </a:rPr>
              <a:t>Structured programming language</a:t>
            </a:r>
            <a:endParaRPr lang="en-IN" sz="1800" b="0" strike="noStrike" spc="-1" dirty="0"/>
          </a:p>
          <a:p>
            <a:pPr marL="343080" indent="-343080">
              <a:lnSpc>
                <a:spcPct val="150000"/>
              </a:lnSpc>
              <a:buClr>
                <a:srgbClr val="000000"/>
              </a:buClr>
              <a:buFont typeface="Century Gothic"/>
              <a:buAutoNum type="arabicPeriod"/>
            </a:pPr>
            <a:r>
              <a:rPr lang="en-US" sz="1800" b="0" strike="noStrike" spc="-1" dirty="0">
                <a:solidFill>
                  <a:srgbClr val="000000"/>
                </a:solidFill>
                <a:ea typeface="DejaVu Sans"/>
              </a:rPr>
              <a:t>Mid-level programming language</a:t>
            </a:r>
            <a:endParaRPr lang="en-IN" sz="1800" b="0" strike="noStrike" spc="-1" dirty="0"/>
          </a:p>
        </p:txBody>
      </p:sp>
    </p:spTree>
    <p:extLst>
      <p:ext uri="{BB962C8B-B14F-4D97-AF65-F5344CB8AC3E}">
        <p14:creationId xmlns:p14="http://schemas.microsoft.com/office/powerpoint/2010/main" val="12457109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B71BC44B-BE2E-84F0-AA26-1031FD188841}"/>
              </a:ext>
            </a:extLst>
          </p:cNvPr>
          <p:cNvSpPr/>
          <p:nvPr/>
        </p:nvSpPr>
        <p:spPr>
          <a:xfrm>
            <a:off x="664302" y="1092269"/>
            <a:ext cx="10945807" cy="161129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080" indent="-343080">
              <a:lnSpc>
                <a:spcPct val="100000"/>
              </a:lnSpc>
              <a:buClr>
                <a:srgbClr val="000000"/>
              </a:buClr>
              <a:buFont typeface="StarSymbol"/>
              <a:buAutoNum type="arabicParenR"/>
            </a:pPr>
            <a:r>
              <a:rPr lang="en-US" sz="1800" b="1" strike="noStrike" spc="-1" dirty="0">
                <a:solidFill>
                  <a:srgbClr val="000000"/>
                </a:solidFill>
                <a:latin typeface="Century Gothic"/>
                <a:ea typeface="DejaVu Sans"/>
              </a:rPr>
              <a:t>C as a mother language</a:t>
            </a:r>
            <a:endParaRPr lang="en-IN" sz="1800" b="0" strike="noStrike" spc="-1" dirty="0">
              <a:latin typeface="Arial"/>
            </a:endParaRPr>
          </a:p>
          <a:p>
            <a:pPr>
              <a:lnSpc>
                <a:spcPct val="100000"/>
              </a:lnSpc>
              <a:buNone/>
            </a:pPr>
            <a:endParaRPr lang="en-IN" sz="1800" b="0" strike="noStrike" spc="-1" dirty="0">
              <a:latin typeface="Arial"/>
            </a:endParaRPr>
          </a:p>
          <a:p>
            <a:pPr lvl="1" algn="just">
              <a:lnSpc>
                <a:spcPct val="120000"/>
              </a:lnSpc>
              <a:spcAft>
                <a:spcPts val="1200"/>
              </a:spcAft>
            </a:pPr>
            <a:r>
              <a:rPr lang="en-US" b="0" strike="noStrike" spc="-1" dirty="0">
                <a:solidFill>
                  <a:srgbClr val="000000"/>
                </a:solidFill>
                <a:latin typeface="Century Gothic"/>
                <a:ea typeface="DejaVu Sans"/>
              </a:rPr>
              <a:t>C language is considered as the mother language of all the modern programming languages because </a:t>
            </a:r>
            <a:r>
              <a:rPr lang="en-US" b="1" strike="noStrike" spc="-1" dirty="0">
                <a:solidFill>
                  <a:srgbClr val="000000"/>
                </a:solidFill>
                <a:latin typeface="Century Gothic"/>
                <a:ea typeface="DejaVu Sans"/>
              </a:rPr>
              <a:t>most of the compilers, JVMs, Kernels, etc. are written in C language</a:t>
            </a:r>
            <a:r>
              <a:rPr lang="en-US" b="0" strike="noStrike" spc="-1" dirty="0">
                <a:solidFill>
                  <a:srgbClr val="000000"/>
                </a:solidFill>
                <a:latin typeface="Century Gothic"/>
                <a:ea typeface="DejaVu Sans"/>
              </a:rPr>
              <a:t>, and most of the programming languages follow C syntax, for example, C++, Java, C#, etc.</a:t>
            </a:r>
            <a:endParaRPr lang="en-IN" b="0" strike="noStrike" spc="-1" dirty="0">
              <a:latin typeface="Arial"/>
            </a:endParaRPr>
          </a:p>
        </p:txBody>
      </p:sp>
      <p:sp>
        <p:nvSpPr>
          <p:cNvPr id="4" name="Rectangle 1">
            <a:extLst>
              <a:ext uri="{FF2B5EF4-FFF2-40B4-BE49-F238E27FC236}">
                <a16:creationId xmlns:a16="http://schemas.microsoft.com/office/drawing/2014/main" id="{C1514E2A-845F-06C9-03DB-10C15C3F246E}"/>
              </a:ext>
            </a:extLst>
          </p:cNvPr>
          <p:cNvSpPr/>
          <p:nvPr/>
        </p:nvSpPr>
        <p:spPr>
          <a:xfrm>
            <a:off x="738192" y="3346258"/>
            <a:ext cx="10696425" cy="194369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2) C as a system programming language</a:t>
            </a:r>
            <a:endParaRPr lang="en-IN" sz="1800" b="0" strike="noStrike" spc="-1" dirty="0">
              <a:latin typeface="Arial"/>
            </a:endParaRPr>
          </a:p>
          <a:p>
            <a:pPr>
              <a:lnSpc>
                <a:spcPct val="100000"/>
              </a:lnSpc>
              <a:buNone/>
            </a:pPr>
            <a:endParaRPr lang="en-IN" sz="1800" b="0" strike="noStrike" spc="-1" dirty="0">
              <a:latin typeface="Arial"/>
            </a:endParaRPr>
          </a:p>
          <a:p>
            <a:pPr lvl="1" algn="just">
              <a:lnSpc>
                <a:spcPct val="120000"/>
              </a:lnSpc>
            </a:pPr>
            <a:r>
              <a:rPr lang="en-US" b="0" strike="noStrike" spc="-1" dirty="0">
                <a:solidFill>
                  <a:srgbClr val="000000"/>
                </a:solidFill>
                <a:latin typeface="Century Gothic"/>
                <a:ea typeface="DejaVu Sans"/>
              </a:rPr>
              <a:t>A system programming language is used to create system software. C language is a system programming language because it </a:t>
            </a:r>
            <a:r>
              <a:rPr lang="en-US" b="1" strike="noStrike" spc="-1" dirty="0">
                <a:solidFill>
                  <a:srgbClr val="000000"/>
                </a:solidFill>
                <a:latin typeface="Century Gothic"/>
                <a:ea typeface="DejaVu Sans"/>
              </a:rPr>
              <a:t>can be used to do low-level programming (for example driver and kernel)</a:t>
            </a:r>
            <a:r>
              <a:rPr lang="en-US" b="0" strike="noStrike" spc="-1" dirty="0">
                <a:solidFill>
                  <a:srgbClr val="000000"/>
                </a:solidFill>
                <a:latin typeface="Century Gothic"/>
                <a:ea typeface="DejaVu Sans"/>
              </a:rPr>
              <a:t>. It is generally used to create hardware devices, OS, drivers, kernels, etc. For example, Linux kernel is written in C.</a:t>
            </a:r>
            <a:endParaRPr lang="en-IN" b="0" strike="noStrike" spc="-1" dirty="0">
              <a:latin typeface="Arial"/>
            </a:endParaRPr>
          </a:p>
        </p:txBody>
      </p:sp>
    </p:spTree>
    <p:extLst>
      <p:ext uri="{BB962C8B-B14F-4D97-AF65-F5344CB8AC3E}">
        <p14:creationId xmlns:p14="http://schemas.microsoft.com/office/powerpoint/2010/main" val="215112544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13471353-114C-2459-0653-8D59EB2516E5}"/>
              </a:ext>
            </a:extLst>
          </p:cNvPr>
          <p:cNvSpPr/>
          <p:nvPr/>
        </p:nvSpPr>
        <p:spPr>
          <a:xfrm>
            <a:off x="831391" y="870480"/>
            <a:ext cx="10889553" cy="233764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3) C as a procedural language</a:t>
            </a:r>
            <a:endParaRPr lang="en-IN" sz="1800" b="0" strike="noStrike" spc="-1" dirty="0">
              <a:latin typeface="Arial"/>
            </a:endParaRPr>
          </a:p>
          <a:p>
            <a:pPr>
              <a:lnSpc>
                <a:spcPct val="100000"/>
              </a:lnSpc>
              <a:buNone/>
            </a:pPr>
            <a:endParaRPr lang="en-IN" sz="1800" b="0" strike="noStrike" spc="-1" dirty="0">
              <a:latin typeface="Arial"/>
            </a:endParaRPr>
          </a:p>
          <a:p>
            <a:pPr lvl="1" algn="just">
              <a:spcAft>
                <a:spcPts val="1200"/>
              </a:spcAft>
            </a:pPr>
            <a:r>
              <a:rPr lang="en-US" b="0" strike="noStrike" spc="-1" dirty="0">
                <a:solidFill>
                  <a:srgbClr val="000000"/>
                </a:solidFill>
                <a:latin typeface="Century Gothic"/>
                <a:ea typeface="DejaVu Sans"/>
              </a:rPr>
              <a:t>A procedure is known as a function, method, routine, subroutine, etc. A procedural language </a:t>
            </a:r>
            <a:r>
              <a:rPr lang="en-US" b="1" strike="noStrike" spc="-1" dirty="0">
                <a:solidFill>
                  <a:srgbClr val="000000"/>
                </a:solidFill>
                <a:latin typeface="Century Gothic"/>
                <a:ea typeface="DejaVu Sans"/>
              </a:rPr>
              <a:t>specifies a series of steps for the program to solve the problem</a:t>
            </a:r>
            <a:r>
              <a:rPr lang="en-US" b="0" strike="noStrike" spc="-1" dirty="0">
                <a:solidFill>
                  <a:srgbClr val="000000"/>
                </a:solidFill>
                <a:latin typeface="Century Gothic"/>
                <a:ea typeface="DejaVu Sans"/>
              </a:rPr>
              <a:t>.</a:t>
            </a:r>
            <a:endParaRPr lang="en-IN" b="0" strike="noStrike" spc="-1" dirty="0">
              <a:latin typeface="Arial"/>
            </a:endParaRPr>
          </a:p>
          <a:p>
            <a:pPr lvl="1" algn="just">
              <a:spcAft>
                <a:spcPts val="1200"/>
              </a:spcAft>
            </a:pPr>
            <a:r>
              <a:rPr lang="en-US" b="0" strike="noStrike" spc="-1" dirty="0">
                <a:solidFill>
                  <a:srgbClr val="000000"/>
                </a:solidFill>
                <a:latin typeface="Century Gothic"/>
                <a:ea typeface="DejaVu Sans"/>
              </a:rPr>
              <a:t>A procedural language breaks the program into functions, data structures, etc.</a:t>
            </a:r>
            <a:endParaRPr lang="en-IN" b="0" strike="noStrike" spc="-1" dirty="0">
              <a:latin typeface="Arial"/>
            </a:endParaRPr>
          </a:p>
          <a:p>
            <a:pPr lvl="1" algn="just">
              <a:spcAft>
                <a:spcPts val="1200"/>
              </a:spcAft>
            </a:pPr>
            <a:r>
              <a:rPr lang="en-US" b="0" strike="noStrike" spc="-1" dirty="0">
                <a:solidFill>
                  <a:srgbClr val="000000"/>
                </a:solidFill>
                <a:latin typeface="Century Gothic"/>
                <a:ea typeface="DejaVu Sans"/>
              </a:rPr>
              <a:t>C is a procedural language. In C, variables and function prototypes must be declared before being used.</a:t>
            </a:r>
            <a:endParaRPr lang="en-IN" b="0" strike="noStrike" spc="-1" dirty="0">
              <a:latin typeface="Arial"/>
            </a:endParaRPr>
          </a:p>
        </p:txBody>
      </p:sp>
      <p:sp>
        <p:nvSpPr>
          <p:cNvPr id="4" name="Rectangle 1">
            <a:extLst>
              <a:ext uri="{FF2B5EF4-FFF2-40B4-BE49-F238E27FC236}">
                <a16:creationId xmlns:a16="http://schemas.microsoft.com/office/drawing/2014/main" id="{CBFD1B87-817F-774D-3E2D-DFD170061A29}"/>
              </a:ext>
            </a:extLst>
          </p:cNvPr>
          <p:cNvSpPr/>
          <p:nvPr/>
        </p:nvSpPr>
        <p:spPr>
          <a:xfrm>
            <a:off x="905283" y="3688004"/>
            <a:ext cx="10714061" cy="19067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4) C as a structured programming language</a:t>
            </a:r>
            <a:endParaRPr lang="en-IN" sz="1800" b="0" strike="noStrike" spc="-1" dirty="0">
              <a:latin typeface="Arial"/>
            </a:endParaRPr>
          </a:p>
          <a:p>
            <a:pPr>
              <a:lnSpc>
                <a:spcPct val="100000"/>
              </a:lnSpc>
              <a:buNone/>
            </a:pPr>
            <a:endParaRPr lang="en-IN" sz="1800" b="0" strike="noStrike" spc="-1" dirty="0">
              <a:latin typeface="Arial"/>
            </a:endParaRPr>
          </a:p>
          <a:p>
            <a:pPr lvl="1" algn="just">
              <a:spcAft>
                <a:spcPts val="1200"/>
              </a:spcAft>
            </a:pPr>
            <a:r>
              <a:rPr lang="en-US" b="0" strike="noStrike" spc="-1" dirty="0">
                <a:solidFill>
                  <a:srgbClr val="000000"/>
                </a:solidFill>
                <a:latin typeface="Century Gothic"/>
                <a:ea typeface="DejaVu Sans"/>
              </a:rPr>
              <a:t>A structured programming language is a subset of the procedural language. </a:t>
            </a:r>
            <a:r>
              <a:rPr lang="en-US" b="1" strike="noStrike" spc="-1" dirty="0">
                <a:solidFill>
                  <a:srgbClr val="000000"/>
                </a:solidFill>
                <a:latin typeface="Century Gothic"/>
                <a:ea typeface="DejaVu Sans"/>
              </a:rPr>
              <a:t>Structure means to break a program into parts or blocks</a:t>
            </a:r>
            <a:r>
              <a:rPr lang="en-US" b="0" strike="noStrike" spc="-1" dirty="0">
                <a:solidFill>
                  <a:srgbClr val="000000"/>
                </a:solidFill>
                <a:latin typeface="Century Gothic"/>
                <a:ea typeface="DejaVu Sans"/>
              </a:rPr>
              <a:t> so that it may be easy to understand.</a:t>
            </a:r>
            <a:endParaRPr lang="en-IN" b="0" strike="noStrike" spc="-1" dirty="0">
              <a:latin typeface="Arial"/>
            </a:endParaRPr>
          </a:p>
          <a:p>
            <a:pPr lvl="1" algn="just">
              <a:spcAft>
                <a:spcPts val="1200"/>
              </a:spcAft>
            </a:pPr>
            <a:r>
              <a:rPr lang="en-US" b="0" strike="noStrike" spc="-1" dirty="0">
                <a:solidFill>
                  <a:srgbClr val="000000"/>
                </a:solidFill>
                <a:latin typeface="Century Gothic"/>
                <a:ea typeface="DejaVu Sans"/>
              </a:rPr>
              <a:t>In the C language, we break the program into parts using functions. It makes the program easier to understand and modify.</a:t>
            </a:r>
            <a:endParaRPr lang="en-IN" b="0" strike="noStrike" spc="-1" dirty="0">
              <a:latin typeface="Arial"/>
            </a:endParaRPr>
          </a:p>
        </p:txBody>
      </p:sp>
    </p:spTree>
    <p:extLst>
      <p:ext uri="{BB962C8B-B14F-4D97-AF65-F5344CB8AC3E}">
        <p14:creationId xmlns:p14="http://schemas.microsoft.com/office/powerpoint/2010/main" val="399369555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 is Machine dependent</a:t>
            </a:r>
            <a:endParaRPr lang="en-IN" dirty="0"/>
          </a:p>
        </p:txBody>
      </p:sp>
      <p:sp>
        <p:nvSpPr>
          <p:cNvPr id="3" name="Content Placeholder 2"/>
          <p:cNvSpPr>
            <a:spLocks noGrp="1"/>
          </p:cNvSpPr>
          <p:nvPr>
            <p:ph idx="1"/>
          </p:nvPr>
        </p:nvSpPr>
        <p:spPr>
          <a:xfrm>
            <a:off x="655083" y="1992109"/>
            <a:ext cx="11029615" cy="1351454"/>
          </a:xfrm>
        </p:spPr>
        <p:txBody>
          <a:bodyPr/>
          <a:lstStyle/>
          <a:p>
            <a:r>
              <a:rPr lang="en-IN" dirty="0"/>
              <a:t>Sometimes, it means the same as "hardware dependent" or "machine dependent" and refers to applications that run in only one hardware series with the operating system not being relevant. In contrast, </a:t>
            </a:r>
            <a:r>
              <a:rPr lang="en-IN" b="1" dirty="0"/>
              <a:t>"platform independent" means that the application can run in different operating environments</a:t>
            </a:r>
            <a:r>
              <a:rPr lang="en-IN" dirty="0"/>
              <a:t>.</a:t>
            </a:r>
          </a:p>
          <a:p>
            <a:endParaRPr lang="en-IN" dirty="0"/>
          </a:p>
        </p:txBody>
      </p:sp>
      <p:pic>
        <p:nvPicPr>
          <p:cNvPr id="4" name="Picture 3">
            <a:extLst>
              <a:ext uri="{FF2B5EF4-FFF2-40B4-BE49-F238E27FC236}">
                <a16:creationId xmlns:a16="http://schemas.microsoft.com/office/drawing/2014/main" id="{B853188B-DD35-D3EC-4CFC-78F14E5408DE}"/>
              </a:ext>
            </a:extLst>
          </p:cNvPr>
          <p:cNvPicPr>
            <a:picLocks noChangeAspect="1"/>
          </p:cNvPicPr>
          <p:nvPr/>
        </p:nvPicPr>
        <p:blipFill>
          <a:blip r:embed="rId2"/>
          <a:stretch>
            <a:fillRect/>
          </a:stretch>
        </p:blipFill>
        <p:spPr>
          <a:xfrm>
            <a:off x="1423791" y="3205017"/>
            <a:ext cx="9011908" cy="3061459"/>
          </a:xfrm>
          <a:prstGeom prst="rect">
            <a:avLst/>
          </a:prstGeom>
        </p:spPr>
      </p:pic>
    </p:spTree>
    <p:extLst>
      <p:ext uri="{BB962C8B-B14F-4D97-AF65-F5344CB8AC3E}">
        <p14:creationId xmlns:p14="http://schemas.microsoft.com/office/powerpoint/2010/main" val="401620796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C</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Alphabets</a:t>
            </a:r>
          </a:p>
          <a:p>
            <a:pPr eaLnBrk="0" hangingPunct="0">
              <a:buFontTx/>
              <a:buChar char="•"/>
            </a:pPr>
            <a:r>
              <a:rPr lang="en-US" altLang="en-US" sz="1600" dirty="0">
                <a:latin typeface="Verdana" panose="020B0604030504040204" pitchFamily="34" charset="0"/>
              </a:rPr>
              <a:t> Digits</a:t>
            </a:r>
          </a:p>
          <a:p>
            <a:pPr eaLnBrk="0" hangingPunct="0">
              <a:buFontTx/>
              <a:buChar char="•"/>
            </a:pPr>
            <a:r>
              <a:rPr lang="en-US" altLang="en-US" sz="1600" dirty="0">
                <a:latin typeface="Verdana" panose="020B0604030504040204" pitchFamily="34" charset="0"/>
              </a:rPr>
              <a:t> Special</a:t>
            </a:r>
          </a:p>
          <a:p>
            <a:pPr eaLnBrk="0" hangingPunct="0"/>
            <a:r>
              <a:rPr lang="en-US" altLang="en-US" sz="1600" dirty="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EEFB-60D5-F659-9239-6F29F6B42157}"/>
              </a:ext>
            </a:extLst>
          </p:cNvPr>
          <p:cNvSpPr>
            <a:spLocks noGrp="1"/>
          </p:cNvSpPr>
          <p:nvPr>
            <p:ph type="title"/>
          </p:nvPr>
        </p:nvSpPr>
        <p:spPr/>
        <p:txBody>
          <a:bodyPr/>
          <a:lstStyle/>
          <a:p>
            <a:r>
              <a:rPr lang="en-IN" dirty="0"/>
              <a:t>C Keywords</a:t>
            </a:r>
          </a:p>
        </p:txBody>
      </p:sp>
      <p:sp>
        <p:nvSpPr>
          <p:cNvPr id="3" name="Rectangle 3">
            <a:extLst>
              <a:ext uri="{FF2B5EF4-FFF2-40B4-BE49-F238E27FC236}">
                <a16:creationId xmlns:a16="http://schemas.microsoft.com/office/drawing/2014/main" id="{4D99295A-9071-2994-D72B-BF348AAFE70D}"/>
              </a:ext>
            </a:extLst>
          </p:cNvPr>
          <p:cNvSpPr txBox="1">
            <a:spLocks noChangeArrowheads="1"/>
          </p:cNvSpPr>
          <p:nvPr/>
        </p:nvSpPr>
        <p:spPr>
          <a:xfrm>
            <a:off x="743527" y="2286000"/>
            <a:ext cx="9508836" cy="1752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Keywords represents words whose meaning have been already explained to the C Compiler.</a:t>
            </a:r>
          </a:p>
          <a:p>
            <a:r>
              <a:rPr lang="en-US" altLang="en-US" dirty="0"/>
              <a:t>Keywords cannot be used as variable names.</a:t>
            </a:r>
          </a:p>
          <a:p>
            <a:r>
              <a:rPr lang="en-US" altLang="en-US" dirty="0"/>
              <a:t>Keywords are also called ‘Reserved words’.</a:t>
            </a:r>
          </a:p>
          <a:p>
            <a:r>
              <a:rPr lang="en-US" altLang="en-US" dirty="0"/>
              <a:t>32 keywords available in C are:</a:t>
            </a:r>
          </a:p>
        </p:txBody>
      </p:sp>
      <p:graphicFrame>
        <p:nvGraphicFramePr>
          <p:cNvPr id="4" name="Group 84">
            <a:extLst>
              <a:ext uri="{FF2B5EF4-FFF2-40B4-BE49-F238E27FC236}">
                <a16:creationId xmlns:a16="http://schemas.microsoft.com/office/drawing/2014/main" id="{70241DCA-8A72-D581-5BEB-A36A509605E4}"/>
              </a:ext>
            </a:extLst>
          </p:cNvPr>
          <p:cNvGraphicFramePr>
            <a:graphicFrameLocks noGrp="1"/>
          </p:cNvGraphicFramePr>
          <p:nvPr>
            <p:extLst>
              <p:ext uri="{D42A27DB-BD31-4B8C-83A1-F6EECF244321}">
                <p14:modId xmlns:p14="http://schemas.microsoft.com/office/powerpoint/2010/main" val="1540451047"/>
              </p:ext>
            </p:extLst>
          </p:nvPr>
        </p:nvGraphicFramePr>
        <p:xfrm>
          <a:off x="6090702" y="3014518"/>
          <a:ext cx="4572000" cy="3048000"/>
        </p:xfrm>
        <a:graphic>
          <a:graphicData uri="http://schemas.openxmlformats.org/drawingml/2006/table">
            <a:tbl>
              <a:tblPr/>
              <a:tblGrid>
                <a:gridCol w="1143000">
                  <a:extLst>
                    <a:ext uri="{9D8B030D-6E8A-4147-A177-3AD203B41FA5}">
                      <a16:colId xmlns:a16="http://schemas.microsoft.com/office/drawing/2014/main" val="149145"/>
                    </a:ext>
                  </a:extLst>
                </a:gridCol>
                <a:gridCol w="1143000">
                  <a:extLst>
                    <a:ext uri="{9D8B030D-6E8A-4147-A177-3AD203B41FA5}">
                      <a16:colId xmlns:a16="http://schemas.microsoft.com/office/drawing/2014/main" val="1477227715"/>
                    </a:ext>
                  </a:extLst>
                </a:gridCol>
                <a:gridCol w="1143000">
                  <a:extLst>
                    <a:ext uri="{9D8B030D-6E8A-4147-A177-3AD203B41FA5}">
                      <a16:colId xmlns:a16="http://schemas.microsoft.com/office/drawing/2014/main" val="2328838564"/>
                    </a:ext>
                  </a:extLst>
                </a:gridCol>
                <a:gridCol w="1143000">
                  <a:extLst>
                    <a:ext uri="{9D8B030D-6E8A-4147-A177-3AD203B41FA5}">
                      <a16:colId xmlns:a16="http://schemas.microsoft.com/office/drawing/2014/main" val="683932837"/>
                    </a:ext>
                  </a:extLst>
                </a:gridCol>
              </a:tblGrid>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struct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098201"/>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11707"/>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853292"/>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097096"/>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2407359"/>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8224825"/>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573"/>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205111"/>
                  </a:ext>
                </a:extLst>
              </a:tr>
            </a:tbl>
          </a:graphicData>
        </a:graphic>
      </p:graphicFrame>
    </p:spTree>
    <p:extLst>
      <p:ext uri="{BB962C8B-B14F-4D97-AF65-F5344CB8AC3E}">
        <p14:creationId xmlns:p14="http://schemas.microsoft.com/office/powerpoint/2010/main" val="36858080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84813-10D3-B067-EB5A-E73B7BC1108D}"/>
              </a:ext>
            </a:extLst>
          </p:cNvPr>
          <p:cNvSpPr/>
          <p:nvPr/>
        </p:nvSpPr>
        <p:spPr>
          <a:xfrm>
            <a:off x="1173138" y="1266479"/>
            <a:ext cx="10113698" cy="443052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modern Compilers</a:t>
            </a:r>
            <a:endParaRPr lang="en-IN" sz="3200" b="0" u="sng" strike="noStrike" spc="-1" dirty="0">
              <a:latin typeface="Arial"/>
            </a:endParaRPr>
          </a:p>
          <a:p>
            <a:pPr>
              <a:lnSpc>
                <a:spcPct val="100000"/>
              </a:lnSpc>
              <a:buNone/>
            </a:pPr>
            <a:endParaRPr lang="en-IN" sz="1800" b="0"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a:p>
            <a:pPr>
              <a:buNone/>
            </a:pPr>
            <a:r>
              <a:rPr lang="en-US" sz="2800" b="0" strike="noStrike" spc="-1" dirty="0">
                <a:solidFill>
                  <a:srgbClr val="000000"/>
                </a:solidFill>
                <a:latin typeface="Century Gothic"/>
                <a:ea typeface="DejaVu Sans"/>
              </a:rPr>
              <a:t>	printf("Hello in C Programming");  </a:t>
            </a:r>
            <a:endParaRPr lang="en-IN" sz="2800" b="0" strike="noStrike" spc="-1" dirty="0">
              <a:latin typeface="Arial"/>
            </a:endParaRPr>
          </a:p>
          <a:p>
            <a:pPr>
              <a:buNone/>
            </a:pPr>
            <a:r>
              <a:rPr lang="en-US" sz="2800" b="1" strike="noStrike" spc="-1" dirty="0">
                <a:solidFill>
                  <a:srgbClr val="000000"/>
                </a:solidFill>
                <a:latin typeface="Century Gothic"/>
                <a:ea typeface="DejaVu Sans"/>
              </a:rPr>
              <a:t>	</a:t>
            </a:r>
          </a:p>
          <a:p>
            <a:pPr>
              <a:buNone/>
            </a:pPr>
            <a:r>
              <a:rPr lang="en-US" sz="2800" b="1" spc="-1" dirty="0">
                <a:solidFill>
                  <a:srgbClr val="000000"/>
                </a:solidFill>
                <a:latin typeface="Century Gothic"/>
                <a:ea typeface="DejaVu Sans"/>
              </a:rPr>
              <a:t>	</a:t>
            </a:r>
            <a:r>
              <a:rPr lang="en-US" sz="2800" b="1" strike="noStrike" spc="-1" dirty="0">
                <a:solidFill>
                  <a:srgbClr val="000000"/>
                </a:solidFill>
                <a:latin typeface="Century Gothic"/>
                <a:ea typeface="DejaVu Sans"/>
              </a:rPr>
              <a:t>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
        <p:nvSpPr>
          <p:cNvPr id="3" name="TextBox 2">
            <a:extLst>
              <a:ext uri="{FF2B5EF4-FFF2-40B4-BE49-F238E27FC236}">
                <a16:creationId xmlns:a16="http://schemas.microsoft.com/office/drawing/2014/main" id="{4A3ADD13-9420-BDD2-92C3-208F1B293505}"/>
              </a:ext>
            </a:extLst>
          </p:cNvPr>
          <p:cNvSpPr txBox="1"/>
          <p:nvPr/>
        </p:nvSpPr>
        <p:spPr>
          <a:xfrm>
            <a:off x="4505035" y="2618935"/>
            <a:ext cx="7407563" cy="400110"/>
          </a:xfrm>
          <a:prstGeom prst="rect">
            <a:avLst/>
          </a:prstGeom>
          <a:noFill/>
        </p:spPr>
        <p:txBody>
          <a:bodyPr wrap="square" rtlCol="0">
            <a:spAutoFit/>
          </a:bodyPr>
          <a:lstStyle/>
          <a:p>
            <a:r>
              <a:rPr lang="en-US" sz="2000" dirty="0">
                <a:solidFill>
                  <a:srgbClr val="FF0000"/>
                </a:solidFill>
              </a:rPr>
              <a:t>// standard input output header file (</a:t>
            </a:r>
            <a:r>
              <a:rPr lang="en-US" sz="2000" dirty="0" err="1">
                <a:solidFill>
                  <a:srgbClr val="FF0000"/>
                </a:solidFill>
              </a:rPr>
              <a:t>stdio</a:t>
            </a:r>
            <a:r>
              <a:rPr lang="en-US" sz="2000" dirty="0">
                <a:solidFill>
                  <a:srgbClr val="FF0000"/>
                </a:solidFill>
              </a:rPr>
              <a:t>) or preprocessor directives</a:t>
            </a:r>
            <a:endParaRPr lang="en-IN" sz="2000" dirty="0">
              <a:solidFill>
                <a:srgbClr val="FF0000"/>
              </a:solidFill>
            </a:endParaRPr>
          </a:p>
        </p:txBody>
      </p:sp>
      <p:sp>
        <p:nvSpPr>
          <p:cNvPr id="4" name="TextBox 3">
            <a:extLst>
              <a:ext uri="{FF2B5EF4-FFF2-40B4-BE49-F238E27FC236}">
                <a16:creationId xmlns:a16="http://schemas.microsoft.com/office/drawing/2014/main" id="{B1A16208-2B1C-2F39-D2CD-7B67B305E278}"/>
              </a:ext>
            </a:extLst>
          </p:cNvPr>
          <p:cNvSpPr txBox="1"/>
          <p:nvPr/>
        </p:nvSpPr>
        <p:spPr>
          <a:xfrm>
            <a:off x="3158836" y="3081633"/>
            <a:ext cx="7407564" cy="369332"/>
          </a:xfrm>
          <a:prstGeom prst="rect">
            <a:avLst/>
          </a:prstGeom>
          <a:noFill/>
        </p:spPr>
        <p:txBody>
          <a:bodyPr wrap="square" rtlCol="0">
            <a:spAutoFit/>
          </a:bodyPr>
          <a:lstStyle/>
          <a:p>
            <a:r>
              <a:rPr lang="en-US" dirty="0">
                <a:solidFill>
                  <a:srgbClr val="FF0000"/>
                </a:solidFill>
              </a:rPr>
              <a:t>// Starting point of a program or main function</a:t>
            </a:r>
            <a:endParaRPr lang="en-IN" dirty="0">
              <a:solidFill>
                <a:srgbClr val="FF0000"/>
              </a:solidFill>
            </a:endParaRPr>
          </a:p>
        </p:txBody>
      </p:sp>
      <p:sp>
        <p:nvSpPr>
          <p:cNvPr id="5" name="TextBox 4">
            <a:extLst>
              <a:ext uri="{FF2B5EF4-FFF2-40B4-BE49-F238E27FC236}">
                <a16:creationId xmlns:a16="http://schemas.microsoft.com/office/drawing/2014/main" id="{E45CB020-D8ED-5F3B-2CB9-DCB8A3100379}"/>
              </a:ext>
            </a:extLst>
          </p:cNvPr>
          <p:cNvSpPr txBox="1"/>
          <p:nvPr/>
        </p:nvSpPr>
        <p:spPr>
          <a:xfrm>
            <a:off x="1574800" y="3521543"/>
            <a:ext cx="5029200" cy="369332"/>
          </a:xfrm>
          <a:prstGeom prst="rect">
            <a:avLst/>
          </a:prstGeom>
          <a:noFill/>
        </p:spPr>
        <p:txBody>
          <a:bodyPr wrap="square" rtlCol="0">
            <a:spAutoFit/>
          </a:bodyPr>
          <a:lstStyle/>
          <a:p>
            <a:r>
              <a:rPr lang="en-US" dirty="0">
                <a:solidFill>
                  <a:srgbClr val="FF0000"/>
                </a:solidFill>
              </a:rPr>
              <a:t>// Starting body of main function</a:t>
            </a:r>
            <a:endParaRPr lang="en-IN" dirty="0">
              <a:solidFill>
                <a:srgbClr val="FF0000"/>
              </a:solidFill>
            </a:endParaRPr>
          </a:p>
        </p:txBody>
      </p:sp>
      <p:sp>
        <p:nvSpPr>
          <p:cNvPr id="6" name="TextBox 5">
            <a:extLst>
              <a:ext uri="{FF2B5EF4-FFF2-40B4-BE49-F238E27FC236}">
                <a16:creationId xmlns:a16="http://schemas.microsoft.com/office/drawing/2014/main" id="{60F0FEF4-79BD-A51F-E19C-9AA4BB48B148}"/>
              </a:ext>
            </a:extLst>
          </p:cNvPr>
          <p:cNvSpPr txBox="1"/>
          <p:nvPr/>
        </p:nvSpPr>
        <p:spPr>
          <a:xfrm>
            <a:off x="1443181" y="5248435"/>
            <a:ext cx="3431309" cy="369332"/>
          </a:xfrm>
          <a:prstGeom prst="rect">
            <a:avLst/>
          </a:prstGeom>
          <a:noFill/>
        </p:spPr>
        <p:txBody>
          <a:bodyPr wrap="square" rtlCol="0">
            <a:spAutoFit/>
          </a:bodyPr>
          <a:lstStyle/>
          <a:p>
            <a:r>
              <a:rPr lang="en-US" dirty="0">
                <a:solidFill>
                  <a:srgbClr val="FF0000"/>
                </a:solidFill>
              </a:rPr>
              <a:t>// Ending of body</a:t>
            </a:r>
            <a:endParaRPr lang="en-IN" dirty="0">
              <a:solidFill>
                <a:srgbClr val="FF0000"/>
              </a:solidFill>
            </a:endParaRPr>
          </a:p>
        </p:txBody>
      </p:sp>
      <p:sp>
        <p:nvSpPr>
          <p:cNvPr id="7" name="TextBox 6">
            <a:extLst>
              <a:ext uri="{FF2B5EF4-FFF2-40B4-BE49-F238E27FC236}">
                <a16:creationId xmlns:a16="http://schemas.microsoft.com/office/drawing/2014/main" id="{9531051A-F3AE-3C58-1ADA-8F30E377262E}"/>
              </a:ext>
            </a:extLst>
          </p:cNvPr>
          <p:cNvSpPr txBox="1"/>
          <p:nvPr/>
        </p:nvSpPr>
        <p:spPr>
          <a:xfrm>
            <a:off x="7402944" y="3988555"/>
            <a:ext cx="3080329" cy="369332"/>
          </a:xfrm>
          <a:prstGeom prst="rect">
            <a:avLst/>
          </a:prstGeom>
          <a:noFill/>
        </p:spPr>
        <p:txBody>
          <a:bodyPr wrap="square" rtlCol="0">
            <a:spAutoFit/>
          </a:bodyPr>
          <a:lstStyle/>
          <a:p>
            <a:r>
              <a:rPr lang="en-US" dirty="0">
                <a:solidFill>
                  <a:srgbClr val="FF0000"/>
                </a:solidFill>
              </a:rPr>
              <a:t>// Printing output on terminal</a:t>
            </a:r>
            <a:endParaRPr lang="en-IN" dirty="0">
              <a:solidFill>
                <a:srgbClr val="FF0000"/>
              </a:solidFill>
            </a:endParaRPr>
          </a:p>
        </p:txBody>
      </p:sp>
      <p:sp>
        <p:nvSpPr>
          <p:cNvPr id="8" name="TextBox 7">
            <a:extLst>
              <a:ext uri="{FF2B5EF4-FFF2-40B4-BE49-F238E27FC236}">
                <a16:creationId xmlns:a16="http://schemas.microsoft.com/office/drawing/2014/main" id="{B5347C1B-45B8-7F86-B0D9-731E60806FDE}"/>
              </a:ext>
            </a:extLst>
          </p:cNvPr>
          <p:cNvSpPr txBox="1"/>
          <p:nvPr/>
        </p:nvSpPr>
        <p:spPr>
          <a:xfrm>
            <a:off x="1607126" y="4384989"/>
            <a:ext cx="5795818" cy="369332"/>
          </a:xfrm>
          <a:prstGeom prst="rect">
            <a:avLst/>
          </a:prstGeom>
          <a:noFill/>
        </p:spPr>
        <p:txBody>
          <a:bodyPr wrap="square" rtlCol="0">
            <a:spAutoFit/>
          </a:bodyPr>
          <a:lstStyle/>
          <a:p>
            <a:r>
              <a:rPr lang="en-US" dirty="0">
                <a:solidFill>
                  <a:srgbClr val="FF0000"/>
                </a:solidFill>
              </a:rPr>
              <a:t>// Semicolon(;) means end of line or statement(instruction)</a:t>
            </a:r>
            <a:endParaRPr lang="en-IN" dirty="0">
              <a:solidFill>
                <a:srgbClr val="FF0000"/>
              </a:solidFill>
            </a:endParaRPr>
          </a:p>
        </p:txBody>
      </p:sp>
      <p:sp>
        <p:nvSpPr>
          <p:cNvPr id="9" name="TextBox 8">
            <a:extLst>
              <a:ext uri="{FF2B5EF4-FFF2-40B4-BE49-F238E27FC236}">
                <a16:creationId xmlns:a16="http://schemas.microsoft.com/office/drawing/2014/main" id="{E88177CE-C163-9E49-D48C-12B6D2EB924E}"/>
              </a:ext>
            </a:extLst>
          </p:cNvPr>
          <p:cNvSpPr txBox="1"/>
          <p:nvPr/>
        </p:nvSpPr>
        <p:spPr>
          <a:xfrm>
            <a:off x="3394363" y="4838391"/>
            <a:ext cx="3828473" cy="369332"/>
          </a:xfrm>
          <a:prstGeom prst="rect">
            <a:avLst/>
          </a:prstGeom>
          <a:noFill/>
        </p:spPr>
        <p:txBody>
          <a:bodyPr wrap="square" rtlCol="0">
            <a:spAutoFit/>
          </a:bodyPr>
          <a:lstStyle/>
          <a:p>
            <a:r>
              <a:rPr lang="en-US" dirty="0">
                <a:solidFill>
                  <a:srgbClr val="FF0000"/>
                </a:solidFill>
              </a:rPr>
              <a:t>// Ending point of a program</a:t>
            </a:r>
            <a:endParaRPr lang="en-IN" dirty="0">
              <a:solidFill>
                <a:srgbClr val="FF0000"/>
              </a:solidFill>
            </a:endParaRPr>
          </a:p>
        </p:txBody>
      </p:sp>
    </p:spTree>
    <p:extLst>
      <p:ext uri="{BB962C8B-B14F-4D97-AF65-F5344CB8AC3E}">
        <p14:creationId xmlns:p14="http://schemas.microsoft.com/office/powerpoint/2010/main" val="29860352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6785F5A3-BA42-9117-7D1B-A6BBC19372A6}"/>
              </a:ext>
            </a:extLst>
          </p:cNvPr>
          <p:cNvSpPr/>
          <p:nvPr/>
        </p:nvSpPr>
        <p:spPr>
          <a:xfrm>
            <a:off x="1173138" y="1266479"/>
            <a:ext cx="10113698" cy="50153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Turbo C/</a:t>
            </a:r>
            <a:r>
              <a:rPr lang="en-US" sz="3200" b="1" u="sng" spc="-1" dirty="0">
                <a:solidFill>
                  <a:srgbClr val="000000"/>
                </a:solidFill>
                <a:latin typeface="Century Gothic"/>
                <a:ea typeface="DejaVu Sans"/>
              </a:rPr>
              <a:t>C</a:t>
            </a:r>
            <a:r>
              <a:rPr lang="en-US" sz="3200" b="1" u="sng" strike="noStrike" spc="-1" dirty="0">
                <a:solidFill>
                  <a:srgbClr val="000000"/>
                </a:solidFill>
                <a:latin typeface="Century Gothic"/>
                <a:ea typeface="DejaVu Sans"/>
              </a:rPr>
              <a:t>++</a:t>
            </a:r>
            <a:endParaRPr lang="en-IN" sz="3200" b="0" u="sng"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p>
          <a:p>
            <a:pPr>
              <a:buNone/>
            </a:pPr>
            <a:r>
              <a:rPr lang="en-US" sz="2800" spc="-1" dirty="0">
                <a:solidFill>
                  <a:srgbClr val="000000"/>
                </a:solidFill>
                <a:latin typeface="Century Gothic"/>
              </a:rPr>
              <a:t>#include&lt;conio.h&gt;</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p>
          <a:p>
            <a:pPr>
              <a:buNone/>
            </a:pPr>
            <a:r>
              <a:rPr lang="en-US" sz="2800" spc="-1" dirty="0">
                <a:solidFill>
                  <a:srgbClr val="000000"/>
                </a:solidFill>
                <a:latin typeface="Century Gothic"/>
              </a:rPr>
              <a:t>	</a:t>
            </a:r>
            <a:r>
              <a:rPr lang="en-US" sz="2800" spc="-1" dirty="0" err="1">
                <a:solidFill>
                  <a:srgbClr val="000000"/>
                </a:solidFill>
                <a:latin typeface="Century Gothic"/>
              </a:rPr>
              <a:t>clrscr</a:t>
            </a:r>
            <a:r>
              <a:rPr lang="en-US" sz="2800" spc="-1" dirty="0">
                <a:solidFill>
                  <a:srgbClr val="000000"/>
                </a:solidFill>
                <a:latin typeface="Century Gothic"/>
              </a:rPr>
              <a:t>();</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p>
          <a:p>
            <a:pPr>
              <a:buNone/>
            </a:pPr>
            <a:r>
              <a:rPr lang="en-US" sz="2800" spc="-1" dirty="0">
                <a:solidFill>
                  <a:srgbClr val="000000"/>
                </a:solidFill>
                <a:latin typeface="Century Gothic"/>
              </a:rPr>
              <a:t>	</a:t>
            </a:r>
            <a:r>
              <a:rPr lang="en-US" sz="2800" spc="-1" dirty="0" err="1">
                <a:solidFill>
                  <a:srgbClr val="000000"/>
                </a:solidFill>
                <a:latin typeface="Century Gothic"/>
              </a:rPr>
              <a:t>getch</a:t>
            </a:r>
            <a:r>
              <a:rPr lang="en-US" sz="2800" spc="-1" dirty="0">
                <a:solidFill>
                  <a:srgbClr val="000000"/>
                </a:solidFill>
                <a:latin typeface="Century Gothic"/>
              </a:rPr>
              <a:t>();</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113319277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A2E0D-2C1D-3460-0A67-6979CEEBC143}"/>
              </a:ext>
            </a:extLst>
          </p:cNvPr>
          <p:cNvPicPr>
            <a:picLocks noChangeAspect="1"/>
          </p:cNvPicPr>
          <p:nvPr/>
        </p:nvPicPr>
        <p:blipFill>
          <a:blip r:embed="rId2"/>
          <a:stretch>
            <a:fillRect/>
          </a:stretch>
        </p:blipFill>
        <p:spPr>
          <a:xfrm>
            <a:off x="374072" y="173181"/>
            <a:ext cx="11443855" cy="6511637"/>
          </a:xfrm>
          <a:prstGeom prst="rect">
            <a:avLst/>
          </a:prstGeom>
        </p:spPr>
      </p:pic>
    </p:spTree>
    <p:extLst>
      <p:ext uri="{BB962C8B-B14F-4D97-AF65-F5344CB8AC3E}">
        <p14:creationId xmlns:p14="http://schemas.microsoft.com/office/powerpoint/2010/main" val="140724246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8" name="Rectangle 3">
            <a:extLst>
              <a:ext uri="{FF2B5EF4-FFF2-40B4-BE49-F238E27FC236}">
                <a16:creationId xmlns:a16="http://schemas.microsoft.com/office/drawing/2014/main" id="{65785129-243D-2BF7-67D8-DD772AD3F027}"/>
              </a:ext>
            </a:extLst>
          </p:cNvPr>
          <p:cNvSpPr>
            <a:spLocks noChangeArrowheads="1"/>
          </p:cNvSpPr>
          <p:nvPr/>
        </p:nvSpPr>
        <p:spPr bwMode="auto">
          <a:xfrm>
            <a:off x="339262" y="626176"/>
            <a:ext cx="11657249" cy="571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2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Preprocessing</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What </a:t>
            </a:r>
            <a:r>
              <a:rPr kumimoji="0" lang="en-US" altLang="en-US" sz="1600" b="1" i="0" u="none" strike="noStrike" cap="none" normalizeH="0" baseline="0" dirty="0" err="1">
                <a:ln>
                  <a:noFill/>
                </a:ln>
                <a:solidFill>
                  <a:schemeClr val="tx1"/>
                </a:solidFill>
                <a:effectLst/>
                <a:latin typeface="Arial" panose="020B0604020202020204" pitchFamily="34" charset="0"/>
              </a:rPr>
              <a:t>Happens</a:t>
            </a:r>
            <a:r>
              <a:rPr kumimoji="0" lang="en-US" altLang="en-US" i="0" u="none" strike="noStrike" cap="none" normalizeH="0" baseline="0" dirty="0" err="1">
                <a:ln>
                  <a:noFill/>
                </a:ln>
                <a:solidFill>
                  <a:schemeClr val="tx1"/>
                </a:solidFill>
                <a:effectLst/>
                <a:latin typeface="Arial" panose="020B0604020202020204" pitchFamily="34" charset="0"/>
              </a:rPr>
              <a:t>:The</a:t>
            </a:r>
            <a:r>
              <a:rPr kumimoji="0" lang="en-US" altLang="en-US" i="0" u="none" strike="noStrike" cap="none" normalizeH="0" baseline="0" dirty="0">
                <a:ln>
                  <a:noFill/>
                </a:ln>
                <a:solidFill>
                  <a:schemeClr val="tx1"/>
                </a:solidFill>
                <a:effectLst/>
                <a:latin typeface="Arial" panose="020B0604020202020204" pitchFamily="34" charset="0"/>
              </a:rPr>
              <a:t> preprocessor processes the C source code (</a:t>
            </a:r>
            <a:r>
              <a:rPr kumimoji="0" lang="en-US" altLang="en-US" i="0" u="none" strike="noStrike" cap="none" normalizeH="0" baseline="0" dirty="0" err="1">
                <a:ln>
                  <a:noFill/>
                </a:ln>
                <a:solidFill>
                  <a:schemeClr val="tx1"/>
                </a:solidFill>
                <a:effectLst/>
                <a:latin typeface="Arial" panose="020B0604020202020204" pitchFamily="34" charset="0"/>
              </a:rPr>
              <a:t>hello.c</a:t>
            </a:r>
            <a:r>
              <a:rPr kumimoji="0" lang="en-US" altLang="en-US" i="0" u="none" strike="noStrike" cap="none" normalizeH="0" baseline="0" dirty="0">
                <a:ln>
                  <a:noFill/>
                </a:ln>
                <a:solidFill>
                  <a:schemeClr val="tx1"/>
                </a:solidFill>
                <a:effectLst/>
                <a:latin typeface="Arial" panose="020B0604020202020204" pitchFamily="34" charset="0"/>
              </a:rPr>
              <a:t>) before actual compilation.</a:t>
            </a:r>
          </a:p>
          <a:p>
            <a:pPr lvl="1" algn="just" defTabSz="914400" eaLnBrk="0" fontAlgn="base" hangingPunct="0">
              <a:lnSpc>
                <a:spcPct val="120000"/>
              </a:lnSpc>
              <a:spcBef>
                <a:spcPct val="0"/>
              </a:spcBef>
              <a:spcAft>
                <a:spcPct val="0"/>
              </a:spcAft>
            </a:pPr>
            <a:r>
              <a:rPr kumimoji="0" lang="en-US" altLang="en-US" i="0" u="none" strike="noStrike" cap="none" normalizeH="0" baseline="0" dirty="0">
                <a:ln>
                  <a:noFill/>
                </a:ln>
                <a:solidFill>
                  <a:schemeClr val="tx1"/>
                </a:solidFill>
                <a:effectLst/>
                <a:latin typeface="Arial" panose="020B0604020202020204" pitchFamily="34" charset="0"/>
              </a:rPr>
              <a:t>It handles directives like #include (which includes header files) and #define (which defines macros).</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Output</a:t>
            </a:r>
            <a:r>
              <a:rPr kumimoji="0" lang="en-US" altLang="en-US" i="0" u="none" strike="noStrike" cap="none" normalizeH="0" baseline="0" dirty="0" err="1">
                <a:ln>
                  <a:noFill/>
                </a:ln>
                <a:solidFill>
                  <a:schemeClr val="tx1"/>
                </a:solidFill>
                <a:effectLst/>
                <a:latin typeface="Arial" panose="020B0604020202020204" pitchFamily="34" charset="0"/>
              </a:rPr>
              <a:t>:An</a:t>
            </a:r>
            <a:r>
              <a:rPr kumimoji="0" lang="en-US" altLang="en-US" i="0" u="none" strike="noStrike" cap="none" normalizeH="0" baseline="0" dirty="0">
                <a:ln>
                  <a:noFill/>
                </a:ln>
                <a:solidFill>
                  <a:schemeClr val="tx1"/>
                </a:solidFill>
                <a:effectLst/>
                <a:latin typeface="Arial" panose="020B0604020202020204" pitchFamily="34" charset="0"/>
              </a:rPr>
              <a:t> intermediate file (</a:t>
            </a:r>
            <a:r>
              <a:rPr kumimoji="0" lang="en-US" altLang="en-US" i="0" u="none" strike="noStrike" cap="none" normalizeH="0" baseline="0" dirty="0" err="1">
                <a:ln>
                  <a:noFill/>
                </a:ln>
                <a:solidFill>
                  <a:schemeClr val="tx1"/>
                </a:solidFill>
                <a:effectLst/>
                <a:latin typeface="Arial" panose="020B0604020202020204" pitchFamily="34" charset="0"/>
              </a:rPr>
              <a:t>hello.i</a:t>
            </a:r>
            <a:r>
              <a:rPr kumimoji="0" lang="en-US" altLang="en-US" i="0" u="none" strike="noStrike" cap="none" normalizeH="0" baseline="0" dirty="0">
                <a:ln>
                  <a:noFill/>
                </a:ln>
                <a:solidFill>
                  <a:schemeClr val="tx1"/>
                </a:solidFill>
                <a:effectLst/>
                <a:latin typeface="Arial" panose="020B0604020202020204" pitchFamily="34" charset="0"/>
              </a:rPr>
              <a:t>) with all the header files included and macros expanded.</a:t>
            </a:r>
          </a:p>
          <a:p>
            <a:pPr marR="0" lvl="0" algn="just" defTabSz="914400" rtl="0" eaLnBrk="0" fontAlgn="base" latinLnBrk="0" hangingPunct="0">
              <a:lnSpc>
                <a:spcPct val="12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2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Compilation</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What </a:t>
            </a:r>
            <a:r>
              <a:rPr kumimoji="0" lang="en-US" altLang="en-US" sz="1600" b="1" i="0" u="none" strike="noStrike" cap="none" normalizeH="0" baseline="0" dirty="0" err="1">
                <a:ln>
                  <a:noFill/>
                </a:ln>
                <a:solidFill>
                  <a:schemeClr val="tx1"/>
                </a:solidFill>
                <a:effectLst/>
                <a:latin typeface="Arial" panose="020B0604020202020204" pitchFamily="34" charset="0"/>
              </a:rPr>
              <a:t>Happens</a:t>
            </a:r>
            <a:r>
              <a:rPr kumimoji="0" lang="en-US" altLang="en-US" i="0" u="none" strike="noStrike" cap="none" normalizeH="0" baseline="0" dirty="0" err="1">
                <a:ln>
                  <a:noFill/>
                </a:ln>
                <a:solidFill>
                  <a:schemeClr val="tx1"/>
                </a:solidFill>
                <a:effectLst/>
                <a:latin typeface="Arial" panose="020B0604020202020204" pitchFamily="34" charset="0"/>
              </a:rPr>
              <a:t>:The</a:t>
            </a:r>
            <a:r>
              <a:rPr kumimoji="0" lang="en-US" altLang="en-US" i="0" u="none" strike="noStrike" cap="none" normalizeH="0" baseline="0" dirty="0">
                <a:ln>
                  <a:noFill/>
                </a:ln>
                <a:solidFill>
                  <a:schemeClr val="tx1"/>
                </a:solidFill>
                <a:effectLst/>
                <a:latin typeface="Arial" panose="020B0604020202020204" pitchFamily="34" charset="0"/>
              </a:rPr>
              <a:t> compiler translates the preprocessed code (</a:t>
            </a:r>
            <a:r>
              <a:rPr kumimoji="0" lang="en-US" altLang="en-US" i="0" u="none" strike="noStrike" cap="none" normalizeH="0" baseline="0" dirty="0" err="1">
                <a:ln>
                  <a:noFill/>
                </a:ln>
                <a:solidFill>
                  <a:schemeClr val="tx1"/>
                </a:solidFill>
                <a:effectLst/>
                <a:latin typeface="Arial" panose="020B0604020202020204" pitchFamily="34" charset="0"/>
              </a:rPr>
              <a:t>hello.i</a:t>
            </a:r>
            <a:r>
              <a:rPr kumimoji="0" lang="en-US" altLang="en-US" i="0" u="none" strike="noStrike" cap="none" normalizeH="0" baseline="0" dirty="0">
                <a:ln>
                  <a:noFill/>
                </a:ln>
                <a:solidFill>
                  <a:schemeClr val="tx1"/>
                </a:solidFill>
                <a:effectLst/>
                <a:latin typeface="Arial" panose="020B0604020202020204" pitchFamily="34" charset="0"/>
              </a:rPr>
              <a:t>) into assembly language.</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Output:</a:t>
            </a:r>
            <a:r>
              <a:rPr kumimoji="0" lang="en-US" altLang="en-US" i="0" u="none" strike="noStrike" cap="none" normalizeH="0" baseline="0" dirty="0" err="1">
                <a:ln>
                  <a:noFill/>
                </a:ln>
                <a:solidFill>
                  <a:schemeClr val="tx1"/>
                </a:solidFill>
                <a:effectLst/>
                <a:latin typeface="Arial" panose="020B0604020202020204" pitchFamily="34" charset="0"/>
              </a:rPr>
              <a:t>An</a:t>
            </a:r>
            <a:r>
              <a:rPr kumimoji="0" lang="en-US" altLang="en-US" i="0" u="none" strike="noStrike" cap="none" normalizeH="0" baseline="0" dirty="0">
                <a:ln>
                  <a:noFill/>
                </a:ln>
                <a:solidFill>
                  <a:schemeClr val="tx1"/>
                </a:solidFill>
                <a:effectLst/>
                <a:latin typeface="Arial" panose="020B0604020202020204" pitchFamily="34" charset="0"/>
              </a:rPr>
              <a:t> assembly file (</a:t>
            </a:r>
            <a:r>
              <a:rPr kumimoji="0" lang="en-US" altLang="en-US" i="0" u="none" strike="noStrike" cap="none" normalizeH="0" baseline="0" dirty="0" err="1">
                <a:ln>
                  <a:noFill/>
                </a:ln>
                <a:solidFill>
                  <a:schemeClr val="tx1"/>
                </a:solidFill>
                <a:effectLst/>
                <a:latin typeface="Arial" panose="020B0604020202020204" pitchFamily="34" charset="0"/>
              </a:rPr>
              <a:t>hello.s</a:t>
            </a:r>
            <a:r>
              <a:rPr kumimoji="0" lang="en-US" altLang="en-US" i="0" u="none" strike="noStrike" cap="none" normalizeH="0" baseline="0" dirty="0">
                <a:ln>
                  <a:noFill/>
                </a:ln>
                <a:solidFill>
                  <a:schemeClr val="tx1"/>
                </a:solidFill>
                <a:effectLst/>
                <a:latin typeface="Arial" panose="020B0604020202020204" pitchFamily="34" charset="0"/>
              </a:rPr>
              <a:t>) containing human-readable assembly instructions.</a:t>
            </a:r>
          </a:p>
          <a:p>
            <a:pPr marR="0" lvl="0" algn="just" defTabSz="914400" rtl="0" eaLnBrk="0" fontAlgn="base" latinLnBrk="0" hangingPunct="0">
              <a:lnSpc>
                <a:spcPct val="12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2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3. Assembly</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What </a:t>
            </a:r>
            <a:r>
              <a:rPr kumimoji="0" lang="en-US" altLang="en-US" sz="1600" b="1" i="0" u="none" strike="noStrike" cap="none" normalizeH="0" baseline="0" dirty="0" err="1">
                <a:ln>
                  <a:noFill/>
                </a:ln>
                <a:solidFill>
                  <a:schemeClr val="tx1"/>
                </a:solidFill>
                <a:effectLst/>
                <a:latin typeface="Arial" panose="020B0604020202020204" pitchFamily="34" charset="0"/>
              </a:rPr>
              <a:t>Happens</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i="0" u="none" strike="noStrike" cap="none" normalizeH="0" baseline="0" dirty="0" err="1">
                <a:ln>
                  <a:noFill/>
                </a:ln>
                <a:solidFill>
                  <a:schemeClr val="tx1"/>
                </a:solidFill>
                <a:effectLst/>
                <a:latin typeface="Arial" panose="020B0604020202020204" pitchFamily="34" charset="0"/>
              </a:rPr>
              <a:t>The</a:t>
            </a:r>
            <a:r>
              <a:rPr kumimoji="0" lang="en-US" altLang="en-US" i="0" u="none" strike="noStrike" cap="none" normalizeH="0" baseline="0" dirty="0">
                <a:ln>
                  <a:noFill/>
                </a:ln>
                <a:solidFill>
                  <a:schemeClr val="tx1"/>
                </a:solidFill>
                <a:effectLst/>
                <a:latin typeface="Arial" panose="020B0604020202020204" pitchFamily="34" charset="0"/>
              </a:rPr>
              <a:t> assembler converts assembly code (</a:t>
            </a:r>
            <a:r>
              <a:rPr kumimoji="0" lang="en-US" altLang="en-US" i="0" u="none" strike="noStrike" cap="none" normalizeH="0" baseline="0" dirty="0" err="1">
                <a:ln>
                  <a:noFill/>
                </a:ln>
                <a:solidFill>
                  <a:schemeClr val="tx1"/>
                </a:solidFill>
                <a:effectLst/>
                <a:latin typeface="Arial" panose="020B0604020202020204" pitchFamily="34" charset="0"/>
              </a:rPr>
              <a:t>hello.s</a:t>
            </a:r>
            <a:r>
              <a:rPr kumimoji="0" lang="en-US" altLang="en-US" i="0" u="none" strike="noStrike" cap="none" normalizeH="0" baseline="0" dirty="0">
                <a:ln>
                  <a:noFill/>
                </a:ln>
                <a:solidFill>
                  <a:schemeClr val="tx1"/>
                </a:solidFill>
                <a:effectLst/>
                <a:latin typeface="Arial" panose="020B0604020202020204" pitchFamily="34" charset="0"/>
              </a:rPr>
              <a:t>) into machine code, creating an object file.</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Output:</a:t>
            </a:r>
            <a:r>
              <a:rPr kumimoji="0" lang="en-US" altLang="en-US" i="0" u="none" strike="noStrike" cap="none" normalizeH="0" baseline="0" dirty="0" err="1">
                <a:ln>
                  <a:noFill/>
                </a:ln>
                <a:solidFill>
                  <a:schemeClr val="tx1"/>
                </a:solidFill>
                <a:effectLst/>
                <a:latin typeface="Arial" panose="020B0604020202020204" pitchFamily="34" charset="0"/>
              </a:rPr>
              <a:t>An</a:t>
            </a:r>
            <a:r>
              <a:rPr kumimoji="0" lang="en-US" altLang="en-US" i="0" u="none" strike="noStrike" cap="none" normalizeH="0" baseline="0" dirty="0">
                <a:ln>
                  <a:noFill/>
                </a:ln>
                <a:solidFill>
                  <a:schemeClr val="tx1"/>
                </a:solidFill>
                <a:effectLst/>
                <a:latin typeface="Arial" panose="020B0604020202020204" pitchFamily="34" charset="0"/>
              </a:rPr>
              <a:t> object file(</a:t>
            </a:r>
            <a:r>
              <a:rPr kumimoji="0" lang="en-US" altLang="en-US" i="0" u="none" strike="noStrike" cap="none" normalizeH="0" baseline="0" dirty="0" err="1">
                <a:ln>
                  <a:noFill/>
                </a:ln>
                <a:solidFill>
                  <a:schemeClr val="tx1"/>
                </a:solidFill>
                <a:effectLst/>
                <a:latin typeface="Arial" panose="020B0604020202020204" pitchFamily="34" charset="0"/>
              </a:rPr>
              <a:t>hello.o</a:t>
            </a:r>
            <a:r>
              <a:rPr kumimoji="0" lang="en-US" altLang="en-US" i="0" u="none" strike="noStrike" cap="none" normalizeH="0" baseline="0" dirty="0">
                <a:ln>
                  <a:noFill/>
                </a:ln>
                <a:solidFill>
                  <a:schemeClr val="tx1"/>
                </a:solidFill>
                <a:effectLst/>
                <a:latin typeface="Arial" panose="020B0604020202020204" pitchFamily="34" charset="0"/>
              </a:rPr>
              <a:t>) with binary code that CPU can understand, but it's not yet a complete program.</a:t>
            </a:r>
          </a:p>
          <a:p>
            <a:pPr marR="0" lvl="0" algn="just" defTabSz="914400" rtl="0" eaLnBrk="0" fontAlgn="base" latinLnBrk="0" hangingPunct="0">
              <a:lnSpc>
                <a:spcPct val="12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2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4. Linking</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What </a:t>
            </a:r>
            <a:r>
              <a:rPr kumimoji="0" lang="en-US" altLang="en-US" sz="1600" b="1" i="0" u="none" strike="noStrike" cap="none" normalizeH="0" baseline="0" dirty="0" err="1">
                <a:ln>
                  <a:noFill/>
                </a:ln>
                <a:solidFill>
                  <a:schemeClr val="tx1"/>
                </a:solidFill>
                <a:effectLst/>
                <a:latin typeface="Arial" panose="020B0604020202020204" pitchFamily="34" charset="0"/>
              </a:rPr>
              <a:t>Happens</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i="0" u="none" strike="noStrike" cap="none" normalizeH="0" baseline="0" dirty="0" err="1">
                <a:ln>
                  <a:noFill/>
                </a:ln>
                <a:solidFill>
                  <a:schemeClr val="tx1"/>
                </a:solidFill>
                <a:effectLst/>
                <a:latin typeface="Arial" panose="020B0604020202020204" pitchFamily="34" charset="0"/>
              </a:rPr>
              <a:t>The</a:t>
            </a:r>
            <a:r>
              <a:rPr kumimoji="0" lang="en-US" altLang="en-US" i="0" u="none" strike="noStrike" cap="none" normalizeH="0" baseline="0" dirty="0">
                <a:ln>
                  <a:noFill/>
                </a:ln>
                <a:solidFill>
                  <a:schemeClr val="tx1"/>
                </a:solidFill>
                <a:effectLst/>
                <a:latin typeface="Arial" panose="020B0604020202020204" pitchFamily="34" charset="0"/>
              </a:rPr>
              <a:t> linker takes the object file (</a:t>
            </a:r>
            <a:r>
              <a:rPr kumimoji="0" lang="en-US" altLang="en-US" i="0" u="none" strike="noStrike" cap="none" normalizeH="0" baseline="0" dirty="0" err="1">
                <a:ln>
                  <a:noFill/>
                </a:ln>
                <a:solidFill>
                  <a:schemeClr val="tx1"/>
                </a:solidFill>
                <a:effectLst/>
                <a:latin typeface="Arial" panose="020B0604020202020204" pitchFamily="34" charset="0"/>
              </a:rPr>
              <a:t>hello.o</a:t>
            </a:r>
            <a:r>
              <a:rPr kumimoji="0" lang="en-US" altLang="en-US" i="0" u="none" strike="noStrike" cap="none" normalizeH="0" baseline="0" dirty="0">
                <a:ln>
                  <a:noFill/>
                </a:ln>
                <a:solidFill>
                  <a:schemeClr val="tx1"/>
                </a:solidFill>
                <a:effectLst/>
                <a:latin typeface="Arial" panose="020B0604020202020204" pitchFamily="34" charset="0"/>
              </a:rPr>
              <a:t>) and links it with necessary libraries (like the standard C library) to resolve all function calls and create the final executable.</a:t>
            </a:r>
          </a:p>
          <a:p>
            <a:pPr lvl="1" algn="just" defTabSz="914400" eaLnBrk="0" fontAlgn="base" hangingPunct="0">
              <a:lnSpc>
                <a:spcPct val="12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Output:</a:t>
            </a:r>
            <a:r>
              <a:rPr kumimoji="0" lang="en-US" altLang="en-US" i="0" u="none" strike="noStrike" cap="none" normalizeH="0" baseline="0" dirty="0" err="1">
                <a:ln>
                  <a:noFill/>
                </a:ln>
                <a:solidFill>
                  <a:schemeClr val="tx1"/>
                </a:solidFill>
                <a:effectLst/>
                <a:latin typeface="Arial" panose="020B0604020202020204" pitchFamily="34" charset="0"/>
              </a:rPr>
              <a:t>An</a:t>
            </a:r>
            <a:r>
              <a:rPr kumimoji="0" lang="en-US" altLang="en-US" i="0" u="none" strike="noStrike" cap="none" normalizeH="0" baseline="0" dirty="0">
                <a:ln>
                  <a:noFill/>
                </a:ln>
                <a:solidFill>
                  <a:schemeClr val="tx1"/>
                </a:solidFill>
                <a:effectLst/>
                <a:latin typeface="Arial" panose="020B0604020202020204" pitchFamily="34" charset="0"/>
              </a:rPr>
              <a:t> executable file (hello.exe or just hello on Unix systems) that you can run on your computer.</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1702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5445017"/>
          </a:xfrm>
          <a:prstGeom prst="rect">
            <a:avLst/>
          </a:prstGeom>
          <a:noFill/>
        </p:spPr>
        <p:txBody>
          <a:bodyPr wrap="square" rtlCol="0">
            <a:spAutoFit/>
          </a:bodyPr>
          <a:lstStyle/>
          <a:p>
            <a:r>
              <a:rPr lang="en-US" sz="3600" b="1" dirty="0"/>
              <a:t>What is a Programming Language</a:t>
            </a:r>
          </a:p>
          <a:p>
            <a:endParaRPr lang="en-US" b="1" dirty="0"/>
          </a:p>
          <a:p>
            <a:pPr>
              <a:lnSpc>
                <a:spcPct val="150000"/>
              </a:lnSpc>
            </a:pPr>
            <a:r>
              <a:rPr lang="en-US"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English. Programming languages bridge this gap by helping programmers translate their commands into something that the computer can understand and execute. </a:t>
            </a:r>
          </a:p>
          <a:p>
            <a:pPr>
              <a:lnSpc>
                <a:spcPct val="150000"/>
              </a:lnSpc>
            </a:pPr>
            <a:endParaRPr lang="en-US" dirty="0"/>
          </a:p>
          <a:p>
            <a:pPr algn="just">
              <a:lnSpc>
                <a:spcPct val="150000"/>
              </a:lnSpc>
            </a:pPr>
            <a:r>
              <a:rPr kumimoji="0" lang="en-US" altLang="en-US" sz="1800" b="0" i="0" u="none" strike="noStrike" cap="none" normalizeH="0" baseline="0" dirty="0">
                <a:ln>
                  <a:noFill/>
                </a:ln>
                <a:solidFill>
                  <a:schemeClr val="tx1"/>
                </a:solidFill>
                <a:effectLst/>
              </a:rPr>
              <a:t>Computers are made of many tiny switches that can be either on or off. </a:t>
            </a:r>
          </a:p>
          <a:p>
            <a:pPr algn="just">
              <a:lnSpc>
                <a:spcPct val="150000"/>
              </a:lnSpc>
            </a:pPr>
            <a:r>
              <a:rPr kumimoji="0" lang="en-US" altLang="en-US" sz="1800" b="0" i="0" u="none" strike="noStrike" cap="none" normalizeH="0" baseline="0" dirty="0">
                <a:ln>
                  <a:noFill/>
                </a:ln>
                <a:solidFill>
                  <a:schemeClr val="tx1"/>
                </a:solidFill>
                <a:effectLst/>
              </a:rPr>
              <a:t>When a switch is on, it is represented by a 1. When it is off, it is represented by a 0. </a:t>
            </a:r>
          </a:p>
          <a:p>
            <a:pPr algn="just">
              <a:lnSpc>
                <a:spcPct val="150000"/>
              </a:lnSpc>
            </a:pPr>
            <a:r>
              <a:rPr kumimoji="0" lang="en-US" altLang="en-US" sz="1800" b="0" i="0" u="none" strike="noStrike" cap="none" normalizeH="0" baseline="0" dirty="0">
                <a:ln>
                  <a:noFill/>
                </a:ln>
                <a:solidFill>
                  <a:schemeClr val="tx1"/>
                </a:solidFill>
                <a:effectLst/>
              </a:rPr>
              <a:t>These 1s and 0s are called </a:t>
            </a:r>
            <a:r>
              <a:rPr kumimoji="0" lang="en-US" altLang="en-US" sz="1800" b="1" i="0" u="none" strike="noStrike" cap="none" normalizeH="0" baseline="0" dirty="0">
                <a:ln>
                  <a:noFill/>
                </a:ln>
                <a:solidFill>
                  <a:schemeClr val="tx1"/>
                </a:solidFill>
                <a:effectLst/>
              </a:rPr>
              <a:t>bits</a:t>
            </a:r>
            <a:r>
              <a:rPr kumimoji="0" lang="en-US" altLang="en-US" sz="1800" b="0" i="0" u="none" strike="noStrike" cap="none" normalizeH="0" baseline="0" dirty="0">
                <a:ln>
                  <a:noFill/>
                </a:ln>
                <a:solidFill>
                  <a:schemeClr val="tx1"/>
                </a:solidFill>
                <a:effectLst/>
              </a:rPr>
              <a:t>. Bits are the fundamental language of nearly all</a:t>
            </a:r>
          </a:p>
          <a:p>
            <a:pPr algn="just">
              <a:lnSpc>
                <a:spcPct val="150000"/>
              </a:lnSpc>
            </a:pPr>
            <a:r>
              <a:rPr kumimoji="0" lang="en-US" altLang="en-US" sz="1800" b="0" i="0" u="none" strike="noStrike" cap="none" normalizeH="0" baseline="0" dirty="0">
                <a:ln>
                  <a:noFill/>
                </a:ln>
                <a:solidFill>
                  <a:schemeClr val="tx1"/>
                </a:solidFill>
                <a:effectLst/>
              </a:rPr>
              <a:t> computers and every program must be translated into bits before it can be </a:t>
            </a:r>
          </a:p>
          <a:p>
            <a:pPr algn="just">
              <a:lnSpc>
                <a:spcPct val="150000"/>
              </a:lnSpc>
            </a:pPr>
            <a:r>
              <a:rPr kumimoji="0" lang="en-US" altLang="en-US" sz="1800" b="0" i="0" u="none" strike="noStrike" cap="none" normalizeH="0" baseline="0" dirty="0">
                <a:ln>
                  <a:noFill/>
                </a:ln>
                <a:solidFill>
                  <a:schemeClr val="tx1"/>
                </a:solidFill>
                <a:effectLst/>
              </a:rPr>
              <a:t>executed by the computer. When 8 bits are grouped together, this is called a </a:t>
            </a:r>
            <a:r>
              <a:rPr kumimoji="0" lang="en-US" altLang="en-US" sz="1800" b="1" i="0" u="none" strike="noStrike" cap="none" normalizeH="0" baseline="0" dirty="0">
                <a:ln>
                  <a:noFill/>
                </a:ln>
                <a:solidFill>
                  <a:schemeClr val="tx1"/>
                </a:solidFill>
                <a:effectLst/>
              </a:rPr>
              <a:t>byte</a:t>
            </a:r>
            <a:r>
              <a:rPr kumimoji="0" lang="en-US" altLang="en-US" sz="1800" b="0" i="0" u="none" strike="noStrike" cap="none" normalizeH="0" baseline="0" dirty="0">
                <a:ln>
                  <a:noFill/>
                </a:ln>
                <a:solidFill>
                  <a:schemeClr val="tx1"/>
                </a:solidFill>
                <a:effectLst/>
              </a:rPr>
              <a:t>. </a:t>
            </a:r>
          </a:p>
          <a:p>
            <a:pPr algn="just">
              <a:lnSpc>
                <a:spcPct val="150000"/>
              </a:lnSpc>
            </a:pPr>
            <a:r>
              <a:rPr kumimoji="0" lang="en-US" altLang="en-US" sz="1800" b="0" i="0" u="none" strike="noStrike" cap="none" normalizeH="0" baseline="0" dirty="0">
                <a:ln>
                  <a:noFill/>
                </a:ln>
                <a:solidFill>
                  <a:schemeClr val="tx1"/>
                </a:solidFill>
                <a:effectLst/>
              </a:rPr>
              <a:t>A byte can represent a letter, for example, 01100001 represents 'a'.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9882" y="3525824"/>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8" name="Rectangle 3">
            <a:extLst>
              <a:ext uri="{FF2B5EF4-FFF2-40B4-BE49-F238E27FC236}">
                <a16:creationId xmlns:a16="http://schemas.microsoft.com/office/drawing/2014/main" id="{65785129-243D-2BF7-67D8-DD772AD3F027}"/>
              </a:ext>
            </a:extLst>
          </p:cNvPr>
          <p:cNvSpPr>
            <a:spLocks noChangeArrowheads="1"/>
          </p:cNvSpPr>
          <p:nvPr/>
        </p:nvSpPr>
        <p:spPr bwMode="auto">
          <a:xfrm>
            <a:off x="1126835" y="1522712"/>
            <a:ext cx="101692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Understanding Header Files and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Header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Purpose:</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Provide declarations for functions, macros, constants, and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#include &lt;</a:t>
            </a:r>
            <a:r>
              <a:rPr kumimoji="0" lang="en-US" altLang="en-US" b="0" i="0" u="none" strike="noStrike" cap="none" normalizeH="0" baseline="0" dirty="0" err="1">
                <a:ln>
                  <a:noFill/>
                </a:ln>
                <a:solidFill>
                  <a:schemeClr val="tx1"/>
                </a:solidFill>
                <a:effectLst/>
                <a:latin typeface="Arial Unicode MS"/>
              </a:rPr>
              <a:t>stdio.h</a:t>
            </a:r>
            <a:r>
              <a:rPr kumimoji="0" lang="en-US" altLang="en-US" b="0" i="0" u="none" strike="noStrike" cap="none" normalizeH="0" baseline="0" dirty="0">
                <a:ln>
                  <a:noFill/>
                </a:ln>
                <a:solidFill>
                  <a:schemeClr val="tx1"/>
                </a:solidFill>
                <a:effectLst/>
                <a:latin typeface="Arial Unicode MS"/>
              </a:rPr>
              <a:t>&gt;</a:t>
            </a:r>
            <a:r>
              <a:rPr kumimoji="0" lang="en-US" altLang="en-US" sz="1400" b="0" i="0" u="none" strike="noStrike" cap="none" normalizeH="0" baseline="0" dirty="0">
                <a:ln>
                  <a:noFill/>
                </a:ln>
                <a:solidFill>
                  <a:schemeClr val="tx1"/>
                </a:solidFill>
                <a:effectLst/>
              </a:rPr>
              <a:t> includes the declarations for standard input/output functions like </a:t>
            </a:r>
            <a:r>
              <a:rPr kumimoji="0" lang="en-US" altLang="en-US" b="0" i="0" u="none" strike="noStrike" cap="none" normalizeH="0" baseline="0" dirty="0">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scanf()</a:t>
            </a:r>
            <a:r>
              <a:rPr kumimoji="0" lang="en-US" altLang="en-US" sz="1400" b="0" i="0" u="none" strike="noStrike" cap="none" normalizeH="0" baseline="0" dirty="0">
                <a:ln>
                  <a:noFill/>
                </a:ln>
                <a:solidFill>
                  <a:schemeClr val="tx1"/>
                </a:solidFill>
                <a:effectLst/>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Purpose:</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Provide the actual implementations of the functions declared in the header files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Types: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Standard Libraries:</a:t>
            </a:r>
            <a:r>
              <a:rPr kumimoji="0" lang="en-US" altLang="en-US" sz="1600" b="0" i="0" u="none" strike="noStrike" cap="none" normalizeH="0" baseline="0" dirty="0">
                <a:ln>
                  <a:noFill/>
                </a:ln>
                <a:solidFill>
                  <a:schemeClr val="tx1"/>
                </a:solidFill>
                <a:effectLst/>
                <a:latin typeface="Arial" panose="020B0604020202020204" pitchFamily="34" charset="0"/>
              </a:rPr>
              <a:t> Included with the compiler (e.g., the C Standard Library).</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Third-Party Libraries:</a:t>
            </a:r>
            <a:r>
              <a:rPr kumimoji="0" lang="en-US" altLang="en-US" sz="1600" b="0" i="0" u="none" strike="noStrike" cap="none" normalizeH="0" baseline="0" dirty="0">
                <a:ln>
                  <a:noFill/>
                </a:ln>
                <a:solidFill>
                  <a:schemeClr val="tx1"/>
                </a:solidFill>
                <a:effectLst/>
                <a:latin typeface="Arial" panose="020B0604020202020204" pitchFamily="34" charset="0"/>
              </a:rPr>
              <a:t> Provided by external sources for additional functionality</a:t>
            </a: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4833880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3505095"/>
            <a:ext cx="3185483"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Tree>
    <p:extLst>
      <p:ext uri="{BB962C8B-B14F-4D97-AF65-F5344CB8AC3E}">
        <p14:creationId xmlns:p14="http://schemas.microsoft.com/office/powerpoint/2010/main" val="350134742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555" y="518457"/>
            <a:ext cx="11524890" cy="6414513"/>
          </a:xfrm>
          <a:prstGeom prst="rect">
            <a:avLst/>
          </a:prstGeom>
          <a:noFill/>
        </p:spPr>
        <p:txBody>
          <a:bodyPr wrap="square" rtlCol="0">
            <a:spAutoFit/>
          </a:bodyPr>
          <a:lstStyle/>
          <a:p>
            <a:pPr>
              <a:lnSpc>
                <a:spcPct val="150000"/>
              </a:lnSpc>
            </a:pPr>
            <a:r>
              <a:rPr lang="en-US" sz="3600" b="1" dirty="0"/>
              <a:t>Types of Programming Languages</a:t>
            </a:r>
            <a:endParaRPr lang="en-US" dirty="0"/>
          </a:p>
          <a:p>
            <a:pPr>
              <a:lnSpc>
                <a:spcPct val="150000"/>
              </a:lnSpc>
            </a:pPr>
            <a:r>
              <a:rPr lang="en-US" dirty="0"/>
              <a:t>There are three types of programming languages: machine language, assembly language, and high-level language. </a:t>
            </a:r>
            <a:endParaRPr lang="en-US" b="1" dirty="0"/>
          </a:p>
          <a:p>
            <a:pPr>
              <a:lnSpc>
                <a:spcPct val="150000"/>
              </a:lnSpc>
            </a:pPr>
            <a:r>
              <a:rPr lang="en-US" sz="2400" b="1" dirty="0"/>
              <a:t>Low-Level Languages:</a:t>
            </a:r>
            <a:endParaRPr lang="en-US" b="1" dirty="0"/>
          </a:p>
          <a:p>
            <a:pPr>
              <a:lnSpc>
                <a:spcPct val="150000"/>
              </a:lnSpc>
            </a:pPr>
            <a:r>
              <a:rPr lang="en-US" b="1" dirty="0"/>
              <a:t>Characteristics:</a:t>
            </a:r>
          </a:p>
          <a:p>
            <a:pPr lvl="1">
              <a:lnSpc>
                <a:spcPct val="150000"/>
              </a:lnSpc>
              <a:buFont typeface="Arial" panose="020B0604020202020204" pitchFamily="34" charset="0"/>
              <a:buChar char="•"/>
            </a:pPr>
            <a:r>
              <a:rPr lang="en-US" b="1" dirty="0"/>
              <a:t>Close to Hardware:</a:t>
            </a:r>
            <a:r>
              <a:rPr lang="en-US" dirty="0"/>
              <a:t> Provide minimal abstraction from the hardware.</a:t>
            </a:r>
          </a:p>
          <a:p>
            <a:pPr lvl="1">
              <a:lnSpc>
                <a:spcPct val="150000"/>
              </a:lnSpc>
              <a:buFont typeface="Arial" panose="020B0604020202020204" pitchFamily="34" charset="0"/>
              <a:buChar char="•"/>
            </a:pPr>
            <a:r>
              <a:rPr lang="en-US" b="1" dirty="0"/>
              <a:t>Efficient:</a:t>
            </a:r>
            <a:r>
              <a:rPr lang="en-US" dirty="0"/>
              <a:t> Programs can be highly optimized for performance.</a:t>
            </a:r>
          </a:p>
          <a:p>
            <a:pPr lvl="1">
              <a:lnSpc>
                <a:spcPct val="150000"/>
              </a:lnSpc>
              <a:buFont typeface="Arial" panose="020B0604020202020204" pitchFamily="34" charset="0"/>
              <a:buChar char="•"/>
            </a:pPr>
            <a:r>
              <a:rPr lang="en-US" b="1" dirty="0"/>
              <a:t>Difficult to Write:</a:t>
            </a:r>
            <a:r>
              <a:rPr lang="en-US" dirty="0"/>
              <a:t> Requires detailed knowledge of the computer’s architecture.</a:t>
            </a:r>
          </a:p>
          <a:p>
            <a:pPr lvl="1">
              <a:lnSpc>
                <a:spcPct val="150000"/>
              </a:lnSpc>
              <a:buFont typeface="Arial" panose="020B0604020202020204" pitchFamily="34" charset="0"/>
              <a:buChar char="•"/>
            </a:pPr>
            <a:r>
              <a:rPr lang="en-US" b="1" dirty="0"/>
              <a:t>Fast Execution:</a:t>
            </a:r>
            <a:r>
              <a:rPr lang="en-US" dirty="0"/>
              <a:t> Directly executed by the CPU or with minimal translation.</a:t>
            </a:r>
            <a:endParaRPr lang="en-US" b="1" dirty="0"/>
          </a:p>
          <a:p>
            <a:pPr>
              <a:lnSpc>
                <a:spcPct val="150000"/>
              </a:lnSpc>
            </a:pPr>
            <a:r>
              <a:rPr lang="en-US" b="1" dirty="0"/>
              <a:t>Examples:</a:t>
            </a:r>
          </a:p>
          <a:p>
            <a:pPr lvl="1">
              <a:lnSpc>
                <a:spcPct val="150000"/>
              </a:lnSpc>
              <a:buFont typeface="Arial" panose="020B0604020202020204" pitchFamily="34" charset="0"/>
              <a:buChar char="•"/>
            </a:pPr>
            <a:r>
              <a:rPr lang="en-US" b="1" dirty="0"/>
              <a:t>Machine Language:</a:t>
            </a:r>
            <a:r>
              <a:rPr lang="en-US" dirty="0"/>
              <a:t> Binary code specific to a computer’s CPU.</a:t>
            </a:r>
          </a:p>
          <a:p>
            <a:pPr lvl="1">
              <a:lnSpc>
                <a:spcPct val="150000"/>
              </a:lnSpc>
              <a:buFont typeface="Arial" panose="020B0604020202020204" pitchFamily="34" charset="0"/>
              <a:buChar char="•"/>
            </a:pPr>
            <a:r>
              <a:rPr lang="en-US" b="1" dirty="0"/>
              <a:t>Assembly Language:</a:t>
            </a:r>
            <a:r>
              <a:rPr lang="en-US" dirty="0"/>
              <a:t> Uses mnemonics and symbols to represent machine language instructions.</a:t>
            </a:r>
          </a:p>
          <a:p>
            <a:pPr lvl="1">
              <a:lnSpc>
                <a:spcPct val="150000"/>
              </a:lnSpc>
            </a:pPr>
            <a:r>
              <a:rPr lang="en-US" b="1" dirty="0"/>
              <a:t>Use Cases:</a:t>
            </a:r>
          </a:p>
          <a:p>
            <a:pPr lvl="1">
              <a:lnSpc>
                <a:spcPct val="150000"/>
              </a:lnSpc>
              <a:buFont typeface="Arial" panose="020B0604020202020204" pitchFamily="34" charset="0"/>
              <a:buChar char="•"/>
            </a:pPr>
            <a:r>
              <a:rPr lang="en-US" dirty="0"/>
              <a:t>Writing operating systems, device drivers, and embedded systems where performance and control are critical.</a:t>
            </a:r>
          </a:p>
          <a:p>
            <a:pPr>
              <a:lnSpc>
                <a:spcPct val="150000"/>
              </a:lnSpc>
            </a:pPr>
            <a:endParaRPr lang="en-US" dirty="0"/>
          </a:p>
        </p:txBody>
      </p:sp>
    </p:spTree>
    <p:extLst>
      <p:ext uri="{BB962C8B-B14F-4D97-AF65-F5344CB8AC3E}">
        <p14:creationId xmlns:p14="http://schemas.microsoft.com/office/powerpoint/2010/main" val="1384463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4752519"/>
          </a:xfrm>
          <a:prstGeom prst="rect">
            <a:avLst/>
          </a:prstGeom>
          <a:noFill/>
        </p:spPr>
        <p:txBody>
          <a:bodyPr wrap="square" rtlCol="0">
            <a:spAutoFit/>
          </a:bodyPr>
          <a:lstStyle/>
          <a:p>
            <a:pPr>
              <a:lnSpc>
                <a:spcPct val="150000"/>
              </a:lnSpc>
            </a:pPr>
            <a:r>
              <a:rPr lang="en-US" sz="2400" b="1" dirty="0"/>
              <a:t>Mid-Level Languages:</a:t>
            </a:r>
          </a:p>
          <a:p>
            <a:pPr>
              <a:lnSpc>
                <a:spcPct val="150000"/>
              </a:lnSpc>
            </a:pPr>
            <a:r>
              <a:rPr lang="en-US" b="1" dirty="0"/>
              <a:t>Characteristics:</a:t>
            </a:r>
          </a:p>
          <a:p>
            <a:pPr lvl="1">
              <a:lnSpc>
                <a:spcPct val="150000"/>
              </a:lnSpc>
              <a:buFont typeface="Arial" panose="020B0604020202020204" pitchFamily="34" charset="0"/>
              <a:buChar char="•"/>
            </a:pPr>
            <a:r>
              <a:rPr lang="en-US" b="1" dirty="0"/>
              <a:t>Balance of Abstraction:</a:t>
            </a:r>
            <a:r>
              <a:rPr lang="en-US" dirty="0"/>
              <a:t> Offers a balance between low-level hardware control and high-level programming constructs.</a:t>
            </a:r>
          </a:p>
          <a:p>
            <a:pPr lvl="1">
              <a:lnSpc>
                <a:spcPct val="150000"/>
              </a:lnSpc>
              <a:buFont typeface="Arial" panose="020B0604020202020204" pitchFamily="34" charset="0"/>
              <a:buChar char="•"/>
            </a:pPr>
            <a:r>
              <a:rPr lang="en-US" b="1" dirty="0"/>
              <a:t>Access to Hardware:</a:t>
            </a:r>
            <a:r>
              <a:rPr lang="en-US" dirty="0"/>
              <a:t> Provides facilities for direct hardware manipulation.</a:t>
            </a:r>
          </a:p>
          <a:p>
            <a:pPr lvl="1">
              <a:lnSpc>
                <a:spcPct val="150000"/>
              </a:lnSpc>
              <a:buFont typeface="Arial" panose="020B0604020202020204" pitchFamily="34" charset="0"/>
              <a:buChar char="•"/>
            </a:pPr>
            <a:r>
              <a:rPr lang="en-US" b="1" dirty="0"/>
              <a:t>Readable:</a:t>
            </a:r>
            <a:r>
              <a:rPr lang="en-US" dirty="0"/>
              <a:t> Easier to read and write than low-level languages but allows efficient and performant code.</a:t>
            </a:r>
          </a:p>
          <a:p>
            <a:pPr>
              <a:lnSpc>
                <a:spcPct val="150000"/>
              </a:lnSpc>
            </a:pPr>
            <a:r>
              <a:rPr lang="en-US" b="1" dirty="0"/>
              <a:t>Examples:</a:t>
            </a:r>
          </a:p>
          <a:p>
            <a:pPr lvl="1">
              <a:lnSpc>
                <a:spcPct val="150000"/>
              </a:lnSpc>
              <a:buFont typeface="Arial" panose="020B0604020202020204" pitchFamily="34" charset="0"/>
              <a:buChar char="•"/>
            </a:pPr>
            <a:r>
              <a:rPr lang="en-US" b="1" dirty="0"/>
              <a:t>C:</a:t>
            </a:r>
            <a:r>
              <a:rPr lang="en-US" dirty="0"/>
              <a:t> Combines high-level constructs with low-level hardware manipulation capabilities.</a:t>
            </a:r>
          </a:p>
          <a:p>
            <a:pPr lvl="1">
              <a:lnSpc>
                <a:spcPct val="150000"/>
              </a:lnSpc>
              <a:buFont typeface="Arial" panose="020B0604020202020204" pitchFamily="34" charset="0"/>
              <a:buChar char="•"/>
            </a:pPr>
            <a:r>
              <a:rPr lang="en-US" b="1" dirty="0"/>
              <a:t>C++:</a:t>
            </a:r>
            <a:r>
              <a:rPr lang="en-US" dirty="0"/>
              <a:t> Extends C with object-oriented features while retaining low-level capabilities.</a:t>
            </a:r>
          </a:p>
          <a:p>
            <a:pPr>
              <a:lnSpc>
                <a:spcPct val="150000"/>
              </a:lnSpc>
            </a:pPr>
            <a:r>
              <a:rPr lang="en-US" b="1" dirty="0"/>
              <a:t>Use Cases:</a:t>
            </a:r>
          </a:p>
          <a:p>
            <a:pPr lvl="1">
              <a:lnSpc>
                <a:spcPct val="150000"/>
              </a:lnSpc>
              <a:buFont typeface="Arial" panose="020B0604020202020204" pitchFamily="34" charset="0"/>
              <a:buChar char="•"/>
            </a:pPr>
            <a:r>
              <a:rPr lang="en-US" dirty="0"/>
              <a:t>System programming, game development, real-time computing, and applications requiring performance optimizations.</a:t>
            </a:r>
          </a:p>
        </p:txBody>
      </p:sp>
    </p:spTree>
    <p:extLst>
      <p:ext uri="{BB962C8B-B14F-4D97-AF65-F5344CB8AC3E}">
        <p14:creationId xmlns:p14="http://schemas.microsoft.com/office/powerpoint/2010/main" val="332855289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1088" y="471054"/>
            <a:ext cx="11089823" cy="6142964"/>
          </a:xfrm>
          <a:prstGeom prst="rect">
            <a:avLst/>
          </a:prstGeom>
          <a:noFill/>
        </p:spPr>
        <p:txBody>
          <a:bodyPr wrap="square" rtlCol="0">
            <a:spAutoFit/>
          </a:bodyPr>
          <a:lstStyle/>
          <a:p>
            <a:pPr>
              <a:lnSpc>
                <a:spcPct val="150000"/>
              </a:lnSpc>
            </a:pPr>
            <a:r>
              <a:rPr lang="en-US" sz="2400" b="1" dirty="0"/>
              <a:t>High-Level Languages:</a:t>
            </a:r>
          </a:p>
          <a:p>
            <a:pPr>
              <a:lnSpc>
                <a:spcPct val="150000"/>
              </a:lnSpc>
            </a:pPr>
            <a:r>
              <a:rPr lang="en-US" sz="1600" b="1" dirty="0"/>
              <a:t>Characteristics:</a:t>
            </a:r>
          </a:p>
          <a:p>
            <a:pPr lvl="1">
              <a:lnSpc>
                <a:spcPct val="150000"/>
              </a:lnSpc>
              <a:buFont typeface="Arial" panose="020B0604020202020204" pitchFamily="34" charset="0"/>
              <a:buChar char="•"/>
            </a:pPr>
            <a:r>
              <a:rPr lang="en-US" sz="1600" b="1" dirty="0"/>
              <a:t>Easy to Write:</a:t>
            </a:r>
            <a:r>
              <a:rPr lang="en-US" sz="1600" dirty="0"/>
              <a:t> Focus on ease of use, readability, and developer productivity.</a:t>
            </a:r>
          </a:p>
          <a:p>
            <a:pPr lvl="1">
              <a:lnSpc>
                <a:spcPct val="150000"/>
              </a:lnSpc>
              <a:buFont typeface="Arial" panose="020B0604020202020204" pitchFamily="34" charset="0"/>
              <a:buChar char="•"/>
            </a:pPr>
            <a:r>
              <a:rPr lang="en-US" sz="1600" b="1" dirty="0"/>
              <a:t>Portability:</a:t>
            </a:r>
            <a:r>
              <a:rPr lang="en-US" sz="1600" dirty="0"/>
              <a:t> Programs can run on different hardware platforms with little to no modification.</a:t>
            </a:r>
          </a:p>
          <a:p>
            <a:pPr lvl="1">
              <a:lnSpc>
                <a:spcPct val="150000"/>
              </a:lnSpc>
              <a:buFont typeface="Arial" panose="020B0604020202020204" pitchFamily="34" charset="0"/>
              <a:buChar char="•"/>
            </a:pPr>
            <a:r>
              <a:rPr lang="en-US" sz="1600" b="1" dirty="0"/>
              <a:t>Rich Libraries and Tools:</a:t>
            </a:r>
            <a:r>
              <a:rPr lang="en-US" sz="1600" dirty="0"/>
              <a:t> Often come with extensive standard libraries and tools to speed up development.</a:t>
            </a:r>
          </a:p>
          <a:p>
            <a:pPr>
              <a:lnSpc>
                <a:spcPct val="150000"/>
              </a:lnSpc>
            </a:pPr>
            <a:r>
              <a:rPr lang="en-US" sz="1600" b="1" dirty="0"/>
              <a:t>Examples:</a:t>
            </a:r>
          </a:p>
          <a:p>
            <a:pPr lvl="1">
              <a:lnSpc>
                <a:spcPct val="150000"/>
              </a:lnSpc>
              <a:buFont typeface="Arial" panose="020B0604020202020204" pitchFamily="34" charset="0"/>
              <a:buChar char="•"/>
            </a:pPr>
            <a:r>
              <a:rPr lang="en-US" sz="1600" b="1" dirty="0"/>
              <a:t>Python:</a:t>
            </a:r>
            <a:r>
              <a:rPr lang="en-US" sz="1600" dirty="0"/>
              <a:t> Known for its readability and simplicity.</a:t>
            </a:r>
          </a:p>
          <a:p>
            <a:pPr lvl="1">
              <a:lnSpc>
                <a:spcPct val="150000"/>
              </a:lnSpc>
              <a:buFont typeface="Arial" panose="020B0604020202020204" pitchFamily="34" charset="0"/>
              <a:buChar char="•"/>
            </a:pPr>
            <a:r>
              <a:rPr lang="en-US" sz="1600" b="1" dirty="0"/>
              <a:t>Java:</a:t>
            </a:r>
            <a:r>
              <a:rPr lang="en-US" sz="1600" dirty="0"/>
              <a:t> Object-oriented and designed for portability across platforms.</a:t>
            </a:r>
          </a:p>
          <a:p>
            <a:pPr lvl="1">
              <a:lnSpc>
                <a:spcPct val="150000"/>
              </a:lnSpc>
              <a:buFont typeface="Arial" panose="020B0604020202020204" pitchFamily="34" charset="0"/>
              <a:buChar char="•"/>
            </a:pPr>
            <a:r>
              <a:rPr lang="en-US" sz="1600" b="1" dirty="0"/>
              <a:t>Ruby:</a:t>
            </a:r>
            <a:r>
              <a:rPr lang="en-US" sz="1600" dirty="0"/>
              <a:t> Emphasizes simplicity and productivity.</a:t>
            </a:r>
          </a:p>
          <a:p>
            <a:pPr lvl="1">
              <a:lnSpc>
                <a:spcPct val="150000"/>
              </a:lnSpc>
              <a:buFont typeface="Arial" panose="020B0604020202020204" pitchFamily="34" charset="0"/>
              <a:buChar char="•"/>
            </a:pPr>
            <a:r>
              <a:rPr lang="en-US" sz="1600" b="1" dirty="0"/>
              <a:t>JavaScript:</a:t>
            </a:r>
            <a:r>
              <a:rPr lang="en-US" sz="1600" dirty="0"/>
              <a:t> Widely used for web development.</a:t>
            </a:r>
          </a:p>
          <a:p>
            <a:pPr lvl="1">
              <a:lnSpc>
                <a:spcPct val="150000"/>
              </a:lnSpc>
              <a:buFont typeface="Arial" panose="020B0604020202020204" pitchFamily="34" charset="0"/>
              <a:buChar char="•"/>
            </a:pPr>
            <a:r>
              <a:rPr lang="en-US" sz="1600" b="1" dirty="0"/>
              <a:t>Swift:</a:t>
            </a:r>
            <a:r>
              <a:rPr lang="en-US" sz="1600" dirty="0"/>
              <a:t> Designed for iOS and macOS development, known for its modern syntax and safety features.</a:t>
            </a:r>
          </a:p>
          <a:p>
            <a:pPr>
              <a:lnSpc>
                <a:spcPct val="150000"/>
              </a:lnSpc>
            </a:pPr>
            <a:r>
              <a:rPr lang="en-US" sz="1600" b="1" dirty="0"/>
              <a:t>Use Cases:</a:t>
            </a:r>
          </a:p>
          <a:p>
            <a:pPr lvl="1">
              <a:lnSpc>
                <a:spcPct val="150000"/>
              </a:lnSpc>
              <a:buFont typeface="Arial" panose="020B0604020202020204" pitchFamily="34" charset="0"/>
              <a:buChar char="•"/>
            </a:pPr>
            <a:r>
              <a:rPr lang="en-US" sz="1600" dirty="0"/>
              <a:t>Web development, desktop applications, mobile applications, data science, machine learning, and automation.</a:t>
            </a:r>
          </a:p>
          <a:p>
            <a:pPr lvl="1">
              <a:lnSpc>
                <a:spcPct val="150000"/>
              </a:lnSpc>
              <a:buFont typeface="Arial" panose="020B0604020202020204" pitchFamily="34" charset="0"/>
              <a:buChar char="•"/>
            </a:pPr>
            <a:r>
              <a:rPr lang="en-US" sz="1600" dirty="0"/>
              <a:t>Some newer high-level languages are </a:t>
            </a:r>
            <a:r>
              <a:rPr lang="en-US" sz="1600" b="1" dirty="0"/>
              <a:t>scripting languages</a:t>
            </a:r>
            <a:r>
              <a:rPr lang="en-US" sz="1600" dirty="0"/>
              <a:t>. This means that they are not </a:t>
            </a:r>
            <a:r>
              <a:rPr lang="en-US" sz="1600" b="1" dirty="0"/>
              <a:t>compiled</a:t>
            </a:r>
            <a:r>
              <a:rPr lang="en-US" sz="1600" dirty="0"/>
              <a:t>, or translated into machine language, until just before the code is executed at runtime. Python, </a:t>
            </a:r>
            <a:r>
              <a:rPr lang="en-US" sz="1600" dirty="0" err="1"/>
              <a:t>Javascript</a:t>
            </a:r>
            <a:r>
              <a:rPr lang="en-US" sz="1600" dirty="0"/>
              <a:t>, PHP, Ruby, and Bash are all scripting languages.</a:t>
            </a:r>
          </a:p>
        </p:txBody>
      </p:sp>
    </p:spTree>
    <p:extLst>
      <p:ext uri="{BB962C8B-B14F-4D97-AF65-F5344CB8AC3E}">
        <p14:creationId xmlns:p14="http://schemas.microsoft.com/office/powerpoint/2010/main" val="214751237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1587"/>
          </a:xfrm>
        </p:spPr>
        <p:txBody>
          <a:bodyPr>
            <a:normAutofit/>
          </a:bodyPr>
          <a:lstStyle/>
          <a:p>
            <a:pPr algn="ctr"/>
            <a:r>
              <a:rPr lang="en-US" sz="2800" u="sng" dirty="0"/>
              <a:t>Programming Languages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9582127"/>
              </p:ext>
            </p:extLst>
          </p:nvPr>
        </p:nvGraphicFramePr>
        <p:xfrm>
          <a:off x="1009292" y="2272145"/>
          <a:ext cx="10256806" cy="3947500"/>
        </p:xfrm>
        <a:graphic>
          <a:graphicData uri="http://schemas.openxmlformats.org/drawingml/2006/table">
            <a:tbl>
              <a:tblPr firstRow="1" firstCol="1" bandRow="1">
                <a:tableStyleId>{5C22544A-7EE6-4342-B048-85BDC9FD1C3A}</a:tableStyleId>
              </a:tblPr>
              <a:tblGrid>
                <a:gridCol w="3418556">
                  <a:extLst>
                    <a:ext uri="{9D8B030D-6E8A-4147-A177-3AD203B41FA5}">
                      <a16:colId xmlns:a16="http://schemas.microsoft.com/office/drawing/2014/main" val="20000"/>
                    </a:ext>
                  </a:extLst>
                </a:gridCol>
                <a:gridCol w="3418556">
                  <a:extLst>
                    <a:ext uri="{9D8B030D-6E8A-4147-A177-3AD203B41FA5}">
                      <a16:colId xmlns:a16="http://schemas.microsoft.com/office/drawing/2014/main" val="20001"/>
                    </a:ext>
                  </a:extLst>
                </a:gridCol>
                <a:gridCol w="3419694">
                  <a:extLst>
                    <a:ext uri="{9D8B030D-6E8A-4147-A177-3AD203B41FA5}">
                      <a16:colId xmlns:a16="http://schemas.microsoft.com/office/drawing/2014/main" val="20002"/>
                    </a:ext>
                  </a:extLst>
                </a:gridCol>
              </a:tblGrid>
              <a:tr h="538400">
                <a:tc>
                  <a:txBody>
                    <a:bodyPr/>
                    <a:lstStyle/>
                    <a:p>
                      <a:pPr>
                        <a:lnSpc>
                          <a:spcPct val="107000"/>
                        </a:lnSpc>
                        <a:spcAft>
                          <a:spcPts val="0"/>
                        </a:spcAft>
                      </a:pPr>
                      <a:r>
                        <a:rPr lang="en-US" sz="3200" dirty="0">
                          <a:effectLst/>
                        </a:rPr>
                        <a:t>Low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a:effectLst/>
                        </a:rPr>
                        <a:t>Mid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dirty="0">
                          <a:effectLst/>
                        </a:rPr>
                        <a:t>High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409100">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a:t>
                      </a:r>
                      <a:r>
                        <a:rPr lang="en-US" sz="2000" baseline="0" dirty="0">
                          <a:effectLst/>
                        </a:rPr>
                        <a:t> are machine dependent which</a:t>
                      </a:r>
                      <a:r>
                        <a:rPr lang="en-US" sz="2000" dirty="0">
                          <a:effectLst/>
                        </a:rPr>
                        <a:t> directly access the machine resources using bits ,</a:t>
                      </a:r>
                      <a:r>
                        <a:rPr lang="en-IN" sz="2000" baseline="0" dirty="0">
                          <a:effectLst/>
                        </a:rPr>
                        <a:t> CPU </a:t>
                      </a:r>
                      <a:r>
                        <a:rPr lang="en-IN" sz="2000" baseline="0" dirty="0" err="1">
                          <a:effectLst/>
                        </a:rPr>
                        <a:t>registors</a:t>
                      </a:r>
                      <a:r>
                        <a:rPr lang="en-IN" sz="2000" baseline="0" dirty="0">
                          <a:effectLst/>
                        </a:rPr>
                        <a:t>, </a:t>
                      </a:r>
                      <a:r>
                        <a:rPr lang="en-IN" sz="2000" baseline="0" dirty="0" err="1">
                          <a:effectLst/>
                        </a:rPr>
                        <a:t>pointers,etc</a:t>
                      </a:r>
                      <a:r>
                        <a:rPr lang="en-US" sz="2000" dirty="0">
                          <a:effectLst/>
                        </a:rPr>
                        <a:t> </a:t>
                      </a:r>
                    </a:p>
                    <a:p>
                      <a:pPr>
                        <a:lnSpc>
                          <a:spcPct val="107000"/>
                        </a:lnSpc>
                        <a:spcAft>
                          <a:spcPts val="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400" dirty="0">
                          <a:effectLst/>
                        </a:rPr>
                        <a:t>It is machine independent and it contains 50% features of low level and 50% Features  of high level.</a:t>
                      </a:r>
                      <a:endParaRPr lang="en-IN" sz="24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C &amp; 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 are platform (</a:t>
                      </a:r>
                      <a:r>
                        <a:rPr lang="en-US" sz="2000" dirty="0" err="1">
                          <a:effectLst/>
                        </a:rPr>
                        <a:t>hardware+software</a:t>
                      </a:r>
                      <a:r>
                        <a:rPr lang="en-US" sz="2000" dirty="0">
                          <a:effectLst/>
                        </a:rPr>
                        <a:t>) independent and they Follows another methodology like OOPs (object oriented programming ).</a:t>
                      </a:r>
                      <a:endParaRPr lang="en-IN" sz="20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Java ,</a:t>
                      </a:r>
                      <a:r>
                        <a:rPr lang="en-US" sz="2000" dirty="0" err="1">
                          <a:effectLst/>
                        </a:rPr>
                        <a:t>python,C</a:t>
                      </a:r>
                      <a:r>
                        <a:rPr lang="en-US" sz="2000" dirty="0">
                          <a:effectLst/>
                        </a:rPr>
                        <a:t>#  </a:t>
                      </a:r>
                      <a:r>
                        <a:rPr lang="en-US" sz="2000" dirty="0" err="1">
                          <a:effectLst/>
                        </a:rPr>
                        <a:t>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381243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269846"/>
            <a:ext cx="1436543" cy="11077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800" dirty="0">
                <a:effectLst/>
                <a:ea typeface="Calibri" panose="020F0502020204030204" pitchFamily="34" charset="0"/>
                <a:cs typeface="Mangal" panose="02040503050203030202" pitchFamily="18" charset="0"/>
              </a:rPr>
              <a:t>C code</a:t>
            </a:r>
            <a:endParaRPr lang="en-IN" sz="2800" dirty="0">
              <a:effectLst/>
              <a:ea typeface="Calibri" panose="020F0502020204030204" pitchFamily="34" charset="0"/>
              <a:cs typeface="Mangal" panose="02040503050203030202" pitchFamily="18" charset="0"/>
            </a:endParaRPr>
          </a:p>
          <a:p>
            <a:pPr>
              <a:lnSpc>
                <a:spcPct val="107000"/>
              </a:lnSpc>
              <a:spcAft>
                <a:spcPts val="800"/>
              </a:spcAft>
            </a:pPr>
            <a:r>
              <a:rPr lang="en-US" sz="2800" dirty="0">
                <a:effectLst/>
                <a:ea typeface="Calibri" panose="020F0502020204030204" pitchFamily="34" charset="0"/>
                <a:cs typeface="Mangal" panose="02040503050203030202" pitchFamily="18" charset="0"/>
              </a:rPr>
              <a:t>(English)</a:t>
            </a:r>
            <a:endParaRPr lang="en-IN" sz="2800"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Compiler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2201949"/>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Compiler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Eg.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GCC (GNU compiler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collection) ,</a:t>
            </a:r>
            <a:r>
              <a:rPr lang="en-US" dirty="0" err="1">
                <a:effectLst/>
                <a:latin typeface="Calibri" panose="020F0502020204030204" pitchFamily="34" charset="0"/>
                <a:ea typeface="Calibri" panose="020F0502020204030204" pitchFamily="34" charset="0"/>
                <a:cs typeface="Mangal" panose="02040503050203030202" pitchFamily="18" charset="0"/>
              </a:rPr>
              <a:t>bcc,MinGW</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Vs code etc.	           </a:t>
            </a:r>
            <a:r>
              <a:rPr lang="en-US" dirty="0">
                <a:effectLst/>
                <a:latin typeface="Calibri" panose="020F0502020204030204" pitchFamily="34" charset="0"/>
                <a:ea typeface="Calibri" panose="020F0502020204030204" pitchFamily="34" charset="0"/>
                <a:cs typeface="Mangal" panose="02040503050203030202" pitchFamily="18" charset="0"/>
                <a:hlinkClick r:id="rId2"/>
              </a:rPr>
              <a:t>https://www.onlinegdb.com/</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 e</a:t>
            </a:r>
            <a:r>
              <a:rPr lang="en-US" dirty="0">
                <a:effectLst/>
                <a:latin typeface="Calibri" panose="020F0502020204030204" pitchFamily="34" charset="0"/>
                <a:ea typeface="Calibri" panose="020F0502020204030204" pitchFamily="34" charset="0"/>
                <a:cs typeface="Mangal" panose="02040503050203030202" pitchFamily="18" charset="0"/>
              </a:rPr>
              <a:t>tc.</a:t>
            </a:r>
          </a:p>
          <a:p>
            <a:pPr>
              <a:lnSpc>
                <a:spcPct val="107000"/>
              </a:lnSpc>
              <a:spcAft>
                <a:spcPts val="800"/>
              </a:spcAft>
              <a:tabLst>
                <a:tab pos="2476500" algn="l"/>
                <a:tab pos="4796155" algn="l"/>
              </a:tabLst>
            </a:pPr>
            <a:r>
              <a:rPr lang="en-US" dirty="0">
                <a:latin typeface="Calibri" panose="020F0502020204030204" pitchFamily="34" charset="0"/>
                <a:ea typeface="Calibri" panose="020F0502020204030204" pitchFamily="34" charset="0"/>
                <a:cs typeface="Mangal" panose="02040503050203030202" pitchFamily="18" charset="0"/>
              </a:rPr>
              <a:t>	          </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other online </a:t>
            </a:r>
            <a:r>
              <a:rPr lang="en-US" dirty="0" err="1">
                <a:effectLst/>
                <a:latin typeface="Calibri" panose="020F0502020204030204" pitchFamily="34" charset="0"/>
                <a:ea typeface="Calibri" panose="020F0502020204030204" pitchFamily="34" charset="0"/>
                <a:cs typeface="Mangal" panose="02040503050203030202" pitchFamily="18" charset="0"/>
              </a:rPr>
              <a:t>compiler,etc</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4585871"/>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compiler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Turbo C/C++ ,code blocks,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 eclipse ,visual studio ( &gt; 20 GB )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GCC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For </a:t>
            </a:r>
            <a:r>
              <a:rPr lang="en-US" sz="2000" dirty="0" err="1">
                <a:effectLst/>
                <a:latin typeface="Calibri" panose="020F0502020204030204" pitchFamily="34" charset="0"/>
                <a:ea typeface="Calibri" panose="020F0502020204030204" pitchFamily="34" charset="0"/>
                <a:cs typeface="Mangal" panose="02040503050203030202" pitchFamily="18" charset="0"/>
              </a:rPr>
              <a:t>Begginers</a:t>
            </a:r>
            <a:r>
              <a:rPr lang="en-US" sz="2000" dirty="0">
                <a:effectLst/>
                <a:latin typeface="Calibri" panose="020F0502020204030204" pitchFamily="34" charset="0"/>
                <a:ea typeface="Calibri" panose="020F0502020204030204" pitchFamily="34" charset="0"/>
                <a:cs typeface="Mangal" panose="02040503050203030202" pitchFamily="18" charset="0"/>
              </a:rPr>
              <a:t>  :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,code blocks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hlinkClick r:id="rId2"/>
              </a:rPr>
              <a:t>https://jmeubank.github.io/tdm-gcc/download/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3"/>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4"/>
              </a:rPr>
              <a:t>https://sourceforge.net/projects/dev-cpp/files/Binaries/Dev-C%2B%2B%204.9.9.2/devcpp-4.9.9.2_setup.exe/download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5"/>
              </a:rPr>
              <a:t>https://sourceforge.net/projects/codeblocks/files/latest/download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765033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FE1C8-CE12-8B54-51D7-8634A264C28D}"/>
              </a:ext>
            </a:extLst>
          </p:cNvPr>
          <p:cNvSpPr/>
          <p:nvPr/>
        </p:nvSpPr>
        <p:spPr>
          <a:xfrm>
            <a:off x="1080655" y="1311564"/>
            <a:ext cx="9331443"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History of C language</a:t>
            </a:r>
            <a:r>
              <a:rPr lang="en-US" sz="1800" b="0" strike="noStrike" spc="-1" dirty="0">
                <a:solidFill>
                  <a:srgbClr val="000000"/>
                </a:solidFill>
                <a:latin typeface="Century Gothic"/>
                <a:ea typeface="DejaVu Sans"/>
              </a:rPr>
              <a:t> is interesting to know. Here we are going to discuss a brief history of the c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C programming language</a:t>
            </a:r>
            <a:r>
              <a:rPr lang="en-US" sz="1800" b="0" strike="noStrike" spc="-1" dirty="0">
                <a:solidFill>
                  <a:srgbClr val="000000"/>
                </a:solidFill>
                <a:latin typeface="Century Gothic"/>
                <a:ea typeface="DejaVu Sans"/>
              </a:rPr>
              <a:t> was developed in 1971 by Dennis Ritchie at bell laboratories of AT&amp;T (American Telephone &amp; Telegraph), located in the U.S.A.</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Dennis Ritchie</a:t>
            </a:r>
            <a:r>
              <a:rPr lang="en-US" sz="1800" b="0" strike="noStrike" spc="-1" dirty="0">
                <a:solidFill>
                  <a:srgbClr val="000000"/>
                </a:solidFill>
                <a:latin typeface="Century Gothic"/>
                <a:ea typeface="DejaVu Sans"/>
              </a:rPr>
              <a:t> is known as the </a:t>
            </a:r>
            <a:r>
              <a:rPr lang="en-US" sz="1800" b="1" strike="noStrike" spc="-1" dirty="0">
                <a:solidFill>
                  <a:srgbClr val="000000"/>
                </a:solidFill>
                <a:latin typeface="Century Gothic"/>
                <a:ea typeface="DejaVu Sans"/>
              </a:rPr>
              <a:t>founder of the c language</a:t>
            </a:r>
            <a:r>
              <a:rPr lang="en-US" sz="1800" b="0" strike="noStrike" spc="-1" dirty="0">
                <a:solidFill>
                  <a:srgbClr val="000000"/>
                </a:solidFill>
                <a:latin typeface="Century Gothic"/>
                <a:ea typeface="DejaVu Sans"/>
              </a:rPr>
              <a:t>.</a:t>
            </a:r>
            <a:endParaRPr lang="en-IN" sz="1800" b="0" strike="noStrike" spc="-1" dirty="0">
              <a:latin typeface="Arial"/>
            </a:endParaRPr>
          </a:p>
        </p:txBody>
      </p:sp>
    </p:spTree>
    <p:extLst>
      <p:ext uri="{BB962C8B-B14F-4D97-AF65-F5344CB8AC3E}">
        <p14:creationId xmlns:p14="http://schemas.microsoft.com/office/powerpoint/2010/main" val="2859012597"/>
      </p:ext>
    </p:extLst>
  </p:cSld>
  <p:clrMapOvr>
    <a:masterClrMapping/>
  </p:clrMapOvr>
  <p:transition spd="slow">
    <p:cover/>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In Progress</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1933</Words>
  <Application>Microsoft Office PowerPoint</Application>
  <PresentationFormat>Widescreen</PresentationFormat>
  <Paragraphs>234</Paragraphs>
  <Slides>21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Arial Unicode MS</vt:lpstr>
      <vt:lpstr>Calibri</vt:lpstr>
      <vt:lpstr>Century Gothic</vt:lpstr>
      <vt:lpstr>Courier New</vt:lpstr>
      <vt:lpstr>DejaVu Sans</vt:lpstr>
      <vt:lpstr>Gill Sans MT</vt:lpstr>
      <vt:lpstr>StarSymbol</vt:lpstr>
      <vt:lpstr>Times New Roman</vt:lpstr>
      <vt:lpstr>Verdana</vt:lpstr>
      <vt:lpstr>Wingdings</vt:lpstr>
      <vt:lpstr>Wingdings 2</vt:lpstr>
      <vt:lpstr>Dividend</vt:lpstr>
      <vt:lpstr>C Programming tutorial</vt:lpstr>
      <vt:lpstr>PowerPoint Presentation</vt:lpstr>
      <vt:lpstr>PowerPoint Presentation</vt:lpstr>
      <vt:lpstr>PowerPoint Presentation</vt:lpstr>
      <vt:lpstr>PowerPoint Presentation</vt:lpstr>
      <vt:lpstr>Programming Languages</vt:lpstr>
      <vt:lpstr>Environment setup</vt:lpstr>
      <vt:lpstr>PowerPoint Presentation</vt:lpstr>
      <vt:lpstr>PowerPoint Presentation</vt:lpstr>
      <vt:lpstr>What is C and Why C ? </vt:lpstr>
      <vt:lpstr>PowerPoint Presentation</vt:lpstr>
      <vt:lpstr>PowerPoint Presentation</vt:lpstr>
      <vt:lpstr>Why c is Machine dependent</vt:lpstr>
      <vt:lpstr>Let’s Start with C</vt:lpstr>
      <vt:lpstr>C Keywords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
  <cp:keywords>amantiwari8861</cp:keywords>
  <cp:lastModifiedBy/>
  <cp:revision>1</cp:revision>
  <dcterms:created xsi:type="dcterms:W3CDTF">2022-09-21T16:55:01Z</dcterms:created>
  <dcterms:modified xsi:type="dcterms:W3CDTF">2024-06-23T05:59:50Z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