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93" r:id="rId2"/>
    <p:sldId id="395" r:id="rId3"/>
    <p:sldId id="396" r:id="rId4"/>
    <p:sldId id="397" r:id="rId5"/>
    <p:sldId id="398" r:id="rId6"/>
    <p:sldId id="399" r:id="rId7"/>
    <p:sldId id="400" r:id="rId8"/>
    <p:sldId id="401" r:id="rId9"/>
    <p:sldId id="402" r:id="rId10"/>
    <p:sldId id="403" r:id="rId11"/>
    <p:sldId id="404" r:id="rId12"/>
    <p:sldId id="405" r:id="rId13"/>
    <p:sldId id="406" r:id="rId14"/>
    <p:sldId id="407" r:id="rId15"/>
    <p:sldId id="409" r:id="rId16"/>
    <p:sldId id="410" r:id="rId17"/>
    <p:sldId id="408" r:id="rId18"/>
    <p:sldId id="411" r:id="rId19"/>
    <p:sldId id="412" r:id="rId20"/>
    <p:sldId id="394" r:id="rId21"/>
    <p:sldId id="413" r:id="rId22"/>
    <p:sldId id="414" r:id="rId23"/>
    <p:sldId id="415" r:id="rId24"/>
    <p:sldId id="419" r:id="rId25"/>
    <p:sldId id="420" r:id="rId26"/>
    <p:sldId id="421" r:id="rId27"/>
    <p:sldId id="416" r:id="rId28"/>
    <p:sldId id="417" r:id="rId29"/>
    <p:sldId id="443" r:id="rId30"/>
    <p:sldId id="422" r:id="rId31"/>
    <p:sldId id="423" r:id="rId32"/>
    <p:sldId id="424" r:id="rId33"/>
    <p:sldId id="425" r:id="rId34"/>
    <p:sldId id="426" r:id="rId35"/>
    <p:sldId id="427" r:id="rId36"/>
    <p:sldId id="428" r:id="rId37"/>
    <p:sldId id="430" r:id="rId38"/>
    <p:sldId id="429" r:id="rId39"/>
    <p:sldId id="418" r:id="rId40"/>
    <p:sldId id="431" r:id="rId41"/>
    <p:sldId id="432" r:id="rId42"/>
    <p:sldId id="435" r:id="rId43"/>
    <p:sldId id="433" r:id="rId44"/>
    <p:sldId id="256" r:id="rId45"/>
    <p:sldId id="257" r:id="rId46"/>
    <p:sldId id="258" r:id="rId47"/>
    <p:sldId id="259" r:id="rId48"/>
    <p:sldId id="260" r:id="rId49"/>
    <p:sldId id="261" r:id="rId50"/>
    <p:sldId id="262" r:id="rId51"/>
    <p:sldId id="263" r:id="rId52"/>
    <p:sldId id="264" r:id="rId53"/>
    <p:sldId id="265" r:id="rId54"/>
    <p:sldId id="266" r:id="rId55"/>
    <p:sldId id="267" r:id="rId56"/>
    <p:sldId id="269" r:id="rId57"/>
    <p:sldId id="268" r:id="rId58"/>
    <p:sldId id="270" r:id="rId59"/>
    <p:sldId id="271" r:id="rId60"/>
    <p:sldId id="272" r:id="rId61"/>
    <p:sldId id="273" r:id="rId62"/>
    <p:sldId id="274" r:id="rId63"/>
    <p:sldId id="275" r:id="rId64"/>
    <p:sldId id="276" r:id="rId65"/>
    <p:sldId id="277" r:id="rId66"/>
    <p:sldId id="278" r:id="rId67"/>
    <p:sldId id="279" r:id="rId68"/>
    <p:sldId id="280" r:id="rId69"/>
    <p:sldId id="281" r:id="rId70"/>
    <p:sldId id="282" r:id="rId71"/>
    <p:sldId id="283" r:id="rId72"/>
    <p:sldId id="285" r:id="rId73"/>
    <p:sldId id="286" r:id="rId74"/>
    <p:sldId id="287" r:id="rId75"/>
    <p:sldId id="288" r:id="rId76"/>
    <p:sldId id="289" r:id="rId77"/>
    <p:sldId id="298" r:id="rId78"/>
    <p:sldId id="299" r:id="rId79"/>
    <p:sldId id="300" r:id="rId80"/>
    <p:sldId id="301" r:id="rId81"/>
    <p:sldId id="297" r:id="rId82"/>
    <p:sldId id="302" r:id="rId83"/>
    <p:sldId id="303" r:id="rId84"/>
    <p:sldId id="304" r:id="rId85"/>
    <p:sldId id="305" r:id="rId86"/>
    <p:sldId id="306" r:id="rId87"/>
    <p:sldId id="307" r:id="rId88"/>
    <p:sldId id="308" r:id="rId89"/>
    <p:sldId id="309" r:id="rId90"/>
    <p:sldId id="310" r:id="rId91"/>
    <p:sldId id="311" r:id="rId92"/>
    <p:sldId id="312" r:id="rId93"/>
    <p:sldId id="313" r:id="rId94"/>
    <p:sldId id="314" r:id="rId95"/>
    <p:sldId id="315" r:id="rId96"/>
    <p:sldId id="324" r:id="rId97"/>
    <p:sldId id="325" r:id="rId98"/>
    <p:sldId id="326" r:id="rId99"/>
    <p:sldId id="327" r:id="rId100"/>
    <p:sldId id="328" r:id="rId101"/>
    <p:sldId id="329" r:id="rId102"/>
    <p:sldId id="330" r:id="rId103"/>
    <p:sldId id="331" r:id="rId104"/>
    <p:sldId id="332" r:id="rId105"/>
    <p:sldId id="333" r:id="rId106"/>
    <p:sldId id="334" r:id="rId107"/>
    <p:sldId id="335" r:id="rId108"/>
    <p:sldId id="336" r:id="rId109"/>
    <p:sldId id="337" r:id="rId110"/>
    <p:sldId id="338" r:id="rId111"/>
    <p:sldId id="339" r:id="rId112"/>
    <p:sldId id="340" r:id="rId113"/>
    <p:sldId id="341" r:id="rId114"/>
    <p:sldId id="342" r:id="rId115"/>
    <p:sldId id="343" r:id="rId116"/>
    <p:sldId id="344" r:id="rId117"/>
    <p:sldId id="345" r:id="rId118"/>
    <p:sldId id="346" r:id="rId119"/>
    <p:sldId id="347" r:id="rId120"/>
    <p:sldId id="348" r:id="rId121"/>
    <p:sldId id="350" r:id="rId122"/>
    <p:sldId id="351" r:id="rId123"/>
    <p:sldId id="380" r:id="rId124"/>
    <p:sldId id="386" r:id="rId125"/>
    <p:sldId id="352" r:id="rId126"/>
    <p:sldId id="353" r:id="rId127"/>
    <p:sldId id="381" r:id="rId128"/>
    <p:sldId id="354" r:id="rId129"/>
    <p:sldId id="355" r:id="rId130"/>
    <p:sldId id="356" r:id="rId131"/>
    <p:sldId id="357" r:id="rId132"/>
    <p:sldId id="358" r:id="rId133"/>
    <p:sldId id="359" r:id="rId134"/>
    <p:sldId id="360" r:id="rId135"/>
    <p:sldId id="361" r:id="rId136"/>
    <p:sldId id="363" r:id="rId137"/>
    <p:sldId id="364" r:id="rId138"/>
    <p:sldId id="365" r:id="rId139"/>
    <p:sldId id="366" r:id="rId140"/>
    <p:sldId id="367" r:id="rId141"/>
    <p:sldId id="368" r:id="rId142"/>
    <p:sldId id="369" r:id="rId143"/>
    <p:sldId id="370" r:id="rId144"/>
    <p:sldId id="371" r:id="rId145"/>
    <p:sldId id="372" r:id="rId146"/>
    <p:sldId id="373" r:id="rId147"/>
    <p:sldId id="374" r:id="rId148"/>
    <p:sldId id="375" r:id="rId149"/>
    <p:sldId id="376" r:id="rId150"/>
    <p:sldId id="377" r:id="rId151"/>
    <p:sldId id="378" r:id="rId152"/>
    <p:sldId id="379" r:id="rId153"/>
    <p:sldId id="382" r:id="rId154"/>
    <p:sldId id="390" r:id="rId155"/>
    <p:sldId id="391" r:id="rId156"/>
    <p:sldId id="383" r:id="rId157"/>
    <p:sldId id="384" r:id="rId158"/>
    <p:sldId id="437" r:id="rId159"/>
    <p:sldId id="436" r:id="rId160"/>
    <p:sldId id="438" r:id="rId161"/>
    <p:sldId id="439" r:id="rId162"/>
    <p:sldId id="440" r:id="rId163"/>
    <p:sldId id="441" r:id="rId164"/>
    <p:sldId id="442" r:id="rId165"/>
    <p:sldId id="388" r:id="rId166"/>
    <p:sldId id="444" r:id="rId167"/>
    <p:sldId id="445" r:id="rId168"/>
    <p:sldId id="446" r:id="rId169"/>
    <p:sldId id="392" r:id="rId1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7284" y="684400"/>
            <a:ext cx="9890975" cy="1200329"/>
          </a:xfrm>
          <a:prstGeom prst="rect">
            <a:avLst/>
          </a:prstGeom>
        </p:spPr>
        <p:txBody>
          <a:bodyPr wrap="square">
            <a:spAutoFit/>
          </a:bodyPr>
          <a:lstStyle/>
          <a:p>
            <a:r>
              <a:rPr lang="en-US" dirty="0">
                <a:latin typeface="Times New Roman" pitchFamily="18" charset="0"/>
                <a:cs typeface="Times New Roman" pitchFamily="18" charset="0"/>
              </a:rPr>
              <a:t>The C Language is developed for creating system applications that directly interact with the hardware devices such as drivers, kernels, etc.</a:t>
            </a:r>
          </a:p>
          <a:p>
            <a:r>
              <a:rPr lang="en-US" dirty="0">
                <a:latin typeface="Times New Roman" pitchFamily="18" charset="0"/>
                <a:cs typeface="Times New Roman" pitchFamily="18" charset="0"/>
              </a:rPr>
              <a:t>C programming is considered as the base for other programming languages, that is why it is known as mother language.</a:t>
            </a:r>
          </a:p>
        </p:txBody>
      </p:sp>
      <p:sp>
        <p:nvSpPr>
          <p:cNvPr id="3" name="Rectangle 2"/>
          <p:cNvSpPr/>
          <p:nvPr/>
        </p:nvSpPr>
        <p:spPr>
          <a:xfrm>
            <a:off x="1777283" y="2551837"/>
            <a:ext cx="9890975" cy="1754326"/>
          </a:xfrm>
          <a:prstGeom prst="rect">
            <a:avLst/>
          </a:prstGeom>
        </p:spPr>
        <p:txBody>
          <a:bodyPr wrap="square">
            <a:spAutoFit/>
          </a:bodyPr>
          <a:lstStyle/>
          <a:p>
            <a:r>
              <a:rPr lang="en-US" dirty="0"/>
              <a:t>It can be defined by the following ways:</a:t>
            </a:r>
          </a:p>
          <a:p>
            <a:pPr marL="342900" indent="-342900">
              <a:buFont typeface="+mj-lt"/>
              <a:buAutoNum type="arabicPeriod"/>
            </a:pPr>
            <a:r>
              <a:rPr lang="en-US" dirty="0"/>
              <a:t>Mother language</a:t>
            </a:r>
          </a:p>
          <a:p>
            <a:pPr marL="342900" indent="-342900">
              <a:buFont typeface="+mj-lt"/>
              <a:buAutoNum type="arabicPeriod"/>
            </a:pPr>
            <a:r>
              <a:rPr lang="en-US" dirty="0"/>
              <a:t>System programming language</a:t>
            </a:r>
          </a:p>
          <a:p>
            <a:pPr marL="342900" indent="-342900">
              <a:buFont typeface="+mj-lt"/>
              <a:buAutoNum type="arabicPeriod"/>
            </a:pPr>
            <a:r>
              <a:rPr lang="en-US" dirty="0"/>
              <a:t>Procedure-oriented programming language</a:t>
            </a:r>
          </a:p>
          <a:p>
            <a:pPr marL="342900" indent="-342900">
              <a:buFont typeface="+mj-lt"/>
              <a:buAutoNum type="arabicPeriod"/>
            </a:pPr>
            <a:r>
              <a:rPr lang="en-US" dirty="0"/>
              <a:t>Structured programming language</a:t>
            </a:r>
          </a:p>
          <a:p>
            <a:pPr marL="342900" indent="-342900">
              <a:buFont typeface="+mj-lt"/>
              <a:buAutoNum type="arabicPeriod"/>
            </a:pPr>
            <a:r>
              <a:rPr lang="en-US" dirty="0"/>
              <a:t>Mid-level programming language</a:t>
            </a:r>
          </a:p>
        </p:txBody>
      </p:sp>
    </p:spTree>
    <p:extLst>
      <p:ext uri="{BB962C8B-B14F-4D97-AF65-F5344CB8AC3E}">
        <p14:creationId xmlns:p14="http://schemas.microsoft.com/office/powerpoint/2010/main" val="353571259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6834" y="970697"/>
            <a:ext cx="9465972" cy="3416320"/>
          </a:xfrm>
          <a:prstGeom prst="rect">
            <a:avLst/>
          </a:prstGeom>
        </p:spPr>
        <p:txBody>
          <a:bodyPr wrap="square">
            <a:spAutoFit/>
          </a:bodyPr>
          <a:lstStyle/>
          <a:p>
            <a:r>
              <a:rPr lang="en-US" b="1" dirty="0"/>
              <a:t>First C Program</a:t>
            </a:r>
          </a:p>
          <a:p>
            <a:endParaRPr lang="en-US" b="1" dirty="0"/>
          </a:p>
          <a:p>
            <a:r>
              <a:rPr lang="en-US" dirty="0"/>
              <a:t>Before starting the </a:t>
            </a:r>
            <a:r>
              <a:rPr lang="en-US" dirty="0" err="1"/>
              <a:t>abcd</a:t>
            </a:r>
            <a:r>
              <a:rPr lang="en-US" dirty="0"/>
              <a:t> of C language, you need to learn how to write, compile and run the first c program.</a:t>
            </a:r>
          </a:p>
          <a:p>
            <a:r>
              <a:rPr lang="en-US" dirty="0"/>
              <a:t>To write the first c program, open the C console and write the following code:</a:t>
            </a:r>
          </a:p>
          <a:p>
            <a:endParaRPr lang="en-US" dirty="0"/>
          </a:p>
          <a:p>
            <a:endParaRPr lang="en-US" dirty="0"/>
          </a:p>
          <a:p>
            <a:r>
              <a:rPr lang="en-US" dirty="0"/>
              <a:t>#include &lt;</a:t>
            </a:r>
            <a:r>
              <a:rPr lang="en-US" dirty="0" err="1"/>
              <a:t>stdio.h</a:t>
            </a:r>
            <a:r>
              <a:rPr lang="en-US" dirty="0"/>
              <a:t>&gt;    </a:t>
            </a:r>
          </a:p>
          <a:p>
            <a:r>
              <a:rPr lang="en-US" b="1" dirty="0" err="1"/>
              <a:t>int</a:t>
            </a:r>
            <a:r>
              <a:rPr lang="en-US" dirty="0"/>
              <a:t> main(){    </a:t>
            </a:r>
          </a:p>
          <a:p>
            <a:r>
              <a:rPr lang="en-US" dirty="0" err="1"/>
              <a:t>printf</a:t>
            </a:r>
            <a:r>
              <a:rPr lang="en-US" dirty="0"/>
              <a:t>("Hello C Language");    </a:t>
            </a:r>
          </a:p>
          <a:p>
            <a:r>
              <a:rPr lang="en-US" b="1" dirty="0"/>
              <a:t>return</a:t>
            </a:r>
            <a:r>
              <a:rPr lang="en-US" dirty="0"/>
              <a:t> 0;   </a:t>
            </a:r>
          </a:p>
          <a:p>
            <a:r>
              <a:rPr lang="en-US" dirty="0"/>
              <a:t>}  </a:t>
            </a:r>
          </a:p>
        </p:txBody>
      </p:sp>
    </p:spTree>
    <p:extLst>
      <p:ext uri="{BB962C8B-B14F-4D97-AF65-F5344CB8AC3E}">
        <p14:creationId xmlns:p14="http://schemas.microsoft.com/office/powerpoint/2010/main" val="2303109660"/>
      </p:ext>
    </p:extLst>
  </p:cSld>
  <p:clrMapOvr>
    <a:masterClrMapping/>
  </p:clrMapOvr>
  <p:transition spd="slow">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785" y="932268"/>
            <a:ext cx="9083899" cy="2677656"/>
          </a:xfrm>
          <a:prstGeom prst="rect">
            <a:avLst/>
          </a:prstGeom>
        </p:spPr>
        <p:txBody>
          <a:bodyPr wrap="square">
            <a:spAutoFit/>
          </a:bodyPr>
          <a:lstStyle/>
          <a:p>
            <a:r>
              <a:rPr lang="en-US" sz="2400" dirty="0">
                <a:solidFill>
                  <a:srgbClr val="610B38"/>
                </a:solidFill>
                <a:latin typeface="erdana"/>
              </a:rPr>
              <a:t>Call by reference in C</a:t>
            </a:r>
          </a:p>
          <a:p>
            <a:pPr>
              <a:buFont typeface="Arial" panose="020B0604020202020204" pitchFamily="34" charset="0"/>
              <a:buChar char="•"/>
            </a:pPr>
            <a:r>
              <a:rPr lang="en-US" sz="2400" dirty="0">
                <a:solidFill>
                  <a:srgbClr val="000000"/>
                </a:solidFill>
                <a:latin typeface="verdana" panose="020B0604030504040204" pitchFamily="34" charset="0"/>
              </a:rPr>
              <a:t>In call by reference, the address of the variable is passed into the function call as the actual parameter.</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The value of the actual parameters can be modified by changing the formal parameters since the address of the actual parameters is passed.</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27694799"/>
      </p:ext>
    </p:extLst>
  </p:cSld>
  <p:clrMapOvr>
    <a:masterClrMapping/>
  </p:clrMapOvr>
  <p:transition spd="slow">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05342"/>
            <a:ext cx="8105104" cy="3693319"/>
          </a:xfrm>
          <a:prstGeom prst="rect">
            <a:avLst/>
          </a:prstGeom>
        </p:spPr>
        <p:txBody>
          <a:bodyPr wrap="square">
            <a:spAutoFit/>
          </a:bodyPr>
          <a:lstStyle/>
          <a:p>
            <a:r>
              <a:rPr lang="en-US" dirty="0"/>
              <a:t>#include&lt;</a:t>
            </a:r>
            <a:r>
              <a:rPr lang="en-US" dirty="0" err="1"/>
              <a:t>stdio.h</a:t>
            </a:r>
            <a:r>
              <a:rPr lang="en-US" dirty="0"/>
              <a:t>&gt;  </a:t>
            </a:r>
          </a:p>
          <a:p>
            <a:r>
              <a:rPr lang="en-US" dirty="0"/>
              <a:t>void change(</a:t>
            </a:r>
            <a:r>
              <a:rPr lang="en-US" dirty="0" err="1"/>
              <a:t>int</a:t>
            </a:r>
            <a:r>
              <a:rPr lang="en-US" dirty="0"/>
              <a:t> *</a:t>
            </a:r>
            <a:r>
              <a:rPr lang="en-US" dirty="0" err="1"/>
              <a:t>num</a:t>
            </a:r>
            <a:r>
              <a:rPr lang="en-US" dirty="0"/>
              <a:t>) {    </a:t>
            </a:r>
          </a:p>
          <a:p>
            <a:r>
              <a:rPr lang="en-US" dirty="0"/>
              <a:t>    </a:t>
            </a:r>
            <a:r>
              <a:rPr lang="en-US" dirty="0" err="1"/>
              <a:t>printf</a:t>
            </a:r>
            <a:r>
              <a:rPr lang="en-US" dirty="0"/>
              <a:t>("Before adding value inside function </a:t>
            </a:r>
            <a:r>
              <a:rPr lang="en-US" dirty="0" err="1"/>
              <a:t>num</a:t>
            </a:r>
            <a:r>
              <a:rPr lang="en-US" dirty="0"/>
              <a:t>=%d \n",*</a:t>
            </a:r>
            <a:r>
              <a:rPr lang="en-US" dirty="0" err="1"/>
              <a:t>num</a:t>
            </a:r>
            <a:r>
              <a:rPr lang="en-US" dirty="0"/>
              <a:t>);    </a:t>
            </a:r>
          </a:p>
          <a:p>
            <a:r>
              <a:rPr lang="en-US" dirty="0"/>
              <a:t>    (*</a:t>
            </a:r>
            <a:r>
              <a:rPr lang="en-US" dirty="0" err="1"/>
              <a:t>num</a:t>
            </a:r>
            <a:r>
              <a:rPr lang="en-US" dirty="0"/>
              <a:t>) += 100;    </a:t>
            </a:r>
          </a:p>
          <a:p>
            <a:r>
              <a:rPr lang="en-US" dirty="0"/>
              <a:t>    </a:t>
            </a:r>
            <a:r>
              <a:rPr lang="en-US" dirty="0" err="1"/>
              <a:t>printf</a:t>
            </a:r>
            <a:r>
              <a:rPr lang="en-US" dirty="0"/>
              <a:t>("After adding value inside function </a:t>
            </a:r>
            <a:r>
              <a:rPr lang="en-US" dirty="0" err="1"/>
              <a:t>num</a:t>
            </a:r>
            <a:r>
              <a:rPr lang="en-US" dirty="0"/>
              <a:t>=%d \n", *</a:t>
            </a:r>
            <a:r>
              <a:rPr lang="en-US" dirty="0" err="1"/>
              <a:t>num</a:t>
            </a:r>
            <a:r>
              <a:rPr lang="en-US" dirty="0"/>
              <a:t>);    </a:t>
            </a:r>
          </a:p>
          <a:p>
            <a:r>
              <a:rPr lang="en-US" dirty="0"/>
              <a:t>}      </a:t>
            </a:r>
          </a:p>
          <a:p>
            <a:r>
              <a:rPr lang="en-US" dirty="0"/>
              <a:t>int main() {    </a:t>
            </a:r>
          </a:p>
          <a:p>
            <a:r>
              <a:rPr lang="en-US" dirty="0"/>
              <a:t>    int x=100;    </a:t>
            </a:r>
          </a:p>
          <a:p>
            <a:r>
              <a:rPr lang="en-US" dirty="0"/>
              <a:t>    </a:t>
            </a:r>
            <a:r>
              <a:rPr lang="en-US" dirty="0" err="1"/>
              <a:t>printf</a:t>
            </a:r>
            <a:r>
              <a:rPr lang="en-US" dirty="0"/>
              <a:t>("Before function call x=%d \n", x);    </a:t>
            </a:r>
          </a:p>
          <a:p>
            <a:r>
              <a:rPr lang="en-US" dirty="0"/>
              <a:t>    change(&amp;x);//passing reference in function    </a:t>
            </a:r>
          </a:p>
          <a:p>
            <a:r>
              <a:rPr lang="en-US" dirty="0"/>
              <a:t>    </a:t>
            </a:r>
            <a:r>
              <a:rPr lang="en-US" dirty="0" err="1"/>
              <a:t>printf</a:t>
            </a:r>
            <a:r>
              <a:rPr lang="en-US" dirty="0"/>
              <a:t>("After function call x=%d \n", x);    </a:t>
            </a:r>
          </a:p>
          <a:p>
            <a:r>
              <a:rPr lang="en-US" dirty="0"/>
              <a:t>return 0;  </a:t>
            </a:r>
          </a:p>
          <a:p>
            <a:r>
              <a:rPr lang="en-US" dirty="0"/>
              <a:t>}</a:t>
            </a:r>
          </a:p>
        </p:txBody>
      </p:sp>
    </p:spTree>
    <p:extLst>
      <p:ext uri="{BB962C8B-B14F-4D97-AF65-F5344CB8AC3E}">
        <p14:creationId xmlns:p14="http://schemas.microsoft.com/office/powerpoint/2010/main" val="2316838060"/>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5726" y="204920"/>
            <a:ext cx="5823069" cy="369332"/>
          </a:xfrm>
          <a:prstGeom prst="rect">
            <a:avLst/>
          </a:prstGeom>
        </p:spPr>
        <p:txBody>
          <a:bodyPr wrap="none">
            <a:spAutoFit/>
          </a:bodyPr>
          <a:lstStyle/>
          <a:p>
            <a:r>
              <a:rPr lang="en-US" dirty="0">
                <a:solidFill>
                  <a:srgbClr val="610B38"/>
                </a:solidFill>
                <a:latin typeface="erdana"/>
              </a:rPr>
              <a:t>Difference between call by value and call by reference</a:t>
            </a:r>
            <a:endParaRPr lang="en-US" b="0" i="0" dirty="0">
              <a:solidFill>
                <a:srgbClr val="610B38"/>
              </a:solidFill>
              <a:effectLst/>
              <a:latin typeface="erdana"/>
            </a:endParaRPr>
          </a:p>
        </p:txBody>
      </p:sp>
      <p:graphicFrame>
        <p:nvGraphicFramePr>
          <p:cNvPr id="5" name="Table 4"/>
          <p:cNvGraphicFramePr>
            <a:graphicFrameLocks noGrp="1"/>
          </p:cNvGraphicFramePr>
          <p:nvPr>
            <p:extLst>
              <p:ext uri="{D42A27DB-BD31-4B8C-83A1-F6EECF244321}">
                <p14:modId xmlns:p14="http://schemas.microsoft.com/office/powerpoint/2010/main" val="2636483983"/>
              </p:ext>
            </p:extLst>
          </p:nvPr>
        </p:nvGraphicFramePr>
        <p:xfrm>
          <a:off x="2299117" y="1013138"/>
          <a:ext cx="9253232" cy="3940470"/>
        </p:xfrm>
        <a:graphic>
          <a:graphicData uri="http://schemas.openxmlformats.org/drawingml/2006/table">
            <a:tbl>
              <a:tblPr/>
              <a:tblGrid>
                <a:gridCol w="482720">
                  <a:extLst>
                    <a:ext uri="{9D8B030D-6E8A-4147-A177-3AD203B41FA5}">
                      <a16:colId xmlns:a16="http://schemas.microsoft.com/office/drawing/2014/main" val="20000"/>
                    </a:ext>
                  </a:extLst>
                </a:gridCol>
                <a:gridCol w="4417453">
                  <a:extLst>
                    <a:ext uri="{9D8B030D-6E8A-4147-A177-3AD203B41FA5}">
                      <a16:colId xmlns:a16="http://schemas.microsoft.com/office/drawing/2014/main" val="20001"/>
                    </a:ext>
                  </a:extLst>
                </a:gridCol>
                <a:gridCol w="4353059">
                  <a:extLst>
                    <a:ext uri="{9D8B030D-6E8A-4147-A177-3AD203B41FA5}">
                      <a16:colId xmlns:a16="http://schemas.microsoft.com/office/drawing/2014/main" val="20002"/>
                    </a:ext>
                  </a:extLst>
                </a:gridCol>
              </a:tblGrid>
              <a:tr h="347546">
                <a:tc>
                  <a:txBody>
                    <a:bodyPr/>
                    <a:lstStyle/>
                    <a:p>
                      <a:pPr algn="l" fontAlgn="t"/>
                      <a:r>
                        <a:rPr lang="en-US" sz="1600" dirty="0">
                          <a:solidFill>
                            <a:srgbClr val="000000"/>
                          </a:solidFill>
                          <a:effectLst/>
                          <a:latin typeface="times new roman" panose="02020603050405020304" pitchFamily="18" charset="0"/>
                        </a:rPr>
                        <a:t>No.</a:t>
                      </a:r>
                    </a:p>
                  </a:txBody>
                  <a:tcPr marL="78988" marR="78988" marT="78988" marB="78988">
                    <a:lnL w="9525" cap="flat" cmpd="sng" algn="ctr">
                      <a:solidFill>
                        <a:srgbClr val="30FCAE"/>
                      </a:solidFill>
                      <a:prstDash val="solid"/>
                      <a:round/>
                      <a:headEnd type="none" w="med" len="med"/>
                      <a:tailEnd type="none" w="med" len="med"/>
                    </a:lnL>
                    <a:lnR w="9525" cap="flat" cmpd="sng" algn="ctr">
                      <a:solidFill>
                        <a:srgbClr val="30FCAE"/>
                      </a:solidFill>
                      <a:prstDash val="solid"/>
                      <a:round/>
                      <a:headEnd type="none" w="med" len="med"/>
                      <a:tailEnd type="none" w="med" len="med"/>
                    </a:lnR>
                    <a:lnT w="9525" cap="flat" cmpd="sng" algn="ctr">
                      <a:solidFill>
                        <a:srgbClr val="30FC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Call by value</a:t>
                      </a:r>
                    </a:p>
                  </a:txBody>
                  <a:tcPr marL="78988" marR="78988" marT="78988" marB="78988">
                    <a:lnL w="9525" cap="flat" cmpd="sng" algn="ctr">
                      <a:solidFill>
                        <a:srgbClr val="30FCAE"/>
                      </a:solidFill>
                      <a:prstDash val="solid"/>
                      <a:round/>
                      <a:headEnd type="none" w="med" len="med"/>
                      <a:tailEnd type="none" w="med" len="med"/>
                    </a:lnL>
                    <a:lnR w="9525" cap="flat" cmpd="sng" algn="ctr">
                      <a:solidFill>
                        <a:srgbClr val="30FCAE"/>
                      </a:solidFill>
                      <a:prstDash val="solid"/>
                      <a:round/>
                      <a:headEnd type="none" w="med" len="med"/>
                      <a:tailEnd type="none" w="med" len="med"/>
                    </a:lnR>
                    <a:lnT w="9525" cap="flat" cmpd="sng" algn="ctr">
                      <a:solidFill>
                        <a:srgbClr val="30FC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Call by reference</a:t>
                      </a:r>
                    </a:p>
                  </a:txBody>
                  <a:tcPr marL="78988" marR="78988" marT="78988" marB="78988">
                    <a:lnL w="9525" cap="flat" cmpd="sng" algn="ctr">
                      <a:solidFill>
                        <a:srgbClr val="30FCAE"/>
                      </a:solidFill>
                      <a:prstDash val="solid"/>
                      <a:round/>
                      <a:headEnd type="none" w="med" len="med"/>
                      <a:tailEnd type="none" w="med" len="med"/>
                    </a:lnL>
                    <a:lnR w="9525" cap="flat" cmpd="sng" algn="ctr">
                      <a:solidFill>
                        <a:srgbClr val="30FCAE"/>
                      </a:solidFill>
                      <a:prstDash val="solid"/>
                      <a:round/>
                      <a:headEnd type="none" w="med" len="med"/>
                      <a:tailEnd type="none" w="med" len="med"/>
                    </a:lnR>
                    <a:lnT w="9525" cap="flat" cmpd="sng" algn="ctr">
                      <a:solidFill>
                        <a:srgbClr val="30FC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4029">
                <a:tc>
                  <a:txBody>
                    <a:bodyPr/>
                    <a:lstStyle/>
                    <a:p>
                      <a:pPr algn="l" fontAlgn="t"/>
                      <a:r>
                        <a:rPr lang="en-US" sz="1600">
                          <a:solidFill>
                            <a:srgbClr val="000000"/>
                          </a:solidFill>
                          <a:effectLst/>
                          <a:latin typeface="verdana" panose="020B0604030504040204" pitchFamily="34" charset="0"/>
                        </a:rPr>
                        <a:t>1</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A copy of the value is passed into the function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An address of value is passed into the function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811454">
                <a:tc>
                  <a:txBody>
                    <a:bodyPr/>
                    <a:lstStyle/>
                    <a:p>
                      <a:pPr algn="l" fontAlgn="t"/>
                      <a:r>
                        <a:rPr lang="en-US" sz="1600">
                          <a:solidFill>
                            <a:srgbClr val="000000"/>
                          </a:solidFill>
                          <a:effectLst/>
                          <a:latin typeface="verdana" panose="020B0604030504040204" pitchFamily="34" charset="0"/>
                        </a:rPr>
                        <a:t>2</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Changes made inside the function is limited to the function only. The values of the actual parameters do not change by changing the formal parameters.</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Changes made inside the function validate outside of the function also. The values of the actual parameters do change by changing the formal parameters.</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53171">
                <a:tc>
                  <a:txBody>
                    <a:bodyPr/>
                    <a:lstStyle/>
                    <a:p>
                      <a:pPr algn="l" fontAlgn="t"/>
                      <a:r>
                        <a:rPr lang="en-US" sz="1600">
                          <a:solidFill>
                            <a:srgbClr val="000000"/>
                          </a:solidFill>
                          <a:effectLst/>
                          <a:latin typeface="verdana" panose="020B0604030504040204" pitchFamily="34" charset="0"/>
                        </a:rPr>
                        <a:t>3</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Actual and formal arguments are created at the different memory location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Actual and formal arguments are created at the same memory location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0267581"/>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0117" y="397896"/>
            <a:ext cx="8195257" cy="1200329"/>
          </a:xfrm>
          <a:prstGeom prst="rect">
            <a:avLst/>
          </a:prstGeom>
        </p:spPr>
        <p:txBody>
          <a:bodyPr wrap="square">
            <a:spAutoFit/>
          </a:bodyPr>
          <a:lstStyle/>
          <a:p>
            <a:r>
              <a:rPr lang="en-US" dirty="0">
                <a:solidFill>
                  <a:srgbClr val="610B38"/>
                </a:solidFill>
                <a:latin typeface="erdana"/>
              </a:rPr>
              <a:t>Recursion in C</a:t>
            </a:r>
          </a:p>
          <a:p>
            <a:r>
              <a:rPr lang="en-US" dirty="0">
                <a:solidFill>
                  <a:srgbClr val="000000"/>
                </a:solidFill>
                <a:latin typeface="verdana" panose="020B0604030504040204" pitchFamily="34" charset="0"/>
              </a:rPr>
              <a:t>Recursion is the process which comes into existence when a function calls a copy of itself to work on a smaller problem. Any function which calls itself is called recursive function</a:t>
            </a:r>
            <a:endParaRPr lang="en-US" b="0" i="0" dirty="0">
              <a:solidFill>
                <a:srgbClr val="000000"/>
              </a:solidFill>
              <a:effectLst/>
              <a:latin typeface="verdana" panose="020B0604030504040204" pitchFamily="34" charset="0"/>
            </a:endParaRPr>
          </a:p>
        </p:txBody>
      </p:sp>
      <p:sp>
        <p:nvSpPr>
          <p:cNvPr id="3" name="Rectangle 2"/>
          <p:cNvSpPr/>
          <p:nvPr/>
        </p:nvSpPr>
        <p:spPr>
          <a:xfrm>
            <a:off x="2610116" y="1763057"/>
            <a:ext cx="8195257" cy="1200329"/>
          </a:xfrm>
          <a:prstGeom prst="rect">
            <a:avLst/>
          </a:prstGeom>
        </p:spPr>
        <p:txBody>
          <a:bodyPr wrap="square">
            <a:spAutoFit/>
          </a:bodyPr>
          <a:lstStyle/>
          <a:p>
            <a:r>
              <a:rPr lang="en-US" dirty="0">
                <a:solidFill>
                  <a:srgbClr val="000000"/>
                </a:solidFill>
                <a:latin typeface="verdana" panose="020B0604030504040204" pitchFamily="34" charset="0"/>
              </a:rPr>
              <a:t>Recursion cannot be applied to all the problem, but it is more useful for the tasks that can be defined in terms of similar subtasks. For Example, recursion may be applied to sorting, searching, and traversal problems.</a:t>
            </a:r>
            <a:endParaRPr lang="en-US" dirty="0"/>
          </a:p>
        </p:txBody>
      </p:sp>
    </p:spTree>
    <p:extLst>
      <p:ext uri="{BB962C8B-B14F-4D97-AF65-F5344CB8AC3E}">
        <p14:creationId xmlns:p14="http://schemas.microsoft.com/office/powerpoint/2010/main" val="2227400634"/>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3504" y="117693"/>
            <a:ext cx="9268496" cy="6740307"/>
          </a:xfrm>
          <a:prstGeom prst="rect">
            <a:avLst/>
          </a:prstGeom>
        </p:spPr>
        <p:txBody>
          <a:bodyPr wrap="square">
            <a:spAutoFit/>
          </a:bodyPr>
          <a:lstStyle/>
          <a:p>
            <a:r>
              <a:rPr lang="en-US" dirty="0"/>
              <a:t>#include &lt;</a:t>
            </a:r>
            <a:r>
              <a:rPr lang="en-US" dirty="0" err="1"/>
              <a:t>stdio.h</a:t>
            </a:r>
            <a:r>
              <a:rPr lang="en-US" dirty="0"/>
              <a:t>&gt;  </a:t>
            </a:r>
          </a:p>
          <a:p>
            <a:r>
              <a:rPr lang="en-US" dirty="0"/>
              <a:t>int fact (int);  </a:t>
            </a:r>
          </a:p>
          <a:p>
            <a:r>
              <a:rPr lang="en-US" dirty="0"/>
              <a:t>int main()  </a:t>
            </a:r>
          </a:p>
          <a:p>
            <a:r>
              <a:rPr lang="en-US" dirty="0"/>
              <a:t>{  </a:t>
            </a:r>
          </a:p>
          <a:p>
            <a:r>
              <a:rPr lang="en-US" dirty="0"/>
              <a:t>    int </a:t>
            </a:r>
            <a:r>
              <a:rPr lang="en-US" dirty="0" err="1"/>
              <a:t>n,f</a:t>
            </a:r>
            <a:r>
              <a:rPr lang="en-US" dirty="0"/>
              <a:t>;  </a:t>
            </a:r>
          </a:p>
          <a:p>
            <a:r>
              <a:rPr lang="en-US" dirty="0"/>
              <a:t>    </a:t>
            </a:r>
            <a:r>
              <a:rPr lang="en-US" dirty="0" err="1"/>
              <a:t>printf</a:t>
            </a:r>
            <a:r>
              <a:rPr lang="en-US" dirty="0"/>
              <a:t>("Enter the number whose factorial you want to calculate?");  </a:t>
            </a:r>
          </a:p>
          <a:p>
            <a:r>
              <a:rPr lang="en-US" dirty="0"/>
              <a:t>    </a:t>
            </a:r>
            <a:r>
              <a:rPr lang="en-US" dirty="0" err="1"/>
              <a:t>scanf</a:t>
            </a:r>
            <a:r>
              <a:rPr lang="en-US" dirty="0"/>
              <a:t>("%</a:t>
            </a:r>
            <a:r>
              <a:rPr lang="en-US" dirty="0" err="1"/>
              <a:t>d",&amp;n</a:t>
            </a:r>
            <a:r>
              <a:rPr lang="en-US" dirty="0"/>
              <a:t>);  </a:t>
            </a:r>
          </a:p>
          <a:p>
            <a:r>
              <a:rPr lang="en-US" dirty="0"/>
              <a:t>    f = fact(n);  </a:t>
            </a:r>
          </a:p>
          <a:p>
            <a:r>
              <a:rPr lang="en-US" dirty="0"/>
              <a:t>    </a:t>
            </a:r>
            <a:r>
              <a:rPr lang="en-US" dirty="0" err="1"/>
              <a:t>printf</a:t>
            </a:r>
            <a:r>
              <a:rPr lang="en-US" dirty="0"/>
              <a:t>("factorial = %</a:t>
            </a:r>
            <a:r>
              <a:rPr lang="en-US" dirty="0" err="1"/>
              <a:t>d",f</a:t>
            </a:r>
            <a:r>
              <a:rPr lang="en-US" dirty="0"/>
              <a:t>);  </a:t>
            </a:r>
          </a:p>
          <a:p>
            <a:r>
              <a:rPr lang="en-US" dirty="0"/>
              <a:t>}  </a:t>
            </a:r>
          </a:p>
          <a:p>
            <a:r>
              <a:rPr lang="en-US" dirty="0"/>
              <a:t>int fact(int n)  </a:t>
            </a:r>
          </a:p>
          <a:p>
            <a:r>
              <a:rPr lang="en-US" dirty="0"/>
              <a:t>{  </a:t>
            </a:r>
          </a:p>
          <a:p>
            <a:r>
              <a:rPr lang="en-US" dirty="0"/>
              <a:t>    if (n==0)  </a:t>
            </a:r>
          </a:p>
          <a:p>
            <a:r>
              <a:rPr lang="en-US" dirty="0"/>
              <a:t>    {  </a:t>
            </a:r>
          </a:p>
          <a:p>
            <a:r>
              <a:rPr lang="en-US" dirty="0"/>
              <a:t>        return 0;  </a:t>
            </a:r>
          </a:p>
          <a:p>
            <a:r>
              <a:rPr lang="en-US" dirty="0"/>
              <a:t>    }  </a:t>
            </a:r>
          </a:p>
          <a:p>
            <a:r>
              <a:rPr lang="en-US" dirty="0"/>
              <a:t>    else if ( n == 1)  </a:t>
            </a:r>
          </a:p>
          <a:p>
            <a:r>
              <a:rPr lang="en-US" dirty="0"/>
              <a:t>    {  </a:t>
            </a:r>
          </a:p>
          <a:p>
            <a:r>
              <a:rPr lang="en-US" dirty="0"/>
              <a:t>        return 1;  </a:t>
            </a:r>
          </a:p>
          <a:p>
            <a:r>
              <a:rPr lang="en-US" dirty="0"/>
              <a:t>    }  </a:t>
            </a:r>
          </a:p>
          <a:p>
            <a:r>
              <a:rPr lang="en-US" dirty="0"/>
              <a:t>    else   </a:t>
            </a:r>
          </a:p>
          <a:p>
            <a:r>
              <a:rPr lang="en-US" dirty="0"/>
              <a:t>    {  </a:t>
            </a:r>
          </a:p>
          <a:p>
            <a:r>
              <a:rPr lang="en-US" dirty="0"/>
              <a:t>        return n*fact(n-1);  </a:t>
            </a:r>
          </a:p>
          <a:p>
            <a:r>
              <a:rPr lang="en-US" dirty="0"/>
              <a:t>    }  }</a:t>
            </a:r>
          </a:p>
        </p:txBody>
      </p:sp>
    </p:spTree>
    <p:extLst>
      <p:ext uri="{BB962C8B-B14F-4D97-AF65-F5344CB8AC3E}">
        <p14:creationId xmlns:p14="http://schemas.microsoft.com/office/powerpoint/2010/main" val="1657389493"/>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8105104" cy="2677656"/>
          </a:xfrm>
          <a:prstGeom prst="rect">
            <a:avLst/>
          </a:prstGeom>
        </p:spPr>
        <p:txBody>
          <a:bodyPr wrap="square">
            <a:spAutoFit/>
          </a:bodyPr>
          <a:lstStyle/>
          <a:p>
            <a:r>
              <a:rPr lang="en-US" sz="2400" dirty="0">
                <a:solidFill>
                  <a:srgbClr val="610B38"/>
                </a:solidFill>
                <a:latin typeface="erdana"/>
              </a:rPr>
              <a:t>Recursive Function</a:t>
            </a:r>
          </a:p>
          <a:p>
            <a:r>
              <a:rPr lang="en-US" sz="2400" dirty="0">
                <a:solidFill>
                  <a:srgbClr val="000000"/>
                </a:solidFill>
                <a:latin typeface="verdana" panose="020B0604030504040204" pitchFamily="34" charset="0"/>
              </a:rPr>
              <a:t>A recursive function performs the tasks by dividing it into the subtasks. There is a termination condition defined in the function which is satisfied by some specific subtask. After this, the recursion stops and the final result is returned from the function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52205586"/>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0119" y="808990"/>
            <a:ext cx="8362682" cy="5632311"/>
          </a:xfrm>
          <a:prstGeom prst="rect">
            <a:avLst/>
          </a:prstGeom>
        </p:spPr>
        <p:txBody>
          <a:bodyPr wrap="square">
            <a:spAutoFit/>
          </a:bodyPr>
          <a:lstStyle/>
          <a:p>
            <a:r>
              <a:rPr lang="en-US" dirty="0"/>
              <a:t>#include&lt;</a:t>
            </a:r>
            <a:r>
              <a:rPr lang="en-US" dirty="0" err="1"/>
              <a:t>stdio.h</a:t>
            </a:r>
            <a:r>
              <a:rPr lang="en-US" dirty="0"/>
              <a:t>&gt;    </a:t>
            </a:r>
          </a:p>
          <a:p>
            <a:r>
              <a:rPr lang="en-US" dirty="0"/>
              <a:t>void </a:t>
            </a:r>
            <a:r>
              <a:rPr lang="en-US" dirty="0" err="1"/>
              <a:t>printFibonacci</a:t>
            </a:r>
            <a:r>
              <a:rPr lang="en-US" dirty="0"/>
              <a:t>(</a:t>
            </a:r>
            <a:r>
              <a:rPr lang="en-US" dirty="0" err="1"/>
              <a:t>int</a:t>
            </a:r>
            <a:r>
              <a:rPr lang="en-US" dirty="0"/>
              <a:t> n){    </a:t>
            </a:r>
          </a:p>
          <a:p>
            <a:r>
              <a:rPr lang="en-US" dirty="0"/>
              <a:t>    static int n1=0,n2=1,n3;    </a:t>
            </a:r>
          </a:p>
          <a:p>
            <a:r>
              <a:rPr lang="en-US" dirty="0"/>
              <a:t>    if(n&gt;0){    </a:t>
            </a:r>
          </a:p>
          <a:p>
            <a:r>
              <a:rPr lang="en-US" dirty="0"/>
              <a:t>         n3 = n1 + n2;    </a:t>
            </a:r>
          </a:p>
          <a:p>
            <a:r>
              <a:rPr lang="en-US" dirty="0"/>
              <a:t>         n1 = n2;    </a:t>
            </a:r>
          </a:p>
          <a:p>
            <a:r>
              <a:rPr lang="en-US" dirty="0"/>
              <a:t>         n2 = n3;    </a:t>
            </a:r>
          </a:p>
          <a:p>
            <a:r>
              <a:rPr lang="en-US" dirty="0"/>
              <a:t>         </a:t>
            </a:r>
            <a:r>
              <a:rPr lang="en-US" dirty="0" err="1"/>
              <a:t>printf</a:t>
            </a:r>
            <a:r>
              <a:rPr lang="en-US" dirty="0"/>
              <a:t>("%d ",n3);    </a:t>
            </a:r>
          </a:p>
          <a:p>
            <a:r>
              <a:rPr lang="en-US" dirty="0"/>
              <a:t>         </a:t>
            </a:r>
            <a:r>
              <a:rPr lang="en-US" dirty="0" err="1"/>
              <a:t>printFibonacci</a:t>
            </a:r>
            <a:r>
              <a:rPr lang="en-US" dirty="0"/>
              <a:t>(n-1);    </a:t>
            </a:r>
          </a:p>
          <a:p>
            <a:r>
              <a:rPr lang="en-US" dirty="0"/>
              <a:t>    }    </a:t>
            </a:r>
          </a:p>
          <a:p>
            <a:r>
              <a:rPr lang="en-US" dirty="0"/>
              <a:t>}    </a:t>
            </a:r>
          </a:p>
          <a:p>
            <a:r>
              <a:rPr lang="en-US" dirty="0"/>
              <a:t>int main(){    </a:t>
            </a:r>
          </a:p>
          <a:p>
            <a:r>
              <a:rPr lang="en-US" dirty="0"/>
              <a:t>    int n;    </a:t>
            </a:r>
          </a:p>
          <a:p>
            <a:r>
              <a:rPr lang="en-US" dirty="0"/>
              <a:t>    </a:t>
            </a:r>
            <a:r>
              <a:rPr lang="en-US" dirty="0" err="1"/>
              <a:t>printf</a:t>
            </a:r>
            <a:r>
              <a:rPr lang="en-US" dirty="0"/>
              <a:t>("Enter the number of elements: ");    </a:t>
            </a:r>
          </a:p>
          <a:p>
            <a:r>
              <a:rPr lang="en-US" dirty="0"/>
              <a:t>    </a:t>
            </a:r>
            <a:r>
              <a:rPr lang="en-US" dirty="0" err="1"/>
              <a:t>scanf</a:t>
            </a:r>
            <a:r>
              <a:rPr lang="en-US" dirty="0"/>
              <a:t>("%</a:t>
            </a:r>
            <a:r>
              <a:rPr lang="en-US" dirty="0" err="1"/>
              <a:t>d",&amp;n</a:t>
            </a:r>
            <a:r>
              <a:rPr lang="en-US" dirty="0"/>
              <a:t>);    </a:t>
            </a:r>
          </a:p>
          <a:p>
            <a:r>
              <a:rPr lang="en-US" dirty="0"/>
              <a:t>    </a:t>
            </a:r>
            <a:r>
              <a:rPr lang="en-US" dirty="0" err="1"/>
              <a:t>printf</a:t>
            </a:r>
            <a:r>
              <a:rPr lang="en-US" dirty="0"/>
              <a:t>("Fibonacci Series: ");    </a:t>
            </a:r>
          </a:p>
          <a:p>
            <a:r>
              <a:rPr lang="en-US" dirty="0"/>
              <a:t>    </a:t>
            </a:r>
            <a:r>
              <a:rPr lang="en-US" dirty="0" err="1"/>
              <a:t>printf</a:t>
            </a:r>
            <a:r>
              <a:rPr lang="en-US" dirty="0"/>
              <a:t>("%d %d ",0,1);    </a:t>
            </a:r>
          </a:p>
          <a:p>
            <a:r>
              <a:rPr lang="en-US" dirty="0"/>
              <a:t>    </a:t>
            </a:r>
            <a:r>
              <a:rPr lang="en-US" dirty="0" err="1"/>
              <a:t>printFibonacci</a:t>
            </a:r>
            <a:r>
              <a:rPr lang="en-US" dirty="0"/>
              <a:t>(n-2);//n-2 because 2 numbers are already printed    </a:t>
            </a:r>
          </a:p>
          <a:p>
            <a:r>
              <a:rPr lang="en-US" dirty="0"/>
              <a:t>  return 0;  </a:t>
            </a:r>
          </a:p>
          <a:p>
            <a:r>
              <a:rPr lang="en-US" dirty="0"/>
              <a:t> } </a:t>
            </a:r>
          </a:p>
        </p:txBody>
      </p:sp>
    </p:spTree>
    <p:extLst>
      <p:ext uri="{BB962C8B-B14F-4D97-AF65-F5344CB8AC3E}">
        <p14:creationId xmlns:p14="http://schemas.microsoft.com/office/powerpoint/2010/main" val="230721852"/>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4513" y="326961"/>
            <a:ext cx="9161172" cy="1631216"/>
          </a:xfrm>
          <a:prstGeom prst="rect">
            <a:avLst/>
          </a:prstGeom>
        </p:spPr>
        <p:txBody>
          <a:bodyPr wrap="square">
            <a:spAutoFit/>
          </a:bodyPr>
          <a:lstStyle/>
          <a:p>
            <a:r>
              <a:rPr lang="en-US" sz="2000" dirty="0">
                <a:latin typeface="erdana"/>
              </a:rPr>
              <a:t>C </a:t>
            </a:r>
            <a:r>
              <a:rPr lang="en-US" sz="2000" b="1" dirty="0">
                <a:latin typeface="erdana"/>
              </a:rPr>
              <a:t>Array</a:t>
            </a:r>
          </a:p>
          <a:p>
            <a:r>
              <a:rPr lang="en-US" sz="2000" dirty="0">
                <a:latin typeface="verdana" panose="020B0604030504040204" pitchFamily="34" charset="0"/>
              </a:rPr>
              <a:t>An array is defined as the collection of similar type of data items stored at contiguous memory locations. Arrays are the derived data type in C programming language which can store the primitive type of data such as int, char, double, float, etc.</a:t>
            </a:r>
            <a:endParaRPr lang="en-US" sz="2000" b="0" i="0" dirty="0">
              <a:effectLst/>
              <a:latin typeface="verdana" panose="020B0604030504040204" pitchFamily="34" charset="0"/>
            </a:endParaRPr>
          </a:p>
        </p:txBody>
      </p:sp>
      <p:sp>
        <p:nvSpPr>
          <p:cNvPr id="3" name="Rectangle 2"/>
          <p:cNvSpPr/>
          <p:nvPr/>
        </p:nvSpPr>
        <p:spPr>
          <a:xfrm>
            <a:off x="2674513" y="2593435"/>
            <a:ext cx="9161172" cy="3785652"/>
          </a:xfrm>
          <a:prstGeom prst="rect">
            <a:avLst/>
          </a:prstGeom>
        </p:spPr>
        <p:txBody>
          <a:bodyPr wrap="square">
            <a:spAutoFit/>
          </a:bodyPr>
          <a:lstStyle/>
          <a:p>
            <a:r>
              <a:rPr lang="en-US" sz="2000" b="1" dirty="0">
                <a:latin typeface="erdana"/>
              </a:rPr>
              <a:t>Properties of Array</a:t>
            </a:r>
          </a:p>
          <a:p>
            <a:r>
              <a:rPr lang="en-US" sz="2000" dirty="0">
                <a:latin typeface="verdana" panose="020B0604030504040204" pitchFamily="34" charset="0"/>
              </a:rPr>
              <a:t>The array contains the following properties.</a:t>
            </a:r>
          </a:p>
          <a:p>
            <a:endParaRPr lang="en-US" sz="2000" dirty="0">
              <a:latin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rPr>
              <a:t>Each element of an array is of same data type and carries the same size, i.e., int = 4 bytes.</a:t>
            </a:r>
          </a:p>
          <a:p>
            <a:pPr>
              <a:buFont typeface="Arial" panose="020B0604020202020204" pitchFamily="34" charset="0"/>
              <a:buChar char="•"/>
            </a:pPr>
            <a:endParaRPr lang="en-US" sz="2000" dirty="0">
              <a:latin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rPr>
              <a:t>Elements of the array are stored at contiguous memory locations where the first element is stored at the smallest memory location.</a:t>
            </a:r>
          </a:p>
          <a:p>
            <a:pPr>
              <a:buFont typeface="Arial" panose="020B0604020202020204" pitchFamily="34" charset="0"/>
              <a:buChar char="•"/>
            </a:pPr>
            <a:endParaRPr lang="en-US" sz="2000" dirty="0">
              <a:latin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rPr>
              <a:t>Elements of the array can be randomly accessed since we can calculate the address of each element of the array with the given base address and the size of the data element.</a:t>
            </a:r>
            <a:endParaRPr lang="en-US" sz="2000" b="0" dirty="0">
              <a:effectLst/>
              <a:latin typeface="verdana" panose="020B0604030504040204" pitchFamily="34" charset="0"/>
            </a:endParaRPr>
          </a:p>
        </p:txBody>
      </p:sp>
    </p:spTree>
    <p:extLst>
      <p:ext uri="{BB962C8B-B14F-4D97-AF65-F5344CB8AC3E}">
        <p14:creationId xmlns:p14="http://schemas.microsoft.com/office/powerpoint/2010/main" val="1198515717"/>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0" y="835573"/>
            <a:ext cx="9225567" cy="4154984"/>
          </a:xfrm>
          <a:prstGeom prst="rect">
            <a:avLst/>
          </a:prstGeom>
        </p:spPr>
        <p:txBody>
          <a:bodyPr wrap="square">
            <a:spAutoFit/>
          </a:bodyPr>
          <a:lstStyle/>
          <a:p>
            <a:r>
              <a:rPr lang="en-US" sz="2400" dirty="0">
                <a:latin typeface="erdana"/>
              </a:rPr>
              <a:t>Advantage of C Array</a:t>
            </a:r>
          </a:p>
          <a:p>
            <a:pPr marL="457200" indent="-457200">
              <a:buAutoNum type="arabicParenR"/>
            </a:pPr>
            <a:r>
              <a:rPr lang="en-US" sz="2400" b="1" dirty="0">
                <a:latin typeface="verdana" panose="020B0604030504040204" pitchFamily="34" charset="0"/>
              </a:rPr>
              <a:t>Code Optimization</a:t>
            </a:r>
            <a:r>
              <a:rPr lang="en-US" sz="2400" dirty="0">
                <a:latin typeface="verdana" panose="020B0604030504040204" pitchFamily="34" charset="0"/>
              </a:rPr>
              <a:t>: Less code to the access the data.</a:t>
            </a:r>
          </a:p>
          <a:p>
            <a:pPr marL="457200" indent="-457200">
              <a:buAutoNum type="arabicParenR"/>
            </a:pPr>
            <a:endParaRPr lang="en-US" sz="2400" dirty="0">
              <a:latin typeface="verdana" panose="020B0604030504040204" pitchFamily="34" charset="0"/>
            </a:endParaRPr>
          </a:p>
          <a:p>
            <a:r>
              <a:rPr lang="en-US" sz="2400" b="1" dirty="0">
                <a:latin typeface="verdana" panose="020B0604030504040204" pitchFamily="34" charset="0"/>
              </a:rPr>
              <a:t>2) Ease of traversing</a:t>
            </a:r>
            <a:r>
              <a:rPr lang="en-US" sz="2400" dirty="0">
                <a:latin typeface="verdana" panose="020B0604030504040204" pitchFamily="34" charset="0"/>
              </a:rPr>
              <a:t>: By using the for loop, we can retrieve the elements of an array easily.</a:t>
            </a:r>
          </a:p>
          <a:p>
            <a:endParaRPr lang="en-US" sz="2400" dirty="0">
              <a:latin typeface="verdana" panose="020B0604030504040204" pitchFamily="34" charset="0"/>
            </a:endParaRPr>
          </a:p>
          <a:p>
            <a:r>
              <a:rPr lang="en-US" sz="2400" b="1" dirty="0">
                <a:latin typeface="verdana" panose="020B0604030504040204" pitchFamily="34" charset="0"/>
              </a:rPr>
              <a:t>3) Ease of sorting</a:t>
            </a:r>
            <a:r>
              <a:rPr lang="en-US" sz="2400" dirty="0">
                <a:latin typeface="verdana" panose="020B0604030504040204" pitchFamily="34" charset="0"/>
              </a:rPr>
              <a:t>: To sort the elements of the array, we need a few lines of code only.</a:t>
            </a:r>
          </a:p>
          <a:p>
            <a:endParaRPr lang="en-US" sz="2400" dirty="0">
              <a:latin typeface="verdana" panose="020B0604030504040204" pitchFamily="34" charset="0"/>
            </a:endParaRPr>
          </a:p>
          <a:p>
            <a:r>
              <a:rPr lang="en-US" sz="2400" b="1" dirty="0">
                <a:latin typeface="verdana" panose="020B0604030504040204" pitchFamily="34" charset="0"/>
              </a:rPr>
              <a:t>4) Random Access</a:t>
            </a:r>
            <a:r>
              <a:rPr lang="en-US" sz="2400" dirty="0">
                <a:latin typeface="verdana" panose="020B0604030504040204" pitchFamily="34" charset="0"/>
              </a:rPr>
              <a:t>: We can access any element randomly using the array.</a:t>
            </a:r>
            <a:endParaRPr lang="en-US" sz="2400" b="0" i="0" dirty="0">
              <a:effectLst/>
              <a:latin typeface="verdana" panose="020B0604030504040204" pitchFamily="34" charset="0"/>
            </a:endParaRPr>
          </a:p>
        </p:txBody>
      </p:sp>
    </p:spTree>
    <p:extLst>
      <p:ext uri="{BB962C8B-B14F-4D97-AF65-F5344CB8AC3E}">
        <p14:creationId xmlns:p14="http://schemas.microsoft.com/office/powerpoint/2010/main" val="1693765437"/>
      </p:ext>
    </p:extLst>
  </p:cSld>
  <p:clrMapOvr>
    <a:masterClrMapping/>
  </p:clrMapOvr>
  <p:transition spd="slow">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876" y="639427"/>
            <a:ext cx="8813442" cy="1323439"/>
          </a:xfrm>
          <a:prstGeom prst="rect">
            <a:avLst/>
          </a:prstGeom>
        </p:spPr>
        <p:txBody>
          <a:bodyPr wrap="square">
            <a:spAutoFit/>
          </a:bodyPr>
          <a:lstStyle/>
          <a:p>
            <a:r>
              <a:rPr lang="en-US" sz="2000" b="1" dirty="0">
                <a:latin typeface="erdana"/>
              </a:rPr>
              <a:t>Disadvantage of C Array</a:t>
            </a:r>
          </a:p>
          <a:p>
            <a:endParaRPr lang="en-US" sz="2000" b="1" dirty="0">
              <a:latin typeface="erdana"/>
            </a:endParaRPr>
          </a:p>
          <a:p>
            <a:r>
              <a:rPr lang="en-US" sz="2000" b="1" dirty="0">
                <a:solidFill>
                  <a:srgbClr val="000000"/>
                </a:solidFill>
                <a:latin typeface="verdana" panose="020B0604030504040204" pitchFamily="34" charset="0"/>
              </a:rPr>
              <a:t>1) Fixed Size</a:t>
            </a:r>
            <a:r>
              <a:rPr lang="en-US" sz="2000" dirty="0">
                <a:solidFill>
                  <a:srgbClr val="000000"/>
                </a:solidFill>
                <a:latin typeface="verdana" panose="020B0604030504040204" pitchFamily="34" charset="0"/>
              </a:rPr>
              <a:t>: Whatever size, we define at the time of declaration of the array, we can't exceed the limit. So, it doesn't grow the size</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635876" y="2996055"/>
            <a:ext cx="8813442" cy="2862322"/>
          </a:xfrm>
          <a:prstGeom prst="rect">
            <a:avLst/>
          </a:prstGeom>
        </p:spPr>
        <p:txBody>
          <a:bodyPr wrap="square">
            <a:spAutoFit/>
          </a:bodyPr>
          <a:lstStyle/>
          <a:p>
            <a:r>
              <a:rPr lang="en-US" sz="2000" b="1" dirty="0">
                <a:latin typeface="erdana"/>
              </a:rPr>
              <a:t>Declaration of C Array</a:t>
            </a:r>
          </a:p>
          <a:p>
            <a:r>
              <a:rPr lang="en-US" sz="2000" dirty="0">
                <a:solidFill>
                  <a:srgbClr val="000000"/>
                </a:solidFill>
                <a:latin typeface="verdana" panose="020B0604030504040204" pitchFamily="34" charset="0"/>
              </a:rPr>
              <a:t>We can declare an array in the c language in the following way.</a:t>
            </a:r>
          </a:p>
          <a:p>
            <a:endParaRPr lang="en-US" sz="2000" dirty="0">
              <a:solidFill>
                <a:srgbClr val="000000"/>
              </a:solidFill>
              <a:latin typeface="verdana" panose="020B0604030504040204" pitchFamily="34" charset="0"/>
            </a:endParaRPr>
          </a:p>
          <a:p>
            <a:pPr>
              <a:buFont typeface="+mj-lt"/>
              <a:buAutoNum type="arabicPeriod"/>
            </a:pPr>
            <a:r>
              <a:rPr lang="en-US" sz="2000" dirty="0">
                <a:solidFill>
                  <a:srgbClr val="000000"/>
                </a:solidFill>
                <a:latin typeface="verdana" panose="020B0604030504040204" pitchFamily="34" charset="0"/>
              </a:rPr>
              <a:t>data_type </a:t>
            </a:r>
            <a:r>
              <a:rPr lang="en-US" sz="2000" dirty="0" err="1">
                <a:solidFill>
                  <a:srgbClr val="000000"/>
                </a:solidFill>
                <a:latin typeface="verdana" panose="020B0604030504040204" pitchFamily="34" charset="0"/>
              </a:rPr>
              <a:t>array_name</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array_size</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Now, let us see the example to declare the array.</a:t>
            </a:r>
          </a:p>
          <a:p>
            <a:endParaRPr lang="en-US" sz="2000" dirty="0">
              <a:solidFill>
                <a:srgbClr val="000000"/>
              </a:solidFill>
              <a:latin typeface="verdana" panose="020B0604030504040204" pitchFamily="34" charset="0"/>
            </a:endParaRPr>
          </a:p>
          <a:p>
            <a:pPr>
              <a:buFont typeface="+mj-lt"/>
              <a:buAutoNum type="arabicPeriod"/>
            </a:pPr>
            <a:r>
              <a:rPr lang="en-US" sz="2000" b="1" dirty="0">
                <a:solidFill>
                  <a:srgbClr val="2E8B57"/>
                </a:solidFill>
                <a:latin typeface="verdana" panose="020B0604030504040204" pitchFamily="34" charset="0"/>
              </a:rPr>
              <a:t>int</a:t>
            </a:r>
            <a:r>
              <a:rPr lang="en-US" sz="2000" dirty="0">
                <a:solidFill>
                  <a:srgbClr val="000000"/>
                </a:solidFill>
                <a:latin typeface="verdana" panose="020B0604030504040204" pitchFamily="34" charset="0"/>
              </a:rPr>
              <a:t> marks[5];  </a:t>
            </a:r>
          </a:p>
          <a:p>
            <a:r>
              <a:rPr lang="en-US" sz="2000" dirty="0">
                <a:solidFill>
                  <a:srgbClr val="000000"/>
                </a:solidFill>
                <a:latin typeface="verdana" panose="020B0604030504040204" pitchFamily="34" charset="0"/>
              </a:rPr>
              <a:t>Here, int is the </a:t>
            </a:r>
            <a:r>
              <a:rPr lang="en-US" sz="2000" i="1" dirty="0">
                <a:solidFill>
                  <a:srgbClr val="000000"/>
                </a:solidFill>
                <a:latin typeface="verdana" panose="020B0604030504040204" pitchFamily="34" charset="0"/>
              </a:rPr>
              <a:t>data_type</a:t>
            </a:r>
            <a:r>
              <a:rPr lang="en-US" sz="2000" dirty="0">
                <a:solidFill>
                  <a:srgbClr val="000000"/>
                </a:solidFill>
                <a:latin typeface="verdana" panose="020B0604030504040204" pitchFamily="34" charset="0"/>
              </a:rPr>
              <a:t>, marks are the </a:t>
            </a:r>
            <a:r>
              <a:rPr lang="en-US" sz="2000" i="1" dirty="0">
                <a:solidFill>
                  <a:srgbClr val="000000"/>
                </a:solidFill>
                <a:latin typeface="verdana" panose="020B0604030504040204" pitchFamily="34" charset="0"/>
              </a:rPr>
              <a:t>array_name</a:t>
            </a:r>
            <a:r>
              <a:rPr lang="en-US" sz="2000" dirty="0">
                <a:solidFill>
                  <a:srgbClr val="000000"/>
                </a:solidFill>
                <a:latin typeface="verdana" panose="020B0604030504040204" pitchFamily="34" charset="0"/>
              </a:rPr>
              <a:t>, and 5 is the </a:t>
            </a:r>
            <a:r>
              <a:rPr lang="en-US" sz="2000" i="1" dirty="0" err="1">
                <a:solidFill>
                  <a:srgbClr val="000000"/>
                </a:solidFill>
                <a:latin typeface="verdana" panose="020B0604030504040204" pitchFamily="34" charset="0"/>
              </a:rPr>
              <a:t>array_size</a:t>
            </a:r>
            <a:r>
              <a:rPr lang="en-US" sz="2000" dirty="0">
                <a:solidFill>
                  <a:srgbClr val="000000"/>
                </a:solidFill>
                <a:latin typeface="verdana" panose="020B0604030504040204" pitchFamily="34"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3550439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997839"/>
            <a:ext cx="8800563" cy="2585323"/>
          </a:xfrm>
          <a:prstGeom prst="rect">
            <a:avLst/>
          </a:prstGeom>
        </p:spPr>
        <p:txBody>
          <a:bodyPr wrap="square">
            <a:spAutoFit/>
          </a:bodyPr>
          <a:lstStyle/>
          <a:p>
            <a:r>
              <a:rPr lang="en-US" b="1" dirty="0"/>
              <a:t>#include &lt;</a:t>
            </a:r>
            <a:r>
              <a:rPr lang="en-US" b="1" dirty="0" err="1"/>
              <a:t>stdio.h</a:t>
            </a:r>
            <a:r>
              <a:rPr lang="en-US" b="1" dirty="0"/>
              <a:t>&gt;</a:t>
            </a:r>
            <a:r>
              <a:rPr lang="en-US" dirty="0"/>
              <a:t> includes the </a:t>
            </a:r>
            <a:r>
              <a:rPr lang="en-US" b="1" dirty="0"/>
              <a:t>standard input output</a:t>
            </a:r>
            <a:r>
              <a:rPr lang="en-US" dirty="0"/>
              <a:t> library functions. The </a:t>
            </a:r>
            <a:r>
              <a:rPr lang="en-US" dirty="0" err="1"/>
              <a:t>printf</a:t>
            </a:r>
            <a:r>
              <a:rPr lang="en-US" dirty="0"/>
              <a:t>() function is defined in </a:t>
            </a:r>
            <a:r>
              <a:rPr lang="en-US" dirty="0" err="1"/>
              <a:t>stdio.h</a:t>
            </a:r>
            <a:r>
              <a:rPr lang="en-US" dirty="0"/>
              <a:t> .</a:t>
            </a:r>
          </a:p>
          <a:p>
            <a:endParaRPr lang="en-US" dirty="0"/>
          </a:p>
          <a:p>
            <a:r>
              <a:rPr lang="en-US" b="1" dirty="0" err="1"/>
              <a:t>int</a:t>
            </a:r>
            <a:r>
              <a:rPr lang="en-US" b="1" dirty="0"/>
              <a:t> main()</a:t>
            </a:r>
            <a:r>
              <a:rPr lang="en-US" dirty="0"/>
              <a:t> The </a:t>
            </a:r>
            <a:r>
              <a:rPr lang="en-US" b="1" dirty="0"/>
              <a:t>main() function is the entry point of every program</a:t>
            </a:r>
            <a:r>
              <a:rPr lang="en-US" dirty="0"/>
              <a:t> in c language.</a:t>
            </a:r>
          </a:p>
          <a:p>
            <a:endParaRPr lang="en-US" dirty="0"/>
          </a:p>
          <a:p>
            <a:r>
              <a:rPr lang="en-US" b="1" dirty="0" err="1"/>
              <a:t>printf</a:t>
            </a:r>
            <a:r>
              <a:rPr lang="en-US" b="1" dirty="0"/>
              <a:t>()</a:t>
            </a:r>
            <a:r>
              <a:rPr lang="en-US" dirty="0"/>
              <a:t> The </a:t>
            </a:r>
            <a:r>
              <a:rPr lang="en-US" dirty="0" err="1"/>
              <a:t>printf</a:t>
            </a:r>
            <a:r>
              <a:rPr lang="en-US" dirty="0"/>
              <a:t>() function is </a:t>
            </a:r>
            <a:r>
              <a:rPr lang="en-US" b="1" dirty="0"/>
              <a:t>used to print data</a:t>
            </a:r>
            <a:r>
              <a:rPr lang="en-US" dirty="0"/>
              <a:t> on the console.</a:t>
            </a:r>
          </a:p>
          <a:p>
            <a:r>
              <a:rPr lang="en-US" b="1" dirty="0"/>
              <a:t>return 0</a:t>
            </a:r>
            <a:r>
              <a:rPr lang="en-US" dirty="0"/>
              <a:t> The return 0 statement, returns execution status to the OS. The 0 value is used for successful execution and 1 for unsuccessful execution</a:t>
            </a:r>
          </a:p>
        </p:txBody>
      </p:sp>
    </p:spTree>
    <p:extLst>
      <p:ext uri="{BB962C8B-B14F-4D97-AF65-F5344CB8AC3E}">
        <p14:creationId xmlns:p14="http://schemas.microsoft.com/office/powerpoint/2010/main" val="4013739923"/>
      </p:ext>
    </p:extLst>
  </p:cSld>
  <p:clrMapOvr>
    <a:masterClrMapping/>
  </p:clrMapOvr>
  <p:transition spd="slow">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997" y="571865"/>
            <a:ext cx="8813442" cy="1015663"/>
          </a:xfrm>
          <a:prstGeom prst="rect">
            <a:avLst/>
          </a:prstGeom>
        </p:spPr>
        <p:txBody>
          <a:bodyPr wrap="square">
            <a:spAutoFit/>
          </a:bodyPr>
          <a:lstStyle/>
          <a:p>
            <a:r>
              <a:rPr lang="en-US" sz="2000" b="1" dirty="0">
                <a:latin typeface="erdana"/>
              </a:rPr>
              <a:t>Initialization of C Array</a:t>
            </a:r>
          </a:p>
          <a:p>
            <a:r>
              <a:rPr lang="en-US" sz="2000" dirty="0">
                <a:solidFill>
                  <a:srgbClr val="000000"/>
                </a:solidFill>
                <a:latin typeface="verdana" panose="020B0604030504040204" pitchFamily="34" charset="0"/>
              </a:rPr>
              <a:t>The simplest way to initialize an array is by using the index of each element</a:t>
            </a:r>
            <a:endParaRPr lang="en-US" sz="2000" b="0" i="0" dirty="0">
              <a:solidFill>
                <a:srgbClr val="000000"/>
              </a:solidFill>
              <a:effectLst/>
              <a:latin typeface="verdana" panose="020B0604030504040204" pitchFamily="34" charset="0"/>
            </a:endParaRPr>
          </a:p>
        </p:txBody>
      </p:sp>
      <p:sp>
        <p:nvSpPr>
          <p:cNvPr id="4" name="Rectangle 3"/>
          <p:cNvSpPr/>
          <p:nvPr/>
        </p:nvSpPr>
        <p:spPr>
          <a:xfrm>
            <a:off x="3048000" y="2690336"/>
            <a:ext cx="6096000" cy="1477328"/>
          </a:xfrm>
          <a:prstGeom prst="rect">
            <a:avLst/>
          </a:prstGeom>
        </p:spPr>
        <p:txBody>
          <a:bodyPr>
            <a:spAutoFit/>
          </a:bodyPr>
          <a:lstStyle/>
          <a:p>
            <a:pPr>
              <a:buFont typeface="+mj-lt"/>
              <a:buAutoNum type="arabicPeriod"/>
            </a:pPr>
            <a:r>
              <a:rPr lang="en-US" dirty="0">
                <a:solidFill>
                  <a:srgbClr val="000000"/>
                </a:solidFill>
                <a:latin typeface="verdana" panose="020B0604030504040204" pitchFamily="34" charset="0"/>
              </a:rPr>
              <a:t>marks[0]=80;</a:t>
            </a:r>
            <a:r>
              <a:rPr lang="en-US" dirty="0">
                <a:solidFill>
                  <a:srgbClr val="008200"/>
                </a:solidFill>
                <a:latin typeface="verdana" panose="020B0604030504040204" pitchFamily="34" charset="0"/>
              </a:rPr>
              <a:t>//initialization of array</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marks[1]=60;  </a:t>
            </a:r>
          </a:p>
          <a:p>
            <a:pPr>
              <a:buFont typeface="+mj-lt"/>
              <a:buAutoNum type="arabicPeriod"/>
            </a:pPr>
            <a:r>
              <a:rPr lang="en-US" dirty="0">
                <a:solidFill>
                  <a:srgbClr val="000000"/>
                </a:solidFill>
                <a:latin typeface="verdana" panose="020B0604030504040204" pitchFamily="34" charset="0"/>
              </a:rPr>
              <a:t>marks[2]=70;  </a:t>
            </a:r>
          </a:p>
          <a:p>
            <a:pPr>
              <a:buFont typeface="+mj-lt"/>
              <a:buAutoNum type="arabicPeriod"/>
            </a:pPr>
            <a:r>
              <a:rPr lang="en-US" dirty="0">
                <a:solidFill>
                  <a:srgbClr val="000000"/>
                </a:solidFill>
                <a:latin typeface="verdana" panose="020B0604030504040204" pitchFamily="34" charset="0"/>
              </a:rPr>
              <a:t>marks[3]=85;  </a:t>
            </a:r>
          </a:p>
          <a:p>
            <a:pPr>
              <a:buFont typeface="+mj-lt"/>
              <a:buAutoNum type="arabicPeriod"/>
            </a:pPr>
            <a:r>
              <a:rPr lang="en-US" dirty="0">
                <a:solidFill>
                  <a:srgbClr val="000000"/>
                </a:solidFill>
                <a:latin typeface="verdana" panose="020B0604030504040204" pitchFamily="34" charset="0"/>
              </a:rPr>
              <a:t>marks[4]=75;</a:t>
            </a:r>
            <a:endParaRPr lang="en-US" b="0" i="0" dirty="0">
              <a:solidFill>
                <a:srgbClr val="000000"/>
              </a:solidFill>
              <a:effectLst/>
              <a:latin typeface="verdana" panose="020B0604030504040204" pitchFamily="34" charset="0"/>
            </a:endParaRPr>
          </a:p>
        </p:txBody>
      </p:sp>
      <p:pic>
        <p:nvPicPr>
          <p:cNvPr id="1028" name="Picture 4" descr="initialization of array in c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996" y="4517996"/>
            <a:ext cx="7641465"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92660"/>
      </p:ext>
    </p:extLst>
  </p:cSld>
  <p:clrMapOvr>
    <a:masterClrMapping/>
  </p:clrMapOvr>
  <p:transition spd="slow">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16700"/>
            <a:ext cx="8014952" cy="5632311"/>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i=0;    </a:t>
            </a:r>
          </a:p>
          <a:p>
            <a:r>
              <a:rPr lang="en-US" sz="2400" dirty="0"/>
              <a:t>int marks[5];//declaration of array       </a:t>
            </a:r>
          </a:p>
          <a:p>
            <a:r>
              <a:rPr lang="en-US" sz="2400" dirty="0"/>
              <a:t>marks[0]=80;//initialization of array    </a:t>
            </a:r>
          </a:p>
          <a:p>
            <a:r>
              <a:rPr lang="en-US" sz="2400" dirty="0"/>
              <a:t>marks[1]=60;    </a:t>
            </a:r>
          </a:p>
          <a:p>
            <a:r>
              <a:rPr lang="en-US" sz="2400" dirty="0"/>
              <a:t>marks[2]=70;    </a:t>
            </a:r>
          </a:p>
          <a:p>
            <a:r>
              <a:rPr lang="en-US" sz="2400" dirty="0"/>
              <a:t>marks[3]=85;    </a:t>
            </a:r>
          </a:p>
          <a:p>
            <a:r>
              <a:rPr lang="en-US" sz="2400" dirty="0"/>
              <a:t>marks[4]=75;    </a:t>
            </a:r>
          </a:p>
          <a:p>
            <a:r>
              <a:rPr lang="en-US" sz="2400" dirty="0"/>
              <a:t>//traversal of array    </a:t>
            </a:r>
          </a:p>
          <a:p>
            <a:r>
              <a:rPr lang="en-US" sz="2400" dirty="0"/>
              <a:t>for(</a:t>
            </a:r>
            <a:r>
              <a:rPr lang="en-US" sz="2400" dirty="0" err="1"/>
              <a:t>i</a:t>
            </a:r>
            <a:r>
              <a:rPr lang="en-US" sz="2400" dirty="0"/>
              <a:t>=0;i&lt;5;i++){      </a:t>
            </a:r>
          </a:p>
          <a:p>
            <a:r>
              <a:rPr lang="en-US" sz="2400" dirty="0" err="1"/>
              <a:t>printf</a:t>
            </a:r>
            <a:r>
              <a:rPr lang="en-US" sz="2400" dirty="0"/>
              <a:t>("%d \</a:t>
            </a:r>
            <a:r>
              <a:rPr lang="en-US" sz="2400" dirty="0" err="1"/>
              <a:t>n",marks</a:t>
            </a:r>
            <a:r>
              <a:rPr lang="en-US" sz="2400" dirty="0"/>
              <a:t>[</a:t>
            </a:r>
            <a:r>
              <a:rPr lang="en-US" sz="2400" dirty="0" err="1"/>
              <a:t>i</a:t>
            </a:r>
            <a:r>
              <a:rPr lang="en-US" sz="2400" dirty="0"/>
              <a:t>]);    </a:t>
            </a:r>
          </a:p>
          <a:p>
            <a:r>
              <a:rPr lang="en-US" sz="2400" dirty="0"/>
              <a:t>}//end of for loop     </a:t>
            </a:r>
          </a:p>
          <a:p>
            <a:r>
              <a:rPr lang="en-US" sz="2400" dirty="0"/>
              <a:t>return 0;  </a:t>
            </a:r>
          </a:p>
          <a:p>
            <a:r>
              <a:rPr lang="en-US" sz="2400" dirty="0"/>
              <a:t>}</a:t>
            </a:r>
          </a:p>
        </p:txBody>
      </p:sp>
    </p:spTree>
    <p:extLst>
      <p:ext uri="{BB962C8B-B14F-4D97-AF65-F5344CB8AC3E}">
        <p14:creationId xmlns:p14="http://schemas.microsoft.com/office/powerpoint/2010/main" val="2098712372"/>
      </p:ext>
    </p:extLst>
  </p:cSld>
  <p:clrMapOvr>
    <a:masterClrMapping/>
  </p:clrMapOvr>
  <p:transition spd="slow">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9059" y="729374"/>
            <a:ext cx="9109656" cy="3416320"/>
          </a:xfrm>
          <a:prstGeom prst="rect">
            <a:avLst/>
          </a:prstGeom>
        </p:spPr>
        <p:txBody>
          <a:bodyPr wrap="square">
            <a:spAutoFit/>
          </a:bodyPr>
          <a:lstStyle/>
          <a:p>
            <a:r>
              <a:rPr lang="en-US" sz="2400" b="1" dirty="0">
                <a:latin typeface="erdana"/>
              </a:rPr>
              <a:t>C Array: Declaration with Initialization</a:t>
            </a:r>
          </a:p>
          <a:p>
            <a:r>
              <a:rPr lang="en-US" sz="2400" dirty="0">
                <a:solidFill>
                  <a:srgbClr val="000000"/>
                </a:solidFill>
                <a:latin typeface="verdana" panose="020B0604030504040204" pitchFamily="34" charset="0"/>
              </a:rPr>
              <a:t>We can initialize the c array at the time of declaration. Let's see the code.</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marks[5]={20,30,40,50,60};  </a:t>
            </a:r>
          </a:p>
          <a:p>
            <a:r>
              <a:rPr lang="en-US" sz="2400" dirty="0">
                <a:solidFill>
                  <a:srgbClr val="000000"/>
                </a:solidFill>
                <a:latin typeface="verdana" panose="020B0604030504040204" pitchFamily="34" charset="0"/>
              </a:rPr>
              <a:t>In such case, there is </a:t>
            </a:r>
            <a:r>
              <a:rPr lang="en-US" sz="2400" b="1" dirty="0">
                <a:solidFill>
                  <a:srgbClr val="000000"/>
                </a:solidFill>
                <a:latin typeface="verdana" panose="020B0604030504040204" pitchFamily="34" charset="0"/>
              </a:rPr>
              <a:t>no requirement to define the size</a:t>
            </a:r>
            <a:r>
              <a:rPr lang="en-US" sz="2400" dirty="0">
                <a:solidFill>
                  <a:srgbClr val="000000"/>
                </a:solidFill>
                <a:latin typeface="verdana" panose="020B0604030504040204" pitchFamily="34" charset="0"/>
              </a:rPr>
              <a:t>. So it may also be written as the following code.</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marks[]={20,30,40,50,60};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74784066"/>
      </p:ext>
    </p:extLst>
  </p:cSld>
  <p:clrMapOvr>
    <a:masterClrMapping/>
  </p:clrMapOvr>
  <p:transition spd="slow">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5" y="906304"/>
            <a:ext cx="6096000" cy="4524315"/>
          </a:xfrm>
          <a:prstGeom prst="rect">
            <a:avLst/>
          </a:prstGeom>
        </p:spPr>
        <p:txBody>
          <a:bodyPr>
            <a:spAutoFit/>
          </a:bodyPr>
          <a:lstStyle/>
          <a:p>
            <a:r>
              <a:rPr lang="en-US" sz="2400" dirty="0"/>
              <a:t>#include&lt;</a:t>
            </a:r>
            <a:r>
              <a:rPr lang="en-US" sz="2400" dirty="0" err="1"/>
              <a:t>stdio.h</a:t>
            </a:r>
            <a:r>
              <a:rPr lang="en-US" sz="2400" dirty="0"/>
              <a:t>&gt;  </a:t>
            </a:r>
          </a:p>
          <a:p>
            <a:r>
              <a:rPr lang="en-US" sz="2400" dirty="0"/>
              <a:t>int main(){      </a:t>
            </a:r>
          </a:p>
          <a:p>
            <a:r>
              <a:rPr lang="en-US" sz="2400" dirty="0"/>
              <a:t>int i=0;    </a:t>
            </a:r>
          </a:p>
          <a:p>
            <a:r>
              <a:rPr lang="en-US" sz="2400" dirty="0"/>
              <a:t>int marks[5]={20,30,40,50,60};//declaration and initialization of array    </a:t>
            </a:r>
          </a:p>
          <a:p>
            <a:r>
              <a:rPr lang="en-US" sz="2400" dirty="0"/>
              <a:t> //traversal of array    </a:t>
            </a:r>
          </a:p>
          <a:p>
            <a:r>
              <a:rPr lang="en-US" sz="2400" dirty="0"/>
              <a:t>for(</a:t>
            </a:r>
            <a:r>
              <a:rPr lang="en-US" sz="2400" dirty="0" err="1"/>
              <a:t>i</a:t>
            </a:r>
            <a:r>
              <a:rPr lang="en-US" sz="2400" dirty="0"/>
              <a:t>=0;i&lt;5;i++){      </a:t>
            </a:r>
          </a:p>
          <a:p>
            <a:r>
              <a:rPr lang="en-US" sz="2400" dirty="0" err="1"/>
              <a:t>printf</a:t>
            </a:r>
            <a:r>
              <a:rPr lang="en-US" sz="2400" dirty="0"/>
              <a:t>("%d \</a:t>
            </a:r>
            <a:r>
              <a:rPr lang="en-US" sz="2400" dirty="0" err="1"/>
              <a:t>n",marks</a:t>
            </a:r>
            <a:r>
              <a:rPr lang="en-US" sz="2400" dirty="0"/>
              <a:t>[</a:t>
            </a:r>
            <a:r>
              <a:rPr lang="en-US" sz="2400" dirty="0" err="1"/>
              <a:t>i</a:t>
            </a:r>
            <a:r>
              <a:rPr lang="en-US" sz="2400" dirty="0"/>
              <a:t>]);    </a:t>
            </a:r>
          </a:p>
          <a:p>
            <a:r>
              <a:rPr lang="en-US" sz="2400" dirty="0"/>
              <a:t>}    </a:t>
            </a:r>
          </a:p>
          <a:p>
            <a:r>
              <a:rPr lang="en-US" sz="2400" dirty="0"/>
              <a:t>return 0;  </a:t>
            </a:r>
          </a:p>
          <a:p>
            <a:r>
              <a:rPr lang="en-US" sz="2400" dirty="0"/>
              <a:t>} </a:t>
            </a:r>
          </a:p>
        </p:txBody>
      </p:sp>
    </p:spTree>
    <p:extLst>
      <p:ext uri="{BB962C8B-B14F-4D97-AF65-F5344CB8AC3E}">
        <p14:creationId xmlns:p14="http://schemas.microsoft.com/office/powerpoint/2010/main" val="2280122588"/>
      </p:ext>
    </p:extLst>
  </p:cSld>
  <p:clrMapOvr>
    <a:masterClrMapping/>
  </p:clrMapOvr>
  <p:transition spd="slow">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7346"/>
            <a:ext cx="6096000" cy="6463308"/>
          </a:xfrm>
          <a:prstGeom prst="rect">
            <a:avLst/>
          </a:prstGeom>
        </p:spPr>
        <p:txBody>
          <a:bodyPr>
            <a:spAutoFit/>
          </a:bodyPr>
          <a:lstStyle/>
          <a:p>
            <a:r>
              <a:rPr lang="en-US" dirty="0"/>
              <a:t>#include&lt;</a:t>
            </a:r>
            <a:r>
              <a:rPr lang="en-US" dirty="0" err="1"/>
              <a:t>stdio.h</a:t>
            </a:r>
            <a:r>
              <a:rPr lang="en-US" dirty="0"/>
              <a:t>&gt;    </a:t>
            </a:r>
          </a:p>
          <a:p>
            <a:r>
              <a:rPr lang="en-US" dirty="0"/>
              <a:t>int main ()    </a:t>
            </a:r>
          </a:p>
          <a:p>
            <a:r>
              <a:rPr lang="en-US" dirty="0"/>
              <a:t>{    </a:t>
            </a:r>
          </a:p>
          <a:p>
            <a:r>
              <a:rPr lang="en-US" dirty="0"/>
              <a:t>    int i, </a:t>
            </a:r>
            <a:r>
              <a:rPr lang="en-US" dirty="0" err="1"/>
              <a:t>j,temp</a:t>
            </a:r>
            <a:r>
              <a:rPr lang="en-US" dirty="0"/>
              <a:t>;     </a:t>
            </a:r>
          </a:p>
          <a:p>
            <a:r>
              <a:rPr lang="en-US" dirty="0"/>
              <a:t>    int a[10] = { 10, 9, 7, 101, 23, 44, 12, 78, 34, 23};     </a:t>
            </a:r>
          </a:p>
          <a:p>
            <a:r>
              <a:rPr lang="en-US" dirty="0"/>
              <a:t>    for(</a:t>
            </a:r>
            <a:r>
              <a:rPr lang="en-US" dirty="0" err="1"/>
              <a:t>i</a:t>
            </a:r>
            <a:r>
              <a:rPr lang="en-US" dirty="0"/>
              <a:t> = 0; </a:t>
            </a:r>
            <a:r>
              <a:rPr lang="en-US" dirty="0" err="1"/>
              <a:t>i</a:t>
            </a:r>
            <a:r>
              <a:rPr lang="en-US" dirty="0"/>
              <a:t>&lt;10; </a:t>
            </a:r>
            <a:r>
              <a:rPr lang="en-US" dirty="0" err="1"/>
              <a:t>i</a:t>
            </a:r>
            <a:r>
              <a:rPr lang="en-US" dirty="0"/>
              <a:t>++)    </a:t>
            </a:r>
          </a:p>
          <a:p>
            <a:r>
              <a:rPr lang="en-US" dirty="0"/>
              <a:t>    {    </a:t>
            </a:r>
          </a:p>
          <a:p>
            <a:r>
              <a:rPr lang="en-US" dirty="0"/>
              <a:t>        for(j = i+1; j&lt;10; j++)    </a:t>
            </a:r>
          </a:p>
          <a:p>
            <a:r>
              <a:rPr lang="en-US" dirty="0"/>
              <a:t>        {    </a:t>
            </a:r>
          </a:p>
          <a:p>
            <a:r>
              <a:rPr lang="en-US" dirty="0"/>
              <a:t>            if(a[j] &gt; a[</a:t>
            </a:r>
            <a:r>
              <a:rPr lang="en-US" dirty="0" err="1"/>
              <a:t>i</a:t>
            </a:r>
            <a:r>
              <a:rPr lang="en-US" dirty="0"/>
              <a:t>])    </a:t>
            </a:r>
          </a:p>
          <a:p>
            <a:r>
              <a:rPr lang="en-US" dirty="0"/>
              <a:t>            {    </a:t>
            </a:r>
          </a:p>
          <a:p>
            <a:r>
              <a:rPr lang="en-US" dirty="0"/>
              <a:t>                temp = a[</a:t>
            </a:r>
            <a:r>
              <a:rPr lang="en-US" dirty="0" err="1"/>
              <a:t>i</a:t>
            </a:r>
            <a:r>
              <a:rPr lang="en-US" dirty="0"/>
              <a:t>];    </a:t>
            </a:r>
          </a:p>
          <a:p>
            <a:r>
              <a:rPr lang="en-US" dirty="0"/>
              <a:t>                a[</a:t>
            </a:r>
            <a:r>
              <a:rPr lang="en-US" dirty="0" err="1"/>
              <a:t>i</a:t>
            </a:r>
            <a:r>
              <a:rPr lang="en-US" dirty="0"/>
              <a:t>] = a[j];    </a:t>
            </a:r>
          </a:p>
          <a:p>
            <a:r>
              <a:rPr lang="en-US" dirty="0"/>
              <a:t>                a[j] = temp;     </a:t>
            </a:r>
          </a:p>
          <a:p>
            <a:r>
              <a:rPr lang="en-US" dirty="0"/>
              <a:t>            }     </a:t>
            </a:r>
          </a:p>
          <a:p>
            <a:r>
              <a:rPr lang="en-US" dirty="0"/>
              <a:t>        }     </a:t>
            </a:r>
          </a:p>
          <a:p>
            <a:r>
              <a:rPr lang="en-US" dirty="0"/>
              <a:t>    }     </a:t>
            </a:r>
          </a:p>
          <a:p>
            <a:r>
              <a:rPr lang="en-US" dirty="0"/>
              <a:t>    </a:t>
            </a:r>
            <a:r>
              <a:rPr lang="en-US" dirty="0" err="1"/>
              <a:t>printf</a:t>
            </a:r>
            <a:r>
              <a:rPr lang="en-US" dirty="0"/>
              <a:t>("Printing Sorted Element List ...\n");    </a:t>
            </a:r>
          </a:p>
          <a:p>
            <a:r>
              <a:rPr lang="en-US" dirty="0"/>
              <a:t>    for(</a:t>
            </a:r>
            <a:r>
              <a:rPr lang="en-US" dirty="0" err="1"/>
              <a:t>i</a:t>
            </a:r>
            <a:r>
              <a:rPr lang="en-US" dirty="0"/>
              <a:t> = 0; </a:t>
            </a:r>
            <a:r>
              <a:rPr lang="en-US" dirty="0" err="1"/>
              <a:t>i</a:t>
            </a:r>
            <a:r>
              <a:rPr lang="en-US" dirty="0"/>
              <a:t>&lt;10; </a:t>
            </a:r>
            <a:r>
              <a:rPr lang="en-US" dirty="0" err="1"/>
              <a:t>i</a:t>
            </a:r>
            <a:r>
              <a:rPr lang="en-US" dirty="0"/>
              <a:t>++)    </a:t>
            </a:r>
          </a:p>
          <a:p>
            <a:r>
              <a:rPr lang="en-US" dirty="0"/>
              <a:t>    {    </a:t>
            </a:r>
          </a:p>
          <a:p>
            <a:r>
              <a:rPr lang="en-US" dirty="0"/>
              <a:t>        </a:t>
            </a:r>
            <a:r>
              <a:rPr lang="en-US" dirty="0" err="1"/>
              <a:t>printf</a:t>
            </a:r>
            <a:r>
              <a:rPr lang="en-US" dirty="0"/>
              <a:t>("%d\</a:t>
            </a:r>
            <a:r>
              <a:rPr lang="en-US" dirty="0" err="1"/>
              <a:t>n",a</a:t>
            </a:r>
            <a:r>
              <a:rPr lang="en-US" dirty="0"/>
              <a:t>[</a:t>
            </a:r>
            <a:r>
              <a:rPr lang="en-US" dirty="0" err="1"/>
              <a:t>i</a:t>
            </a:r>
            <a:r>
              <a:rPr lang="en-US" dirty="0"/>
              <a:t>]);    </a:t>
            </a:r>
          </a:p>
          <a:p>
            <a:r>
              <a:rPr lang="en-US" dirty="0"/>
              <a:t>    }    </a:t>
            </a:r>
          </a:p>
          <a:p>
            <a:r>
              <a:rPr lang="en-US" dirty="0"/>
              <a:t>}</a:t>
            </a:r>
          </a:p>
        </p:txBody>
      </p:sp>
    </p:spTree>
    <p:extLst>
      <p:ext uri="{BB962C8B-B14F-4D97-AF65-F5344CB8AC3E}">
        <p14:creationId xmlns:p14="http://schemas.microsoft.com/office/powerpoint/2010/main" val="2532424347"/>
      </p:ext>
    </p:extLst>
  </p:cSld>
  <p:clrMapOvr>
    <a:masterClrMapping/>
  </p:clrMapOvr>
  <p:transition spd="slow">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b="1" dirty="0">
                <a:latin typeface="erdana"/>
              </a:rPr>
              <a:t>Program to print the largest and second largest element of the array.</a:t>
            </a:r>
            <a:endParaRPr lang="en-US" b="1" i="0" dirty="0">
              <a:effectLst/>
              <a:latin typeface="erdana"/>
            </a:endParaRPr>
          </a:p>
        </p:txBody>
      </p:sp>
    </p:spTree>
    <p:extLst>
      <p:ext uri="{BB962C8B-B14F-4D97-AF65-F5344CB8AC3E}">
        <p14:creationId xmlns:p14="http://schemas.microsoft.com/office/powerpoint/2010/main" val="95550603"/>
      </p:ext>
    </p:extLst>
  </p:cSld>
  <p:clrMapOvr>
    <a:masterClrMapping/>
  </p:clrMapOvr>
  <p:transition spd="slow">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664" y="700448"/>
            <a:ext cx="9096778" cy="2308324"/>
          </a:xfrm>
          <a:prstGeom prst="rect">
            <a:avLst/>
          </a:prstGeom>
        </p:spPr>
        <p:txBody>
          <a:bodyPr wrap="square">
            <a:spAutoFit/>
          </a:bodyPr>
          <a:lstStyle/>
          <a:p>
            <a:r>
              <a:rPr lang="en-US" sz="2400" b="1" dirty="0">
                <a:latin typeface="erdana"/>
              </a:rPr>
              <a:t>Two Dimensional Array in C</a:t>
            </a:r>
          </a:p>
          <a:p>
            <a:r>
              <a:rPr lang="en-US" sz="2400" dirty="0">
                <a:solidFill>
                  <a:srgbClr val="000000"/>
                </a:solidFill>
                <a:latin typeface="verdana" panose="020B0604030504040204" pitchFamily="34" charset="0"/>
              </a:rPr>
              <a:t>The two-dimensional array can be defined as an array of arrays. The 2D array is organized as matrices which can be represented as the collection of rows and columns. However, 2D arrays are created to implement a relational database lookalike data structure. </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764663" y="3186070"/>
            <a:ext cx="9199809" cy="3046988"/>
          </a:xfrm>
          <a:prstGeom prst="rect">
            <a:avLst/>
          </a:prstGeom>
        </p:spPr>
        <p:txBody>
          <a:bodyPr wrap="square">
            <a:spAutoFit/>
          </a:bodyPr>
          <a:lstStyle/>
          <a:p>
            <a:r>
              <a:rPr lang="en-US" sz="2400" b="1" dirty="0">
                <a:latin typeface="erdana"/>
              </a:rPr>
              <a:t>Declaration of two dimensional Array in C</a:t>
            </a:r>
          </a:p>
          <a:p>
            <a:r>
              <a:rPr lang="en-US" sz="2400" dirty="0">
                <a:solidFill>
                  <a:srgbClr val="000000"/>
                </a:solidFill>
                <a:latin typeface="verdana" panose="020B0604030504040204" pitchFamily="34" charset="0"/>
              </a:rPr>
              <a:t>The syntax to declare the 2D array is given below.</a:t>
            </a:r>
          </a:p>
          <a:p>
            <a:pPr>
              <a:buFont typeface="+mj-lt"/>
              <a:buAutoNum type="arabicPeriod"/>
            </a:pPr>
            <a:r>
              <a:rPr lang="en-US" sz="2400" dirty="0">
                <a:solidFill>
                  <a:srgbClr val="000000"/>
                </a:solidFill>
                <a:latin typeface="verdana" panose="020B0604030504040204" pitchFamily="34" charset="0"/>
              </a:rPr>
              <a:t>data_type array_name[rows][columns];  </a:t>
            </a:r>
          </a:p>
          <a:p>
            <a:r>
              <a:rPr lang="en-US" sz="2400" dirty="0">
                <a:solidFill>
                  <a:srgbClr val="000000"/>
                </a:solidFill>
                <a:latin typeface="verdana" panose="020B0604030504040204" pitchFamily="34" charset="0"/>
              </a:rPr>
              <a:t>Consider the following example.</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twodimen[4][3];  </a:t>
            </a:r>
          </a:p>
          <a:p>
            <a:r>
              <a:rPr lang="en-US" sz="2400" dirty="0">
                <a:solidFill>
                  <a:srgbClr val="000000"/>
                </a:solidFill>
                <a:latin typeface="verdana" panose="020B0604030504040204" pitchFamily="34" charset="0"/>
              </a:rPr>
              <a:t>Here, 4 is the number of rows, and 3 is the number of columns.</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40249843"/>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0004" y="320830"/>
            <a:ext cx="4607543" cy="400110"/>
          </a:xfrm>
          <a:prstGeom prst="rect">
            <a:avLst/>
          </a:prstGeom>
        </p:spPr>
        <p:txBody>
          <a:bodyPr wrap="none">
            <a:spAutoFit/>
          </a:bodyPr>
          <a:lstStyle/>
          <a:p>
            <a:r>
              <a:rPr lang="en-US" sz="2000" b="1" dirty="0">
                <a:latin typeface="erdana"/>
              </a:rPr>
              <a:t>Two-dimensional array example in C</a:t>
            </a:r>
            <a:endParaRPr lang="en-US" sz="2000" b="1" i="0" dirty="0">
              <a:effectLst/>
              <a:latin typeface="erdana"/>
            </a:endParaRPr>
          </a:p>
        </p:txBody>
      </p:sp>
      <p:sp>
        <p:nvSpPr>
          <p:cNvPr id="3" name="Rectangle 2"/>
          <p:cNvSpPr/>
          <p:nvPr/>
        </p:nvSpPr>
        <p:spPr>
          <a:xfrm>
            <a:off x="3048000" y="1720840"/>
            <a:ext cx="6096000" cy="3416320"/>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i=0,j=0;    </a:t>
            </a:r>
          </a:p>
          <a:p>
            <a:r>
              <a:rPr lang="en-US" dirty="0"/>
              <a:t>int </a:t>
            </a:r>
            <a:r>
              <a:rPr lang="en-US" dirty="0" err="1"/>
              <a:t>arr</a:t>
            </a:r>
            <a:r>
              <a:rPr lang="en-US" dirty="0"/>
              <a:t>[4][3]={{1,2,3},{2,3,4},{3,4,5},{4,5,6}};     </a:t>
            </a:r>
          </a:p>
          <a:p>
            <a:r>
              <a:rPr lang="en-US" dirty="0"/>
              <a:t>//traversing 2D array    </a:t>
            </a:r>
          </a:p>
          <a:p>
            <a:r>
              <a:rPr lang="en-US" dirty="0"/>
              <a:t>for(</a:t>
            </a:r>
            <a:r>
              <a:rPr lang="en-US" dirty="0" err="1"/>
              <a:t>i</a:t>
            </a:r>
            <a:r>
              <a:rPr lang="en-US" dirty="0"/>
              <a:t>=0;i&lt;4;i++){    </a:t>
            </a:r>
          </a:p>
          <a:p>
            <a:r>
              <a:rPr lang="en-US" dirty="0"/>
              <a:t> for(j=0;j&lt;3;j++){    </a:t>
            </a:r>
          </a:p>
          <a:p>
            <a:r>
              <a:rPr lang="en-US" dirty="0"/>
              <a:t>   </a:t>
            </a:r>
            <a:r>
              <a:rPr lang="en-US" dirty="0" err="1"/>
              <a:t>printf</a:t>
            </a:r>
            <a:r>
              <a:rPr lang="en-US" dirty="0"/>
              <a:t>("</a:t>
            </a:r>
            <a:r>
              <a:rPr lang="en-US" dirty="0" err="1"/>
              <a:t>arr</a:t>
            </a:r>
            <a:r>
              <a:rPr lang="en-US" dirty="0"/>
              <a:t>[%d] [%d] = %d \n",</a:t>
            </a:r>
            <a:r>
              <a:rPr lang="en-US" dirty="0" err="1"/>
              <a:t>i,j,arr</a:t>
            </a:r>
            <a:r>
              <a:rPr lang="en-US" dirty="0"/>
              <a:t>[</a:t>
            </a:r>
            <a:r>
              <a:rPr lang="en-US" dirty="0" err="1"/>
              <a:t>i</a:t>
            </a:r>
            <a:r>
              <a:rPr lang="en-US" dirty="0"/>
              <a:t>][j]);    </a:t>
            </a:r>
          </a:p>
          <a:p>
            <a:r>
              <a:rPr lang="en-US" dirty="0"/>
              <a:t> }//end of j    </a:t>
            </a:r>
          </a:p>
          <a:p>
            <a:r>
              <a:rPr lang="en-US" dirty="0"/>
              <a:t>}//end of </a:t>
            </a:r>
            <a:r>
              <a:rPr lang="en-US" dirty="0" err="1"/>
              <a:t>i</a:t>
            </a:r>
            <a:r>
              <a:rPr lang="en-US" dirty="0"/>
              <a:t>    </a:t>
            </a:r>
          </a:p>
          <a:p>
            <a:r>
              <a:rPr lang="en-US" dirty="0"/>
              <a:t>return 0;  </a:t>
            </a:r>
          </a:p>
          <a:p>
            <a:r>
              <a:rPr lang="en-US" dirty="0"/>
              <a:t>} </a:t>
            </a:r>
          </a:p>
        </p:txBody>
      </p:sp>
    </p:spTree>
    <p:extLst>
      <p:ext uri="{BB962C8B-B14F-4D97-AF65-F5344CB8AC3E}">
        <p14:creationId xmlns:p14="http://schemas.microsoft.com/office/powerpoint/2010/main" val="701695614"/>
      </p:ext>
    </p:extLst>
  </p:cSld>
  <p:clrMapOvr>
    <a:masterClrMapping/>
  </p:clrMapOvr>
  <p:transition spd="slow">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25" y="198048"/>
            <a:ext cx="2648482" cy="400110"/>
          </a:xfrm>
          <a:prstGeom prst="rect">
            <a:avLst/>
          </a:prstGeom>
        </p:spPr>
        <p:txBody>
          <a:bodyPr wrap="none">
            <a:spAutoFit/>
          </a:bodyPr>
          <a:lstStyle/>
          <a:p>
            <a:r>
              <a:rPr lang="en-US" sz="2000" b="1" dirty="0">
                <a:latin typeface="erdana"/>
              </a:rPr>
              <a:t>C 2D array example:</a:t>
            </a:r>
            <a:endParaRPr lang="en-US" sz="2000" b="1" i="0" dirty="0">
              <a:effectLst/>
              <a:latin typeface="erdana"/>
            </a:endParaRPr>
          </a:p>
        </p:txBody>
      </p:sp>
      <p:sp>
        <p:nvSpPr>
          <p:cNvPr id="3" name="Rectangle 2"/>
          <p:cNvSpPr/>
          <p:nvPr/>
        </p:nvSpPr>
        <p:spPr>
          <a:xfrm>
            <a:off x="4692203" y="468227"/>
            <a:ext cx="6096000" cy="6186309"/>
          </a:xfrm>
          <a:prstGeom prst="rect">
            <a:avLst/>
          </a:prstGeom>
        </p:spPr>
        <p:txBody>
          <a:bodyPr>
            <a:spAutoFit/>
          </a:bodyPr>
          <a:lstStyle/>
          <a:p>
            <a:r>
              <a:rPr lang="en-US" dirty="0"/>
              <a:t>#include &lt;</a:t>
            </a:r>
            <a:r>
              <a:rPr lang="en-US" dirty="0" err="1"/>
              <a:t>stdio.h</a:t>
            </a:r>
            <a:r>
              <a:rPr lang="en-US" dirty="0"/>
              <a:t>&gt;    </a:t>
            </a:r>
          </a:p>
          <a:p>
            <a:r>
              <a:rPr lang="en-US" dirty="0"/>
              <a:t>int main ()    </a:t>
            </a:r>
          </a:p>
          <a:p>
            <a:r>
              <a:rPr lang="en-US" dirty="0"/>
              <a:t>{    </a:t>
            </a:r>
          </a:p>
          <a:p>
            <a:r>
              <a:rPr lang="en-US" dirty="0"/>
              <a:t>    int </a:t>
            </a:r>
            <a:r>
              <a:rPr lang="en-US" dirty="0" err="1"/>
              <a:t>arr</a:t>
            </a:r>
            <a:r>
              <a:rPr lang="en-US" dirty="0"/>
              <a:t>[3][3],</a:t>
            </a:r>
            <a:r>
              <a:rPr lang="en-US" dirty="0" err="1"/>
              <a:t>i,j</a:t>
            </a:r>
            <a:r>
              <a:rPr lang="en-US" dirty="0"/>
              <a:t>;     </a:t>
            </a:r>
          </a:p>
          <a:p>
            <a:r>
              <a:rPr lang="en-US" dirty="0"/>
              <a:t>    for (</a:t>
            </a:r>
            <a:r>
              <a:rPr lang="en-US" dirty="0" err="1"/>
              <a:t>i</a:t>
            </a:r>
            <a:r>
              <a:rPr lang="en-US" dirty="0"/>
              <a:t>=0;i&lt;3;i++)    </a:t>
            </a:r>
          </a:p>
          <a:p>
            <a:r>
              <a:rPr lang="en-US" dirty="0"/>
              <a:t>    {    </a:t>
            </a:r>
          </a:p>
          <a:p>
            <a:r>
              <a:rPr lang="en-US" dirty="0"/>
              <a:t>        for (j=0;j&lt;3;j++)    </a:t>
            </a:r>
          </a:p>
          <a:p>
            <a:r>
              <a:rPr lang="en-US" dirty="0"/>
              <a:t>        {    </a:t>
            </a:r>
          </a:p>
          <a:p>
            <a:r>
              <a:rPr lang="en-US" dirty="0"/>
              <a:t>            </a:t>
            </a:r>
            <a:r>
              <a:rPr lang="en-US" dirty="0" err="1"/>
              <a:t>printf</a:t>
            </a:r>
            <a:r>
              <a:rPr lang="en-US" dirty="0"/>
              <a:t>("Enter a[%d][%d]: ",</a:t>
            </a:r>
            <a:r>
              <a:rPr lang="en-US" dirty="0" err="1"/>
              <a:t>i,j</a:t>
            </a:r>
            <a:r>
              <a:rPr lang="en-US" dirty="0"/>
              <a:t>);                </a:t>
            </a:r>
          </a:p>
          <a:p>
            <a:r>
              <a:rPr lang="en-US" dirty="0"/>
              <a:t>            </a:t>
            </a:r>
            <a:r>
              <a:rPr lang="en-US" dirty="0" err="1"/>
              <a:t>scanf</a:t>
            </a:r>
            <a:r>
              <a:rPr lang="en-US" dirty="0"/>
              <a:t>("%d",&amp;</a:t>
            </a:r>
            <a:r>
              <a:rPr lang="en-US" dirty="0" err="1"/>
              <a:t>arr</a:t>
            </a:r>
            <a:r>
              <a:rPr lang="en-US" dirty="0"/>
              <a:t>[</a:t>
            </a:r>
            <a:r>
              <a:rPr lang="en-US" dirty="0" err="1"/>
              <a:t>i</a:t>
            </a:r>
            <a:r>
              <a:rPr lang="en-US" dirty="0"/>
              <a:t>][j]);    </a:t>
            </a:r>
          </a:p>
          <a:p>
            <a:r>
              <a:rPr lang="en-US" dirty="0"/>
              <a:t>        }    </a:t>
            </a:r>
          </a:p>
          <a:p>
            <a:r>
              <a:rPr lang="en-US" dirty="0"/>
              <a:t>    }    </a:t>
            </a:r>
          </a:p>
          <a:p>
            <a:r>
              <a:rPr lang="en-US" dirty="0"/>
              <a:t>    </a:t>
            </a:r>
            <a:r>
              <a:rPr lang="en-US" dirty="0" err="1"/>
              <a:t>printf</a:t>
            </a:r>
            <a:r>
              <a:rPr lang="en-US" dirty="0"/>
              <a:t>("\n printing the elements ....\n");     </a:t>
            </a:r>
          </a:p>
          <a:p>
            <a:r>
              <a:rPr lang="en-US" dirty="0"/>
              <a:t>    for(</a:t>
            </a:r>
            <a:r>
              <a:rPr lang="en-US" dirty="0" err="1"/>
              <a:t>i</a:t>
            </a:r>
            <a:r>
              <a:rPr lang="en-US" dirty="0"/>
              <a:t>=0;i&lt;3;i++)    </a:t>
            </a:r>
          </a:p>
          <a:p>
            <a:r>
              <a:rPr lang="en-US" dirty="0"/>
              <a:t>    {    </a:t>
            </a:r>
          </a:p>
          <a:p>
            <a:r>
              <a:rPr lang="en-US" dirty="0"/>
              <a:t>        </a:t>
            </a:r>
            <a:r>
              <a:rPr lang="en-US" dirty="0" err="1"/>
              <a:t>printf</a:t>
            </a:r>
            <a:r>
              <a:rPr lang="en-US" dirty="0"/>
              <a:t>("\n");    </a:t>
            </a:r>
          </a:p>
          <a:p>
            <a:r>
              <a:rPr lang="en-US" dirty="0"/>
              <a:t>        for (j=0;j&lt;3;j++)    </a:t>
            </a:r>
          </a:p>
          <a:p>
            <a:r>
              <a:rPr lang="en-US" dirty="0"/>
              <a:t>        {    </a:t>
            </a:r>
          </a:p>
          <a:p>
            <a:r>
              <a:rPr lang="en-US" dirty="0"/>
              <a:t>            </a:t>
            </a:r>
            <a:r>
              <a:rPr lang="en-US" dirty="0" err="1"/>
              <a:t>printf</a:t>
            </a:r>
            <a:r>
              <a:rPr lang="en-US" dirty="0"/>
              <a:t>("%d\t",</a:t>
            </a:r>
            <a:r>
              <a:rPr lang="en-US" dirty="0" err="1"/>
              <a:t>arr</a:t>
            </a:r>
            <a:r>
              <a:rPr lang="en-US" dirty="0"/>
              <a:t>[</a:t>
            </a:r>
            <a:r>
              <a:rPr lang="en-US" dirty="0" err="1"/>
              <a:t>i</a:t>
            </a:r>
            <a:r>
              <a:rPr lang="en-US" dirty="0"/>
              <a:t>][j]);    </a:t>
            </a:r>
          </a:p>
          <a:p>
            <a:r>
              <a:rPr lang="en-US" dirty="0"/>
              <a:t>        }    </a:t>
            </a:r>
          </a:p>
          <a:p>
            <a:r>
              <a:rPr lang="en-US" dirty="0"/>
              <a:t>    }    </a:t>
            </a:r>
          </a:p>
          <a:p>
            <a:r>
              <a:rPr lang="en-US" dirty="0"/>
              <a:t>}</a:t>
            </a:r>
          </a:p>
        </p:txBody>
      </p:sp>
    </p:spTree>
    <p:extLst>
      <p:ext uri="{BB962C8B-B14F-4D97-AF65-F5344CB8AC3E}">
        <p14:creationId xmlns:p14="http://schemas.microsoft.com/office/powerpoint/2010/main" val="891147651"/>
      </p:ext>
    </p:extLst>
  </p:cSld>
  <p:clrMapOvr>
    <a:masterClrMapping/>
  </p:clrMapOvr>
  <p:transition spd="slow">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14417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7696" y="214425"/>
            <a:ext cx="8864958" cy="923330"/>
          </a:xfrm>
          <a:prstGeom prst="rect">
            <a:avLst/>
          </a:prstGeom>
        </p:spPr>
        <p:txBody>
          <a:bodyPr wrap="square">
            <a:spAutoFit/>
          </a:bodyPr>
          <a:lstStyle/>
          <a:p>
            <a:r>
              <a:rPr lang="en-US" b="1" dirty="0"/>
              <a:t>Flow of C Program</a:t>
            </a:r>
          </a:p>
          <a:p>
            <a:r>
              <a:rPr lang="en-US" dirty="0"/>
              <a:t>The C program follows many steps in execution. To understand the flow of C program well, let us see a simple program first.</a:t>
            </a:r>
          </a:p>
        </p:txBody>
      </p:sp>
      <p:pic>
        <p:nvPicPr>
          <p:cNvPr id="1028" name="Picture 4" descr="Image result for flow of c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199" y="1347653"/>
            <a:ext cx="8666455" cy="537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642118"/>
      </p:ext>
    </p:extLst>
  </p:cSld>
  <p:clrMapOvr>
    <a:masterClrMapping/>
  </p:clrMapOvr>
  <p:transition spd="slow">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2" y="436122"/>
            <a:ext cx="10148551" cy="4154984"/>
          </a:xfrm>
          <a:prstGeom prst="rect">
            <a:avLst/>
          </a:prstGeom>
        </p:spPr>
        <p:txBody>
          <a:bodyPr wrap="square">
            <a:spAutoFit/>
          </a:bodyPr>
          <a:lstStyle/>
          <a:p>
            <a:r>
              <a:rPr lang="en-US" sz="2400" b="1" dirty="0">
                <a:latin typeface="erdana"/>
              </a:rPr>
              <a:t>C Pointers</a:t>
            </a:r>
          </a:p>
          <a:p>
            <a:endParaRPr lang="en-US" sz="2400" dirty="0">
              <a:solidFill>
                <a:srgbClr val="610B38"/>
              </a:solidFill>
              <a:latin typeface="erdana"/>
            </a:endParaRPr>
          </a:p>
          <a:p>
            <a:r>
              <a:rPr lang="en-US" sz="2400" dirty="0"/>
              <a:t>A </a:t>
            </a:r>
            <a:r>
              <a:rPr lang="en-US" sz="2400" b="1" dirty="0"/>
              <a:t>pointer</a:t>
            </a:r>
            <a:r>
              <a:rPr lang="en-US" sz="2400" dirty="0"/>
              <a:t> is a special type variable whose value is the address of another variable. Like any variable or constant, you must declare a pointer before you can work with it. The general form of a pointer variable declaration is</a:t>
            </a:r>
          </a:p>
          <a:p>
            <a:endParaRPr lang="en-US" sz="2400" dirty="0">
              <a:latin typeface="verdana" panose="020B0604030504040204" pitchFamily="34" charset="0"/>
            </a:endParaRPr>
          </a:p>
          <a:p>
            <a:r>
              <a:rPr lang="en-US" sz="2400" dirty="0">
                <a:latin typeface="verdana" panose="020B0604030504040204" pitchFamily="34" charset="0"/>
              </a:rPr>
              <a:t>int    *</a:t>
            </a:r>
            <a:r>
              <a:rPr lang="en-US" sz="2400" dirty="0" err="1">
                <a:latin typeface="verdana" panose="020B0604030504040204" pitchFamily="34" charset="0"/>
              </a:rPr>
              <a:t>ip</a:t>
            </a:r>
            <a:r>
              <a:rPr lang="en-US" sz="2400" dirty="0">
                <a:latin typeface="verdana" panose="020B0604030504040204" pitchFamily="34" charset="0"/>
              </a:rPr>
              <a:t>;    // pointer to an integer</a:t>
            </a:r>
          </a:p>
          <a:p>
            <a:r>
              <a:rPr lang="en-US" sz="2400" dirty="0">
                <a:latin typeface="verdana" panose="020B0604030504040204" pitchFamily="34" charset="0"/>
              </a:rPr>
              <a:t>double *</a:t>
            </a:r>
            <a:r>
              <a:rPr lang="en-US" sz="2400" dirty="0" err="1">
                <a:latin typeface="verdana" panose="020B0604030504040204" pitchFamily="34" charset="0"/>
              </a:rPr>
              <a:t>dp</a:t>
            </a:r>
            <a:r>
              <a:rPr lang="en-US" sz="2400" dirty="0">
                <a:latin typeface="verdana" panose="020B0604030504040204" pitchFamily="34" charset="0"/>
              </a:rPr>
              <a:t>;    // pointer to a double</a:t>
            </a:r>
          </a:p>
          <a:p>
            <a:r>
              <a:rPr lang="en-US" sz="2400" dirty="0">
                <a:latin typeface="verdana" panose="020B0604030504040204" pitchFamily="34" charset="0"/>
              </a:rPr>
              <a:t>float  *</a:t>
            </a:r>
            <a:r>
              <a:rPr lang="en-US" sz="2400" dirty="0" err="1">
                <a:latin typeface="verdana" panose="020B0604030504040204" pitchFamily="34" charset="0"/>
              </a:rPr>
              <a:t>fp</a:t>
            </a:r>
            <a:r>
              <a:rPr lang="en-US" sz="2400" dirty="0">
                <a:latin typeface="verdana" panose="020B0604030504040204" pitchFamily="34" charset="0"/>
              </a:rPr>
              <a:t>;    // pointer to a float</a:t>
            </a:r>
          </a:p>
          <a:p>
            <a:r>
              <a:rPr lang="en-US" sz="2400" dirty="0">
                <a:latin typeface="verdana" panose="020B0604030504040204" pitchFamily="34" charset="0"/>
              </a:rPr>
              <a:t>char   *</a:t>
            </a:r>
            <a:r>
              <a:rPr lang="en-US" sz="2400" dirty="0" err="1">
                <a:latin typeface="verdana" panose="020B0604030504040204" pitchFamily="34" charset="0"/>
              </a:rPr>
              <a:t>ch</a:t>
            </a:r>
            <a:r>
              <a:rPr lang="en-US" sz="2400" dirty="0">
                <a:latin typeface="verdana" panose="020B0604030504040204" pitchFamily="34" charset="0"/>
              </a:rPr>
              <a:t>     // pointer to character</a:t>
            </a:r>
          </a:p>
        </p:txBody>
      </p:sp>
    </p:spTree>
    <p:extLst>
      <p:ext uri="{BB962C8B-B14F-4D97-AF65-F5344CB8AC3E}">
        <p14:creationId xmlns:p14="http://schemas.microsoft.com/office/powerpoint/2010/main" val="2599282865"/>
      </p:ext>
    </p:extLst>
  </p:cSld>
  <p:clrMapOvr>
    <a:masterClrMapping/>
  </p:clrMapOvr>
  <p:transition spd="slow">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7391" y="597623"/>
            <a:ext cx="6096000" cy="923330"/>
          </a:xfrm>
          <a:prstGeom prst="rect">
            <a:avLst/>
          </a:prstGeom>
        </p:spPr>
        <p:txBody>
          <a:bodyPr>
            <a:spAutoFit/>
          </a:bodyPr>
          <a:lstStyle/>
          <a:p>
            <a:r>
              <a:rPr lang="en-US" dirty="0">
                <a:solidFill>
                  <a:srgbClr val="610B38"/>
                </a:solidFill>
                <a:latin typeface="erdana"/>
              </a:rPr>
              <a:t>Pointer Example</a:t>
            </a:r>
          </a:p>
          <a:p>
            <a:r>
              <a:rPr lang="en-US" dirty="0">
                <a:solidFill>
                  <a:srgbClr val="000000"/>
                </a:solidFill>
                <a:latin typeface="verdana" panose="020B0604030504040204" pitchFamily="34" charset="0"/>
              </a:rPr>
              <a:t>An example of using pointers to print the address and value is given below.</a:t>
            </a:r>
            <a:endParaRPr lang="en-US" b="0" i="0" dirty="0">
              <a:solidFill>
                <a:srgbClr val="000000"/>
              </a:solidFill>
              <a:effectLst/>
              <a:latin typeface="verdana" panose="020B0604030504040204" pitchFamily="34" charset="0"/>
            </a:endParaRPr>
          </a:p>
        </p:txBody>
      </p:sp>
      <p:pic>
        <p:nvPicPr>
          <p:cNvPr id="1028" name="Picture 4" descr="poin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535" y="1890400"/>
            <a:ext cx="5923253" cy="398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46925"/>
      </p:ext>
    </p:extLst>
  </p:cSld>
  <p:clrMapOvr>
    <a:masterClrMapping/>
  </p:clrMapOvr>
  <p:transition spd="slow">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8907" y="258985"/>
            <a:ext cx="8684654" cy="5324535"/>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number=50;    </a:t>
            </a:r>
          </a:p>
          <a:p>
            <a:r>
              <a:rPr lang="en-US" sz="2400" dirty="0"/>
              <a:t>int *p;      </a:t>
            </a:r>
          </a:p>
          <a:p>
            <a:r>
              <a:rPr lang="en-US" sz="2400" dirty="0"/>
              <a:t>p=&amp;number;//stores the address of number variable    </a:t>
            </a:r>
          </a:p>
          <a:p>
            <a:r>
              <a:rPr lang="en-US" sz="2400" dirty="0" err="1"/>
              <a:t>printf</a:t>
            </a:r>
            <a:r>
              <a:rPr lang="en-US" sz="2400" dirty="0"/>
              <a:t>("Address of p variable is %x \</a:t>
            </a:r>
            <a:r>
              <a:rPr lang="en-US" sz="2400" dirty="0" err="1"/>
              <a:t>n",p</a:t>
            </a:r>
            <a:r>
              <a:rPr lang="en-US" sz="2400" dirty="0"/>
              <a:t>); // p contains the address of the number therefore printing p gives the address of </a:t>
            </a:r>
            <a:r>
              <a:rPr lang="en-US" sz="2800" dirty="0"/>
              <a:t>number</a:t>
            </a:r>
            <a:r>
              <a:rPr lang="en-US" sz="2400" dirty="0"/>
              <a:t>.     </a:t>
            </a:r>
          </a:p>
          <a:p>
            <a:r>
              <a:rPr lang="en-US" sz="2400" dirty="0" err="1"/>
              <a:t>printf</a:t>
            </a:r>
            <a:r>
              <a:rPr lang="en-US" sz="2400" dirty="0"/>
              <a:t>("Value of p variable is %d \n",*p); // As we know that * is used to dereference a pointer therefore if we print *p, we will get the value stored at the address contained by p.    </a:t>
            </a:r>
          </a:p>
          <a:p>
            <a:r>
              <a:rPr lang="en-US" sz="2400" dirty="0"/>
              <a:t>return 0;  </a:t>
            </a:r>
          </a:p>
          <a:p>
            <a:r>
              <a:rPr lang="en-US" sz="2400" dirty="0"/>
              <a:t>}</a:t>
            </a:r>
          </a:p>
        </p:txBody>
      </p:sp>
    </p:spTree>
    <p:extLst>
      <p:ext uri="{BB962C8B-B14F-4D97-AF65-F5344CB8AC3E}">
        <p14:creationId xmlns:p14="http://schemas.microsoft.com/office/powerpoint/2010/main" val="1572561087"/>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612845"/>
            <a:ext cx="8208135" cy="5355312"/>
          </a:xfrm>
          <a:prstGeom prst="rect">
            <a:avLst/>
          </a:prstGeom>
        </p:spPr>
        <p:txBody>
          <a:bodyPr wrap="square">
            <a:spAutoFit/>
          </a:bodyPr>
          <a:lstStyle/>
          <a:p>
            <a:r>
              <a:rPr lang="en-US" b="1" dirty="0"/>
              <a:t>#include &lt;</a:t>
            </a:r>
            <a:r>
              <a:rPr lang="en-US" b="1" dirty="0" err="1"/>
              <a:t>stdio.h</a:t>
            </a:r>
            <a:r>
              <a:rPr lang="en-US" b="1" dirty="0"/>
              <a:t>&gt;</a:t>
            </a:r>
          </a:p>
          <a:p>
            <a:endParaRPr lang="en-US" b="1" dirty="0"/>
          </a:p>
          <a:p>
            <a:r>
              <a:rPr lang="en-US" b="1" dirty="0"/>
              <a:t>int main () {</a:t>
            </a:r>
          </a:p>
          <a:p>
            <a:endParaRPr lang="en-US" b="1" dirty="0"/>
          </a:p>
          <a:p>
            <a:r>
              <a:rPr lang="en-US" b="1" dirty="0"/>
              <a:t>   int  </a:t>
            </a:r>
            <a:r>
              <a:rPr lang="en-US" b="1" dirty="0" err="1"/>
              <a:t>var</a:t>
            </a:r>
            <a:r>
              <a:rPr lang="en-US" b="1" dirty="0"/>
              <a:t> = 20;   /* actual variable declaration */</a:t>
            </a:r>
          </a:p>
          <a:p>
            <a:r>
              <a:rPr lang="en-US" b="1" dirty="0"/>
              <a:t>   int  *</a:t>
            </a:r>
            <a:r>
              <a:rPr lang="en-US" b="1" dirty="0" err="1"/>
              <a:t>ip</a:t>
            </a:r>
            <a:r>
              <a:rPr lang="en-US" b="1" dirty="0"/>
              <a:t>;        /* pointer variable declaration */</a:t>
            </a:r>
          </a:p>
          <a:p>
            <a:endParaRPr lang="en-US" b="1" dirty="0"/>
          </a:p>
          <a:p>
            <a:r>
              <a:rPr lang="en-US" b="1" dirty="0"/>
              <a:t>   </a:t>
            </a:r>
            <a:r>
              <a:rPr lang="en-US" b="1" dirty="0" err="1"/>
              <a:t>ip</a:t>
            </a:r>
            <a:r>
              <a:rPr lang="en-US" b="1" dirty="0"/>
              <a:t> = &amp;</a:t>
            </a:r>
            <a:r>
              <a:rPr lang="en-US" b="1" dirty="0" err="1"/>
              <a:t>var</a:t>
            </a:r>
            <a:r>
              <a:rPr lang="en-US" b="1" dirty="0"/>
              <a:t>;  /* store address of </a:t>
            </a:r>
            <a:r>
              <a:rPr lang="en-US" b="1" dirty="0" err="1"/>
              <a:t>var</a:t>
            </a:r>
            <a:r>
              <a:rPr lang="en-US" b="1" dirty="0"/>
              <a:t> in pointer variable*/</a:t>
            </a:r>
          </a:p>
          <a:p>
            <a:endParaRPr lang="en-US" b="1" dirty="0"/>
          </a:p>
          <a:p>
            <a:r>
              <a:rPr lang="en-US" b="1" dirty="0"/>
              <a:t>   </a:t>
            </a:r>
            <a:r>
              <a:rPr lang="en-US" b="1" dirty="0" err="1"/>
              <a:t>printf</a:t>
            </a:r>
            <a:r>
              <a:rPr lang="en-US" b="1" dirty="0"/>
              <a:t>("Address of </a:t>
            </a:r>
            <a:r>
              <a:rPr lang="en-US" b="1" dirty="0" err="1"/>
              <a:t>var</a:t>
            </a:r>
            <a:r>
              <a:rPr lang="en-US" b="1" dirty="0"/>
              <a:t> variable: %x\n", &amp;</a:t>
            </a:r>
            <a:r>
              <a:rPr lang="en-US" b="1" dirty="0" err="1"/>
              <a:t>var</a:t>
            </a:r>
            <a:r>
              <a:rPr lang="en-US" b="1" dirty="0"/>
              <a:t>  );</a:t>
            </a:r>
          </a:p>
          <a:p>
            <a:endParaRPr lang="en-US" b="1" dirty="0"/>
          </a:p>
          <a:p>
            <a:r>
              <a:rPr lang="en-US" b="1" dirty="0"/>
              <a:t>   /* address stored in pointer variable */</a:t>
            </a:r>
          </a:p>
          <a:p>
            <a:r>
              <a:rPr lang="en-US" b="1" dirty="0"/>
              <a:t>   </a:t>
            </a:r>
            <a:r>
              <a:rPr lang="en-US" b="1" dirty="0" err="1"/>
              <a:t>printf</a:t>
            </a:r>
            <a:r>
              <a:rPr lang="en-US" b="1" dirty="0"/>
              <a:t>("Address stored in </a:t>
            </a:r>
            <a:r>
              <a:rPr lang="en-US" b="1" dirty="0" err="1"/>
              <a:t>ip</a:t>
            </a:r>
            <a:r>
              <a:rPr lang="en-US" b="1" dirty="0"/>
              <a:t> variable: %x\n", </a:t>
            </a:r>
            <a:r>
              <a:rPr lang="en-US" b="1" dirty="0" err="1"/>
              <a:t>ip</a:t>
            </a:r>
            <a:r>
              <a:rPr lang="en-US" b="1" dirty="0"/>
              <a:t> );</a:t>
            </a:r>
          </a:p>
          <a:p>
            <a:endParaRPr lang="en-US" b="1" dirty="0"/>
          </a:p>
          <a:p>
            <a:r>
              <a:rPr lang="en-US" b="1" dirty="0"/>
              <a:t>   /* access the value using the pointer */</a:t>
            </a:r>
          </a:p>
          <a:p>
            <a:r>
              <a:rPr lang="en-US" b="1" dirty="0"/>
              <a:t>   </a:t>
            </a:r>
            <a:r>
              <a:rPr lang="en-US" b="1" dirty="0" err="1"/>
              <a:t>printf</a:t>
            </a:r>
            <a:r>
              <a:rPr lang="en-US" b="1" dirty="0"/>
              <a:t>("Value of *</a:t>
            </a:r>
            <a:r>
              <a:rPr lang="en-US" b="1" dirty="0" err="1"/>
              <a:t>ip</a:t>
            </a:r>
            <a:r>
              <a:rPr lang="en-US" b="1" dirty="0"/>
              <a:t> variable: %d\n", *</a:t>
            </a:r>
            <a:r>
              <a:rPr lang="en-US" b="1" dirty="0" err="1"/>
              <a:t>ip</a:t>
            </a:r>
            <a:r>
              <a:rPr lang="en-US" b="1" dirty="0"/>
              <a:t> );</a:t>
            </a:r>
          </a:p>
          <a:p>
            <a:endParaRPr lang="en-US" b="1" dirty="0"/>
          </a:p>
          <a:p>
            <a:r>
              <a:rPr lang="en-US" b="1" dirty="0"/>
              <a:t>   return 0;</a:t>
            </a:r>
          </a:p>
          <a:p>
            <a:r>
              <a:rPr lang="en-US" b="1" dirty="0"/>
              <a:t>}</a:t>
            </a:r>
          </a:p>
        </p:txBody>
      </p:sp>
    </p:spTree>
    <p:extLst>
      <p:ext uri="{BB962C8B-B14F-4D97-AF65-F5344CB8AC3E}">
        <p14:creationId xmlns:p14="http://schemas.microsoft.com/office/powerpoint/2010/main" val="3412494952"/>
      </p:ext>
    </p:extLst>
  </p:cSld>
  <p:clrMapOvr>
    <a:masterClrMapping/>
  </p:clrMapOvr>
  <p:transition spd="slow">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4524315"/>
          </a:xfrm>
          <a:prstGeom prst="rect">
            <a:avLst/>
          </a:prstGeom>
        </p:spPr>
        <p:txBody>
          <a:bodyPr>
            <a:spAutoFit/>
          </a:bodyPr>
          <a:lstStyle/>
          <a:p>
            <a:r>
              <a:rPr lang="en-US" b="1" u="sng" dirty="0"/>
              <a:t>Swap </a:t>
            </a:r>
            <a:r>
              <a:rPr lang="en-US" b="1" u="sng" dirty="0" err="1"/>
              <a:t>variaqbles</a:t>
            </a:r>
            <a:r>
              <a:rPr lang="en-US" b="1" u="sng" dirty="0"/>
              <a:t> :</a:t>
            </a:r>
          </a:p>
          <a:p>
            <a:endParaRPr lang="en-US" b="1" u="sng" dirty="0"/>
          </a:p>
          <a:p>
            <a:r>
              <a:rPr lang="en-US" dirty="0"/>
              <a:t>#include&lt;</a:t>
            </a:r>
            <a:r>
              <a:rPr lang="en-US" dirty="0" err="1"/>
              <a:t>stdio.h</a:t>
            </a:r>
            <a:r>
              <a:rPr lang="en-US" dirty="0"/>
              <a:t>&gt;</a:t>
            </a:r>
          </a:p>
          <a:p>
            <a:r>
              <a:rPr lang="en-US" dirty="0"/>
              <a:t>int main()</a:t>
            </a:r>
          </a:p>
          <a:p>
            <a:r>
              <a:rPr lang="en-US" dirty="0"/>
              <a:t>{</a:t>
            </a:r>
          </a:p>
          <a:p>
            <a:r>
              <a:rPr lang="en-US" dirty="0"/>
              <a:t>	int </a:t>
            </a:r>
            <a:r>
              <a:rPr lang="en-US" dirty="0" err="1"/>
              <a:t>x,y,temp</a:t>
            </a:r>
            <a:r>
              <a:rPr lang="en-US" dirty="0"/>
              <a:t>,*p1,*p2;</a:t>
            </a:r>
          </a:p>
          <a:p>
            <a:r>
              <a:rPr lang="en-US" dirty="0"/>
              <a:t>	x=21;</a:t>
            </a:r>
          </a:p>
          <a:p>
            <a:r>
              <a:rPr lang="en-US" dirty="0"/>
              <a:t>	y=44;</a:t>
            </a:r>
          </a:p>
          <a:p>
            <a:r>
              <a:rPr lang="en-US" dirty="0"/>
              <a:t>	p1=&amp;x;</a:t>
            </a:r>
          </a:p>
          <a:p>
            <a:r>
              <a:rPr lang="en-US" dirty="0"/>
              <a:t>	p2=&amp;y;</a:t>
            </a:r>
          </a:p>
          <a:p>
            <a:r>
              <a:rPr lang="en-US" dirty="0"/>
              <a:t>	temp=*p1;</a:t>
            </a:r>
          </a:p>
          <a:p>
            <a:r>
              <a:rPr lang="en-US" dirty="0"/>
              <a:t>	*p1=*p2;	</a:t>
            </a:r>
          </a:p>
          <a:p>
            <a:r>
              <a:rPr lang="en-US" dirty="0"/>
              <a:t>	*p2=temp;</a:t>
            </a:r>
          </a:p>
          <a:p>
            <a:r>
              <a:rPr lang="en-US" dirty="0"/>
              <a:t>	</a:t>
            </a:r>
          </a:p>
          <a:p>
            <a:r>
              <a:rPr lang="en-US" dirty="0"/>
              <a:t>	</a:t>
            </a:r>
            <a:r>
              <a:rPr lang="en-US" dirty="0" err="1"/>
              <a:t>printf</a:t>
            </a:r>
            <a:r>
              <a:rPr lang="en-US" dirty="0"/>
              <a:t>(" x is %d while y is %d",</a:t>
            </a:r>
            <a:r>
              <a:rPr lang="en-US" dirty="0" err="1"/>
              <a:t>x,y</a:t>
            </a:r>
            <a:r>
              <a:rPr lang="en-US" dirty="0"/>
              <a:t>);</a:t>
            </a:r>
          </a:p>
          <a:p>
            <a:r>
              <a:rPr lang="en-US" dirty="0"/>
              <a:t>}</a:t>
            </a:r>
          </a:p>
        </p:txBody>
      </p:sp>
    </p:spTree>
    <p:extLst>
      <p:ext uri="{BB962C8B-B14F-4D97-AF65-F5344CB8AC3E}">
        <p14:creationId xmlns:p14="http://schemas.microsoft.com/office/powerpoint/2010/main" val="603555848"/>
      </p:ext>
    </p:extLst>
  </p:cSld>
  <p:clrMapOvr>
    <a:masterClrMapping/>
  </p:clrMapOvr>
  <p:transition spd="slow">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769" y="387774"/>
            <a:ext cx="9994006" cy="6001643"/>
          </a:xfrm>
          <a:prstGeom prst="rect">
            <a:avLst/>
          </a:prstGeom>
        </p:spPr>
        <p:txBody>
          <a:bodyPr wrap="square">
            <a:spAutoFit/>
          </a:bodyPr>
          <a:lstStyle/>
          <a:p>
            <a:r>
              <a:rPr lang="en-US" sz="2400" dirty="0">
                <a:solidFill>
                  <a:srgbClr val="610B4B"/>
                </a:solidFill>
                <a:latin typeface="erdana"/>
              </a:rPr>
              <a:t>Pointer to array</a:t>
            </a: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[10];  </a:t>
            </a: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*p[10]=&amp;</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 Variable p of type pointer is pointing to the address of an integer array arr.</a:t>
            </a:r>
            <a:r>
              <a:rPr lang="en-US" sz="2400" dirty="0">
                <a:solidFill>
                  <a:srgbClr val="000000"/>
                </a:solidFill>
                <a:latin typeface="verdana" panose="020B0604030504040204" pitchFamily="34" charset="0"/>
              </a:rPr>
              <a:t>  </a:t>
            </a:r>
          </a:p>
          <a:p>
            <a:pPr>
              <a:buFont typeface="+mj-lt"/>
              <a:buAutoNum type="arabicPeriod"/>
            </a:pPr>
            <a:endParaRPr lang="en-US" sz="2400" dirty="0">
              <a:solidFill>
                <a:srgbClr val="000000"/>
              </a:solidFill>
              <a:latin typeface="verdana" panose="020B0604030504040204" pitchFamily="34" charset="0"/>
            </a:endParaRPr>
          </a:p>
          <a:p>
            <a:r>
              <a:rPr lang="en-US" sz="2400" dirty="0">
                <a:solidFill>
                  <a:srgbClr val="610B4B"/>
                </a:solidFill>
                <a:latin typeface="erdana"/>
              </a:rPr>
              <a:t>Pointer to a function</a:t>
            </a: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show (</a:t>
            </a: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t>
            </a: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(*p)(</a:t>
            </a: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 </a:t>
            </a:r>
            <a:r>
              <a:rPr lang="en-US" sz="2400">
                <a:solidFill>
                  <a:srgbClr val="000000"/>
                </a:solidFill>
                <a:latin typeface="verdana" panose="020B0604030504040204" pitchFamily="34" charset="0"/>
              </a:rPr>
              <a:t>&amp;show;</a:t>
            </a: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 Pointer p is pointing to the address of a function</a:t>
            </a:r>
            <a:r>
              <a:rPr lang="en-US" sz="2400" dirty="0">
                <a:solidFill>
                  <a:srgbClr val="000000"/>
                </a:solidFill>
                <a:latin typeface="verdana" panose="020B0604030504040204" pitchFamily="34" charset="0"/>
              </a:rPr>
              <a:t>  </a:t>
            </a:r>
          </a:p>
          <a:p>
            <a:pPr>
              <a:buFont typeface="+mj-lt"/>
              <a:buAutoNum type="arabicPeriod"/>
            </a:pPr>
            <a:endParaRPr lang="en-US" sz="2400" dirty="0">
              <a:solidFill>
                <a:srgbClr val="000000"/>
              </a:solidFill>
              <a:latin typeface="verdana" panose="020B0604030504040204" pitchFamily="34" charset="0"/>
            </a:endParaRPr>
          </a:p>
          <a:p>
            <a:r>
              <a:rPr lang="en-US" sz="2400" dirty="0">
                <a:solidFill>
                  <a:srgbClr val="610B4B"/>
                </a:solidFill>
                <a:latin typeface="erdana"/>
              </a:rPr>
              <a:t>Pointer to structure</a:t>
            </a:r>
          </a:p>
          <a:p>
            <a:pPr>
              <a:buFont typeface="+mj-lt"/>
              <a:buAutoNum type="arabicPeriod"/>
            </a:pPr>
            <a:r>
              <a:rPr lang="en-US" sz="2400" b="1" dirty="0" err="1">
                <a:solidFill>
                  <a:srgbClr val="006699"/>
                </a:solidFill>
                <a:latin typeface="verdana" panose="020B0604030504040204" pitchFamily="34" charset="0"/>
              </a:rPr>
              <a:t>struct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st</a:t>
            </a:r>
            <a:r>
              <a:rPr lang="en-US" sz="2400" dirty="0">
                <a:solidFill>
                  <a:srgbClr val="000000"/>
                </a:solidFill>
                <a:latin typeface="verdana" panose="020B0604030504040204" pitchFamily="34" charset="0"/>
              </a:rPr>
              <a:t> {  </a:t>
            </a:r>
          </a:p>
          <a:p>
            <a:pPr>
              <a:buFont typeface="+mj-lt"/>
              <a:buAutoNum type="arabicPeriod"/>
            </a:pPr>
            <a:r>
              <a:rPr lang="en-US" sz="2400" dirty="0">
                <a:solidFill>
                  <a:srgbClr val="000000"/>
                </a:solidFill>
                <a:latin typeface="verdana" panose="020B0604030504040204" pitchFamily="34" charset="0"/>
              </a:rPr>
              <a:t>    </a:t>
            </a: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i;  </a:t>
            </a:r>
          </a:p>
          <a:p>
            <a:pPr>
              <a:buFont typeface="+mj-lt"/>
              <a:buAutoNum type="arabicPeriod"/>
            </a:pPr>
            <a:r>
              <a:rPr lang="en-US" sz="2400" dirty="0">
                <a:solidFill>
                  <a:srgbClr val="000000"/>
                </a:solidFill>
                <a:latin typeface="verdana" panose="020B0604030504040204" pitchFamily="34" charset="0"/>
              </a:rPr>
              <a:t>    </a:t>
            </a:r>
            <a:r>
              <a:rPr lang="en-US" sz="2400" b="1" dirty="0">
                <a:solidFill>
                  <a:srgbClr val="2E8B57"/>
                </a:solidFill>
                <a:latin typeface="verdana" panose="020B0604030504040204" pitchFamily="34" charset="0"/>
              </a:rPr>
              <a:t>float</a:t>
            </a:r>
            <a:r>
              <a:rPr lang="en-US" sz="2400" dirty="0">
                <a:solidFill>
                  <a:srgbClr val="000000"/>
                </a:solidFill>
                <a:latin typeface="verdana" panose="020B0604030504040204" pitchFamily="34" charset="0"/>
              </a:rPr>
              <a:t> f;  </a:t>
            </a:r>
          </a:p>
          <a:p>
            <a:pPr>
              <a:buFont typeface="+mj-lt"/>
              <a:buAutoNum type="arabicPeriod"/>
            </a:pPr>
            <a:r>
              <a:rPr lang="en-US" sz="2400" dirty="0">
                <a:solidFill>
                  <a:srgbClr val="000000"/>
                </a:solidFill>
                <a:latin typeface="verdana" panose="020B0604030504040204" pitchFamily="34" charset="0"/>
              </a:rPr>
              <a:t>}ref;  </a:t>
            </a:r>
          </a:p>
          <a:p>
            <a:pPr>
              <a:buFont typeface="+mj-lt"/>
              <a:buAutoNum type="arabicPeriod"/>
            </a:pPr>
            <a:r>
              <a:rPr lang="en-US" sz="2400" b="1" dirty="0" err="1">
                <a:solidFill>
                  <a:srgbClr val="006699"/>
                </a:solidFill>
                <a:latin typeface="verdana" panose="020B0604030504040204" pitchFamily="34" charset="0"/>
              </a:rPr>
              <a:t>struct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st</a:t>
            </a:r>
            <a:r>
              <a:rPr lang="en-US" sz="2400" dirty="0">
                <a:solidFill>
                  <a:srgbClr val="000000"/>
                </a:solidFill>
                <a:latin typeface="verdana" panose="020B0604030504040204" pitchFamily="34" charset="0"/>
              </a:rPr>
              <a:t> *p = &amp;ref;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28388849"/>
      </p:ext>
    </p:extLst>
  </p:cSld>
  <p:clrMapOvr>
    <a:masterClrMapping/>
  </p:clrMapOvr>
  <p:transition spd="slow">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32" y="771179"/>
            <a:ext cx="8864959" cy="3785652"/>
          </a:xfrm>
          <a:prstGeom prst="rect">
            <a:avLst/>
          </a:prstGeom>
        </p:spPr>
        <p:txBody>
          <a:bodyPr wrap="square">
            <a:spAutoFit/>
          </a:bodyPr>
          <a:lstStyle/>
          <a:p>
            <a:r>
              <a:rPr lang="en-US" sz="2400" dirty="0">
                <a:solidFill>
                  <a:srgbClr val="610B38"/>
                </a:solidFill>
                <a:latin typeface="erdana"/>
              </a:rPr>
              <a:t>Advantage of pointer</a:t>
            </a:r>
          </a:p>
          <a:p>
            <a:pPr marL="457200" indent="-457200">
              <a:buAutoNum type="arabicParenR"/>
            </a:pPr>
            <a:r>
              <a:rPr lang="en-US" sz="2400" dirty="0">
                <a:solidFill>
                  <a:srgbClr val="000000"/>
                </a:solidFill>
                <a:latin typeface="verdana" panose="020B0604030504040204" pitchFamily="34" charset="0"/>
              </a:rPr>
              <a:t>Pointer </a:t>
            </a:r>
            <a:r>
              <a:rPr lang="en-US" sz="2400" b="1" dirty="0">
                <a:solidFill>
                  <a:srgbClr val="000000"/>
                </a:solidFill>
                <a:latin typeface="verdana" panose="020B0604030504040204" pitchFamily="34" charset="0"/>
              </a:rPr>
              <a:t>reduces the code</a:t>
            </a:r>
            <a:r>
              <a:rPr lang="en-US" sz="2400" dirty="0">
                <a:solidFill>
                  <a:srgbClr val="000000"/>
                </a:solidFill>
                <a:latin typeface="verdana" panose="020B0604030504040204" pitchFamily="34" charset="0"/>
              </a:rPr>
              <a:t> and </a:t>
            </a:r>
            <a:r>
              <a:rPr lang="en-US" sz="2400" b="1" dirty="0">
                <a:solidFill>
                  <a:srgbClr val="000000"/>
                </a:solidFill>
                <a:latin typeface="verdana" panose="020B0604030504040204" pitchFamily="34" charset="0"/>
              </a:rPr>
              <a:t>improves the performance</a:t>
            </a:r>
            <a:r>
              <a:rPr lang="en-US" sz="2400" dirty="0">
                <a:solidFill>
                  <a:srgbClr val="000000"/>
                </a:solidFill>
                <a:latin typeface="verdana" panose="020B0604030504040204" pitchFamily="34" charset="0"/>
              </a:rPr>
              <a:t>, it is used to retrieving strings, trees, etc. and used with arrays, structures, and functions.</a:t>
            </a:r>
          </a:p>
          <a:p>
            <a:pPr marL="457200" indent="-457200">
              <a:buAutoNum type="arabicParenR"/>
            </a:pPr>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2) We can </a:t>
            </a:r>
            <a:r>
              <a:rPr lang="en-US" sz="2400" b="1" dirty="0">
                <a:solidFill>
                  <a:srgbClr val="000000"/>
                </a:solidFill>
                <a:latin typeface="verdana" panose="020B0604030504040204" pitchFamily="34" charset="0"/>
              </a:rPr>
              <a:t>return multiple values from a function</a:t>
            </a:r>
            <a:r>
              <a:rPr lang="en-US" sz="2400" dirty="0">
                <a:solidFill>
                  <a:srgbClr val="000000"/>
                </a:solidFill>
                <a:latin typeface="verdana" panose="020B0604030504040204" pitchFamily="34" charset="0"/>
              </a:rPr>
              <a:t> using the pointer.</a:t>
            </a:r>
          </a:p>
          <a:p>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3) It makes you able to </a:t>
            </a:r>
            <a:r>
              <a:rPr lang="en-US" sz="2400" b="1" dirty="0">
                <a:solidFill>
                  <a:srgbClr val="000000"/>
                </a:solidFill>
                <a:latin typeface="verdana" panose="020B0604030504040204" pitchFamily="34" charset="0"/>
              </a:rPr>
              <a:t>access any memory location</a:t>
            </a:r>
            <a:r>
              <a:rPr lang="en-US" sz="2400" dirty="0">
                <a:solidFill>
                  <a:srgbClr val="000000"/>
                </a:solidFill>
                <a:latin typeface="verdana" panose="020B0604030504040204" pitchFamily="34" charset="0"/>
              </a:rPr>
              <a:t> in the computer's memory.</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38103960"/>
      </p:ext>
    </p:extLst>
  </p:cSld>
  <p:clrMapOvr>
    <a:masterClrMapping/>
  </p:clrMapOvr>
  <p:transition spd="slow">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97839"/>
            <a:ext cx="6096000" cy="2862322"/>
          </a:xfrm>
          <a:prstGeom prst="rect">
            <a:avLst/>
          </a:prstGeom>
        </p:spPr>
        <p:txBody>
          <a:bodyPr>
            <a:spAutoFit/>
          </a:bodyPr>
          <a:lstStyle/>
          <a:p>
            <a:r>
              <a:rPr lang="en-US" b="1" dirty="0"/>
              <a:t>#include &lt;</a:t>
            </a:r>
            <a:r>
              <a:rPr lang="en-US" b="1" dirty="0" err="1"/>
              <a:t>stdio.h</a:t>
            </a:r>
            <a:r>
              <a:rPr lang="en-US" b="1" dirty="0"/>
              <a:t>&gt;</a:t>
            </a:r>
          </a:p>
          <a:p>
            <a:endParaRPr lang="en-US" b="1" dirty="0"/>
          </a:p>
          <a:p>
            <a:r>
              <a:rPr lang="en-US" b="1" dirty="0"/>
              <a:t>int main () {</a:t>
            </a:r>
          </a:p>
          <a:p>
            <a:endParaRPr lang="en-US" b="1" dirty="0"/>
          </a:p>
          <a:p>
            <a:r>
              <a:rPr lang="en-US" b="1" dirty="0"/>
              <a:t>   int  *</a:t>
            </a:r>
            <a:r>
              <a:rPr lang="en-US" b="1" dirty="0" err="1"/>
              <a:t>ptr</a:t>
            </a:r>
            <a:r>
              <a:rPr lang="en-US" b="1" dirty="0"/>
              <a:t> = NULL;</a:t>
            </a:r>
          </a:p>
          <a:p>
            <a:endParaRPr lang="en-US" b="1" dirty="0"/>
          </a:p>
          <a:p>
            <a:r>
              <a:rPr lang="en-US" b="1" dirty="0"/>
              <a:t>   </a:t>
            </a:r>
            <a:r>
              <a:rPr lang="en-US" b="1" dirty="0" err="1"/>
              <a:t>printf</a:t>
            </a:r>
            <a:r>
              <a:rPr lang="en-US" b="1" dirty="0"/>
              <a:t>("The value of </a:t>
            </a:r>
            <a:r>
              <a:rPr lang="en-US" b="1" dirty="0" err="1"/>
              <a:t>ptr</a:t>
            </a:r>
            <a:r>
              <a:rPr lang="en-US" b="1" dirty="0"/>
              <a:t> is : %x\n", </a:t>
            </a:r>
            <a:r>
              <a:rPr lang="en-US" b="1" dirty="0" err="1"/>
              <a:t>ptr</a:t>
            </a:r>
            <a:r>
              <a:rPr lang="en-US" b="1" dirty="0"/>
              <a:t>  );</a:t>
            </a:r>
          </a:p>
          <a:p>
            <a:r>
              <a:rPr lang="en-US" b="1" dirty="0"/>
              <a:t> </a:t>
            </a:r>
          </a:p>
          <a:p>
            <a:r>
              <a:rPr lang="en-US" b="1" dirty="0"/>
              <a:t>   return 0;</a:t>
            </a:r>
          </a:p>
          <a:p>
            <a:r>
              <a:rPr lang="en-US" b="1" dirty="0"/>
              <a:t>}</a:t>
            </a:r>
          </a:p>
        </p:txBody>
      </p:sp>
    </p:spTree>
    <p:extLst>
      <p:ext uri="{BB962C8B-B14F-4D97-AF65-F5344CB8AC3E}">
        <p14:creationId xmlns:p14="http://schemas.microsoft.com/office/powerpoint/2010/main" val="535246010"/>
      </p:ext>
    </p:extLst>
  </p:cSld>
  <p:clrMapOvr>
    <a:masterClrMapping/>
  </p:clrMapOvr>
  <p:transition spd="slow">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55" y="2761067"/>
            <a:ext cx="11372045" cy="2308324"/>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number=50;   </a:t>
            </a:r>
          </a:p>
          <a:p>
            <a:r>
              <a:rPr lang="en-US" sz="2400" dirty="0" err="1"/>
              <a:t>printf</a:t>
            </a:r>
            <a:r>
              <a:rPr lang="en-US" sz="2400" dirty="0"/>
              <a:t>("value of number is %d, address of number is %</a:t>
            </a:r>
            <a:r>
              <a:rPr lang="en-US" sz="2400" dirty="0" err="1"/>
              <a:t>u",number,&amp;number</a:t>
            </a:r>
            <a:r>
              <a:rPr lang="en-US" sz="2400" dirty="0"/>
              <a:t>);    </a:t>
            </a:r>
          </a:p>
          <a:p>
            <a:r>
              <a:rPr lang="en-US" sz="2400" dirty="0"/>
              <a:t>return 0;  </a:t>
            </a:r>
          </a:p>
          <a:p>
            <a:r>
              <a:rPr lang="en-US" sz="2400" dirty="0"/>
              <a:t>} </a:t>
            </a:r>
          </a:p>
        </p:txBody>
      </p:sp>
      <p:pic>
        <p:nvPicPr>
          <p:cNvPr id="2050" name="Picture 2" descr="c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934" y="365102"/>
            <a:ext cx="5936132" cy="188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066117"/>
      </p:ext>
    </p:extLst>
  </p:cSld>
  <p:clrMapOvr>
    <a:masterClrMapping/>
  </p:clrMapOvr>
  <p:transition spd="slow">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151" y="484468"/>
            <a:ext cx="7551313" cy="4524315"/>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a=10,b=20,*p1=&amp;a,*p2=&amp;b;  </a:t>
            </a:r>
          </a:p>
          <a:p>
            <a:r>
              <a:rPr lang="en-US" sz="2400" dirty="0"/>
              <a:t>  </a:t>
            </a:r>
          </a:p>
          <a:p>
            <a:r>
              <a:rPr lang="en-US" sz="2400" dirty="0" err="1"/>
              <a:t>printf</a:t>
            </a:r>
            <a:r>
              <a:rPr lang="en-US" sz="2400" dirty="0"/>
              <a:t>("Before swap: *p1=%d *p2=%d",*p1,*p2);  </a:t>
            </a:r>
          </a:p>
          <a:p>
            <a:r>
              <a:rPr lang="en-US" sz="2400" dirty="0"/>
              <a:t>*p1=*p1+*p2;  </a:t>
            </a:r>
          </a:p>
          <a:p>
            <a:r>
              <a:rPr lang="en-US" sz="2400" dirty="0"/>
              <a:t>*p2=*p1-*p2;  </a:t>
            </a:r>
          </a:p>
          <a:p>
            <a:r>
              <a:rPr lang="en-US" sz="2400" dirty="0"/>
              <a:t>*p1=*p1-*p2;  </a:t>
            </a:r>
          </a:p>
          <a:p>
            <a:r>
              <a:rPr lang="en-US" sz="2400" dirty="0" err="1"/>
              <a:t>printf</a:t>
            </a:r>
            <a:r>
              <a:rPr lang="en-US" sz="2400" dirty="0"/>
              <a:t>("\</a:t>
            </a:r>
            <a:r>
              <a:rPr lang="en-US" sz="2400" dirty="0" err="1"/>
              <a:t>nAfter</a:t>
            </a:r>
            <a:r>
              <a:rPr lang="en-US" sz="2400" dirty="0"/>
              <a:t> swap: *p1=%d *p2=%d",*p1,*p2);  </a:t>
            </a:r>
          </a:p>
          <a:p>
            <a:r>
              <a:rPr lang="en-US" sz="2400" dirty="0"/>
              <a:t>  </a:t>
            </a:r>
          </a:p>
          <a:p>
            <a:r>
              <a:rPr lang="en-US" sz="2400" dirty="0"/>
              <a:t>return 0;  </a:t>
            </a:r>
          </a:p>
          <a:p>
            <a:r>
              <a:rPr lang="en-US" sz="2400" dirty="0"/>
              <a:t>}</a:t>
            </a:r>
          </a:p>
        </p:txBody>
      </p:sp>
    </p:spTree>
    <p:extLst>
      <p:ext uri="{BB962C8B-B14F-4D97-AF65-F5344CB8AC3E}">
        <p14:creationId xmlns:p14="http://schemas.microsoft.com/office/powerpoint/2010/main" val="109668663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751344"/>
            <a:ext cx="8439955" cy="4524315"/>
          </a:xfrm>
          <a:prstGeom prst="rect">
            <a:avLst/>
          </a:prstGeom>
        </p:spPr>
        <p:txBody>
          <a:bodyPr wrap="square">
            <a:spAutoFit/>
          </a:bodyPr>
          <a:lstStyle/>
          <a:p>
            <a:r>
              <a:rPr lang="en-US" dirty="0">
                <a:latin typeface="Times New Roman" pitchFamily="18" charset="0"/>
                <a:cs typeface="Times New Roman" pitchFamily="18" charset="0"/>
              </a:rPr>
              <a:t>Let's try to understand the flow of above program by the figure given below.</a:t>
            </a:r>
          </a:p>
          <a:p>
            <a:endParaRPr lang="en-US" dirty="0">
              <a:latin typeface="Times New Roman" pitchFamily="18" charset="0"/>
              <a:cs typeface="Times New Roman" pitchFamily="18" charset="0"/>
            </a:endParaRPr>
          </a:p>
          <a:p>
            <a:pPr marL="342900" indent="-342900">
              <a:buAutoNum type="arabicParenR"/>
            </a:pPr>
            <a:r>
              <a:rPr lang="en-US" dirty="0">
                <a:latin typeface="Times New Roman" pitchFamily="18" charset="0"/>
                <a:cs typeface="Times New Roman" pitchFamily="18" charset="0"/>
              </a:rPr>
              <a:t>C program (source code) is sent to preprocessor first. The preprocessor is responsible to convert preprocessor directives into their respective values. The preprocessor generates an expanded source code.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2) Expanded source code is sent to compiler which compiles the code and converts it into assembly code.</a:t>
            </a:r>
          </a:p>
          <a:p>
            <a:r>
              <a:rPr lang="en-US" dirty="0">
                <a:latin typeface="Times New Roman" pitchFamily="18" charset="0"/>
                <a:cs typeface="Times New Roman" pitchFamily="18" charset="0"/>
              </a:rPr>
              <a:t>3) The assembly code is sent to assembler which assembles the code and converts it into object code. Now a simple.obj file is generated.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4) The object code is sent to linker which links it to the library such as header files. Then it is converted into executable code. A simple.exe file is generated.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5) The executable code is sent to loader which loads it into memory and then it is executed. After execution, output is sent to console.</a:t>
            </a:r>
          </a:p>
        </p:txBody>
      </p:sp>
    </p:spTree>
    <p:extLst>
      <p:ext uri="{BB962C8B-B14F-4D97-AF65-F5344CB8AC3E}">
        <p14:creationId xmlns:p14="http://schemas.microsoft.com/office/powerpoint/2010/main" val="3604396902"/>
      </p:ext>
    </p:extLst>
  </p:cSld>
  <p:clrMapOvr>
    <a:masterClrMapping/>
  </p:clrMapOvr>
  <p:transition spd="slow">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269" y="880752"/>
            <a:ext cx="8465713" cy="2677656"/>
          </a:xfrm>
          <a:prstGeom prst="rect">
            <a:avLst/>
          </a:prstGeom>
        </p:spPr>
        <p:txBody>
          <a:bodyPr wrap="square">
            <a:spAutoFit/>
          </a:bodyPr>
          <a:lstStyle/>
          <a:p>
            <a:r>
              <a:rPr lang="en-US" sz="2400" b="1" dirty="0">
                <a:latin typeface="erdana"/>
              </a:rPr>
              <a:t>C Double Pointer (Pointer to Pointer)</a:t>
            </a:r>
          </a:p>
          <a:p>
            <a:r>
              <a:rPr lang="en-US" sz="2400" dirty="0">
                <a:solidFill>
                  <a:srgbClr val="000000"/>
                </a:solidFill>
                <a:latin typeface="verdana" panose="020B0604030504040204" pitchFamily="34" charset="0"/>
              </a:rPr>
              <a:t>As we know that, a pointer is used to store the address of a variable in C. Pointer reduces the access time of a variable. However, In C, we can also define a pointer to store the address of another pointer. Such pointer is known as a double pointer (pointer to pointer). </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854817" y="4078087"/>
            <a:ext cx="8568744" cy="923330"/>
          </a:xfrm>
          <a:prstGeom prst="rect">
            <a:avLst/>
          </a:prstGeom>
        </p:spPr>
        <p:txBody>
          <a:bodyPr wrap="square">
            <a:spAutoFit/>
          </a:bodyPr>
          <a:lstStyle/>
          <a:p>
            <a:r>
              <a:rPr lang="en-US" dirty="0">
                <a:solidFill>
                  <a:srgbClr val="000000"/>
                </a:solidFill>
                <a:latin typeface="verdana" panose="020B0604030504040204" pitchFamily="34" charset="0"/>
              </a:rPr>
              <a:t>The syntax of declaring a double pointer is given below.</a:t>
            </a:r>
          </a:p>
          <a:p>
            <a:endParaRPr lang="en-US" dirty="0">
              <a:solidFill>
                <a:srgbClr val="000000"/>
              </a:solidFill>
              <a:latin typeface="verdana" panose="020B0604030504040204" pitchFamily="34" charset="0"/>
            </a:endParaRPr>
          </a:p>
          <a:p>
            <a:pPr>
              <a:buFont typeface="+mj-lt"/>
              <a:buAutoNum type="arabicPeriod"/>
            </a:pPr>
            <a:r>
              <a:rPr lang="en-US" b="1" dirty="0">
                <a:solidFill>
                  <a:srgbClr val="2E8B57"/>
                </a:solidFill>
                <a:latin typeface="verdana" panose="020B0604030504040204" pitchFamily="34" charset="0"/>
              </a:rPr>
              <a:t>int</a:t>
            </a:r>
            <a:r>
              <a:rPr lang="en-US" dirty="0">
                <a:solidFill>
                  <a:srgbClr val="000000"/>
                </a:solidFill>
                <a:latin typeface="verdana" panose="020B0604030504040204" pitchFamily="34" charset="0"/>
              </a:rPr>
              <a:t> **p; </a:t>
            </a:r>
            <a:r>
              <a:rPr lang="en-US" dirty="0">
                <a:solidFill>
                  <a:srgbClr val="008200"/>
                </a:solidFill>
                <a:latin typeface="verdana" panose="020B0604030504040204" pitchFamily="34" charset="0"/>
              </a:rPr>
              <a:t>// pointer to a pointer which is pointing to an integer.</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58429532"/>
      </p:ext>
    </p:extLst>
  </p:cSld>
  <p:clrMapOvr>
    <a:masterClrMapping/>
  </p:clrMapOvr>
  <p:transition spd="slow">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8040710" cy="4524315"/>
          </a:xfrm>
          <a:prstGeom prst="rect">
            <a:avLst/>
          </a:prstGeom>
        </p:spPr>
        <p:txBody>
          <a:bodyPr wrap="square">
            <a:spAutoFit/>
          </a:bodyPr>
          <a:lstStyle/>
          <a:p>
            <a:r>
              <a:rPr lang="en-US" dirty="0"/>
              <a:t>#include&lt;</a:t>
            </a:r>
            <a:r>
              <a:rPr lang="en-US" dirty="0" err="1"/>
              <a:t>stdio.h</a:t>
            </a:r>
            <a:r>
              <a:rPr lang="en-US" dirty="0"/>
              <a:t>&gt;  </a:t>
            </a:r>
          </a:p>
          <a:p>
            <a:r>
              <a:rPr lang="en-US" dirty="0"/>
              <a:t>void main ()  </a:t>
            </a:r>
          </a:p>
          <a:p>
            <a:r>
              <a:rPr lang="en-US" dirty="0"/>
              <a:t>{  </a:t>
            </a:r>
          </a:p>
          <a:p>
            <a:r>
              <a:rPr lang="en-US" dirty="0"/>
              <a:t>    int a = 10;  </a:t>
            </a:r>
          </a:p>
          <a:p>
            <a:r>
              <a:rPr lang="en-US" dirty="0"/>
              <a:t>    int *p;  </a:t>
            </a:r>
          </a:p>
          <a:p>
            <a:r>
              <a:rPr lang="en-US" dirty="0"/>
              <a:t>    int **pp;   </a:t>
            </a:r>
          </a:p>
          <a:p>
            <a:r>
              <a:rPr lang="en-US" dirty="0"/>
              <a:t>    p = &amp;a; // pointer p is pointing to the address of a  </a:t>
            </a:r>
          </a:p>
          <a:p>
            <a:r>
              <a:rPr lang="en-US" dirty="0"/>
              <a:t>    pp = &amp;p; // pointer pp is a double pointer pointing to the address of pointer p  </a:t>
            </a:r>
          </a:p>
          <a:p>
            <a:r>
              <a:rPr lang="en-US" dirty="0"/>
              <a:t>    </a:t>
            </a:r>
            <a:r>
              <a:rPr lang="en-US" dirty="0" err="1"/>
              <a:t>printf</a:t>
            </a:r>
            <a:r>
              <a:rPr lang="en-US" dirty="0"/>
              <a:t>("address of a: %x\</a:t>
            </a:r>
            <a:r>
              <a:rPr lang="en-US" dirty="0" err="1"/>
              <a:t>n",p</a:t>
            </a:r>
            <a:r>
              <a:rPr lang="en-US" dirty="0"/>
              <a:t>); // Address of a will be printed   </a:t>
            </a:r>
          </a:p>
          <a:p>
            <a:r>
              <a:rPr lang="en-US" dirty="0"/>
              <a:t>    </a:t>
            </a:r>
            <a:r>
              <a:rPr lang="en-US" dirty="0" err="1"/>
              <a:t>printf</a:t>
            </a:r>
            <a:r>
              <a:rPr lang="en-US" dirty="0"/>
              <a:t>("address of p: %x\</a:t>
            </a:r>
            <a:r>
              <a:rPr lang="en-US" dirty="0" err="1"/>
              <a:t>n",pp</a:t>
            </a:r>
            <a:r>
              <a:rPr lang="en-US" dirty="0"/>
              <a:t>); // Address of p will be printed  </a:t>
            </a:r>
          </a:p>
          <a:p>
            <a:r>
              <a:rPr lang="en-US" dirty="0"/>
              <a:t>    </a:t>
            </a:r>
            <a:r>
              <a:rPr lang="en-US" dirty="0" err="1"/>
              <a:t>printf</a:t>
            </a:r>
            <a:r>
              <a:rPr lang="en-US" dirty="0"/>
              <a:t>("value stored at p: %d\n",*p); // value </a:t>
            </a:r>
            <a:r>
              <a:rPr lang="en-US" dirty="0" err="1"/>
              <a:t>stoted</a:t>
            </a:r>
            <a:r>
              <a:rPr lang="en-US" dirty="0"/>
              <a:t> at the address contained by p i.e. 10 will be printed  </a:t>
            </a:r>
          </a:p>
          <a:p>
            <a:r>
              <a:rPr lang="en-US" dirty="0"/>
              <a:t>    </a:t>
            </a:r>
            <a:r>
              <a:rPr lang="en-US" dirty="0" err="1"/>
              <a:t>printf</a:t>
            </a:r>
            <a:r>
              <a:rPr lang="en-US" dirty="0"/>
              <a:t>("value stored at pp: %d\n",**pp); // value stored at the address contained by the pointer </a:t>
            </a:r>
            <a:r>
              <a:rPr lang="en-US" dirty="0" err="1"/>
              <a:t>stoyred</a:t>
            </a:r>
            <a:r>
              <a:rPr lang="en-US" dirty="0"/>
              <a:t> at pp  </a:t>
            </a:r>
          </a:p>
          <a:p>
            <a:r>
              <a:rPr lang="en-US" dirty="0"/>
              <a:t>}</a:t>
            </a:r>
          </a:p>
        </p:txBody>
      </p:sp>
    </p:spTree>
    <p:extLst>
      <p:ext uri="{BB962C8B-B14F-4D97-AF65-F5344CB8AC3E}">
        <p14:creationId xmlns:p14="http://schemas.microsoft.com/office/powerpoint/2010/main" val="2042640758"/>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pointer to poin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353" y="2250246"/>
            <a:ext cx="7507354" cy="265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845007"/>
      </p:ext>
    </p:extLst>
  </p:cSld>
  <p:clrMapOvr>
    <a:masterClrMapping/>
  </p:clrMapOvr>
  <p:transition spd="slow">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number=50;      </a:t>
            </a:r>
          </a:p>
          <a:p>
            <a:r>
              <a:rPr lang="en-US" dirty="0"/>
              <a:t>int *p;//pointer to int    </a:t>
            </a:r>
          </a:p>
          <a:p>
            <a:r>
              <a:rPr lang="en-US" dirty="0"/>
              <a:t>int **p2;//pointer to pointer        </a:t>
            </a:r>
          </a:p>
          <a:p>
            <a:r>
              <a:rPr lang="en-US" dirty="0"/>
              <a:t>p=&amp;number;//stores the address of number variable      </a:t>
            </a:r>
          </a:p>
          <a:p>
            <a:r>
              <a:rPr lang="en-US" dirty="0"/>
              <a:t>p2=&amp;p;    </a:t>
            </a:r>
          </a:p>
          <a:p>
            <a:r>
              <a:rPr lang="en-US" dirty="0" err="1"/>
              <a:t>printf</a:t>
            </a:r>
            <a:r>
              <a:rPr lang="en-US" dirty="0"/>
              <a:t>("Address of number variable is %x \</a:t>
            </a:r>
            <a:r>
              <a:rPr lang="en-US" dirty="0" err="1"/>
              <a:t>n",&amp;number</a:t>
            </a:r>
            <a:r>
              <a:rPr lang="en-US" dirty="0"/>
              <a:t>);      </a:t>
            </a:r>
          </a:p>
          <a:p>
            <a:r>
              <a:rPr lang="en-US" dirty="0" err="1"/>
              <a:t>printf</a:t>
            </a:r>
            <a:r>
              <a:rPr lang="en-US" dirty="0"/>
              <a:t>("Address of p variable is %x \</a:t>
            </a:r>
            <a:r>
              <a:rPr lang="en-US" dirty="0" err="1"/>
              <a:t>n",p</a:t>
            </a:r>
            <a:r>
              <a:rPr lang="en-US" dirty="0"/>
              <a:t>);      </a:t>
            </a:r>
          </a:p>
          <a:p>
            <a:r>
              <a:rPr lang="en-US" dirty="0" err="1"/>
              <a:t>printf</a:t>
            </a:r>
            <a:r>
              <a:rPr lang="en-US" dirty="0"/>
              <a:t>("Value of *p variable is %d \n",*p);      </a:t>
            </a:r>
          </a:p>
          <a:p>
            <a:r>
              <a:rPr lang="en-US" dirty="0" err="1"/>
              <a:t>printf</a:t>
            </a:r>
            <a:r>
              <a:rPr lang="en-US" dirty="0"/>
              <a:t>("Address of p2 variable is %x \n",p2);      </a:t>
            </a:r>
          </a:p>
          <a:p>
            <a:r>
              <a:rPr lang="en-US" dirty="0" err="1"/>
              <a:t>printf</a:t>
            </a:r>
            <a:r>
              <a:rPr lang="en-US" dirty="0"/>
              <a:t>("Value of **p2 variable is %d \n",*p);      </a:t>
            </a:r>
          </a:p>
          <a:p>
            <a:r>
              <a:rPr lang="en-US" dirty="0"/>
              <a:t>return 0;  </a:t>
            </a:r>
          </a:p>
          <a:p>
            <a:r>
              <a:rPr lang="en-US" dirty="0"/>
              <a:t>} </a:t>
            </a:r>
          </a:p>
        </p:txBody>
      </p:sp>
    </p:spTree>
    <p:extLst>
      <p:ext uri="{BB962C8B-B14F-4D97-AF65-F5344CB8AC3E}">
        <p14:creationId xmlns:p14="http://schemas.microsoft.com/office/powerpoint/2010/main" val="2732002106"/>
      </p:ext>
    </p:extLst>
  </p:cSld>
  <p:clrMapOvr>
    <a:masterClrMapping/>
  </p:clrMapOvr>
  <p:transition spd="slow">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2387" y="616837"/>
            <a:ext cx="9174051" cy="1200329"/>
          </a:xfrm>
          <a:prstGeom prst="rect">
            <a:avLst/>
          </a:prstGeom>
        </p:spPr>
        <p:txBody>
          <a:bodyPr wrap="square">
            <a:spAutoFit/>
          </a:bodyPr>
          <a:lstStyle/>
          <a:p>
            <a:r>
              <a:rPr lang="en-US" b="1" dirty="0">
                <a:latin typeface="erdana"/>
              </a:rPr>
              <a:t>C Strings</a:t>
            </a:r>
          </a:p>
          <a:p>
            <a:r>
              <a:rPr lang="en-US" dirty="0">
                <a:solidFill>
                  <a:srgbClr val="000000"/>
                </a:solidFill>
                <a:latin typeface="verdana" panose="020B0604030504040204" pitchFamily="34" charset="0"/>
              </a:rPr>
              <a:t>The string can be defined as the one-dimensional array of characters terminated by a null ('\0'). The character array or the string is used to manipulate text such as word or sentences.</a:t>
            </a:r>
            <a:endParaRPr lang="en-US" b="0" i="0" dirty="0">
              <a:solidFill>
                <a:srgbClr val="000000"/>
              </a:solidFill>
              <a:effectLst/>
              <a:latin typeface="verdana" panose="020B0604030504040204" pitchFamily="34" charset="0"/>
            </a:endParaRPr>
          </a:p>
        </p:txBody>
      </p:sp>
      <p:sp>
        <p:nvSpPr>
          <p:cNvPr id="3" name="Rectangle 2"/>
          <p:cNvSpPr/>
          <p:nvPr/>
        </p:nvSpPr>
        <p:spPr>
          <a:xfrm>
            <a:off x="2262387" y="2274838"/>
            <a:ext cx="9174051" cy="2308324"/>
          </a:xfrm>
          <a:prstGeom prst="rect">
            <a:avLst/>
          </a:prstGeom>
        </p:spPr>
        <p:txBody>
          <a:bodyPr wrap="square">
            <a:spAutoFit/>
          </a:bodyPr>
          <a:lstStyle/>
          <a:p>
            <a:r>
              <a:rPr lang="en-US" dirty="0">
                <a:solidFill>
                  <a:srgbClr val="000000"/>
                </a:solidFill>
                <a:latin typeface="verdana" panose="020B0604030504040204" pitchFamily="34" charset="0"/>
              </a:rPr>
              <a:t>There are two ways to declare a string in c language.</a:t>
            </a:r>
          </a:p>
          <a:p>
            <a:pPr>
              <a:buFont typeface="+mj-lt"/>
              <a:buAutoNum type="arabicPeriod"/>
            </a:pPr>
            <a:r>
              <a:rPr lang="en-US" dirty="0">
                <a:solidFill>
                  <a:srgbClr val="000000"/>
                </a:solidFill>
                <a:latin typeface="verdana" panose="020B0604030504040204" pitchFamily="34" charset="0"/>
              </a:rPr>
              <a:t>By char array</a:t>
            </a:r>
          </a:p>
          <a:p>
            <a:pPr>
              <a:buFont typeface="+mj-lt"/>
              <a:buAutoNum type="arabicPeriod"/>
            </a:pP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By string literal</a:t>
            </a:r>
          </a:p>
          <a:p>
            <a:pPr>
              <a:buFont typeface="+mj-lt"/>
              <a:buAutoNum type="arabicPeriod"/>
            </a:pP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Let's see the example of declaring </a:t>
            </a:r>
            <a:r>
              <a:rPr lang="en-US" b="1" dirty="0">
                <a:solidFill>
                  <a:srgbClr val="000000"/>
                </a:solidFill>
                <a:latin typeface="verdana" panose="020B0604030504040204" pitchFamily="34" charset="0"/>
              </a:rPr>
              <a:t>string by char array</a:t>
            </a:r>
            <a:r>
              <a:rPr lang="en-US" dirty="0">
                <a:solidFill>
                  <a:srgbClr val="000000"/>
                </a:solidFill>
                <a:latin typeface="verdana" panose="020B0604030504040204" pitchFamily="34" charset="0"/>
              </a:rPr>
              <a:t> in C language.</a:t>
            </a:r>
          </a:p>
          <a:p>
            <a:endParaRPr lang="en-US" dirty="0">
              <a:solidFill>
                <a:srgbClr val="000000"/>
              </a:solidFill>
              <a:latin typeface="verdana" panose="020B0604030504040204" pitchFamily="34" charset="0"/>
            </a:endParaRPr>
          </a:p>
          <a:p>
            <a:pPr>
              <a:buFont typeface="+mj-lt"/>
              <a:buAutoNum type="arabicPeriod"/>
            </a:pPr>
            <a:r>
              <a:rPr lang="en-US" b="1" dirty="0">
                <a:latin typeface="verdana" panose="020B0604030504040204" pitchFamily="34" charset="0"/>
              </a:rPr>
              <a:t>char </a:t>
            </a:r>
            <a:r>
              <a:rPr lang="en-US" b="1" dirty="0" err="1">
                <a:latin typeface="verdana" panose="020B0604030504040204" pitchFamily="34" charset="0"/>
              </a:rPr>
              <a:t>ch</a:t>
            </a:r>
            <a:r>
              <a:rPr lang="en-US" b="1" dirty="0">
                <a:latin typeface="verdana" panose="020B0604030504040204" pitchFamily="34" charset="0"/>
              </a:rPr>
              <a:t>[10]={‘</a:t>
            </a:r>
            <a:r>
              <a:rPr lang="en-US" b="1" dirty="0" err="1">
                <a:latin typeface="verdana" panose="020B0604030504040204" pitchFamily="34" charset="0"/>
              </a:rPr>
              <a:t>n’,’i’,’i’,’t</a:t>
            </a:r>
            <a:r>
              <a:rPr lang="en-US" b="1" dirty="0">
                <a:latin typeface="verdana" panose="020B0604030504040204" pitchFamily="34" charset="0"/>
              </a:rPr>
              <a:t>’}; </a:t>
            </a:r>
            <a:endParaRPr lang="en-US" b="1" i="0" dirty="0">
              <a:effectLst/>
              <a:latin typeface="verdana" panose="020B0604030504040204" pitchFamily="34" charset="0"/>
            </a:endParaRPr>
          </a:p>
        </p:txBody>
      </p:sp>
    </p:spTree>
    <p:extLst>
      <p:ext uri="{BB962C8B-B14F-4D97-AF65-F5344CB8AC3E}">
        <p14:creationId xmlns:p14="http://schemas.microsoft.com/office/powerpoint/2010/main" val="1470921059"/>
      </p:ext>
    </p:extLst>
  </p:cSld>
  <p:clrMapOvr>
    <a:masterClrMapping/>
  </p:clrMapOvr>
  <p:transition spd="slow">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413338"/>
            <a:ext cx="8967989" cy="2246769"/>
          </a:xfrm>
          <a:prstGeom prst="rect">
            <a:avLst/>
          </a:prstGeom>
        </p:spPr>
        <p:txBody>
          <a:bodyPr wrap="square">
            <a:spAutoFit/>
          </a:bodyPr>
          <a:lstStyle/>
          <a:p>
            <a:r>
              <a:rPr lang="en-US" sz="2000" dirty="0">
                <a:solidFill>
                  <a:srgbClr val="000000"/>
                </a:solidFill>
                <a:latin typeface="verdana" panose="020B0604030504040204" pitchFamily="34" charset="0"/>
              </a:rPr>
              <a:t>While declaring string, size is not mandatory. So we can write the above code as given below:</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ch</a:t>
            </a:r>
            <a:r>
              <a:rPr lang="en-US" sz="2000" dirty="0">
                <a:latin typeface="verdana" panose="020B0604030504040204" pitchFamily="34" charset="0"/>
              </a:rPr>
              <a:t>[]={‘n’,’</a:t>
            </a:r>
            <a:r>
              <a:rPr lang="en-US" sz="2000" dirty="0" err="1">
                <a:latin typeface="verdana" panose="020B0604030504040204" pitchFamily="34" charset="0"/>
              </a:rPr>
              <a:t>i</a:t>
            </a:r>
            <a:r>
              <a:rPr lang="en-US" sz="2000" dirty="0">
                <a:latin typeface="verdana" panose="020B0604030504040204" pitchFamily="34" charset="0"/>
              </a:rPr>
              <a:t>’ '</a:t>
            </a:r>
            <a:r>
              <a:rPr lang="en-US" sz="2000" dirty="0" err="1">
                <a:latin typeface="verdana" panose="020B0604030504040204" pitchFamily="34" charset="0"/>
              </a:rPr>
              <a:t>i</a:t>
            </a:r>
            <a:r>
              <a:rPr lang="en-US" sz="2000" dirty="0">
                <a:latin typeface="verdana" panose="020B0604030504040204" pitchFamily="34" charset="0"/>
              </a:rPr>
              <a:t>', 'n', 't', '\0'};  </a:t>
            </a:r>
          </a:p>
          <a:p>
            <a:pPr>
              <a:buFont typeface="+mj-lt"/>
              <a:buAutoNum type="arabicPeriod"/>
            </a:pPr>
            <a:endParaRPr lang="en-US" sz="2000" dirty="0">
              <a:latin typeface="verdana" panose="020B0604030504040204" pitchFamily="34" charset="0"/>
            </a:endParaRPr>
          </a:p>
          <a:p>
            <a:r>
              <a:rPr lang="en-US" sz="2000" dirty="0">
                <a:solidFill>
                  <a:srgbClr val="000000"/>
                </a:solidFill>
                <a:latin typeface="verdana" panose="020B0604030504040204" pitchFamily="34" charset="0"/>
              </a:rPr>
              <a:t>We can also define the </a:t>
            </a:r>
            <a:r>
              <a:rPr lang="en-US" sz="2000" b="1" dirty="0">
                <a:solidFill>
                  <a:srgbClr val="000000"/>
                </a:solidFill>
                <a:latin typeface="verdana" panose="020B0604030504040204" pitchFamily="34" charset="0"/>
              </a:rPr>
              <a:t>string by the string literal</a:t>
            </a:r>
            <a:r>
              <a:rPr lang="en-US" sz="2000" dirty="0">
                <a:solidFill>
                  <a:srgbClr val="000000"/>
                </a:solidFill>
                <a:latin typeface="verdana" panose="020B0604030504040204" pitchFamily="34" charset="0"/>
              </a:rPr>
              <a:t> in C language. For example:</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ch</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a:t>
            </a:r>
            <a:r>
              <a:rPr lang="en-US" sz="2000" dirty="0">
                <a:latin typeface="verdana" panose="020B0604030504040204" pitchFamily="34" charset="0"/>
              </a:rPr>
              <a:t>NIIT"; </a:t>
            </a: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36698312"/>
      </p:ext>
    </p:extLst>
  </p:cSld>
  <p:clrMapOvr>
    <a:masterClrMapping/>
  </p:clrMapOvr>
  <p:transition spd="slow">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93100"/>
          </a:xfrm>
          <a:prstGeom prst="rect">
            <a:avLst/>
          </a:prstGeom>
        </p:spPr>
        <p:txBody>
          <a:bodyPr>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  char </a:t>
            </a:r>
            <a:r>
              <a:rPr lang="en-US" dirty="0" err="1"/>
              <a:t>ch</a:t>
            </a:r>
            <a:r>
              <a:rPr lang="en-US" dirty="0"/>
              <a:t>[11]={</a:t>
            </a:r>
            <a:r>
              <a:rPr lang="en-US" dirty="0" err="1">
                <a:latin typeface="verdana" panose="020B0604030504040204" pitchFamily="34" charset="0"/>
              </a:rPr>
              <a:t>n’,’I</a:t>
            </a:r>
            <a:r>
              <a:rPr lang="en-US" dirty="0">
                <a:latin typeface="verdana" panose="020B0604030504040204" pitchFamily="34" charset="0"/>
              </a:rPr>
              <a:t>’ 'i', 'n', 't'};</a:t>
            </a:r>
            <a:endParaRPr lang="en-US" dirty="0"/>
          </a:p>
          <a:p>
            <a:r>
              <a:rPr lang="en-US" dirty="0"/>
              <a:t>   char ch2[11]="</a:t>
            </a:r>
            <a:r>
              <a:rPr lang="en-US" dirty="0" err="1"/>
              <a:t>niit</a:t>
            </a:r>
            <a:r>
              <a:rPr lang="en-US" dirty="0"/>
              <a:t>";    </a:t>
            </a:r>
          </a:p>
          <a:p>
            <a:r>
              <a:rPr lang="en-US" dirty="0"/>
              <a:t>    </a:t>
            </a:r>
          </a:p>
          <a:p>
            <a:r>
              <a:rPr lang="en-US" dirty="0"/>
              <a:t>   </a:t>
            </a:r>
            <a:r>
              <a:rPr lang="en-US" dirty="0" err="1"/>
              <a:t>printf</a:t>
            </a:r>
            <a:r>
              <a:rPr lang="en-US" dirty="0"/>
              <a:t>("Char Array Value is: %s\n", </a:t>
            </a:r>
            <a:r>
              <a:rPr lang="en-US" dirty="0" err="1"/>
              <a:t>ch</a:t>
            </a:r>
            <a:r>
              <a:rPr lang="en-US" dirty="0"/>
              <a:t>);    </a:t>
            </a:r>
          </a:p>
          <a:p>
            <a:r>
              <a:rPr lang="en-US" dirty="0"/>
              <a:t>   </a:t>
            </a:r>
            <a:r>
              <a:rPr lang="en-US" dirty="0" err="1"/>
              <a:t>printf</a:t>
            </a:r>
            <a:r>
              <a:rPr lang="en-US" dirty="0"/>
              <a:t>("String Literal Value is: %s\n", ch2);    </a:t>
            </a:r>
          </a:p>
          <a:p>
            <a:r>
              <a:rPr lang="en-US" dirty="0"/>
              <a:t> return 0;    </a:t>
            </a:r>
          </a:p>
          <a:p>
            <a:r>
              <a:rPr lang="en-US" dirty="0"/>
              <a:t>}</a:t>
            </a:r>
          </a:p>
        </p:txBody>
      </p:sp>
    </p:spTree>
    <p:extLst>
      <p:ext uri="{BB962C8B-B14F-4D97-AF65-F5344CB8AC3E}">
        <p14:creationId xmlns:p14="http://schemas.microsoft.com/office/powerpoint/2010/main" val="2264592229"/>
      </p:ext>
    </p:extLst>
  </p:cSld>
  <p:clrMapOvr>
    <a:masterClrMapping/>
  </p:clrMapOvr>
  <p:transition spd="slow">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31992"/>
            <a:ext cx="7177824" cy="1477328"/>
          </a:xfrm>
          <a:prstGeom prst="rect">
            <a:avLst/>
          </a:prstGeom>
        </p:spPr>
        <p:txBody>
          <a:bodyPr wrap="square">
            <a:spAutoFit/>
          </a:bodyPr>
          <a:lstStyle/>
          <a:p>
            <a:r>
              <a:rPr lang="en-US" b="1" dirty="0">
                <a:latin typeface="erdana"/>
              </a:rPr>
              <a:t>Traversing String</a:t>
            </a:r>
          </a:p>
          <a:p>
            <a:r>
              <a:rPr lang="en-US" dirty="0">
                <a:solidFill>
                  <a:srgbClr val="000000"/>
                </a:solidFill>
                <a:latin typeface="verdana" panose="020B0604030504040204" pitchFamily="34" charset="0"/>
              </a:rPr>
              <a:t>Traversing the string is one of the most important aspects in any of the programming languages. We may need to manipulate a very large text which can be done by traversing the text.</a:t>
            </a:r>
            <a:endParaRPr lang="en-US" b="0" i="0" dirty="0">
              <a:solidFill>
                <a:srgbClr val="000000"/>
              </a:solidFill>
              <a:effectLst/>
              <a:latin typeface="verdana" panose="020B0604030504040204" pitchFamily="34" charset="0"/>
            </a:endParaRPr>
          </a:p>
        </p:txBody>
      </p:sp>
      <p:sp>
        <p:nvSpPr>
          <p:cNvPr id="3" name="Rectangle 2"/>
          <p:cNvSpPr/>
          <p:nvPr/>
        </p:nvSpPr>
        <p:spPr>
          <a:xfrm>
            <a:off x="3047999" y="3881735"/>
            <a:ext cx="7177825" cy="1015663"/>
          </a:xfrm>
          <a:prstGeom prst="rect">
            <a:avLst/>
          </a:prstGeom>
        </p:spPr>
        <p:txBody>
          <a:bodyPr wrap="square">
            <a:spAutoFit/>
          </a:bodyPr>
          <a:lstStyle/>
          <a:p>
            <a:r>
              <a:rPr lang="en-US" sz="2000" dirty="0">
                <a:solidFill>
                  <a:srgbClr val="000000"/>
                </a:solidFill>
                <a:latin typeface="verdana" panose="020B0604030504040204" pitchFamily="34" charset="0"/>
              </a:rPr>
              <a:t>Hence, there are two ways to traverse a string.</a:t>
            </a:r>
          </a:p>
          <a:p>
            <a:pPr>
              <a:buFont typeface="Arial" panose="020B0604020202020204" pitchFamily="34" charset="0"/>
              <a:buChar char="•"/>
            </a:pPr>
            <a:r>
              <a:rPr lang="en-US" sz="2000" dirty="0">
                <a:solidFill>
                  <a:srgbClr val="000000"/>
                </a:solidFill>
                <a:latin typeface="verdana" panose="020B0604030504040204" pitchFamily="34" charset="0"/>
              </a:rPr>
              <a:t>By using the length of string</a:t>
            </a:r>
          </a:p>
          <a:p>
            <a:pPr>
              <a:buFont typeface="Arial" panose="020B0604020202020204" pitchFamily="34" charset="0"/>
              <a:buChar char="•"/>
            </a:pPr>
            <a:r>
              <a:rPr lang="en-US" sz="2000" dirty="0">
                <a:solidFill>
                  <a:srgbClr val="000000"/>
                </a:solidFill>
                <a:latin typeface="verdana" panose="020B0604030504040204" pitchFamily="34" charset="0"/>
              </a:rPr>
              <a:t>By using the null character.</a:t>
            </a:r>
            <a:endParaRPr lang="en-US" sz="20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19996115"/>
      </p:ext>
    </p:extLst>
  </p:cSld>
  <p:clrMapOvr>
    <a:masterClrMapping/>
  </p:clrMapOvr>
  <p:transition spd="slow">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9" y="1028343"/>
            <a:ext cx="8852079" cy="4524315"/>
          </a:xfrm>
          <a:prstGeom prst="rect">
            <a:avLst/>
          </a:prstGeom>
        </p:spPr>
        <p:txBody>
          <a:bodyPr wrap="square">
            <a:spAutoFit/>
          </a:bodyPr>
          <a:lstStyle/>
          <a:p>
            <a:r>
              <a:rPr lang="en-US" dirty="0"/>
              <a:t>#include&lt;</a:t>
            </a:r>
            <a:r>
              <a:rPr lang="en-US" dirty="0" err="1"/>
              <a:t>stdio.h</a:t>
            </a:r>
            <a:r>
              <a:rPr lang="en-US" dirty="0"/>
              <a:t>&gt;  </a:t>
            </a:r>
          </a:p>
          <a:p>
            <a:r>
              <a:rPr lang="en-US" dirty="0"/>
              <a:t>void main ()  </a:t>
            </a:r>
          </a:p>
          <a:p>
            <a:r>
              <a:rPr lang="en-US" dirty="0"/>
              <a:t>{  </a:t>
            </a:r>
          </a:p>
          <a:p>
            <a:r>
              <a:rPr lang="en-US" dirty="0"/>
              <a:t>    char s[11] = "</a:t>
            </a:r>
            <a:r>
              <a:rPr lang="en-US" dirty="0" err="1"/>
              <a:t>niit</a:t>
            </a:r>
            <a:r>
              <a:rPr lang="en-US" dirty="0"/>
              <a:t>";  </a:t>
            </a:r>
          </a:p>
          <a:p>
            <a:r>
              <a:rPr lang="en-US" dirty="0"/>
              <a:t>    int i = 0;   </a:t>
            </a:r>
          </a:p>
          <a:p>
            <a:r>
              <a:rPr lang="en-US" dirty="0"/>
              <a:t>    int count = 0;  </a:t>
            </a:r>
          </a:p>
          <a:p>
            <a:r>
              <a:rPr lang="en-US" dirty="0"/>
              <a:t>    while(</a:t>
            </a:r>
            <a:r>
              <a:rPr lang="en-US" dirty="0" err="1"/>
              <a:t>i</a:t>
            </a:r>
            <a:r>
              <a:rPr lang="en-US" dirty="0"/>
              <a:t>&lt;11)  </a:t>
            </a:r>
          </a:p>
          <a:p>
            <a:r>
              <a:rPr lang="en-US" dirty="0"/>
              <a:t>    {  </a:t>
            </a:r>
          </a:p>
          <a:p>
            <a:r>
              <a:rPr lang="en-US" dirty="0"/>
              <a:t>        if(s[</a:t>
            </a:r>
            <a:r>
              <a:rPr lang="en-US" dirty="0" err="1"/>
              <a:t>i</a:t>
            </a:r>
            <a:r>
              <a:rPr lang="en-US" dirty="0"/>
              <a:t>]=='a' || s[</a:t>
            </a:r>
            <a:r>
              <a:rPr lang="en-US" dirty="0" err="1"/>
              <a:t>i</a:t>
            </a:r>
            <a:r>
              <a:rPr lang="en-US" dirty="0"/>
              <a:t>] == 'e' || s[</a:t>
            </a:r>
            <a:r>
              <a:rPr lang="en-US" dirty="0" err="1"/>
              <a:t>i</a:t>
            </a:r>
            <a:r>
              <a:rPr lang="en-US" dirty="0"/>
              <a:t>] == '</a:t>
            </a:r>
            <a:r>
              <a:rPr lang="en-US" dirty="0" err="1"/>
              <a:t>i</a:t>
            </a:r>
            <a:r>
              <a:rPr lang="en-US" dirty="0"/>
              <a:t>' || s[</a:t>
            </a:r>
            <a:r>
              <a:rPr lang="en-US" dirty="0" err="1"/>
              <a:t>i</a:t>
            </a:r>
            <a:r>
              <a:rPr lang="en-US" dirty="0"/>
              <a:t>] == 'u' || s[</a:t>
            </a:r>
            <a:r>
              <a:rPr lang="en-US" dirty="0" err="1"/>
              <a:t>i</a:t>
            </a:r>
            <a:r>
              <a:rPr lang="en-US" dirty="0"/>
              <a:t>] == 'o')  </a:t>
            </a:r>
          </a:p>
          <a:p>
            <a:r>
              <a:rPr lang="en-US" dirty="0"/>
              <a:t>        {  </a:t>
            </a:r>
          </a:p>
          <a:p>
            <a:r>
              <a:rPr lang="en-US" dirty="0"/>
              <a:t>            count ++;  </a:t>
            </a:r>
          </a:p>
          <a:p>
            <a:r>
              <a:rPr lang="en-US" dirty="0"/>
              <a:t>        }  </a:t>
            </a:r>
          </a:p>
          <a:p>
            <a:r>
              <a:rPr lang="en-US" dirty="0"/>
              <a:t>        </a:t>
            </a:r>
            <a:r>
              <a:rPr lang="en-US" dirty="0" err="1"/>
              <a:t>i</a:t>
            </a:r>
            <a:r>
              <a:rPr lang="en-US" dirty="0"/>
              <a:t>++;  </a:t>
            </a:r>
          </a:p>
          <a:p>
            <a:r>
              <a:rPr lang="en-US" dirty="0"/>
              <a:t>    }  </a:t>
            </a:r>
          </a:p>
          <a:p>
            <a:r>
              <a:rPr lang="en-US" dirty="0"/>
              <a:t>    </a:t>
            </a:r>
            <a:r>
              <a:rPr lang="en-US" dirty="0" err="1"/>
              <a:t>printf</a:t>
            </a:r>
            <a:r>
              <a:rPr lang="en-US" dirty="0"/>
              <a:t>("The number of vowels %</a:t>
            </a:r>
            <a:r>
              <a:rPr lang="en-US" dirty="0" err="1"/>
              <a:t>d",count</a:t>
            </a:r>
            <a:r>
              <a:rPr lang="en-US" dirty="0"/>
              <a:t>);  </a:t>
            </a:r>
          </a:p>
          <a:p>
            <a:r>
              <a:rPr lang="en-US" dirty="0"/>
              <a:t>}</a:t>
            </a:r>
          </a:p>
        </p:txBody>
      </p:sp>
      <p:sp>
        <p:nvSpPr>
          <p:cNvPr id="4" name="Rectangle 3"/>
          <p:cNvSpPr/>
          <p:nvPr/>
        </p:nvSpPr>
        <p:spPr>
          <a:xfrm>
            <a:off x="3047999" y="359466"/>
            <a:ext cx="2736647" cy="369332"/>
          </a:xfrm>
          <a:prstGeom prst="rect">
            <a:avLst/>
          </a:prstGeom>
        </p:spPr>
        <p:txBody>
          <a:bodyPr wrap="none">
            <a:spAutoFit/>
          </a:bodyPr>
          <a:lstStyle/>
          <a:p>
            <a:r>
              <a:rPr lang="en-US" dirty="0">
                <a:latin typeface="erdana"/>
              </a:rPr>
              <a:t>Using the length of string</a:t>
            </a:r>
            <a:endParaRPr lang="en-US" b="0" i="0" dirty="0">
              <a:effectLst/>
              <a:latin typeface="erdana"/>
            </a:endParaRPr>
          </a:p>
        </p:txBody>
      </p:sp>
    </p:spTree>
    <p:extLst>
      <p:ext uri="{BB962C8B-B14F-4D97-AF65-F5344CB8AC3E}">
        <p14:creationId xmlns:p14="http://schemas.microsoft.com/office/powerpoint/2010/main" val="3672710534"/>
      </p:ext>
    </p:extLst>
  </p:cSld>
  <p:clrMapOvr>
    <a:masterClrMapping/>
  </p:clrMapOvr>
  <p:transition spd="slow">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028343"/>
            <a:ext cx="8375562" cy="4524315"/>
          </a:xfrm>
          <a:prstGeom prst="rect">
            <a:avLst/>
          </a:prstGeom>
        </p:spPr>
        <p:txBody>
          <a:bodyPr wrap="square">
            <a:spAutoFit/>
          </a:bodyPr>
          <a:lstStyle/>
          <a:p>
            <a:r>
              <a:rPr lang="en-US" dirty="0"/>
              <a:t>#include&lt;</a:t>
            </a:r>
            <a:r>
              <a:rPr lang="en-US" dirty="0" err="1"/>
              <a:t>stdio.h</a:t>
            </a:r>
            <a:r>
              <a:rPr lang="en-US" dirty="0"/>
              <a:t>&gt;  </a:t>
            </a:r>
          </a:p>
          <a:p>
            <a:r>
              <a:rPr lang="en-US" dirty="0"/>
              <a:t>void main ()  </a:t>
            </a:r>
          </a:p>
          <a:p>
            <a:r>
              <a:rPr lang="en-US" dirty="0"/>
              <a:t>{  </a:t>
            </a:r>
          </a:p>
          <a:p>
            <a:r>
              <a:rPr lang="en-US" dirty="0"/>
              <a:t>    char s[11] = “</a:t>
            </a:r>
            <a:r>
              <a:rPr lang="en-US" dirty="0" err="1"/>
              <a:t>niit</a:t>
            </a:r>
            <a:r>
              <a:rPr lang="en-US" dirty="0"/>
              <a:t>";  </a:t>
            </a:r>
          </a:p>
          <a:p>
            <a:r>
              <a:rPr lang="en-US" dirty="0"/>
              <a:t>    int i = 0;   </a:t>
            </a:r>
          </a:p>
          <a:p>
            <a:r>
              <a:rPr lang="en-US" dirty="0"/>
              <a:t>    int count = 0;  </a:t>
            </a:r>
          </a:p>
          <a:p>
            <a:r>
              <a:rPr lang="en-US" dirty="0"/>
              <a:t>    while(s[</a:t>
            </a:r>
            <a:r>
              <a:rPr lang="en-US" dirty="0" err="1"/>
              <a:t>i</a:t>
            </a:r>
            <a:r>
              <a:rPr lang="en-US" dirty="0"/>
              <a:t>] != NULL)  </a:t>
            </a:r>
          </a:p>
          <a:p>
            <a:r>
              <a:rPr lang="en-US" dirty="0"/>
              <a:t>    {  </a:t>
            </a:r>
          </a:p>
          <a:p>
            <a:r>
              <a:rPr lang="en-US" dirty="0"/>
              <a:t>        if(s[</a:t>
            </a:r>
            <a:r>
              <a:rPr lang="en-US" dirty="0" err="1"/>
              <a:t>i</a:t>
            </a:r>
            <a:r>
              <a:rPr lang="en-US" dirty="0"/>
              <a:t>]=='a' || s[</a:t>
            </a:r>
            <a:r>
              <a:rPr lang="en-US" dirty="0" err="1"/>
              <a:t>i</a:t>
            </a:r>
            <a:r>
              <a:rPr lang="en-US" dirty="0"/>
              <a:t>] == 'e' || s[</a:t>
            </a:r>
            <a:r>
              <a:rPr lang="en-US" dirty="0" err="1"/>
              <a:t>i</a:t>
            </a:r>
            <a:r>
              <a:rPr lang="en-US" dirty="0"/>
              <a:t>] == '</a:t>
            </a:r>
            <a:r>
              <a:rPr lang="en-US" dirty="0" err="1"/>
              <a:t>i</a:t>
            </a:r>
            <a:r>
              <a:rPr lang="en-US" dirty="0"/>
              <a:t>' || s[</a:t>
            </a:r>
            <a:r>
              <a:rPr lang="en-US" dirty="0" err="1"/>
              <a:t>i</a:t>
            </a:r>
            <a:r>
              <a:rPr lang="en-US" dirty="0"/>
              <a:t>] == 'u' || s[</a:t>
            </a:r>
            <a:r>
              <a:rPr lang="en-US" dirty="0" err="1"/>
              <a:t>i</a:t>
            </a:r>
            <a:r>
              <a:rPr lang="en-US" dirty="0"/>
              <a:t>] == 'o')  </a:t>
            </a:r>
          </a:p>
          <a:p>
            <a:r>
              <a:rPr lang="en-US" dirty="0"/>
              <a:t>        {  </a:t>
            </a:r>
          </a:p>
          <a:p>
            <a:r>
              <a:rPr lang="en-US" dirty="0"/>
              <a:t>            count ++;  </a:t>
            </a:r>
          </a:p>
          <a:p>
            <a:r>
              <a:rPr lang="en-US" dirty="0"/>
              <a:t>        }  </a:t>
            </a:r>
          </a:p>
          <a:p>
            <a:r>
              <a:rPr lang="en-US" dirty="0"/>
              <a:t>        </a:t>
            </a:r>
            <a:r>
              <a:rPr lang="en-US" dirty="0" err="1"/>
              <a:t>i</a:t>
            </a:r>
            <a:r>
              <a:rPr lang="en-US" dirty="0"/>
              <a:t>++;  </a:t>
            </a:r>
          </a:p>
          <a:p>
            <a:r>
              <a:rPr lang="en-US" dirty="0"/>
              <a:t>    }  </a:t>
            </a:r>
          </a:p>
          <a:p>
            <a:r>
              <a:rPr lang="en-US" dirty="0"/>
              <a:t>    </a:t>
            </a:r>
            <a:r>
              <a:rPr lang="en-US" dirty="0" err="1"/>
              <a:t>printf</a:t>
            </a:r>
            <a:r>
              <a:rPr lang="en-US" dirty="0"/>
              <a:t>("The number of vowels %</a:t>
            </a:r>
            <a:r>
              <a:rPr lang="en-US" dirty="0" err="1"/>
              <a:t>d",count</a:t>
            </a:r>
            <a:r>
              <a:rPr lang="en-US" dirty="0"/>
              <a:t>);  </a:t>
            </a:r>
          </a:p>
          <a:p>
            <a:r>
              <a:rPr lang="en-US" dirty="0"/>
              <a:t>}</a:t>
            </a:r>
          </a:p>
        </p:txBody>
      </p:sp>
      <p:sp>
        <p:nvSpPr>
          <p:cNvPr id="3" name="Rectangle 2"/>
          <p:cNvSpPr/>
          <p:nvPr/>
        </p:nvSpPr>
        <p:spPr>
          <a:xfrm>
            <a:off x="3047999" y="346588"/>
            <a:ext cx="2608406" cy="369332"/>
          </a:xfrm>
          <a:prstGeom prst="rect">
            <a:avLst/>
          </a:prstGeom>
        </p:spPr>
        <p:txBody>
          <a:bodyPr wrap="none">
            <a:spAutoFit/>
          </a:bodyPr>
          <a:lstStyle/>
          <a:p>
            <a:r>
              <a:rPr lang="en-US" dirty="0">
                <a:latin typeface="erdana"/>
              </a:rPr>
              <a:t>Using the null character</a:t>
            </a:r>
            <a:endParaRPr lang="en-US" b="0" i="0" dirty="0">
              <a:effectLst/>
              <a:latin typeface="erdana"/>
            </a:endParaRPr>
          </a:p>
        </p:txBody>
      </p:sp>
    </p:spTree>
    <p:extLst>
      <p:ext uri="{BB962C8B-B14F-4D97-AF65-F5344CB8AC3E}">
        <p14:creationId xmlns:p14="http://schemas.microsoft.com/office/powerpoint/2010/main" val="224400739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269" y="382013"/>
            <a:ext cx="8761927" cy="2308324"/>
          </a:xfrm>
          <a:prstGeom prst="rect">
            <a:avLst/>
          </a:prstGeom>
        </p:spPr>
        <p:txBody>
          <a:bodyPr wrap="square">
            <a:spAutoFit/>
          </a:bodyPr>
          <a:lstStyle/>
          <a:p>
            <a:r>
              <a:rPr lang="en-US" b="1" dirty="0" err="1"/>
              <a:t>printf</a:t>
            </a:r>
            <a:r>
              <a:rPr lang="en-US" b="1" dirty="0"/>
              <a:t>() and </a:t>
            </a:r>
            <a:r>
              <a:rPr lang="en-US" b="1" dirty="0" err="1"/>
              <a:t>scanf</a:t>
            </a:r>
            <a:r>
              <a:rPr lang="en-US" b="1" dirty="0"/>
              <a:t>() in C</a:t>
            </a:r>
          </a:p>
          <a:p>
            <a:endParaRPr lang="en-US" b="1" dirty="0"/>
          </a:p>
          <a:p>
            <a:r>
              <a:rPr lang="en-US" dirty="0"/>
              <a:t>The </a:t>
            </a:r>
            <a:r>
              <a:rPr lang="en-US" dirty="0" err="1"/>
              <a:t>printf</a:t>
            </a:r>
            <a:r>
              <a:rPr lang="en-US" dirty="0"/>
              <a:t>() and </a:t>
            </a:r>
            <a:r>
              <a:rPr lang="en-US" dirty="0" err="1"/>
              <a:t>scanf</a:t>
            </a:r>
            <a:r>
              <a:rPr lang="en-US" dirty="0"/>
              <a:t>() functions are used for input and output in C language. Both functions are inbuilt library functions, defined in </a:t>
            </a:r>
            <a:r>
              <a:rPr lang="en-US" dirty="0" err="1"/>
              <a:t>stdio.h</a:t>
            </a:r>
            <a:r>
              <a:rPr lang="en-US" dirty="0"/>
              <a:t> (header file).</a:t>
            </a:r>
          </a:p>
          <a:p>
            <a:r>
              <a:rPr lang="en-US" dirty="0" err="1"/>
              <a:t>printf</a:t>
            </a:r>
            <a:r>
              <a:rPr lang="en-US" dirty="0"/>
              <a:t>() function</a:t>
            </a:r>
          </a:p>
          <a:p>
            <a:r>
              <a:rPr lang="en-US" dirty="0"/>
              <a:t>The </a:t>
            </a:r>
            <a:r>
              <a:rPr lang="en-US" b="1" dirty="0" err="1"/>
              <a:t>printf</a:t>
            </a:r>
            <a:r>
              <a:rPr lang="en-US" b="1" dirty="0"/>
              <a:t>() function</a:t>
            </a:r>
            <a:r>
              <a:rPr lang="en-US" dirty="0"/>
              <a:t> is used for output. It prints the given statement to the console</a:t>
            </a:r>
          </a:p>
        </p:txBody>
      </p:sp>
      <p:sp>
        <p:nvSpPr>
          <p:cNvPr id="3" name="Rectangle 2"/>
          <p:cNvSpPr/>
          <p:nvPr/>
        </p:nvSpPr>
        <p:spPr>
          <a:xfrm>
            <a:off x="2700269" y="3041441"/>
            <a:ext cx="6096000" cy="646331"/>
          </a:xfrm>
          <a:prstGeom prst="rect">
            <a:avLst/>
          </a:prstGeom>
        </p:spPr>
        <p:txBody>
          <a:bodyPr>
            <a:spAutoFit/>
          </a:bodyPr>
          <a:lstStyle/>
          <a:p>
            <a:r>
              <a:rPr lang="en-US" b="1" dirty="0"/>
              <a:t>The syntax of </a:t>
            </a:r>
            <a:r>
              <a:rPr lang="en-US" b="1" dirty="0" err="1"/>
              <a:t>printf</a:t>
            </a:r>
            <a:r>
              <a:rPr lang="en-US" b="1" dirty="0"/>
              <a:t>() function is given below:</a:t>
            </a:r>
          </a:p>
          <a:p>
            <a:r>
              <a:rPr lang="en-US" b="1" dirty="0" err="1"/>
              <a:t>printf</a:t>
            </a:r>
            <a:r>
              <a:rPr lang="en-US" b="1" dirty="0"/>
              <a:t>("format string",</a:t>
            </a:r>
            <a:r>
              <a:rPr lang="en-US" b="1" dirty="0" err="1"/>
              <a:t>argument_list</a:t>
            </a:r>
            <a:r>
              <a:rPr lang="en-US" b="1" dirty="0"/>
              <a:t>);  </a:t>
            </a:r>
          </a:p>
        </p:txBody>
      </p:sp>
      <p:sp>
        <p:nvSpPr>
          <p:cNvPr id="4" name="Rectangle 3"/>
          <p:cNvSpPr/>
          <p:nvPr/>
        </p:nvSpPr>
        <p:spPr>
          <a:xfrm>
            <a:off x="2700268" y="4580363"/>
            <a:ext cx="8761927" cy="923330"/>
          </a:xfrm>
          <a:prstGeom prst="rect">
            <a:avLst/>
          </a:prstGeom>
        </p:spPr>
        <p:txBody>
          <a:bodyPr wrap="square">
            <a:spAutoFit/>
          </a:bodyPr>
          <a:lstStyle/>
          <a:p>
            <a:r>
              <a:rPr lang="en-US" b="1" dirty="0" err="1"/>
              <a:t>scanf</a:t>
            </a:r>
            <a:r>
              <a:rPr lang="en-US" b="1" dirty="0"/>
              <a:t>() function</a:t>
            </a:r>
          </a:p>
          <a:p>
            <a:r>
              <a:rPr lang="en-US" b="1" dirty="0"/>
              <a:t>The </a:t>
            </a:r>
            <a:r>
              <a:rPr lang="en-US" b="1" dirty="0" err="1"/>
              <a:t>scanf</a:t>
            </a:r>
            <a:r>
              <a:rPr lang="en-US" b="1" dirty="0"/>
              <a:t>() function is used for input. It reads the input data from the console.</a:t>
            </a:r>
          </a:p>
          <a:p>
            <a:r>
              <a:rPr lang="en-US" b="1" dirty="0" err="1"/>
              <a:t>scanf</a:t>
            </a:r>
            <a:r>
              <a:rPr lang="en-US" b="1" dirty="0"/>
              <a:t>("format string",</a:t>
            </a:r>
            <a:r>
              <a:rPr lang="en-US" b="1" dirty="0" err="1"/>
              <a:t>argument_list</a:t>
            </a:r>
            <a:r>
              <a:rPr lang="en-US" b="1" dirty="0"/>
              <a:t>);  </a:t>
            </a:r>
          </a:p>
        </p:txBody>
      </p:sp>
    </p:spTree>
    <p:extLst>
      <p:ext uri="{BB962C8B-B14F-4D97-AF65-F5344CB8AC3E}">
        <p14:creationId xmlns:p14="http://schemas.microsoft.com/office/powerpoint/2010/main" val="3525996971"/>
      </p:ext>
    </p:extLst>
  </p:cSld>
  <p:clrMapOvr>
    <a:masterClrMapping/>
  </p:clrMapOvr>
  <p:transition spd="slow">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20" y="443076"/>
            <a:ext cx="6096000" cy="923330"/>
          </a:xfrm>
          <a:prstGeom prst="rect">
            <a:avLst/>
          </a:prstGeom>
        </p:spPr>
        <p:txBody>
          <a:bodyPr>
            <a:spAutoFit/>
          </a:bodyPr>
          <a:lstStyle/>
          <a:p>
            <a:r>
              <a:rPr lang="en-US" dirty="0">
                <a:latin typeface="erdana"/>
              </a:rPr>
              <a:t>Accepting string as the input</a:t>
            </a:r>
          </a:p>
          <a:p>
            <a:r>
              <a:rPr lang="en-US" dirty="0">
                <a:solidFill>
                  <a:srgbClr val="000000"/>
                </a:solidFill>
                <a:latin typeface="verdana" panose="020B0604030504040204" pitchFamily="34" charset="0"/>
              </a:rPr>
              <a:t>Till now, we have used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 to accept the input from the user.</a:t>
            </a:r>
            <a:endParaRPr lang="en-US" b="0" i="0" dirty="0">
              <a:solidFill>
                <a:srgbClr val="000000"/>
              </a:solidFill>
              <a:effectLst/>
              <a:latin typeface="verdana" panose="020B0604030504040204" pitchFamily="34" charset="0"/>
            </a:endParaRPr>
          </a:p>
        </p:txBody>
      </p:sp>
      <p:sp>
        <p:nvSpPr>
          <p:cNvPr id="3" name="Rectangle 2"/>
          <p:cNvSpPr/>
          <p:nvPr/>
        </p:nvSpPr>
        <p:spPr>
          <a:xfrm>
            <a:off x="3048000" y="2274838"/>
            <a:ext cx="6096000" cy="2308324"/>
          </a:xfrm>
          <a:prstGeom prst="rect">
            <a:avLst/>
          </a:prstGeom>
        </p:spPr>
        <p:txBody>
          <a:bodyPr>
            <a:spAutoFit/>
          </a:bodyPr>
          <a:lstStyle/>
          <a:p>
            <a:r>
              <a:rPr lang="en-US" dirty="0"/>
              <a:t>#include&lt;</a:t>
            </a:r>
            <a:r>
              <a:rPr lang="en-US" dirty="0" err="1"/>
              <a:t>stdio.h</a:t>
            </a:r>
            <a:r>
              <a:rPr lang="en-US" dirty="0"/>
              <a:t>&gt;  </a:t>
            </a:r>
          </a:p>
          <a:p>
            <a:r>
              <a:rPr lang="en-US" dirty="0"/>
              <a:t>void main ()  </a:t>
            </a:r>
          </a:p>
          <a:p>
            <a:r>
              <a:rPr lang="en-US" dirty="0"/>
              <a:t>{  </a:t>
            </a:r>
          </a:p>
          <a:p>
            <a:r>
              <a:rPr lang="en-US" dirty="0"/>
              <a:t>    char s[20];  </a:t>
            </a:r>
          </a:p>
          <a:p>
            <a:r>
              <a:rPr lang="en-US" dirty="0"/>
              <a:t>    </a:t>
            </a:r>
            <a:r>
              <a:rPr lang="en-US" dirty="0" err="1"/>
              <a:t>printf</a:t>
            </a:r>
            <a:r>
              <a:rPr lang="en-US" dirty="0"/>
              <a:t>("Enter the string?");  </a:t>
            </a:r>
          </a:p>
          <a:p>
            <a:r>
              <a:rPr lang="en-US" dirty="0"/>
              <a:t>    </a:t>
            </a:r>
            <a:r>
              <a:rPr lang="en-US" dirty="0" err="1"/>
              <a:t>scanf</a:t>
            </a:r>
            <a:r>
              <a:rPr lang="en-US" dirty="0"/>
              <a:t>("%</a:t>
            </a:r>
            <a:r>
              <a:rPr lang="en-US" dirty="0" err="1"/>
              <a:t>s",s</a:t>
            </a:r>
            <a:r>
              <a:rPr lang="en-US" dirty="0"/>
              <a:t>);  </a:t>
            </a:r>
          </a:p>
          <a:p>
            <a:r>
              <a:rPr lang="en-US" dirty="0"/>
              <a:t>    </a:t>
            </a:r>
            <a:r>
              <a:rPr lang="en-US" dirty="0" err="1"/>
              <a:t>printf</a:t>
            </a:r>
            <a:r>
              <a:rPr lang="en-US" dirty="0"/>
              <a:t>("You entered %</a:t>
            </a:r>
            <a:r>
              <a:rPr lang="en-US" dirty="0" err="1"/>
              <a:t>s",s</a:t>
            </a:r>
            <a:r>
              <a:rPr lang="en-US" dirty="0"/>
              <a:t>);  </a:t>
            </a:r>
          </a:p>
          <a:p>
            <a:r>
              <a:rPr lang="en-US" dirty="0"/>
              <a:t>}</a:t>
            </a:r>
          </a:p>
        </p:txBody>
      </p:sp>
    </p:spTree>
    <p:extLst>
      <p:ext uri="{BB962C8B-B14F-4D97-AF65-F5344CB8AC3E}">
        <p14:creationId xmlns:p14="http://schemas.microsoft.com/office/powerpoint/2010/main" val="2248913190"/>
      </p:ext>
    </p:extLst>
  </p:cSld>
  <p:clrMapOvr>
    <a:masterClrMapping/>
  </p:clrMapOvr>
  <p:transition spd="slow">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358" y="388186"/>
            <a:ext cx="9431628" cy="1200329"/>
          </a:xfrm>
          <a:prstGeom prst="rect">
            <a:avLst/>
          </a:prstGeom>
        </p:spPr>
        <p:txBody>
          <a:bodyPr wrap="square">
            <a:spAutoFit/>
          </a:bodyPr>
          <a:lstStyle/>
          <a:p>
            <a:r>
              <a:rPr lang="en-US" dirty="0">
                <a:solidFill>
                  <a:srgbClr val="000000"/>
                </a:solidFill>
                <a:latin typeface="verdana" panose="020B0604030504040204" pitchFamily="34" charset="0"/>
              </a:rPr>
              <a:t>It is clear from the output that, the above code will not work for space separated strings. To make this code working for the space separated strings, the minor changed required in the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 function, i.e., instead of writing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s",s</a:t>
            </a:r>
            <a:r>
              <a:rPr lang="en-US" dirty="0">
                <a:solidFill>
                  <a:srgbClr val="000000"/>
                </a:solidFill>
                <a:latin typeface="verdana" panose="020B0604030504040204" pitchFamily="34" charset="0"/>
              </a:rPr>
              <a:t>), we must write: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("%[^\n]</a:t>
            </a:r>
            <a:r>
              <a:rPr lang="en-US" dirty="0" err="1">
                <a:solidFill>
                  <a:srgbClr val="000000"/>
                </a:solidFill>
                <a:latin typeface="verdana" panose="020B0604030504040204" pitchFamily="34" charset="0"/>
              </a:rPr>
              <a:t>s",s</a:t>
            </a:r>
            <a:r>
              <a:rPr lang="en-US" dirty="0">
                <a:solidFill>
                  <a:srgbClr val="000000"/>
                </a:solidFill>
                <a:latin typeface="verdana" panose="020B0604030504040204" pitchFamily="34" charset="0"/>
              </a:rPr>
              <a:t>)</a:t>
            </a:r>
            <a:endParaRPr lang="en-US" dirty="0"/>
          </a:p>
        </p:txBody>
      </p:sp>
      <p:sp>
        <p:nvSpPr>
          <p:cNvPr id="3" name="Rectangle 2"/>
          <p:cNvSpPr/>
          <p:nvPr/>
        </p:nvSpPr>
        <p:spPr>
          <a:xfrm>
            <a:off x="3047999" y="2274838"/>
            <a:ext cx="8233894" cy="3046988"/>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void main ()  </a:t>
            </a:r>
          </a:p>
          <a:p>
            <a:r>
              <a:rPr lang="en-US" sz="2400" dirty="0"/>
              <a:t>{  </a:t>
            </a:r>
          </a:p>
          <a:p>
            <a:r>
              <a:rPr lang="en-US" sz="2400" dirty="0"/>
              <a:t>    char s[20];  </a:t>
            </a:r>
          </a:p>
          <a:p>
            <a:r>
              <a:rPr lang="en-US" sz="2400" dirty="0"/>
              <a:t>    </a:t>
            </a:r>
            <a:r>
              <a:rPr lang="en-US" sz="2400" dirty="0" err="1"/>
              <a:t>printf</a:t>
            </a:r>
            <a:r>
              <a:rPr lang="en-US" sz="2400" dirty="0"/>
              <a:t>("Enter the string?");  </a:t>
            </a:r>
          </a:p>
          <a:p>
            <a:r>
              <a:rPr lang="en-US" sz="2400" dirty="0"/>
              <a:t>    </a:t>
            </a:r>
            <a:r>
              <a:rPr lang="en-US" sz="2400" dirty="0" err="1"/>
              <a:t>scanf</a:t>
            </a:r>
            <a:r>
              <a:rPr lang="en-US" sz="2400" dirty="0"/>
              <a:t>("%[^\n]</a:t>
            </a:r>
            <a:r>
              <a:rPr lang="en-US" sz="2400" dirty="0" err="1"/>
              <a:t>s",s</a:t>
            </a:r>
            <a:r>
              <a:rPr lang="en-US" sz="2400" dirty="0"/>
              <a:t>);  </a:t>
            </a:r>
          </a:p>
          <a:p>
            <a:r>
              <a:rPr lang="en-US" sz="2400" dirty="0"/>
              <a:t>    </a:t>
            </a:r>
            <a:r>
              <a:rPr lang="en-US" sz="2400" dirty="0" err="1"/>
              <a:t>printf</a:t>
            </a:r>
            <a:r>
              <a:rPr lang="en-US" sz="2400" dirty="0"/>
              <a:t>("You entered %</a:t>
            </a:r>
            <a:r>
              <a:rPr lang="en-US" sz="2400" dirty="0" err="1"/>
              <a:t>s",s</a:t>
            </a:r>
            <a:r>
              <a:rPr lang="en-US" sz="2400" dirty="0"/>
              <a:t>);  </a:t>
            </a:r>
          </a:p>
          <a:p>
            <a:r>
              <a:rPr lang="en-US" sz="2400" dirty="0"/>
              <a:t>}</a:t>
            </a:r>
          </a:p>
        </p:txBody>
      </p:sp>
    </p:spTree>
    <p:extLst>
      <p:ext uri="{BB962C8B-B14F-4D97-AF65-F5344CB8AC3E}">
        <p14:creationId xmlns:p14="http://schemas.microsoft.com/office/powerpoint/2010/main" val="736276040"/>
      </p:ext>
    </p:extLst>
  </p:cSld>
  <p:clrMapOvr>
    <a:masterClrMapping/>
  </p:clrMapOvr>
  <p:transition spd="slow">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450" y="510639"/>
            <a:ext cx="8852080" cy="923330"/>
          </a:xfrm>
          <a:prstGeom prst="rect">
            <a:avLst/>
          </a:prstGeom>
        </p:spPr>
        <p:txBody>
          <a:bodyPr wrap="square">
            <a:spAutoFit/>
          </a:bodyPr>
          <a:lstStyle/>
          <a:p>
            <a:r>
              <a:rPr lang="en-US" dirty="0">
                <a:solidFill>
                  <a:srgbClr val="610B38"/>
                </a:solidFill>
                <a:latin typeface="erdana"/>
              </a:rPr>
              <a:t>C gets() and puts() functions</a:t>
            </a:r>
          </a:p>
          <a:p>
            <a:r>
              <a:rPr lang="en-US" dirty="0">
                <a:solidFill>
                  <a:srgbClr val="000000"/>
                </a:solidFill>
                <a:latin typeface="verdana" panose="020B0604030504040204" pitchFamily="34" charset="0"/>
              </a:rPr>
              <a:t>The gets() and puts() are declared in the header file </a:t>
            </a:r>
            <a:r>
              <a:rPr lang="en-US" dirty="0" err="1">
                <a:solidFill>
                  <a:srgbClr val="000000"/>
                </a:solidFill>
                <a:latin typeface="verdana" panose="020B0604030504040204" pitchFamily="34" charset="0"/>
              </a:rPr>
              <a:t>stdio.h</a:t>
            </a:r>
            <a:r>
              <a:rPr lang="en-US" dirty="0">
                <a:solidFill>
                  <a:srgbClr val="000000"/>
                </a:solidFill>
                <a:latin typeface="verdana" panose="020B0604030504040204" pitchFamily="34" charset="0"/>
              </a:rPr>
              <a:t>. Both the functions are involved in the input/output operations of the strings.</a:t>
            </a:r>
            <a:endParaRPr lang="en-US" b="0" i="0" dirty="0">
              <a:solidFill>
                <a:srgbClr val="000000"/>
              </a:solidFill>
              <a:effectLst/>
              <a:latin typeface="verdana" panose="020B0604030504040204" pitchFamily="34" charset="0"/>
            </a:endParaRPr>
          </a:p>
        </p:txBody>
      </p:sp>
      <p:sp>
        <p:nvSpPr>
          <p:cNvPr id="3" name="Rectangle 2"/>
          <p:cNvSpPr/>
          <p:nvPr/>
        </p:nvSpPr>
        <p:spPr>
          <a:xfrm>
            <a:off x="2468450" y="1933857"/>
            <a:ext cx="6096000" cy="923330"/>
          </a:xfrm>
          <a:prstGeom prst="rect">
            <a:avLst/>
          </a:prstGeom>
        </p:spPr>
        <p:txBody>
          <a:bodyPr>
            <a:spAutoFit/>
          </a:bodyPr>
          <a:lstStyle/>
          <a:p>
            <a:r>
              <a:rPr lang="en-US" b="1" dirty="0">
                <a:solidFill>
                  <a:srgbClr val="000000"/>
                </a:solidFill>
                <a:latin typeface="verdana" panose="020B0604030504040204" pitchFamily="34" charset="0"/>
              </a:rPr>
              <a:t>Declaration</a:t>
            </a:r>
          </a:p>
          <a:p>
            <a:endParaRPr lang="en-US" dirty="0">
              <a:solidFill>
                <a:srgbClr val="000000"/>
              </a:solidFill>
              <a:latin typeface="verdana" panose="020B0604030504040204" pitchFamily="34" charset="0"/>
            </a:endParaRPr>
          </a:p>
          <a:p>
            <a:pPr>
              <a:buFont typeface="+mj-lt"/>
              <a:buAutoNum type="arabicPeriod"/>
            </a:pPr>
            <a:r>
              <a:rPr lang="en-US" b="1" dirty="0">
                <a:latin typeface="verdana" panose="020B0604030504040204" pitchFamily="34" charset="0"/>
              </a:rPr>
              <a:t>char</a:t>
            </a:r>
            <a:r>
              <a:rPr lang="en-US" dirty="0">
                <a:latin typeface="verdana" panose="020B0604030504040204" pitchFamily="34" charset="0"/>
              </a:rPr>
              <a:t>[] gets(</a:t>
            </a:r>
            <a:r>
              <a:rPr lang="en-US" b="1" dirty="0">
                <a:latin typeface="verdana" panose="020B0604030504040204" pitchFamily="34" charset="0"/>
              </a:rPr>
              <a:t>char</a:t>
            </a:r>
            <a:r>
              <a:rPr lang="en-US" dirty="0">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4"/>
          <p:cNvSpPr/>
          <p:nvPr/>
        </p:nvSpPr>
        <p:spPr>
          <a:xfrm>
            <a:off x="2468450" y="3459695"/>
            <a:ext cx="6096000" cy="2308324"/>
          </a:xfrm>
          <a:prstGeom prst="rect">
            <a:avLst/>
          </a:prstGeom>
        </p:spPr>
        <p:txBody>
          <a:bodyPr>
            <a:spAutoFit/>
          </a:bodyPr>
          <a:lstStyle/>
          <a:p>
            <a:r>
              <a:rPr lang="en-US" dirty="0"/>
              <a:t>#include&lt;</a:t>
            </a:r>
            <a:r>
              <a:rPr lang="en-US" dirty="0" err="1"/>
              <a:t>stdio.h</a:t>
            </a:r>
            <a:r>
              <a:rPr lang="en-US" dirty="0"/>
              <a:t>&gt;  </a:t>
            </a:r>
          </a:p>
          <a:p>
            <a:r>
              <a:rPr lang="en-US" dirty="0"/>
              <a:t>void main ()  </a:t>
            </a:r>
          </a:p>
          <a:p>
            <a:r>
              <a:rPr lang="en-US" dirty="0"/>
              <a:t>{  </a:t>
            </a:r>
          </a:p>
          <a:p>
            <a:r>
              <a:rPr lang="en-US" dirty="0"/>
              <a:t>    char s[30];  </a:t>
            </a:r>
          </a:p>
          <a:p>
            <a:r>
              <a:rPr lang="en-US" dirty="0"/>
              <a:t>    </a:t>
            </a:r>
            <a:r>
              <a:rPr lang="en-US" dirty="0" err="1"/>
              <a:t>printf</a:t>
            </a:r>
            <a:r>
              <a:rPr lang="en-US" dirty="0"/>
              <a:t>("Enter the string? ");  </a:t>
            </a:r>
          </a:p>
          <a:p>
            <a:r>
              <a:rPr lang="en-US" dirty="0"/>
              <a:t>    gets(s);  </a:t>
            </a:r>
          </a:p>
          <a:p>
            <a:r>
              <a:rPr lang="en-US" dirty="0"/>
              <a:t>    </a:t>
            </a:r>
            <a:r>
              <a:rPr lang="en-US" dirty="0" err="1"/>
              <a:t>printf</a:t>
            </a:r>
            <a:r>
              <a:rPr lang="en-US" dirty="0"/>
              <a:t>("You entered %</a:t>
            </a:r>
            <a:r>
              <a:rPr lang="en-US" dirty="0" err="1"/>
              <a:t>s",s</a:t>
            </a:r>
            <a:r>
              <a:rPr lang="en-US" dirty="0"/>
              <a:t>);  </a:t>
            </a:r>
          </a:p>
          <a:p>
            <a:r>
              <a:rPr lang="en-US" dirty="0"/>
              <a:t>} </a:t>
            </a:r>
          </a:p>
        </p:txBody>
      </p:sp>
    </p:spTree>
    <p:extLst>
      <p:ext uri="{BB962C8B-B14F-4D97-AF65-F5344CB8AC3E}">
        <p14:creationId xmlns:p14="http://schemas.microsoft.com/office/powerpoint/2010/main" val="356836257"/>
      </p:ext>
    </p:extLst>
  </p:cSld>
  <p:clrMapOvr>
    <a:masterClrMapping/>
  </p:clrMapOvr>
  <p:transition spd="slow">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934" y="629716"/>
            <a:ext cx="8993747" cy="1200329"/>
          </a:xfrm>
          <a:prstGeom prst="rect">
            <a:avLst/>
          </a:prstGeom>
        </p:spPr>
        <p:txBody>
          <a:bodyPr wrap="square">
            <a:spAutoFit/>
          </a:bodyPr>
          <a:lstStyle/>
          <a:p>
            <a:r>
              <a:rPr lang="en-US" dirty="0">
                <a:latin typeface="erdana"/>
              </a:rPr>
              <a:t>C puts() function</a:t>
            </a:r>
          </a:p>
          <a:p>
            <a:r>
              <a:rPr lang="en-US" dirty="0">
                <a:solidFill>
                  <a:srgbClr val="000000"/>
                </a:solidFill>
                <a:latin typeface="verdana" panose="020B0604030504040204" pitchFamily="34" charset="0"/>
              </a:rPr>
              <a:t>The puts() function is very much similar to </a:t>
            </a: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 function. The puts() function is used to print the string on the console which is previously read by using gets() or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 function.</a:t>
            </a:r>
            <a:endParaRPr lang="en-US" b="0" i="0" dirty="0">
              <a:solidFill>
                <a:srgbClr val="000000"/>
              </a:solidFill>
              <a:effectLst/>
              <a:latin typeface="verdana" panose="020B0604030504040204" pitchFamily="34" charset="0"/>
            </a:endParaRPr>
          </a:p>
        </p:txBody>
      </p:sp>
      <p:sp>
        <p:nvSpPr>
          <p:cNvPr id="3" name="Rectangle 2"/>
          <p:cNvSpPr/>
          <p:nvPr/>
        </p:nvSpPr>
        <p:spPr>
          <a:xfrm>
            <a:off x="2416934" y="2281587"/>
            <a:ext cx="6096000" cy="646331"/>
          </a:xfrm>
          <a:prstGeom prst="rect">
            <a:avLst/>
          </a:prstGeom>
        </p:spPr>
        <p:txBody>
          <a:bodyPr>
            <a:spAutoFit/>
          </a:bodyPr>
          <a:lstStyle/>
          <a:p>
            <a:r>
              <a:rPr lang="en-US" b="1" dirty="0">
                <a:solidFill>
                  <a:srgbClr val="000000"/>
                </a:solidFill>
                <a:latin typeface="verdana" panose="020B0604030504040204" pitchFamily="34" charset="0"/>
              </a:rPr>
              <a:t>Declaration</a:t>
            </a:r>
            <a:endParaRPr lang="en-US" dirty="0">
              <a:solidFill>
                <a:srgbClr val="000000"/>
              </a:solidFill>
              <a:latin typeface="verdana" panose="020B0604030504040204" pitchFamily="34" charset="0"/>
            </a:endParaRPr>
          </a:p>
          <a:p>
            <a:pPr>
              <a:buFont typeface="+mj-lt"/>
              <a:buAutoNum type="arabicPeriod"/>
            </a:pPr>
            <a:r>
              <a:rPr lang="en-US" b="1" dirty="0">
                <a:latin typeface="verdana" panose="020B0604030504040204" pitchFamily="34" charset="0"/>
              </a:rPr>
              <a:t>int</a:t>
            </a:r>
            <a:r>
              <a:rPr lang="en-US" dirty="0">
                <a:latin typeface="verdana" panose="020B0604030504040204" pitchFamily="34" charset="0"/>
              </a:rPr>
              <a:t> puts(</a:t>
            </a:r>
            <a:r>
              <a:rPr lang="en-US" b="1" dirty="0">
                <a:latin typeface="verdana" panose="020B0604030504040204" pitchFamily="34" charset="0"/>
              </a:rPr>
              <a:t>char</a:t>
            </a:r>
            <a:r>
              <a:rPr lang="en-US" dirty="0">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4" name="Rectangle 3"/>
          <p:cNvSpPr/>
          <p:nvPr/>
        </p:nvSpPr>
        <p:spPr>
          <a:xfrm>
            <a:off x="2416933" y="3272848"/>
            <a:ext cx="8066469" cy="2862322"/>
          </a:xfrm>
          <a:prstGeom prst="rect">
            <a:avLst/>
          </a:prstGeom>
        </p:spPr>
        <p:txBody>
          <a:bodyPr wrap="square">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char name[50];    </a:t>
            </a:r>
          </a:p>
          <a:p>
            <a:r>
              <a:rPr lang="en-US" dirty="0" err="1"/>
              <a:t>printf</a:t>
            </a:r>
            <a:r>
              <a:rPr lang="en-US" dirty="0"/>
              <a:t>("Enter your name: ");    </a:t>
            </a:r>
          </a:p>
          <a:p>
            <a:r>
              <a:rPr lang="en-US" dirty="0"/>
              <a:t>gets(name); //reads string from user    </a:t>
            </a:r>
          </a:p>
          <a:p>
            <a:r>
              <a:rPr lang="en-US" dirty="0" err="1"/>
              <a:t>printf</a:t>
            </a:r>
            <a:r>
              <a:rPr lang="en-US" dirty="0"/>
              <a:t>("Your name is: ");    </a:t>
            </a:r>
          </a:p>
          <a:p>
            <a:r>
              <a:rPr lang="en-US" dirty="0"/>
              <a:t>puts(name);  //displays string    </a:t>
            </a:r>
          </a:p>
          <a:p>
            <a:r>
              <a:rPr lang="en-US" dirty="0"/>
              <a:t>return 0;    </a:t>
            </a:r>
          </a:p>
          <a:p>
            <a:r>
              <a:rPr lang="en-US" dirty="0"/>
              <a:t>} </a:t>
            </a:r>
          </a:p>
        </p:txBody>
      </p:sp>
    </p:spTree>
    <p:extLst>
      <p:ext uri="{BB962C8B-B14F-4D97-AF65-F5344CB8AC3E}">
        <p14:creationId xmlns:p14="http://schemas.microsoft.com/office/powerpoint/2010/main" val="461691148"/>
      </p:ext>
    </p:extLst>
  </p:cSld>
  <p:clrMapOvr>
    <a:masterClrMapping/>
  </p:clrMapOvr>
  <p:transition spd="slow">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934" y="468834"/>
            <a:ext cx="8967989" cy="923330"/>
          </a:xfrm>
          <a:prstGeom prst="rect">
            <a:avLst/>
          </a:prstGeom>
        </p:spPr>
        <p:txBody>
          <a:bodyPr wrap="square">
            <a:spAutoFit/>
          </a:bodyPr>
          <a:lstStyle/>
          <a:p>
            <a:r>
              <a:rPr lang="en-US" dirty="0">
                <a:latin typeface="erdana"/>
              </a:rPr>
              <a:t>C String Length: </a:t>
            </a:r>
            <a:r>
              <a:rPr lang="en-US" dirty="0" err="1">
                <a:latin typeface="erdana"/>
              </a:rPr>
              <a:t>strlen</a:t>
            </a:r>
            <a:r>
              <a:rPr lang="en-US" dirty="0">
                <a:latin typeface="erdana"/>
              </a:rPr>
              <a:t>() function</a:t>
            </a:r>
          </a:p>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strlen</a:t>
            </a:r>
            <a:r>
              <a:rPr lang="en-US" dirty="0">
                <a:solidFill>
                  <a:srgbClr val="000000"/>
                </a:solidFill>
                <a:latin typeface="verdana" panose="020B0604030504040204" pitchFamily="34" charset="0"/>
              </a:rPr>
              <a:t>() function returns the length of the given string. It doesn't count null character '\0'</a:t>
            </a:r>
            <a:endParaRPr lang="en-US" b="0" i="0" dirty="0">
              <a:solidFill>
                <a:srgbClr val="000000"/>
              </a:solidFill>
              <a:effectLst/>
              <a:latin typeface="verdana" panose="020B0604030504040204" pitchFamily="34" charset="0"/>
            </a:endParaRPr>
          </a:p>
        </p:txBody>
      </p:sp>
      <p:sp>
        <p:nvSpPr>
          <p:cNvPr id="4" name="Rectangle 3"/>
          <p:cNvSpPr/>
          <p:nvPr/>
        </p:nvSpPr>
        <p:spPr>
          <a:xfrm>
            <a:off x="3048000" y="2413338"/>
            <a:ext cx="6096000" cy="2031325"/>
          </a:xfrm>
          <a:prstGeom prst="rect">
            <a:avLst/>
          </a:prstGeom>
        </p:spPr>
        <p:txBody>
          <a:bodyPr>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char </a:t>
            </a:r>
            <a:r>
              <a:rPr lang="en-US" dirty="0" err="1"/>
              <a:t>ch</a:t>
            </a:r>
            <a:r>
              <a:rPr lang="en-US" dirty="0"/>
              <a:t>[20]={‘n', '</a:t>
            </a:r>
            <a:r>
              <a:rPr lang="en-US" dirty="0" err="1"/>
              <a:t>i</a:t>
            </a:r>
            <a:r>
              <a:rPr lang="en-US" dirty="0"/>
              <a:t>', ‘</a:t>
            </a:r>
            <a:r>
              <a:rPr lang="en-US" dirty="0" err="1"/>
              <a:t>i</a:t>
            </a:r>
            <a:r>
              <a:rPr lang="en-US" dirty="0"/>
              <a:t>', 't', '\0'};    </a:t>
            </a:r>
          </a:p>
          <a:p>
            <a:r>
              <a:rPr lang="en-US" dirty="0"/>
              <a:t>   </a:t>
            </a:r>
            <a:r>
              <a:rPr lang="en-US" dirty="0" err="1"/>
              <a:t>printf</a:t>
            </a:r>
            <a:r>
              <a:rPr lang="en-US" dirty="0"/>
              <a:t>("Length of string is: %d",</a:t>
            </a:r>
            <a:r>
              <a:rPr lang="en-US" dirty="0" err="1"/>
              <a:t>strlen</a:t>
            </a:r>
            <a:r>
              <a:rPr lang="en-US" dirty="0"/>
              <a:t>(</a:t>
            </a:r>
            <a:r>
              <a:rPr lang="en-US" dirty="0" err="1"/>
              <a:t>ch</a:t>
            </a:r>
            <a:r>
              <a:rPr lang="en-US" dirty="0"/>
              <a:t>));    </a:t>
            </a:r>
          </a:p>
          <a:p>
            <a:r>
              <a:rPr lang="en-US" dirty="0"/>
              <a:t> return 0;    </a:t>
            </a:r>
          </a:p>
          <a:p>
            <a:r>
              <a:rPr lang="en-US" dirty="0"/>
              <a:t>} </a:t>
            </a:r>
          </a:p>
        </p:txBody>
      </p:sp>
    </p:spTree>
    <p:extLst>
      <p:ext uri="{BB962C8B-B14F-4D97-AF65-F5344CB8AC3E}">
        <p14:creationId xmlns:p14="http://schemas.microsoft.com/office/powerpoint/2010/main" val="50652973"/>
      </p:ext>
    </p:extLst>
  </p:cSld>
  <p:clrMapOvr>
    <a:masterClrMapping/>
  </p:clrMapOvr>
  <p:transition spd="slow">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662" y="455954"/>
            <a:ext cx="8774806" cy="923330"/>
          </a:xfrm>
          <a:prstGeom prst="rect">
            <a:avLst/>
          </a:prstGeom>
        </p:spPr>
        <p:txBody>
          <a:bodyPr wrap="square">
            <a:spAutoFit/>
          </a:bodyPr>
          <a:lstStyle/>
          <a:p>
            <a:r>
              <a:rPr lang="en-US" dirty="0">
                <a:latin typeface="erdana"/>
              </a:rPr>
              <a:t>C Copy String: </a:t>
            </a:r>
            <a:r>
              <a:rPr lang="en-US" dirty="0" err="1">
                <a:latin typeface="erdana"/>
              </a:rPr>
              <a:t>strcpy</a:t>
            </a:r>
            <a:r>
              <a:rPr lang="en-US" dirty="0">
                <a:latin typeface="erdana"/>
              </a:rPr>
              <a:t>()</a:t>
            </a:r>
          </a:p>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strcpy</a:t>
            </a:r>
            <a:r>
              <a:rPr lang="en-US" dirty="0">
                <a:solidFill>
                  <a:srgbClr val="000000"/>
                </a:solidFill>
                <a:latin typeface="verdana" panose="020B0604030504040204" pitchFamily="34" charset="0"/>
              </a:rPr>
              <a:t>(destination, source) function copies the source string in destination.</a:t>
            </a:r>
            <a:endParaRPr lang="en-US" b="0" i="0" dirty="0">
              <a:solidFill>
                <a:srgbClr val="000000"/>
              </a:solidFill>
              <a:effectLst/>
              <a:latin typeface="verdana" panose="020B0604030504040204" pitchFamily="34" charset="0"/>
            </a:endParaRPr>
          </a:p>
        </p:txBody>
      </p:sp>
      <p:sp>
        <p:nvSpPr>
          <p:cNvPr id="3" name="Rectangle 2"/>
          <p:cNvSpPr/>
          <p:nvPr/>
        </p:nvSpPr>
        <p:spPr>
          <a:xfrm>
            <a:off x="3048000" y="2136339"/>
            <a:ext cx="6096000" cy="2585323"/>
          </a:xfrm>
          <a:prstGeom prst="rect">
            <a:avLst/>
          </a:prstGeom>
        </p:spPr>
        <p:txBody>
          <a:bodyPr>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 char </a:t>
            </a:r>
            <a:r>
              <a:rPr lang="en-US" dirty="0" err="1"/>
              <a:t>ch</a:t>
            </a:r>
            <a:r>
              <a:rPr lang="en-US" dirty="0"/>
              <a:t>[20]={‘n', '</a:t>
            </a:r>
            <a:r>
              <a:rPr lang="en-US" dirty="0" err="1"/>
              <a:t>i</a:t>
            </a:r>
            <a:r>
              <a:rPr lang="en-US" dirty="0"/>
              <a:t>', 't', '\0'};    </a:t>
            </a:r>
          </a:p>
          <a:p>
            <a:r>
              <a:rPr lang="en-US" dirty="0"/>
              <a:t>   char ch2[20];    </a:t>
            </a:r>
          </a:p>
          <a:p>
            <a:r>
              <a:rPr lang="en-US" dirty="0"/>
              <a:t>   </a:t>
            </a:r>
            <a:r>
              <a:rPr lang="en-US" dirty="0" err="1"/>
              <a:t>strcpy</a:t>
            </a:r>
            <a:r>
              <a:rPr lang="en-US" dirty="0"/>
              <a:t>(ch2,ch);    </a:t>
            </a:r>
          </a:p>
          <a:p>
            <a:r>
              <a:rPr lang="en-US" dirty="0"/>
              <a:t>   </a:t>
            </a:r>
            <a:r>
              <a:rPr lang="en-US" dirty="0" err="1"/>
              <a:t>printf</a:t>
            </a:r>
            <a:r>
              <a:rPr lang="en-US" dirty="0"/>
              <a:t>("Value of second string is: %s",ch2);    </a:t>
            </a:r>
          </a:p>
          <a:p>
            <a:r>
              <a:rPr lang="en-US" dirty="0"/>
              <a:t> return 0;    </a:t>
            </a:r>
          </a:p>
          <a:p>
            <a:r>
              <a:rPr lang="en-US" dirty="0"/>
              <a:t>} </a:t>
            </a:r>
          </a:p>
        </p:txBody>
      </p:sp>
    </p:spTree>
    <p:extLst>
      <p:ext uri="{BB962C8B-B14F-4D97-AF65-F5344CB8AC3E}">
        <p14:creationId xmlns:p14="http://schemas.microsoft.com/office/powerpoint/2010/main" val="3642798151"/>
      </p:ext>
    </p:extLst>
  </p:cSld>
  <p:clrMapOvr>
    <a:masterClrMapping/>
  </p:clrMapOvr>
  <p:transition spd="slow">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593835"/>
            <a:ext cx="9148293" cy="4893647"/>
          </a:xfrm>
          <a:prstGeom prst="rect">
            <a:avLst/>
          </a:prstGeom>
        </p:spPr>
        <p:txBody>
          <a:bodyPr wrap="square">
            <a:spAutoFit/>
          </a:bodyPr>
          <a:lstStyle/>
          <a:p>
            <a:r>
              <a:rPr lang="en-US" sz="2400" b="1" dirty="0"/>
              <a:t>C String Concatenation: </a:t>
            </a:r>
            <a:r>
              <a:rPr lang="en-US" sz="2400" b="1" dirty="0" err="1"/>
              <a:t>strcat</a:t>
            </a:r>
            <a:r>
              <a:rPr lang="en-US" sz="2400" b="1" dirty="0"/>
              <a:t>()</a:t>
            </a:r>
          </a:p>
          <a:p>
            <a:r>
              <a:rPr lang="en-US" sz="2400" b="1" dirty="0"/>
              <a:t>The </a:t>
            </a:r>
            <a:r>
              <a:rPr lang="en-US" sz="2400" b="1" dirty="0" err="1"/>
              <a:t>strcat</a:t>
            </a:r>
            <a:r>
              <a:rPr lang="en-US" sz="2400" b="1" dirty="0"/>
              <a:t>(</a:t>
            </a:r>
            <a:r>
              <a:rPr lang="en-US" sz="2400" b="1" dirty="0" err="1"/>
              <a:t>first_string</a:t>
            </a:r>
            <a:r>
              <a:rPr lang="en-US" sz="2400" b="1" dirty="0"/>
              <a:t>, </a:t>
            </a:r>
            <a:r>
              <a:rPr lang="en-US" sz="2400" b="1" dirty="0" err="1"/>
              <a:t>second_string</a:t>
            </a:r>
            <a:r>
              <a:rPr lang="en-US" sz="2400" b="1" dirty="0"/>
              <a:t>) function concatenates two strings and result is returned to </a:t>
            </a:r>
            <a:r>
              <a:rPr lang="en-US" sz="2400" b="1" dirty="0" err="1"/>
              <a:t>first_string</a:t>
            </a:r>
            <a:r>
              <a:rPr lang="en-US" sz="2400" b="1" dirty="0"/>
              <a:t>.</a:t>
            </a:r>
          </a:p>
          <a:p>
            <a:endParaRPr lang="en-US" sz="2400" dirty="0"/>
          </a:p>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ch</a:t>
            </a:r>
            <a:r>
              <a:rPr lang="en-US" sz="2400" dirty="0"/>
              <a:t>[10]={'h', 'e', 'l', 'l', 'o', '\0'};    </a:t>
            </a:r>
          </a:p>
          <a:p>
            <a:r>
              <a:rPr lang="en-US" sz="2400" dirty="0"/>
              <a:t>   char ch2[10]={'c', '\0'};    </a:t>
            </a:r>
          </a:p>
          <a:p>
            <a:r>
              <a:rPr lang="en-US" sz="2400" dirty="0"/>
              <a:t>   </a:t>
            </a:r>
            <a:r>
              <a:rPr lang="en-US" sz="2400" dirty="0" err="1"/>
              <a:t>strcat</a:t>
            </a:r>
            <a:r>
              <a:rPr lang="en-US" sz="2400" dirty="0"/>
              <a:t>(ch,ch2);    </a:t>
            </a:r>
          </a:p>
          <a:p>
            <a:r>
              <a:rPr lang="en-US" sz="2400" dirty="0"/>
              <a:t>   </a:t>
            </a:r>
            <a:r>
              <a:rPr lang="en-US" sz="2400" dirty="0" err="1"/>
              <a:t>printf</a:t>
            </a:r>
            <a:r>
              <a:rPr lang="en-US" sz="2400" dirty="0"/>
              <a:t>("Value of first string is: %s",</a:t>
            </a:r>
            <a:r>
              <a:rPr lang="en-US" sz="2400" dirty="0" err="1"/>
              <a:t>ch</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4200652664"/>
      </p:ext>
    </p:extLst>
  </p:cSld>
  <p:clrMapOvr>
    <a:masterClrMapping/>
  </p:clrMapOvr>
  <p:transition spd="slow">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85" y="310088"/>
            <a:ext cx="10367492" cy="6217087"/>
          </a:xfrm>
          <a:prstGeom prst="rect">
            <a:avLst/>
          </a:prstGeom>
        </p:spPr>
        <p:txBody>
          <a:bodyPr wrap="square">
            <a:spAutoFit/>
          </a:bodyPr>
          <a:lstStyle/>
          <a:p>
            <a:r>
              <a:rPr lang="en-US" sz="2000" b="1" dirty="0"/>
              <a:t>C Compare String: </a:t>
            </a:r>
            <a:r>
              <a:rPr lang="en-US" sz="2000" b="1" dirty="0" err="1"/>
              <a:t>strcmp</a:t>
            </a:r>
            <a:r>
              <a:rPr lang="en-US" sz="2000" b="1" dirty="0"/>
              <a:t>()</a:t>
            </a:r>
          </a:p>
          <a:p>
            <a:r>
              <a:rPr lang="en-US" sz="2000" b="1" dirty="0"/>
              <a:t>The </a:t>
            </a:r>
            <a:r>
              <a:rPr lang="en-US" sz="2000" b="1" dirty="0" err="1"/>
              <a:t>strcmp</a:t>
            </a:r>
            <a:r>
              <a:rPr lang="en-US" sz="2000" b="1" dirty="0"/>
              <a:t>(</a:t>
            </a:r>
            <a:r>
              <a:rPr lang="en-US" sz="2000" b="1" dirty="0" err="1"/>
              <a:t>first_string</a:t>
            </a:r>
            <a:r>
              <a:rPr lang="en-US" sz="2000" b="1" dirty="0"/>
              <a:t>, </a:t>
            </a:r>
            <a:r>
              <a:rPr lang="en-US" sz="2000" b="1" dirty="0" err="1"/>
              <a:t>second_string</a:t>
            </a:r>
            <a:r>
              <a:rPr lang="en-US" sz="2000" b="1" dirty="0"/>
              <a:t>) function compares two string and returns 0 if both strings are equal.</a:t>
            </a:r>
          </a:p>
          <a:p>
            <a:endParaRPr lang="en-US" sz="2000" dirty="0"/>
          </a:p>
          <a:p>
            <a:r>
              <a:rPr lang="en-US" sz="2000" dirty="0"/>
              <a:t>Here, we are using gets() function which reads string from the console.</a:t>
            </a:r>
          </a:p>
          <a:p>
            <a:endParaRPr lang="en-US" sz="2000" dirty="0"/>
          </a:p>
          <a:p>
            <a:r>
              <a:rPr lang="en-US" sz="2000" dirty="0"/>
              <a:t>#include&lt;</a:t>
            </a:r>
            <a:r>
              <a:rPr lang="en-US" sz="2000" dirty="0" err="1"/>
              <a:t>stdio.h</a:t>
            </a:r>
            <a:r>
              <a:rPr lang="en-US" sz="2000" dirty="0"/>
              <a:t>&gt;  </a:t>
            </a:r>
          </a:p>
          <a:p>
            <a:r>
              <a:rPr lang="en-US" sz="2000" dirty="0"/>
              <a:t>#include &lt;</a:t>
            </a:r>
            <a:r>
              <a:rPr lang="en-US" sz="2000" dirty="0" err="1"/>
              <a:t>string.h</a:t>
            </a:r>
            <a:r>
              <a:rPr lang="en-US" sz="2000" dirty="0"/>
              <a:t>&gt;    </a:t>
            </a:r>
          </a:p>
          <a:p>
            <a:r>
              <a:rPr lang="en-US" sz="2000" dirty="0"/>
              <a:t>int main(){    </a:t>
            </a:r>
          </a:p>
          <a:p>
            <a:r>
              <a:rPr lang="en-US" sz="2000" dirty="0"/>
              <a:t>  char str1[20],str2[20];    </a:t>
            </a:r>
          </a:p>
          <a:p>
            <a:r>
              <a:rPr lang="en-US" sz="2000" dirty="0"/>
              <a:t>  </a:t>
            </a:r>
            <a:r>
              <a:rPr lang="en-US" sz="2000" dirty="0" err="1"/>
              <a:t>printf</a:t>
            </a:r>
            <a:r>
              <a:rPr lang="en-US" sz="2000" dirty="0"/>
              <a:t>("Enter 1st string: ");    </a:t>
            </a:r>
          </a:p>
          <a:p>
            <a:r>
              <a:rPr lang="en-US" sz="2000" dirty="0"/>
              <a:t>  gets(str1);//reads string from console    </a:t>
            </a:r>
          </a:p>
          <a:p>
            <a:r>
              <a:rPr lang="en-US" sz="2000" dirty="0"/>
              <a:t>  </a:t>
            </a:r>
            <a:r>
              <a:rPr lang="en-US" sz="2000" dirty="0" err="1"/>
              <a:t>printf</a:t>
            </a:r>
            <a:r>
              <a:rPr lang="en-US" sz="2000" dirty="0"/>
              <a:t>("Enter 2nd string: ");    </a:t>
            </a:r>
          </a:p>
          <a:p>
            <a:r>
              <a:rPr lang="en-US" sz="2000" dirty="0"/>
              <a:t>  gets(str2);    </a:t>
            </a:r>
          </a:p>
          <a:p>
            <a:r>
              <a:rPr lang="en-US" sz="2000" dirty="0"/>
              <a:t>  if(</a:t>
            </a:r>
            <a:r>
              <a:rPr lang="en-US" sz="2000" dirty="0" err="1"/>
              <a:t>strcmp</a:t>
            </a:r>
            <a:r>
              <a:rPr lang="en-US" sz="2000" dirty="0"/>
              <a:t>(str1,str2)==0)    </a:t>
            </a:r>
          </a:p>
          <a:p>
            <a:r>
              <a:rPr lang="en-US" sz="2000" dirty="0"/>
              <a:t>      </a:t>
            </a:r>
            <a:r>
              <a:rPr lang="en-US" sz="2000" dirty="0" err="1"/>
              <a:t>printf</a:t>
            </a:r>
            <a:r>
              <a:rPr lang="en-US" sz="2000" dirty="0"/>
              <a:t>("Strings are equal");    </a:t>
            </a:r>
          </a:p>
          <a:p>
            <a:r>
              <a:rPr lang="en-US" sz="2000" dirty="0"/>
              <a:t>  else    </a:t>
            </a:r>
          </a:p>
          <a:p>
            <a:r>
              <a:rPr lang="en-US" sz="2000" dirty="0"/>
              <a:t>      </a:t>
            </a:r>
            <a:r>
              <a:rPr lang="en-US" sz="2000" dirty="0" err="1"/>
              <a:t>printf</a:t>
            </a:r>
            <a:r>
              <a:rPr lang="en-US" sz="2000" dirty="0"/>
              <a:t>("Strings are not equal");    </a:t>
            </a:r>
          </a:p>
          <a:p>
            <a:r>
              <a:rPr lang="en-US" sz="2000" dirty="0"/>
              <a:t> return 0;    </a:t>
            </a:r>
          </a:p>
          <a:p>
            <a:r>
              <a:rPr lang="en-US" sz="2000" dirty="0"/>
              <a:t>}</a:t>
            </a:r>
          </a:p>
        </p:txBody>
      </p:sp>
    </p:spTree>
    <p:extLst>
      <p:ext uri="{BB962C8B-B14F-4D97-AF65-F5344CB8AC3E}">
        <p14:creationId xmlns:p14="http://schemas.microsoft.com/office/powerpoint/2010/main" val="202835399"/>
      </p:ext>
    </p:extLst>
  </p:cSld>
  <p:clrMapOvr>
    <a:masterClrMapping/>
  </p:clrMapOvr>
  <p:transition spd="slow">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443841"/>
            <a:ext cx="8942231" cy="5262979"/>
          </a:xfrm>
          <a:prstGeom prst="rect">
            <a:avLst/>
          </a:prstGeom>
        </p:spPr>
        <p:txBody>
          <a:bodyPr wrap="square">
            <a:spAutoFit/>
          </a:bodyPr>
          <a:lstStyle/>
          <a:p>
            <a:r>
              <a:rPr lang="en-US" sz="2400" b="1" dirty="0"/>
              <a:t>C Reverse String: </a:t>
            </a:r>
            <a:r>
              <a:rPr lang="en-US" sz="2400" b="1" dirty="0" err="1"/>
              <a:t>strrev</a:t>
            </a:r>
            <a:r>
              <a:rPr lang="en-US" sz="2400" b="1" dirty="0"/>
              <a:t>()</a:t>
            </a:r>
          </a:p>
          <a:p>
            <a:r>
              <a:rPr lang="en-US" sz="2400" b="1" dirty="0"/>
              <a:t>The </a:t>
            </a:r>
            <a:r>
              <a:rPr lang="en-US" sz="2400" b="1" dirty="0" err="1"/>
              <a:t>strrev</a:t>
            </a:r>
            <a:r>
              <a:rPr lang="en-US" sz="2400" b="1" dirty="0"/>
              <a:t>(string) function returns reverse of the given string. Let's see a simple example of </a:t>
            </a:r>
            <a:r>
              <a:rPr lang="en-US" sz="2400" b="1" dirty="0" err="1"/>
              <a:t>strrev</a:t>
            </a:r>
            <a:r>
              <a:rPr lang="en-US" sz="2400" b="1" dirty="0"/>
              <a:t>() function.</a:t>
            </a:r>
          </a:p>
          <a:p>
            <a:endParaRPr lang="en-US" sz="2400" dirty="0"/>
          </a:p>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str</a:t>
            </a:r>
            <a:r>
              <a:rPr lang="en-US" sz="2400" dirty="0"/>
              <a:t>[20];    </a:t>
            </a:r>
          </a:p>
          <a:p>
            <a:r>
              <a:rPr lang="en-US" sz="2400" dirty="0"/>
              <a:t>  </a:t>
            </a:r>
            <a:r>
              <a:rPr lang="en-US" sz="2400" dirty="0" err="1"/>
              <a:t>printf</a:t>
            </a:r>
            <a:r>
              <a:rPr lang="en-US" sz="2400" dirty="0"/>
              <a:t>("Enter string: ");    </a:t>
            </a:r>
          </a:p>
          <a:p>
            <a:r>
              <a:rPr lang="en-US" sz="2400" dirty="0"/>
              <a:t>  gets(</a:t>
            </a:r>
            <a:r>
              <a:rPr lang="en-US" sz="2400" dirty="0" err="1"/>
              <a:t>str</a:t>
            </a:r>
            <a:r>
              <a:rPr lang="en-US" sz="2400" dirty="0"/>
              <a:t>);//reads string from console    </a:t>
            </a:r>
          </a:p>
          <a:p>
            <a:r>
              <a:rPr lang="en-US" sz="2400" dirty="0"/>
              <a:t>  </a:t>
            </a:r>
            <a:r>
              <a:rPr lang="en-US" sz="2400" dirty="0" err="1"/>
              <a:t>printf</a:t>
            </a:r>
            <a:r>
              <a:rPr lang="en-US" sz="2400" dirty="0"/>
              <a:t>("String is: %s",</a:t>
            </a:r>
            <a:r>
              <a:rPr lang="en-US" sz="2400" dirty="0" err="1"/>
              <a:t>str</a:t>
            </a:r>
            <a:r>
              <a:rPr lang="en-US" sz="2400" dirty="0"/>
              <a:t>);    </a:t>
            </a:r>
          </a:p>
          <a:p>
            <a:r>
              <a:rPr lang="en-US" sz="2400" dirty="0"/>
              <a:t>  </a:t>
            </a:r>
            <a:r>
              <a:rPr lang="en-US" sz="2400" dirty="0" err="1"/>
              <a:t>printf</a:t>
            </a:r>
            <a:r>
              <a:rPr lang="en-US" sz="2400" dirty="0"/>
              <a:t>("\</a:t>
            </a:r>
            <a:r>
              <a:rPr lang="en-US" sz="2400" dirty="0" err="1"/>
              <a:t>nReverse</a:t>
            </a:r>
            <a:r>
              <a:rPr lang="en-US" sz="2400" dirty="0"/>
              <a:t> String is: %s",</a:t>
            </a:r>
            <a:r>
              <a:rPr lang="en-US" sz="2400" dirty="0" err="1"/>
              <a:t>strrev</a:t>
            </a:r>
            <a:r>
              <a:rPr lang="en-US" sz="2400" dirty="0"/>
              <a:t>(</a:t>
            </a:r>
            <a:r>
              <a:rPr lang="en-US" sz="2400" dirty="0" err="1"/>
              <a:t>str</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893941061"/>
      </p:ext>
    </p:extLst>
  </p:cSld>
  <p:clrMapOvr>
    <a:masterClrMapping/>
  </p:clrMapOvr>
  <p:transition spd="slow">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7543" y="661398"/>
            <a:ext cx="8736170" cy="5262979"/>
          </a:xfrm>
          <a:prstGeom prst="rect">
            <a:avLst/>
          </a:prstGeom>
        </p:spPr>
        <p:txBody>
          <a:bodyPr wrap="square">
            <a:spAutoFit/>
          </a:bodyPr>
          <a:lstStyle/>
          <a:p>
            <a:r>
              <a:rPr lang="en-US" sz="2400" b="1" dirty="0"/>
              <a:t>C String Lowercase: </a:t>
            </a:r>
            <a:r>
              <a:rPr lang="en-US" sz="2400" b="1" dirty="0" err="1"/>
              <a:t>strlwr</a:t>
            </a:r>
            <a:r>
              <a:rPr lang="en-US" sz="2400" b="1" dirty="0"/>
              <a:t>()</a:t>
            </a:r>
          </a:p>
          <a:p>
            <a:r>
              <a:rPr lang="en-US" sz="2400" b="1" dirty="0"/>
              <a:t>The </a:t>
            </a:r>
            <a:r>
              <a:rPr lang="en-US" sz="2400" b="1" dirty="0" err="1"/>
              <a:t>strlwr</a:t>
            </a:r>
            <a:r>
              <a:rPr lang="en-US" sz="2400" b="1" dirty="0"/>
              <a:t>(string) function returns string characters in lowercase. Let's see a simple example of </a:t>
            </a:r>
            <a:r>
              <a:rPr lang="en-US" sz="2400" b="1" dirty="0" err="1"/>
              <a:t>strlwr</a:t>
            </a:r>
            <a:r>
              <a:rPr lang="en-US" sz="2400" b="1" dirty="0"/>
              <a:t>() function.</a:t>
            </a:r>
          </a:p>
          <a:p>
            <a:endParaRPr lang="en-US" sz="2400" dirty="0"/>
          </a:p>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str</a:t>
            </a:r>
            <a:r>
              <a:rPr lang="en-US" sz="2400" dirty="0"/>
              <a:t>[20];    </a:t>
            </a:r>
          </a:p>
          <a:p>
            <a:r>
              <a:rPr lang="en-US" sz="2400" dirty="0"/>
              <a:t>  </a:t>
            </a:r>
            <a:r>
              <a:rPr lang="en-US" sz="2400" dirty="0" err="1"/>
              <a:t>printf</a:t>
            </a:r>
            <a:r>
              <a:rPr lang="en-US" sz="2400" dirty="0"/>
              <a:t>("Enter string: ");    </a:t>
            </a:r>
          </a:p>
          <a:p>
            <a:r>
              <a:rPr lang="en-US" sz="2400" dirty="0"/>
              <a:t>  gets(</a:t>
            </a:r>
            <a:r>
              <a:rPr lang="en-US" sz="2400" dirty="0" err="1"/>
              <a:t>str</a:t>
            </a:r>
            <a:r>
              <a:rPr lang="en-US" sz="2400" dirty="0"/>
              <a:t>);//reads string from console    </a:t>
            </a:r>
          </a:p>
          <a:p>
            <a:r>
              <a:rPr lang="en-US" sz="2400" dirty="0"/>
              <a:t>  </a:t>
            </a:r>
            <a:r>
              <a:rPr lang="en-US" sz="2400" dirty="0" err="1"/>
              <a:t>printf</a:t>
            </a:r>
            <a:r>
              <a:rPr lang="en-US" sz="2400" dirty="0"/>
              <a:t>("String is: %s",</a:t>
            </a:r>
            <a:r>
              <a:rPr lang="en-US" sz="2400" dirty="0" err="1"/>
              <a:t>str</a:t>
            </a:r>
            <a:r>
              <a:rPr lang="en-US" sz="2400" dirty="0"/>
              <a:t>);    </a:t>
            </a:r>
          </a:p>
          <a:p>
            <a:r>
              <a:rPr lang="en-US" sz="2400" dirty="0"/>
              <a:t>  </a:t>
            </a:r>
            <a:r>
              <a:rPr lang="en-US" sz="2400" dirty="0" err="1"/>
              <a:t>printf</a:t>
            </a:r>
            <a:r>
              <a:rPr lang="en-US" sz="2400" dirty="0"/>
              <a:t>("\</a:t>
            </a:r>
            <a:r>
              <a:rPr lang="en-US" sz="2400" dirty="0" err="1"/>
              <a:t>nLower</a:t>
            </a:r>
            <a:r>
              <a:rPr lang="en-US" sz="2400" dirty="0"/>
              <a:t> String is: %s",</a:t>
            </a:r>
            <a:r>
              <a:rPr lang="en-US" sz="2400" dirty="0" err="1"/>
              <a:t>strlwr</a:t>
            </a:r>
            <a:r>
              <a:rPr lang="en-US" sz="2400" dirty="0"/>
              <a:t>(</a:t>
            </a:r>
            <a:r>
              <a:rPr lang="en-US" sz="2400" dirty="0" err="1"/>
              <a:t>str</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204406349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4816" y="368971"/>
            <a:ext cx="9186929" cy="923330"/>
          </a:xfrm>
          <a:prstGeom prst="rect">
            <a:avLst/>
          </a:prstGeom>
        </p:spPr>
        <p:txBody>
          <a:bodyPr wrap="square">
            <a:spAutoFit/>
          </a:bodyPr>
          <a:lstStyle/>
          <a:p>
            <a:r>
              <a:rPr lang="en-US" dirty="0"/>
              <a:t>Program to print cube of given number</a:t>
            </a:r>
          </a:p>
          <a:p>
            <a:r>
              <a:rPr lang="en-US" dirty="0"/>
              <a:t>Let's see a simple example of c language that gets input from the user and prints the cube of the given number.</a:t>
            </a:r>
          </a:p>
        </p:txBody>
      </p:sp>
      <p:sp>
        <p:nvSpPr>
          <p:cNvPr id="3" name="Rectangle 2"/>
          <p:cNvSpPr/>
          <p:nvPr/>
        </p:nvSpPr>
        <p:spPr>
          <a:xfrm>
            <a:off x="3048000" y="2136339"/>
            <a:ext cx="6096000" cy="2585323"/>
          </a:xfrm>
          <a:prstGeom prst="rect">
            <a:avLst/>
          </a:prstGeom>
        </p:spPr>
        <p:txBody>
          <a:bodyPr>
            <a:spAutoFit/>
          </a:bodyPr>
          <a:lstStyle/>
          <a:p>
            <a:r>
              <a:rPr lang="en-US" dirty="0"/>
              <a:t>#include&lt;</a:t>
            </a:r>
            <a:r>
              <a:rPr lang="en-US" dirty="0" err="1"/>
              <a:t>stdio.h</a:t>
            </a:r>
            <a:r>
              <a:rPr lang="en-US" dirty="0"/>
              <a:t>&gt;    </a:t>
            </a:r>
          </a:p>
          <a:p>
            <a:r>
              <a:rPr lang="en-US" b="1" dirty="0" err="1"/>
              <a:t>int</a:t>
            </a:r>
            <a:r>
              <a:rPr lang="en-US" dirty="0"/>
              <a:t> main(){    </a:t>
            </a:r>
          </a:p>
          <a:p>
            <a:r>
              <a:rPr lang="en-US" b="1" dirty="0" err="1"/>
              <a:t>int</a:t>
            </a:r>
            <a:r>
              <a:rPr lang="en-US" dirty="0"/>
              <a:t> number;    </a:t>
            </a:r>
          </a:p>
          <a:p>
            <a:r>
              <a:rPr lang="en-US" dirty="0" err="1"/>
              <a:t>printf</a:t>
            </a:r>
            <a:r>
              <a:rPr lang="en-US" dirty="0"/>
              <a:t>("enter a number:");    </a:t>
            </a:r>
          </a:p>
          <a:p>
            <a:r>
              <a:rPr lang="en-US" dirty="0" err="1"/>
              <a:t>scanf</a:t>
            </a:r>
            <a:r>
              <a:rPr lang="en-US" dirty="0"/>
              <a:t>("%</a:t>
            </a:r>
            <a:r>
              <a:rPr lang="en-US" dirty="0" err="1"/>
              <a:t>d",&amp;number</a:t>
            </a:r>
            <a:r>
              <a:rPr lang="en-US" dirty="0"/>
              <a:t>);    </a:t>
            </a:r>
          </a:p>
          <a:p>
            <a:r>
              <a:rPr lang="en-US" dirty="0" err="1"/>
              <a:t>printf</a:t>
            </a:r>
            <a:r>
              <a:rPr lang="en-US" dirty="0"/>
              <a:t>("cube of number is:%d ",number*number*number);    </a:t>
            </a:r>
          </a:p>
          <a:p>
            <a:r>
              <a:rPr lang="en-US" b="1" dirty="0"/>
              <a:t>return</a:t>
            </a:r>
            <a:r>
              <a:rPr lang="en-US" dirty="0"/>
              <a:t> 0;  </a:t>
            </a:r>
          </a:p>
          <a:p>
            <a:r>
              <a:rPr lang="en-US" dirty="0"/>
              <a:t>}</a:t>
            </a:r>
          </a:p>
        </p:txBody>
      </p:sp>
    </p:spTree>
    <p:extLst>
      <p:ext uri="{BB962C8B-B14F-4D97-AF65-F5344CB8AC3E}">
        <p14:creationId xmlns:p14="http://schemas.microsoft.com/office/powerpoint/2010/main" val="3645795549"/>
      </p:ext>
    </p:extLst>
  </p:cSld>
  <p:clrMapOvr>
    <a:masterClrMapping/>
  </p:clrMapOvr>
  <p:transition spd="slow">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05342"/>
            <a:ext cx="6096000" cy="4247317"/>
          </a:xfrm>
          <a:prstGeom prst="rect">
            <a:avLst/>
          </a:prstGeom>
        </p:spPr>
        <p:txBody>
          <a:bodyPr>
            <a:spAutoFit/>
          </a:bodyPr>
          <a:lstStyle/>
          <a:p>
            <a:r>
              <a:rPr lang="en-US" b="1" dirty="0"/>
              <a:t>C String Uppercase: </a:t>
            </a:r>
            <a:r>
              <a:rPr lang="en-US" b="1" dirty="0" err="1"/>
              <a:t>strupr</a:t>
            </a:r>
            <a:r>
              <a:rPr lang="en-US" b="1" dirty="0"/>
              <a:t>()</a:t>
            </a:r>
          </a:p>
          <a:p>
            <a:r>
              <a:rPr lang="en-US" b="1" dirty="0"/>
              <a:t>The </a:t>
            </a:r>
            <a:r>
              <a:rPr lang="en-US" b="1" dirty="0" err="1"/>
              <a:t>strupr</a:t>
            </a:r>
            <a:r>
              <a:rPr lang="en-US" b="1" dirty="0"/>
              <a:t>(string) function returns string characters in uppercase. Let's see a simple example of </a:t>
            </a:r>
            <a:r>
              <a:rPr lang="en-US" b="1" dirty="0" err="1"/>
              <a:t>strupr</a:t>
            </a:r>
            <a:r>
              <a:rPr lang="en-US" b="1" dirty="0"/>
              <a:t>() function.</a:t>
            </a:r>
          </a:p>
          <a:p>
            <a:endParaRPr lang="en-US" dirty="0"/>
          </a:p>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  char </a:t>
            </a:r>
            <a:r>
              <a:rPr lang="en-US" dirty="0" err="1"/>
              <a:t>str</a:t>
            </a:r>
            <a:r>
              <a:rPr lang="en-US" dirty="0"/>
              <a:t>[20];    </a:t>
            </a:r>
          </a:p>
          <a:p>
            <a:r>
              <a:rPr lang="en-US" dirty="0"/>
              <a:t>  </a:t>
            </a:r>
            <a:r>
              <a:rPr lang="en-US" dirty="0" err="1"/>
              <a:t>printf</a:t>
            </a:r>
            <a:r>
              <a:rPr lang="en-US" dirty="0"/>
              <a:t>("Enter string: ");    </a:t>
            </a:r>
          </a:p>
          <a:p>
            <a:r>
              <a:rPr lang="en-US" dirty="0"/>
              <a:t>  gets(</a:t>
            </a:r>
            <a:r>
              <a:rPr lang="en-US" dirty="0" err="1"/>
              <a:t>str</a:t>
            </a:r>
            <a:r>
              <a:rPr lang="en-US" dirty="0"/>
              <a:t>);//reads string from console    </a:t>
            </a:r>
          </a:p>
          <a:p>
            <a:r>
              <a:rPr lang="en-US" dirty="0"/>
              <a:t>  </a:t>
            </a:r>
            <a:r>
              <a:rPr lang="en-US" dirty="0" err="1"/>
              <a:t>printf</a:t>
            </a:r>
            <a:r>
              <a:rPr lang="en-US" dirty="0"/>
              <a:t>("String is: %s",</a:t>
            </a:r>
            <a:r>
              <a:rPr lang="en-US" dirty="0" err="1"/>
              <a:t>str</a:t>
            </a:r>
            <a:r>
              <a:rPr lang="en-US" dirty="0"/>
              <a:t>);    </a:t>
            </a:r>
          </a:p>
          <a:p>
            <a:r>
              <a:rPr lang="en-US" dirty="0"/>
              <a:t>  </a:t>
            </a:r>
            <a:r>
              <a:rPr lang="en-US" dirty="0" err="1"/>
              <a:t>printf</a:t>
            </a:r>
            <a:r>
              <a:rPr lang="en-US" dirty="0"/>
              <a:t>("\</a:t>
            </a:r>
            <a:r>
              <a:rPr lang="en-US" dirty="0" err="1"/>
              <a:t>nUpper</a:t>
            </a:r>
            <a:r>
              <a:rPr lang="en-US" dirty="0"/>
              <a:t> String is: %s",</a:t>
            </a:r>
            <a:r>
              <a:rPr lang="en-US" dirty="0" err="1"/>
              <a:t>strupr</a:t>
            </a:r>
            <a:r>
              <a:rPr lang="en-US" dirty="0"/>
              <a:t>(</a:t>
            </a:r>
            <a:r>
              <a:rPr lang="en-US" dirty="0" err="1"/>
              <a:t>str</a:t>
            </a:r>
            <a:r>
              <a:rPr lang="en-US" dirty="0"/>
              <a:t>));    </a:t>
            </a:r>
          </a:p>
          <a:p>
            <a:r>
              <a:rPr lang="en-US" dirty="0"/>
              <a:t> return 0;    </a:t>
            </a:r>
          </a:p>
          <a:p>
            <a:r>
              <a:rPr lang="en-US" dirty="0"/>
              <a:t>}</a:t>
            </a:r>
          </a:p>
        </p:txBody>
      </p:sp>
    </p:spTree>
    <p:extLst>
      <p:ext uri="{BB962C8B-B14F-4D97-AF65-F5344CB8AC3E}">
        <p14:creationId xmlns:p14="http://schemas.microsoft.com/office/powerpoint/2010/main" val="970952088"/>
      </p:ext>
    </p:extLst>
  </p:cSld>
  <p:clrMapOvr>
    <a:masterClrMapping/>
  </p:clrMapOvr>
  <p:transition spd="slow">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299" y="227304"/>
            <a:ext cx="8749048" cy="1200329"/>
          </a:xfrm>
          <a:prstGeom prst="rect">
            <a:avLst/>
          </a:prstGeom>
        </p:spPr>
        <p:txBody>
          <a:bodyPr wrap="square">
            <a:spAutoFit/>
          </a:bodyPr>
          <a:lstStyle/>
          <a:p>
            <a:r>
              <a:rPr lang="en-US" sz="2400" b="1">
                <a:latin typeface="erdana"/>
              </a:rPr>
              <a:t>C String strstr()</a:t>
            </a:r>
          </a:p>
          <a:p>
            <a:r>
              <a:rPr lang="en-US" sz="2400">
                <a:solidFill>
                  <a:srgbClr val="000000"/>
                </a:solidFill>
                <a:latin typeface="verdana" panose="020B0604030504040204" pitchFamily="34" charset="0"/>
              </a:rPr>
              <a:t>The strstr() function returns pointer to the first occurrence of the matched string in the given string.</a:t>
            </a:r>
            <a:endParaRPr lang="en-US" sz="2400" b="0" i="0" dirty="0">
              <a:solidFill>
                <a:srgbClr val="000000"/>
              </a:solidFill>
              <a:effectLst/>
              <a:latin typeface="verdana" panose="020B0604030504040204" pitchFamily="34" charset="0"/>
            </a:endParaRPr>
          </a:p>
        </p:txBody>
      </p:sp>
      <p:sp>
        <p:nvSpPr>
          <p:cNvPr id="3" name="Rectangle 2"/>
          <p:cNvSpPr/>
          <p:nvPr/>
        </p:nvSpPr>
        <p:spPr>
          <a:xfrm>
            <a:off x="3048000" y="2136339"/>
            <a:ext cx="8478592" cy="3416320"/>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str</a:t>
            </a:r>
            <a:r>
              <a:rPr lang="en-US" sz="2400" dirty="0"/>
              <a:t>[100]="this is </a:t>
            </a:r>
            <a:r>
              <a:rPr lang="en-US" sz="2400" dirty="0" err="1"/>
              <a:t>niit</a:t>
            </a:r>
            <a:r>
              <a:rPr lang="en-US" sz="2400" dirty="0"/>
              <a:t> with c and </a:t>
            </a:r>
            <a:r>
              <a:rPr lang="en-US" sz="2400" dirty="0" err="1"/>
              <a:t>c++</a:t>
            </a:r>
            <a:r>
              <a:rPr lang="en-US" sz="2400" dirty="0"/>
              <a:t>";    </a:t>
            </a:r>
          </a:p>
          <a:p>
            <a:r>
              <a:rPr lang="en-US" sz="2400" dirty="0"/>
              <a:t>  char *sub;    </a:t>
            </a:r>
          </a:p>
          <a:p>
            <a:r>
              <a:rPr lang="en-US" sz="2400" dirty="0"/>
              <a:t>  sub=</a:t>
            </a:r>
            <a:r>
              <a:rPr lang="en-US" sz="2400" dirty="0" err="1"/>
              <a:t>strstr</a:t>
            </a:r>
            <a:r>
              <a:rPr lang="en-US" sz="2400" dirty="0"/>
              <a:t>(</a:t>
            </a:r>
            <a:r>
              <a:rPr lang="en-US" sz="2400" dirty="0" err="1"/>
              <a:t>str</a:t>
            </a:r>
            <a:r>
              <a:rPr lang="en-US" sz="2400" dirty="0"/>
              <a:t>,“</a:t>
            </a:r>
            <a:r>
              <a:rPr lang="en-US" sz="2400" dirty="0" err="1"/>
              <a:t>niit</a:t>
            </a:r>
            <a:r>
              <a:rPr lang="en-US" sz="2400" dirty="0"/>
              <a:t>");    </a:t>
            </a:r>
          </a:p>
          <a:p>
            <a:r>
              <a:rPr lang="en-US" sz="2400" dirty="0"/>
              <a:t>  </a:t>
            </a:r>
            <a:r>
              <a:rPr lang="en-US" sz="2400" dirty="0" err="1"/>
              <a:t>printf</a:t>
            </a:r>
            <a:r>
              <a:rPr lang="en-US" sz="2400" dirty="0"/>
              <a:t>("\</a:t>
            </a:r>
            <a:r>
              <a:rPr lang="en-US" sz="2400" dirty="0" err="1"/>
              <a:t>nSubstring</a:t>
            </a:r>
            <a:r>
              <a:rPr lang="en-US" sz="2400" dirty="0"/>
              <a:t> is: %</a:t>
            </a:r>
            <a:r>
              <a:rPr lang="en-US" sz="2400" dirty="0" err="1"/>
              <a:t>s",sub</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2170233283"/>
      </p:ext>
    </p:extLst>
  </p:cSld>
  <p:clrMapOvr>
    <a:masterClrMapping/>
  </p:clrMapOvr>
  <p:transition spd="slow">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297" y="166076"/>
            <a:ext cx="8671775" cy="1200329"/>
          </a:xfrm>
          <a:prstGeom prst="rect">
            <a:avLst/>
          </a:prstGeom>
        </p:spPr>
        <p:txBody>
          <a:bodyPr wrap="square">
            <a:spAutoFit/>
          </a:bodyPr>
          <a:lstStyle/>
          <a:p>
            <a:r>
              <a:rPr lang="en-US" b="1" dirty="0">
                <a:latin typeface="erdana"/>
              </a:rPr>
              <a:t>What is Structure</a:t>
            </a:r>
          </a:p>
          <a:p>
            <a:r>
              <a:rPr lang="en-US" dirty="0">
                <a:solidFill>
                  <a:srgbClr val="000000"/>
                </a:solidFill>
                <a:latin typeface="verdana" panose="020B0604030504040204" pitchFamily="34" charset="0"/>
              </a:rPr>
              <a:t>Structure in c is a user-defined data type that enables us to store the collection of different data types. Each element of a structure is called a member.</a:t>
            </a:r>
            <a:endParaRPr lang="en-US" b="0" i="0" dirty="0">
              <a:solidFill>
                <a:srgbClr val="000000"/>
              </a:solidFill>
              <a:effectLst/>
              <a:latin typeface="verdana" panose="020B0604030504040204" pitchFamily="34" charset="0"/>
            </a:endParaRPr>
          </a:p>
        </p:txBody>
      </p:sp>
      <p:sp>
        <p:nvSpPr>
          <p:cNvPr id="3" name="Rectangle 2"/>
          <p:cNvSpPr/>
          <p:nvPr/>
        </p:nvSpPr>
        <p:spPr>
          <a:xfrm>
            <a:off x="2378297" y="1833582"/>
            <a:ext cx="9225568" cy="3139321"/>
          </a:xfrm>
          <a:prstGeom prst="rect">
            <a:avLst/>
          </a:prstGeom>
        </p:spPr>
        <p:txBody>
          <a:bodyPr wrap="square">
            <a:spAutoFit/>
          </a:bodyPr>
          <a:lstStyle/>
          <a:p>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a:t>
            </a:r>
            <a:r>
              <a:rPr lang="en-US" b="1"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keyword is used to define the structure. Let's see the syntax to define the structure in c.</a:t>
            </a:r>
          </a:p>
          <a:p>
            <a:endParaRPr lang="en-US" dirty="0">
              <a:solidFill>
                <a:srgbClr val="000000"/>
              </a:solidFill>
              <a:latin typeface="verdana" panose="020B0604030504040204" pitchFamily="34" charset="0"/>
            </a:endParaRPr>
          </a:p>
          <a:p>
            <a:pPr>
              <a:buFont typeface="+mj-lt"/>
              <a:buAutoNum type="arabicPeriod"/>
            </a:pPr>
            <a:r>
              <a:rPr lang="en-US" b="1" dirty="0" err="1">
                <a:solidFill>
                  <a:srgbClr val="006699"/>
                </a:solidFill>
                <a:latin typeface="verdana" panose="020B0604030504040204" pitchFamily="34" charset="0"/>
              </a:rPr>
              <a:t>struct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structure_name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data_type member1;  </a:t>
            </a:r>
          </a:p>
          <a:p>
            <a:pPr>
              <a:buFont typeface="+mj-lt"/>
              <a:buAutoNum type="arabicPeriod"/>
            </a:pPr>
            <a:r>
              <a:rPr lang="en-US" dirty="0">
                <a:solidFill>
                  <a:srgbClr val="000000"/>
                </a:solidFill>
                <a:latin typeface="verdana" panose="020B0604030504040204" pitchFamily="34" charset="0"/>
              </a:rPr>
              <a:t>    data_type member2;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data_type </a:t>
            </a:r>
            <a:r>
              <a:rPr lang="en-US" dirty="0" err="1">
                <a:solidFill>
                  <a:srgbClr val="000000"/>
                </a:solidFill>
                <a:latin typeface="verdana" panose="020B0604030504040204" pitchFamily="34" charset="0"/>
              </a:rPr>
              <a:t>memeberN</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1026" name="Picture 2" descr="c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710" y="2562498"/>
            <a:ext cx="4519456" cy="523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04296"/>
      </p:ext>
    </p:extLst>
  </p:cSld>
  <p:clrMapOvr>
    <a:masterClrMapping/>
  </p:clrMapOvr>
  <p:transition spd="slow">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659" y="275445"/>
            <a:ext cx="10101330" cy="2031325"/>
          </a:xfrm>
          <a:prstGeom prst="rect">
            <a:avLst/>
          </a:prstGeom>
        </p:spPr>
        <p:txBody>
          <a:bodyPr wrap="square">
            <a:spAutoFit/>
          </a:bodyPr>
          <a:lstStyle/>
          <a:p>
            <a:r>
              <a:rPr lang="en-US" b="1" dirty="0">
                <a:latin typeface="erdana"/>
              </a:rPr>
              <a:t>Declaring structure variable</a:t>
            </a:r>
          </a:p>
          <a:p>
            <a:r>
              <a:rPr lang="en-US" dirty="0">
                <a:solidFill>
                  <a:srgbClr val="000000"/>
                </a:solidFill>
                <a:latin typeface="verdana" panose="020B0604030504040204" pitchFamily="34" charset="0"/>
              </a:rPr>
              <a:t>We can declare a variable for the structure so that we can access the member of the structure easily. There are two ways to declare structure variable:</a:t>
            </a:r>
          </a:p>
          <a:p>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By </a:t>
            </a:r>
            <a:r>
              <a:rPr lang="en-US"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keyword within main() function</a:t>
            </a:r>
          </a:p>
          <a:p>
            <a:pPr>
              <a:buFont typeface="+mj-lt"/>
              <a:buAutoNum type="arabicPeriod"/>
            </a:pP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By declaring a variable at the time of defining the structure.</a:t>
            </a:r>
            <a:endParaRPr lang="en-US" b="0" i="0" dirty="0">
              <a:solidFill>
                <a:srgbClr val="000000"/>
              </a:solidFill>
              <a:effectLst/>
              <a:latin typeface="verdana" panose="020B0604030504040204" pitchFamily="34" charset="0"/>
            </a:endParaRPr>
          </a:p>
        </p:txBody>
      </p:sp>
      <p:sp>
        <p:nvSpPr>
          <p:cNvPr id="3" name="Rectangle 2"/>
          <p:cNvSpPr/>
          <p:nvPr/>
        </p:nvSpPr>
        <p:spPr>
          <a:xfrm>
            <a:off x="1914659" y="3923540"/>
            <a:ext cx="9573296" cy="1323439"/>
          </a:xfrm>
          <a:prstGeom prst="rect">
            <a:avLst/>
          </a:prstGeom>
        </p:spPr>
        <p:txBody>
          <a:bodyPr wrap="square">
            <a:spAutoFit/>
          </a:bodyPr>
          <a:lstStyle/>
          <a:p>
            <a:r>
              <a:rPr lang="en-US" sz="2000" b="1" dirty="0">
                <a:latin typeface="erdana"/>
              </a:rPr>
              <a:t>Accessing members of the structure</a:t>
            </a:r>
          </a:p>
          <a:p>
            <a:endParaRPr lang="en-US" sz="2000" dirty="0">
              <a:solidFill>
                <a:srgbClr val="000000"/>
              </a:solidFill>
              <a:latin typeface="verdana" panose="020B0604030504040204" pitchFamily="34" charset="0"/>
            </a:endParaRPr>
          </a:p>
          <a:p>
            <a:pPr>
              <a:buFont typeface="+mj-lt"/>
              <a:buAutoNum type="arabicPeriod"/>
            </a:pPr>
            <a:r>
              <a:rPr lang="en-US" sz="2000" dirty="0">
                <a:solidFill>
                  <a:srgbClr val="000000"/>
                </a:solidFill>
                <a:latin typeface="verdana" panose="020B0604030504040204" pitchFamily="34" charset="0"/>
              </a:rPr>
              <a:t>By . (member or dot operator)</a:t>
            </a:r>
          </a:p>
          <a:p>
            <a:pPr>
              <a:buFont typeface="+mj-lt"/>
              <a:buAutoNum type="arabicPeriod"/>
            </a:pPr>
            <a:endParaRPr lang="en-US" sz="20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26160527"/>
      </p:ext>
    </p:extLst>
  </p:cSld>
  <p:clrMapOvr>
    <a:masterClrMapping/>
  </p:clrMapOvr>
  <p:transition spd="slow">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8221014" cy="3970318"/>
          </a:xfrm>
          <a:prstGeom prst="rect">
            <a:avLst/>
          </a:prstGeom>
        </p:spPr>
        <p:txBody>
          <a:bodyPr wrap="square">
            <a:spAutoFit/>
          </a:bodyPr>
          <a:lstStyle/>
          <a:p>
            <a:r>
              <a:rPr lang="en-US" sz="2800" b="1" dirty="0"/>
              <a:t>1st way:</a:t>
            </a:r>
            <a:endParaRPr lang="en-US" sz="2800" dirty="0"/>
          </a:p>
          <a:p>
            <a:r>
              <a:rPr lang="en-US" sz="2800" dirty="0"/>
              <a:t>Let's see the example to declare the structure variable by </a:t>
            </a:r>
            <a:r>
              <a:rPr lang="en-US" sz="2800" dirty="0" err="1"/>
              <a:t>struct</a:t>
            </a:r>
            <a:r>
              <a:rPr lang="en-US" sz="2800" dirty="0"/>
              <a:t> keyword. It should be declared within the main function.</a:t>
            </a:r>
          </a:p>
          <a:p>
            <a:r>
              <a:rPr lang="en-US" sz="2800" b="1" dirty="0" err="1"/>
              <a:t>struct</a:t>
            </a:r>
            <a:r>
              <a:rPr lang="en-US" sz="2800" dirty="0"/>
              <a:t> employee  </a:t>
            </a:r>
          </a:p>
          <a:p>
            <a:r>
              <a:rPr lang="en-US" sz="2800" dirty="0"/>
              <a:t>{   </a:t>
            </a:r>
            <a:r>
              <a:rPr lang="en-US" sz="2800" b="1" dirty="0"/>
              <a:t>int</a:t>
            </a:r>
            <a:r>
              <a:rPr lang="en-US" sz="2800" dirty="0"/>
              <a:t> id;  </a:t>
            </a:r>
          </a:p>
          <a:p>
            <a:r>
              <a:rPr lang="en-US" sz="2800" dirty="0"/>
              <a:t>    </a:t>
            </a:r>
            <a:r>
              <a:rPr lang="en-US" sz="2800" b="1" dirty="0"/>
              <a:t>char</a:t>
            </a:r>
            <a:r>
              <a:rPr lang="en-US" sz="2800" dirty="0"/>
              <a:t> name[50];  </a:t>
            </a:r>
          </a:p>
          <a:p>
            <a:r>
              <a:rPr lang="en-US" sz="2800" dirty="0"/>
              <a:t>    </a:t>
            </a:r>
            <a:r>
              <a:rPr lang="en-US" sz="2800" b="1" dirty="0"/>
              <a:t>float</a:t>
            </a:r>
            <a:r>
              <a:rPr lang="en-US" sz="2800" dirty="0"/>
              <a:t> salary;  </a:t>
            </a:r>
          </a:p>
          <a:p>
            <a:r>
              <a:rPr lang="en-US" sz="2800" dirty="0"/>
              <a:t>};</a:t>
            </a:r>
          </a:p>
        </p:txBody>
      </p:sp>
    </p:spTree>
    <p:extLst>
      <p:ext uri="{BB962C8B-B14F-4D97-AF65-F5344CB8AC3E}">
        <p14:creationId xmlns:p14="http://schemas.microsoft.com/office/powerpoint/2010/main" val="1145984197"/>
      </p:ext>
    </p:extLst>
  </p:cSld>
  <p:clrMapOvr>
    <a:masterClrMapping/>
  </p:clrMapOvr>
  <p:transition spd="slow">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274838"/>
            <a:ext cx="6096000" cy="2308324"/>
          </a:xfrm>
          <a:prstGeom prst="rect">
            <a:avLst/>
          </a:prstGeom>
        </p:spPr>
        <p:txBody>
          <a:bodyPr>
            <a:spAutoFit/>
          </a:bodyPr>
          <a:lstStyle/>
          <a:p>
            <a:r>
              <a:rPr lang="en-US" b="1" dirty="0"/>
              <a:t>2nd way:</a:t>
            </a:r>
            <a:endParaRPr lang="en-US" dirty="0"/>
          </a:p>
          <a:p>
            <a:r>
              <a:rPr lang="en-US" dirty="0"/>
              <a:t>Let's see another way to declare variable at the time of defining the structure.</a:t>
            </a:r>
          </a:p>
          <a:p>
            <a:r>
              <a:rPr lang="en-US" b="1" dirty="0" err="1"/>
              <a:t>struct</a:t>
            </a:r>
            <a:r>
              <a:rPr lang="en-US" dirty="0"/>
              <a:t> employee  </a:t>
            </a:r>
          </a:p>
          <a:p>
            <a:r>
              <a:rPr lang="en-US" dirty="0"/>
              <a:t>{   </a:t>
            </a:r>
            <a:r>
              <a:rPr lang="en-US" b="1" dirty="0"/>
              <a:t>int</a:t>
            </a:r>
            <a:r>
              <a:rPr lang="en-US" dirty="0"/>
              <a:t> id;  </a:t>
            </a:r>
          </a:p>
          <a:p>
            <a:r>
              <a:rPr lang="en-US" dirty="0"/>
              <a:t>    </a:t>
            </a:r>
            <a:r>
              <a:rPr lang="en-US" b="1" dirty="0"/>
              <a:t>char</a:t>
            </a:r>
            <a:r>
              <a:rPr lang="en-US" dirty="0"/>
              <a:t> name[50];  </a:t>
            </a:r>
          </a:p>
          <a:p>
            <a:r>
              <a:rPr lang="en-US" dirty="0"/>
              <a:t>    </a:t>
            </a:r>
            <a:r>
              <a:rPr lang="en-US" b="1" dirty="0"/>
              <a:t>float</a:t>
            </a:r>
            <a:r>
              <a:rPr lang="en-US" dirty="0"/>
              <a:t> salary;  </a:t>
            </a:r>
          </a:p>
          <a:p>
            <a:r>
              <a:rPr lang="en-US" dirty="0"/>
              <a:t>}e1,e2</a:t>
            </a:r>
          </a:p>
        </p:txBody>
      </p:sp>
    </p:spTree>
    <p:extLst>
      <p:ext uri="{BB962C8B-B14F-4D97-AF65-F5344CB8AC3E}">
        <p14:creationId xmlns:p14="http://schemas.microsoft.com/office/powerpoint/2010/main" val="1275059161"/>
      </p:ext>
    </p:extLst>
  </p:cSld>
  <p:clrMapOvr>
    <a:masterClrMapping/>
  </p:clrMapOvr>
  <p:transition spd="slow">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3499" y="1015464"/>
            <a:ext cx="9903853" cy="5016758"/>
          </a:xfrm>
          <a:prstGeom prst="rect">
            <a:avLst/>
          </a:prstGeom>
        </p:spPr>
        <p:txBody>
          <a:bodyPr wrap="square">
            <a:spAutoFit/>
          </a:bodyPr>
          <a:lstStyle/>
          <a:p>
            <a:r>
              <a:rPr lang="en-US" sz="2000" b="1" dirty="0"/>
              <a:t>#include&lt;</a:t>
            </a:r>
            <a:r>
              <a:rPr lang="en-US" sz="2000" b="1" dirty="0" err="1"/>
              <a:t>stdio.h</a:t>
            </a:r>
            <a:r>
              <a:rPr lang="en-US" sz="2000" b="1" dirty="0"/>
              <a:t>&gt;  </a:t>
            </a:r>
          </a:p>
          <a:p>
            <a:r>
              <a:rPr lang="en-US" sz="2000" b="1" dirty="0"/>
              <a:t>#include &lt;</a:t>
            </a:r>
            <a:r>
              <a:rPr lang="en-US" sz="2000" b="1" dirty="0" err="1"/>
              <a:t>string.h</a:t>
            </a:r>
            <a:r>
              <a:rPr lang="en-US" sz="2000" b="1" dirty="0"/>
              <a:t>&gt;    </a:t>
            </a:r>
          </a:p>
          <a:p>
            <a:r>
              <a:rPr lang="en-US" sz="2000" b="1" dirty="0" err="1"/>
              <a:t>struct</a:t>
            </a:r>
            <a:r>
              <a:rPr lang="en-US" sz="2000" b="1" dirty="0"/>
              <a:t> employee      </a:t>
            </a:r>
          </a:p>
          <a:p>
            <a:r>
              <a:rPr lang="en-US" sz="2000" b="1" dirty="0"/>
              <a:t>{   int id;      </a:t>
            </a:r>
          </a:p>
          <a:p>
            <a:r>
              <a:rPr lang="en-US" sz="2000" b="1" dirty="0"/>
              <a:t>    char name[50];      </a:t>
            </a:r>
          </a:p>
          <a:p>
            <a:r>
              <a:rPr lang="en-US" sz="2000" b="1" dirty="0"/>
              <a:t>}e1;  //declaring e1 variable for structure    </a:t>
            </a:r>
          </a:p>
          <a:p>
            <a:r>
              <a:rPr lang="en-US" sz="2000" b="1" dirty="0"/>
              <a:t>int main( )    </a:t>
            </a:r>
          </a:p>
          <a:p>
            <a:r>
              <a:rPr lang="en-US" sz="2000" b="1" dirty="0"/>
              <a:t>{    </a:t>
            </a:r>
          </a:p>
          <a:p>
            <a:r>
              <a:rPr lang="en-US" sz="2000" b="1" dirty="0"/>
              <a:t>   //store first employee information    </a:t>
            </a:r>
          </a:p>
          <a:p>
            <a:r>
              <a:rPr lang="en-US" sz="2000" b="1" dirty="0"/>
              <a:t>   e1.id=101;    </a:t>
            </a:r>
          </a:p>
          <a:p>
            <a:r>
              <a:rPr lang="en-US" sz="2000" b="1" dirty="0"/>
              <a:t>   </a:t>
            </a:r>
            <a:r>
              <a:rPr lang="en-US" sz="2000" b="1" dirty="0" err="1"/>
              <a:t>strcpy</a:t>
            </a:r>
            <a:r>
              <a:rPr lang="en-US" sz="2000" b="1" dirty="0"/>
              <a:t>(e1.name, "</a:t>
            </a:r>
            <a:r>
              <a:rPr lang="en-US" sz="2000" b="1" dirty="0" err="1"/>
              <a:t>Mukesh</a:t>
            </a:r>
            <a:r>
              <a:rPr lang="en-US" sz="2000" b="1" dirty="0"/>
              <a:t> Aaryaa");//copying string into char array    </a:t>
            </a:r>
          </a:p>
          <a:p>
            <a:r>
              <a:rPr lang="en-US" sz="2000" b="1" dirty="0"/>
              <a:t>   //printing first employee information    </a:t>
            </a:r>
          </a:p>
          <a:p>
            <a:r>
              <a:rPr lang="en-US" sz="2000" b="1" dirty="0"/>
              <a:t>   </a:t>
            </a:r>
            <a:r>
              <a:rPr lang="en-US" sz="2000" b="1" dirty="0" err="1"/>
              <a:t>printf</a:t>
            </a:r>
            <a:r>
              <a:rPr lang="en-US" sz="2000" b="1" dirty="0"/>
              <a:t>( "employee 1 id : %d\n", e1.id);    </a:t>
            </a:r>
          </a:p>
          <a:p>
            <a:r>
              <a:rPr lang="en-US" sz="2000" b="1" dirty="0"/>
              <a:t>   </a:t>
            </a:r>
            <a:r>
              <a:rPr lang="en-US" sz="2000" b="1" dirty="0" err="1"/>
              <a:t>printf</a:t>
            </a:r>
            <a:r>
              <a:rPr lang="en-US" sz="2000" b="1" dirty="0"/>
              <a:t>( "employee 1 name : %s\n", e1.name);    </a:t>
            </a:r>
          </a:p>
          <a:p>
            <a:r>
              <a:rPr lang="en-US" sz="2000" b="1" dirty="0"/>
              <a:t>return 0;  </a:t>
            </a:r>
          </a:p>
          <a:p>
            <a:r>
              <a:rPr lang="en-US" sz="2000" b="1" dirty="0"/>
              <a:t>}</a:t>
            </a:r>
          </a:p>
        </p:txBody>
      </p:sp>
    </p:spTree>
    <p:extLst>
      <p:ext uri="{BB962C8B-B14F-4D97-AF65-F5344CB8AC3E}">
        <p14:creationId xmlns:p14="http://schemas.microsoft.com/office/powerpoint/2010/main" val="3449419465"/>
      </p:ext>
    </p:extLst>
  </p:cSld>
  <p:clrMapOvr>
    <a:masterClrMapping/>
  </p:clrMapOvr>
  <p:transition spd="slow">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1633" y="0"/>
            <a:ext cx="8710411" cy="6986528"/>
          </a:xfrm>
          <a:prstGeom prst="rect">
            <a:avLst/>
          </a:prstGeom>
        </p:spPr>
        <p:txBody>
          <a:bodyPr wrap="square">
            <a:spAutoFit/>
          </a:bodyPr>
          <a:lstStyle/>
          <a:p>
            <a:r>
              <a:rPr lang="en-US" sz="1600" b="1" dirty="0"/>
              <a:t>#include&lt;</a:t>
            </a:r>
            <a:r>
              <a:rPr lang="en-US" sz="1600" b="1" dirty="0" err="1"/>
              <a:t>stdio.h</a:t>
            </a:r>
            <a:r>
              <a:rPr lang="en-US" sz="1600" b="1" dirty="0"/>
              <a:t>&gt;  </a:t>
            </a:r>
          </a:p>
          <a:p>
            <a:r>
              <a:rPr lang="en-US" sz="1600" b="1" dirty="0"/>
              <a:t>#include &lt;</a:t>
            </a:r>
            <a:r>
              <a:rPr lang="en-US" sz="1600" b="1" dirty="0" err="1"/>
              <a:t>string.h</a:t>
            </a:r>
            <a:r>
              <a:rPr lang="en-US" sz="1600" b="1" dirty="0"/>
              <a:t>&gt;    </a:t>
            </a:r>
          </a:p>
          <a:p>
            <a:r>
              <a:rPr lang="en-US" sz="1600" b="1" dirty="0" err="1"/>
              <a:t>struct</a:t>
            </a:r>
            <a:r>
              <a:rPr lang="en-US" sz="1600" b="1" dirty="0"/>
              <a:t> employee      </a:t>
            </a:r>
          </a:p>
          <a:p>
            <a:r>
              <a:rPr lang="en-US" sz="1600" b="1" dirty="0"/>
              <a:t>{   int id;      </a:t>
            </a:r>
          </a:p>
          <a:p>
            <a:r>
              <a:rPr lang="en-US" sz="1600" b="1" dirty="0"/>
              <a:t>    char name[50];      </a:t>
            </a:r>
          </a:p>
          <a:p>
            <a:r>
              <a:rPr lang="en-US" sz="1600" b="1" dirty="0"/>
              <a:t>    float salary;      </a:t>
            </a:r>
          </a:p>
          <a:p>
            <a:r>
              <a:rPr lang="en-US" sz="1600" b="1" dirty="0"/>
              <a:t>}e1,e2;  //declaring e1 and e2 variables for structure    </a:t>
            </a:r>
          </a:p>
          <a:p>
            <a:r>
              <a:rPr lang="en-US" sz="1600" b="1" dirty="0"/>
              <a:t>int main( )    </a:t>
            </a:r>
          </a:p>
          <a:p>
            <a:r>
              <a:rPr lang="en-US" sz="1600" b="1" dirty="0"/>
              <a:t>{    </a:t>
            </a:r>
          </a:p>
          <a:p>
            <a:r>
              <a:rPr lang="en-US" sz="1600" b="1" dirty="0"/>
              <a:t>   //store first employee information    </a:t>
            </a:r>
          </a:p>
          <a:p>
            <a:r>
              <a:rPr lang="en-US" sz="1600" b="1" dirty="0"/>
              <a:t>   e1.id=101;    </a:t>
            </a:r>
          </a:p>
          <a:p>
            <a:r>
              <a:rPr lang="en-US" sz="1600" b="1" dirty="0"/>
              <a:t>   </a:t>
            </a:r>
            <a:r>
              <a:rPr lang="en-US" sz="1600" b="1" dirty="0" err="1"/>
              <a:t>strcpy</a:t>
            </a:r>
            <a:r>
              <a:rPr lang="en-US" sz="1600" b="1" dirty="0"/>
              <a:t>(e1.name, "Mukesh");//copying string into char array    </a:t>
            </a:r>
          </a:p>
          <a:p>
            <a:r>
              <a:rPr lang="en-US" sz="1600" b="1" dirty="0"/>
              <a:t>   e1.salary=56000;    </a:t>
            </a:r>
          </a:p>
          <a:p>
            <a:r>
              <a:rPr lang="en-US" sz="1600" b="1" dirty="0"/>
              <a:t>  //store second employee information    </a:t>
            </a:r>
          </a:p>
          <a:p>
            <a:r>
              <a:rPr lang="en-US" sz="1600" b="1" dirty="0"/>
              <a:t>   e2.id=102;    </a:t>
            </a:r>
          </a:p>
          <a:p>
            <a:r>
              <a:rPr lang="en-US" sz="1600" b="1" dirty="0"/>
              <a:t>   </a:t>
            </a:r>
            <a:r>
              <a:rPr lang="en-US" sz="1600" b="1" dirty="0" err="1"/>
              <a:t>strcpy</a:t>
            </a:r>
            <a:r>
              <a:rPr lang="en-US" sz="1600" b="1" dirty="0"/>
              <a:t>(e2.name, "</a:t>
            </a:r>
            <a:r>
              <a:rPr lang="en-US" sz="1600" b="1" dirty="0" err="1"/>
              <a:t>Kulsoom</a:t>
            </a:r>
            <a:r>
              <a:rPr lang="en-US" sz="1600" b="1" dirty="0"/>
              <a:t>");    </a:t>
            </a:r>
          </a:p>
          <a:p>
            <a:r>
              <a:rPr lang="en-US" sz="1600" b="1" dirty="0"/>
              <a:t>   e2.salary=126000;    </a:t>
            </a:r>
          </a:p>
          <a:p>
            <a:r>
              <a:rPr lang="en-US" sz="1600" b="1" dirty="0"/>
              <a:t>   //printing first employee information    </a:t>
            </a:r>
          </a:p>
          <a:p>
            <a:r>
              <a:rPr lang="en-US" sz="1600" b="1" dirty="0"/>
              <a:t>   </a:t>
            </a:r>
            <a:r>
              <a:rPr lang="en-US" sz="1600" b="1" dirty="0" err="1"/>
              <a:t>printf</a:t>
            </a:r>
            <a:r>
              <a:rPr lang="en-US" sz="1600" b="1" dirty="0"/>
              <a:t>( "employee 1 id : %d\n", e1.id);    </a:t>
            </a:r>
          </a:p>
          <a:p>
            <a:r>
              <a:rPr lang="en-US" sz="1600" b="1" dirty="0"/>
              <a:t>   </a:t>
            </a:r>
            <a:r>
              <a:rPr lang="en-US" sz="1600" b="1" dirty="0" err="1"/>
              <a:t>printf</a:t>
            </a:r>
            <a:r>
              <a:rPr lang="en-US" sz="1600" b="1" dirty="0"/>
              <a:t>( "employee 1 name : %s\n", e1.name);    </a:t>
            </a:r>
          </a:p>
          <a:p>
            <a:r>
              <a:rPr lang="en-US" sz="1600" b="1" dirty="0"/>
              <a:t>   </a:t>
            </a:r>
            <a:r>
              <a:rPr lang="en-US" sz="1600" b="1" dirty="0" err="1"/>
              <a:t>printf</a:t>
            </a:r>
            <a:r>
              <a:rPr lang="en-US" sz="1600" b="1" dirty="0"/>
              <a:t>( "employee 1 salary : %f\n", e1.salary);    </a:t>
            </a:r>
          </a:p>
          <a:p>
            <a:r>
              <a:rPr lang="en-US" sz="1600" b="1" dirty="0"/>
              <a:t>   //printing second employee information    </a:t>
            </a:r>
          </a:p>
          <a:p>
            <a:r>
              <a:rPr lang="en-US" sz="1600" b="1" dirty="0"/>
              <a:t>   </a:t>
            </a:r>
            <a:r>
              <a:rPr lang="en-US" sz="1600" b="1" dirty="0" err="1"/>
              <a:t>printf</a:t>
            </a:r>
            <a:r>
              <a:rPr lang="en-US" sz="1600" b="1" dirty="0"/>
              <a:t>( "employee 2 id : %d\n", e2.id);    </a:t>
            </a:r>
          </a:p>
          <a:p>
            <a:r>
              <a:rPr lang="en-US" sz="1600" b="1" dirty="0"/>
              <a:t>   </a:t>
            </a:r>
            <a:r>
              <a:rPr lang="en-US" sz="1600" b="1" dirty="0" err="1"/>
              <a:t>printf</a:t>
            </a:r>
            <a:r>
              <a:rPr lang="en-US" sz="1600" b="1" dirty="0"/>
              <a:t>( "employee 2 name : %s\n", e2.name);    </a:t>
            </a:r>
          </a:p>
          <a:p>
            <a:r>
              <a:rPr lang="en-US" sz="1600" b="1" dirty="0"/>
              <a:t>   </a:t>
            </a:r>
            <a:r>
              <a:rPr lang="en-US" sz="1600" b="1" dirty="0" err="1"/>
              <a:t>printf</a:t>
            </a:r>
            <a:r>
              <a:rPr lang="en-US" sz="1600" b="1" dirty="0"/>
              <a:t>( "employee 2 salary : %f\n", e2.salary);    </a:t>
            </a:r>
          </a:p>
          <a:p>
            <a:r>
              <a:rPr lang="en-US" sz="1600" b="1" dirty="0"/>
              <a:t>   return 0;    </a:t>
            </a:r>
          </a:p>
          <a:p>
            <a:r>
              <a:rPr lang="en-US" sz="1600" b="1" dirty="0"/>
              <a:t>}</a:t>
            </a:r>
          </a:p>
        </p:txBody>
      </p:sp>
    </p:spTree>
    <p:extLst>
      <p:ext uri="{BB962C8B-B14F-4D97-AF65-F5344CB8AC3E}">
        <p14:creationId xmlns:p14="http://schemas.microsoft.com/office/powerpoint/2010/main" val="495421344"/>
      </p:ext>
    </p:extLst>
  </p:cSld>
  <p:clrMapOvr>
    <a:masterClrMapping/>
  </p:clrMapOvr>
  <p:transition spd="slow">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7392" y="1536174"/>
            <a:ext cx="6096000" cy="2308324"/>
          </a:xfrm>
          <a:prstGeom prst="rect">
            <a:avLst/>
          </a:prstGeom>
        </p:spPr>
        <p:txBody>
          <a:bodyPr>
            <a:spAutoFit/>
          </a:bodyPr>
          <a:lstStyle/>
          <a:p>
            <a:r>
              <a:rPr lang="en-US" sz="2400" b="1" dirty="0"/>
              <a:t>C Array of Structures</a:t>
            </a:r>
          </a:p>
          <a:p>
            <a:r>
              <a:rPr lang="en-US" sz="2400" dirty="0"/>
              <a:t>Why use an array of structures?</a:t>
            </a:r>
          </a:p>
          <a:p>
            <a:r>
              <a:rPr lang="en-US" sz="2400" dirty="0"/>
              <a:t>Consider a case, where we need to store the data of 5 students. We can store it by using the structure as given below.</a:t>
            </a:r>
          </a:p>
        </p:txBody>
      </p:sp>
    </p:spTree>
    <p:extLst>
      <p:ext uri="{BB962C8B-B14F-4D97-AF65-F5344CB8AC3E}">
        <p14:creationId xmlns:p14="http://schemas.microsoft.com/office/powerpoint/2010/main" val="1414096615"/>
      </p:ext>
    </p:extLst>
  </p:cSld>
  <p:clrMapOvr>
    <a:masterClrMapping/>
  </p:clrMapOvr>
  <p:transition spd="slow">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949" y="-159306"/>
            <a:ext cx="10367493" cy="7017306"/>
          </a:xfrm>
          <a:prstGeom prst="rect">
            <a:avLst/>
          </a:prstGeom>
        </p:spPr>
        <p:txBody>
          <a:bodyPr wrap="square">
            <a:spAutoFit/>
          </a:bodyPr>
          <a:lstStyle/>
          <a:p>
            <a:r>
              <a:rPr lang="en-US" dirty="0"/>
              <a:t>#include&lt;</a:t>
            </a:r>
            <a:r>
              <a:rPr lang="en-US" dirty="0" err="1"/>
              <a:t>stdio.h</a:t>
            </a:r>
            <a:r>
              <a:rPr lang="en-US" dirty="0"/>
              <a:t>&gt;  </a:t>
            </a:r>
          </a:p>
          <a:p>
            <a:r>
              <a:rPr lang="en-US" dirty="0" err="1"/>
              <a:t>struct</a:t>
            </a:r>
            <a:r>
              <a:rPr lang="en-US" dirty="0"/>
              <a:t> student  </a:t>
            </a:r>
          </a:p>
          <a:p>
            <a:r>
              <a:rPr lang="en-US" dirty="0"/>
              <a:t>{  </a:t>
            </a:r>
          </a:p>
          <a:p>
            <a:r>
              <a:rPr lang="en-US" dirty="0"/>
              <a:t>    char name[20];  </a:t>
            </a:r>
          </a:p>
          <a:p>
            <a:r>
              <a:rPr lang="en-US" dirty="0"/>
              <a:t>    </a:t>
            </a:r>
            <a:r>
              <a:rPr lang="en-US" dirty="0" err="1"/>
              <a:t>int</a:t>
            </a:r>
            <a:r>
              <a:rPr lang="en-US" dirty="0"/>
              <a:t> id;  </a:t>
            </a:r>
          </a:p>
          <a:p>
            <a:r>
              <a:rPr lang="en-US" dirty="0"/>
              <a:t>    float marks;  </a:t>
            </a:r>
          </a:p>
          <a:p>
            <a:r>
              <a:rPr lang="en-US" dirty="0"/>
              <a:t>};  </a:t>
            </a:r>
          </a:p>
          <a:p>
            <a:r>
              <a:rPr lang="en-US" dirty="0"/>
              <a:t>void main()  </a:t>
            </a:r>
          </a:p>
          <a:p>
            <a:r>
              <a:rPr lang="en-US" dirty="0"/>
              <a:t>{  </a:t>
            </a:r>
          </a:p>
          <a:p>
            <a:r>
              <a:rPr lang="en-US" dirty="0"/>
              <a:t>    </a:t>
            </a:r>
            <a:r>
              <a:rPr lang="en-US" dirty="0" err="1"/>
              <a:t>struct</a:t>
            </a:r>
            <a:r>
              <a:rPr lang="en-US" dirty="0"/>
              <a:t> student s1,s2,s3;  </a:t>
            </a:r>
          </a:p>
          <a:p>
            <a:r>
              <a:rPr lang="en-US" dirty="0"/>
              <a:t>    </a:t>
            </a:r>
            <a:r>
              <a:rPr lang="en-US" dirty="0" err="1"/>
              <a:t>int</a:t>
            </a:r>
            <a:r>
              <a:rPr lang="en-US" dirty="0"/>
              <a:t> dummy;  </a:t>
            </a:r>
          </a:p>
          <a:p>
            <a:r>
              <a:rPr lang="en-US" dirty="0"/>
              <a:t>    </a:t>
            </a:r>
            <a:r>
              <a:rPr lang="en-US" dirty="0" err="1"/>
              <a:t>printf</a:t>
            </a:r>
            <a:r>
              <a:rPr lang="en-US" dirty="0"/>
              <a:t>("Enter the name, id, and marks of student 1 ");  </a:t>
            </a:r>
          </a:p>
          <a:p>
            <a:r>
              <a:rPr lang="en-US" dirty="0"/>
              <a:t>    </a:t>
            </a:r>
            <a:r>
              <a:rPr lang="en-US" dirty="0" err="1"/>
              <a:t>scanf</a:t>
            </a:r>
            <a:r>
              <a:rPr lang="en-US" dirty="0"/>
              <a:t>("%s %d %f",s1.name,&amp;s1.id,&amp;s1.marks);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2 ");  </a:t>
            </a:r>
          </a:p>
          <a:p>
            <a:r>
              <a:rPr lang="en-US" dirty="0"/>
              <a:t>    </a:t>
            </a:r>
            <a:r>
              <a:rPr lang="en-US" dirty="0" err="1"/>
              <a:t>scanf</a:t>
            </a:r>
            <a:r>
              <a:rPr lang="en-US" dirty="0"/>
              <a:t>("%s %d %f",s2.name,&amp;s2.id,&amp;s2.marks);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3 ");  </a:t>
            </a:r>
          </a:p>
          <a:p>
            <a:r>
              <a:rPr lang="en-US" dirty="0"/>
              <a:t>    </a:t>
            </a:r>
            <a:r>
              <a:rPr lang="en-US" dirty="0" err="1"/>
              <a:t>scanf</a:t>
            </a:r>
            <a:r>
              <a:rPr lang="en-US" dirty="0"/>
              <a:t>("%s %d %f",s3.name,&amp;s3.id,&amp;s3.marks);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("Printing the details....\n");  </a:t>
            </a:r>
          </a:p>
          <a:p>
            <a:r>
              <a:rPr lang="en-US" dirty="0"/>
              <a:t>    </a:t>
            </a:r>
            <a:r>
              <a:rPr lang="en-US" dirty="0" err="1"/>
              <a:t>printf</a:t>
            </a:r>
            <a:r>
              <a:rPr lang="en-US" dirty="0"/>
              <a:t>("%s %d %f\n",s1.name,s1.id,s1.marks);  </a:t>
            </a:r>
          </a:p>
          <a:p>
            <a:r>
              <a:rPr lang="en-US" dirty="0"/>
              <a:t>    </a:t>
            </a:r>
            <a:r>
              <a:rPr lang="en-US" dirty="0" err="1"/>
              <a:t>printf</a:t>
            </a:r>
            <a:r>
              <a:rPr lang="en-US" dirty="0"/>
              <a:t>("%s %d %f\n",s2.name,s2.id,s2.marks);  </a:t>
            </a:r>
          </a:p>
          <a:p>
            <a:r>
              <a:rPr lang="en-US" dirty="0"/>
              <a:t>    </a:t>
            </a:r>
            <a:r>
              <a:rPr lang="en-US" dirty="0" err="1"/>
              <a:t>printf</a:t>
            </a:r>
            <a:r>
              <a:rPr lang="en-US" dirty="0"/>
              <a:t>("%s %d %f\n",s3.name,s3.id,s3.marks);  </a:t>
            </a:r>
          </a:p>
          <a:p>
            <a:r>
              <a:rPr lang="en-US" dirty="0"/>
              <a:t>}</a:t>
            </a:r>
          </a:p>
        </p:txBody>
      </p:sp>
    </p:spTree>
    <p:extLst>
      <p:ext uri="{BB962C8B-B14F-4D97-AF65-F5344CB8AC3E}">
        <p14:creationId xmlns:p14="http://schemas.microsoft.com/office/powerpoint/2010/main" val="168910338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8478592" cy="1477328"/>
          </a:xfrm>
          <a:prstGeom prst="rect">
            <a:avLst/>
          </a:prstGeom>
        </p:spPr>
        <p:txBody>
          <a:bodyPr wrap="square">
            <a:spAutoFit/>
          </a:bodyPr>
          <a:lstStyle/>
          <a:p>
            <a:r>
              <a:rPr lang="en-US" dirty="0"/>
              <a:t>The </a:t>
            </a:r>
            <a:r>
              <a:rPr lang="en-US" b="1" dirty="0" err="1"/>
              <a:t>scanf</a:t>
            </a:r>
            <a:r>
              <a:rPr lang="en-US" b="1" dirty="0"/>
              <a:t>("%</a:t>
            </a:r>
            <a:r>
              <a:rPr lang="en-US" b="1" dirty="0" err="1"/>
              <a:t>d",&amp;number</a:t>
            </a:r>
            <a:r>
              <a:rPr lang="en-US" b="1" dirty="0"/>
              <a:t>)</a:t>
            </a:r>
            <a:r>
              <a:rPr lang="en-US" dirty="0"/>
              <a:t> statement reads integer number from the console and stores the given value in number variable.</a:t>
            </a:r>
          </a:p>
          <a:p>
            <a:endParaRPr lang="en-US" dirty="0"/>
          </a:p>
          <a:p>
            <a:r>
              <a:rPr lang="en-US" dirty="0"/>
              <a:t>The </a:t>
            </a:r>
            <a:r>
              <a:rPr lang="en-US" b="1" dirty="0" err="1"/>
              <a:t>printf</a:t>
            </a:r>
            <a:r>
              <a:rPr lang="en-US" b="1" dirty="0"/>
              <a:t>("cube of number is:%d ",number*number*number)</a:t>
            </a:r>
            <a:r>
              <a:rPr lang="en-US" dirty="0"/>
              <a:t> statement prints the cube of number on the console.</a:t>
            </a:r>
          </a:p>
        </p:txBody>
      </p:sp>
    </p:spTree>
    <p:extLst>
      <p:ext uri="{BB962C8B-B14F-4D97-AF65-F5344CB8AC3E}">
        <p14:creationId xmlns:p14="http://schemas.microsoft.com/office/powerpoint/2010/main" val="3992421762"/>
      </p:ext>
    </p:extLst>
  </p:cSld>
  <p:clrMapOvr>
    <a:masterClrMapping/>
  </p:clrMapOvr>
  <p:transition spd="slow">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7744496" cy="6186309"/>
          </a:xfrm>
          <a:prstGeom prst="rect">
            <a:avLst/>
          </a:prstGeom>
        </p:spPr>
        <p:txBody>
          <a:bodyPr wrap="square">
            <a:spAutoFit/>
          </a:bodyPr>
          <a:lstStyle/>
          <a:p>
            <a:r>
              <a:rPr lang="en-US" dirty="0"/>
              <a:t>1#include&lt;</a:t>
            </a:r>
            <a:r>
              <a:rPr lang="en-US" dirty="0" err="1"/>
              <a:t>stdio.h</a:t>
            </a:r>
            <a:r>
              <a:rPr lang="en-US" dirty="0"/>
              <a:t>&gt;  </a:t>
            </a:r>
          </a:p>
          <a:p>
            <a:r>
              <a:rPr lang="en-US" dirty="0"/>
              <a:t>#include &lt;</a:t>
            </a:r>
            <a:r>
              <a:rPr lang="en-US" dirty="0" err="1"/>
              <a:t>string.h</a:t>
            </a:r>
            <a:r>
              <a:rPr lang="en-US" dirty="0"/>
              <a:t>&gt;    </a:t>
            </a:r>
          </a:p>
          <a:p>
            <a:r>
              <a:rPr lang="en-US" dirty="0" err="1"/>
              <a:t>struct</a:t>
            </a:r>
            <a:r>
              <a:rPr lang="en-US" dirty="0"/>
              <a:t> student{    </a:t>
            </a:r>
          </a:p>
          <a:p>
            <a:r>
              <a:rPr lang="en-US" dirty="0" err="1"/>
              <a:t>int</a:t>
            </a:r>
            <a:r>
              <a:rPr lang="en-US" dirty="0"/>
              <a:t> </a:t>
            </a:r>
            <a:r>
              <a:rPr lang="en-US" dirty="0" err="1"/>
              <a:t>rollno</a:t>
            </a:r>
            <a:r>
              <a:rPr lang="en-US" dirty="0"/>
              <a:t>;    </a:t>
            </a:r>
          </a:p>
          <a:p>
            <a:r>
              <a:rPr lang="en-US" dirty="0"/>
              <a:t>char name[10];    </a:t>
            </a:r>
          </a:p>
          <a:p>
            <a:r>
              <a:rPr lang="en-US" dirty="0"/>
              <a:t>};    </a:t>
            </a:r>
          </a:p>
          <a:p>
            <a:r>
              <a:rPr lang="en-US" dirty="0" err="1"/>
              <a:t>int</a:t>
            </a:r>
            <a:r>
              <a:rPr lang="en-US" dirty="0"/>
              <a:t> main(){    </a:t>
            </a:r>
          </a:p>
          <a:p>
            <a:r>
              <a:rPr lang="en-US" dirty="0" err="1"/>
              <a:t>int</a:t>
            </a:r>
            <a:r>
              <a:rPr lang="en-US" dirty="0"/>
              <a:t> i;    </a:t>
            </a:r>
          </a:p>
          <a:p>
            <a:r>
              <a:rPr lang="en-US" dirty="0" err="1"/>
              <a:t>struct</a:t>
            </a:r>
            <a:r>
              <a:rPr lang="en-US" dirty="0"/>
              <a:t> student </a:t>
            </a:r>
            <a:r>
              <a:rPr lang="en-US" dirty="0" err="1"/>
              <a:t>st</a:t>
            </a:r>
            <a:r>
              <a:rPr lang="en-US" dirty="0"/>
              <a:t>[5];    </a:t>
            </a:r>
          </a:p>
          <a:p>
            <a:r>
              <a:rPr lang="en-US" dirty="0" err="1"/>
              <a:t>printf</a:t>
            </a:r>
            <a:r>
              <a:rPr lang="en-US" dirty="0"/>
              <a:t>("Enter Records of 5 students");    </a:t>
            </a:r>
          </a:p>
          <a:p>
            <a:r>
              <a:rPr lang="en-US" dirty="0"/>
              <a:t>for(i=0;i&lt;5;i++){    </a:t>
            </a:r>
          </a:p>
          <a:p>
            <a:r>
              <a:rPr lang="en-US" dirty="0" err="1"/>
              <a:t>printf</a:t>
            </a:r>
            <a:r>
              <a:rPr lang="en-US" dirty="0"/>
              <a:t>("\</a:t>
            </a:r>
            <a:r>
              <a:rPr lang="en-US" dirty="0" err="1"/>
              <a:t>nEnter</a:t>
            </a:r>
            <a:r>
              <a:rPr lang="en-US" dirty="0"/>
              <a:t> </a:t>
            </a:r>
            <a:r>
              <a:rPr lang="en-US" dirty="0" err="1"/>
              <a:t>Rollno</a:t>
            </a:r>
            <a:r>
              <a:rPr lang="en-US" dirty="0"/>
              <a:t>:");    </a:t>
            </a:r>
          </a:p>
          <a:p>
            <a:r>
              <a:rPr lang="en-US" dirty="0" err="1"/>
              <a:t>scanf</a:t>
            </a:r>
            <a:r>
              <a:rPr lang="en-US" dirty="0"/>
              <a:t>("%d",&amp;</a:t>
            </a:r>
            <a:r>
              <a:rPr lang="en-US" dirty="0" err="1"/>
              <a:t>st</a:t>
            </a:r>
            <a:r>
              <a:rPr lang="en-US" dirty="0"/>
              <a:t>[i].</a:t>
            </a:r>
            <a:r>
              <a:rPr lang="en-US" dirty="0" err="1"/>
              <a:t>rollno</a:t>
            </a:r>
            <a:r>
              <a:rPr lang="en-US" dirty="0"/>
              <a:t>);    </a:t>
            </a:r>
          </a:p>
          <a:p>
            <a:r>
              <a:rPr lang="en-US" dirty="0" err="1"/>
              <a:t>printf</a:t>
            </a:r>
            <a:r>
              <a:rPr lang="en-US" dirty="0"/>
              <a:t>("\</a:t>
            </a:r>
            <a:r>
              <a:rPr lang="en-US" dirty="0" err="1"/>
              <a:t>nEnter</a:t>
            </a:r>
            <a:r>
              <a:rPr lang="en-US" dirty="0"/>
              <a:t> Name:");    </a:t>
            </a:r>
          </a:p>
          <a:p>
            <a:r>
              <a:rPr lang="en-US" dirty="0" err="1"/>
              <a:t>scanf</a:t>
            </a:r>
            <a:r>
              <a:rPr lang="en-US" dirty="0"/>
              <a:t>("%s",&amp;</a:t>
            </a:r>
            <a:r>
              <a:rPr lang="en-US" dirty="0" err="1"/>
              <a:t>st</a:t>
            </a:r>
            <a:r>
              <a:rPr lang="en-US" dirty="0"/>
              <a:t>[i].name);    </a:t>
            </a:r>
          </a:p>
          <a:p>
            <a:r>
              <a:rPr lang="en-US" dirty="0"/>
              <a:t>}    </a:t>
            </a:r>
          </a:p>
          <a:p>
            <a:r>
              <a:rPr lang="en-US" dirty="0" err="1"/>
              <a:t>printf</a:t>
            </a:r>
            <a:r>
              <a:rPr lang="en-US" dirty="0"/>
              <a:t>("\</a:t>
            </a:r>
            <a:r>
              <a:rPr lang="en-US" dirty="0" err="1"/>
              <a:t>nStudent</a:t>
            </a:r>
            <a:r>
              <a:rPr lang="en-US" dirty="0"/>
              <a:t> Information List:");    </a:t>
            </a:r>
          </a:p>
          <a:p>
            <a:r>
              <a:rPr lang="en-US" dirty="0"/>
              <a:t>for(i=0;i&lt;5;i++){</a:t>
            </a:r>
          </a:p>
          <a:p>
            <a:r>
              <a:rPr lang="en-US" dirty="0" err="1"/>
              <a:t>printf</a:t>
            </a:r>
            <a:r>
              <a:rPr lang="en-US" dirty="0"/>
              <a:t>("\</a:t>
            </a:r>
            <a:r>
              <a:rPr lang="en-US" dirty="0" err="1"/>
              <a:t>nRollno</a:t>
            </a:r>
            <a:r>
              <a:rPr lang="en-US" dirty="0"/>
              <a:t>:%d, Name:%s",</a:t>
            </a:r>
            <a:r>
              <a:rPr lang="en-US" dirty="0" err="1"/>
              <a:t>st</a:t>
            </a:r>
            <a:r>
              <a:rPr lang="en-US" dirty="0"/>
              <a:t>[i].</a:t>
            </a:r>
            <a:r>
              <a:rPr lang="en-US" dirty="0" err="1"/>
              <a:t>rollno,st</a:t>
            </a:r>
            <a:r>
              <a:rPr lang="en-US" dirty="0"/>
              <a:t>[i].name);    </a:t>
            </a:r>
          </a:p>
          <a:p>
            <a:r>
              <a:rPr lang="en-US" dirty="0"/>
              <a:t>}    </a:t>
            </a:r>
          </a:p>
          <a:p>
            <a:r>
              <a:rPr lang="en-US" dirty="0"/>
              <a:t>   return 0;    </a:t>
            </a:r>
          </a:p>
          <a:p>
            <a:r>
              <a:rPr lang="en-US" dirty="0"/>
              <a:t>}</a:t>
            </a:r>
          </a:p>
        </p:txBody>
      </p:sp>
    </p:spTree>
    <p:extLst>
      <p:ext uri="{BB962C8B-B14F-4D97-AF65-F5344CB8AC3E}">
        <p14:creationId xmlns:p14="http://schemas.microsoft.com/office/powerpoint/2010/main" val="3748098475"/>
      </p:ext>
    </p:extLst>
  </p:cSld>
  <p:clrMapOvr>
    <a:masterClrMapping/>
  </p:clrMapOvr>
  <p:transition spd="slow">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326" y="2004588"/>
            <a:ext cx="8156620" cy="923330"/>
          </a:xfrm>
          <a:prstGeom prst="rect">
            <a:avLst/>
          </a:prstGeom>
        </p:spPr>
        <p:txBody>
          <a:bodyPr wrap="square">
            <a:spAutoFit/>
          </a:bodyPr>
          <a:lstStyle/>
          <a:p>
            <a:r>
              <a:rPr lang="en-US" b="1" dirty="0"/>
              <a:t>Nested Structure in C</a:t>
            </a:r>
          </a:p>
          <a:p>
            <a:r>
              <a:rPr lang="en-US" dirty="0"/>
              <a:t>C provides us the feature of nesting one structure within another structure by using which, complex data types are created.</a:t>
            </a:r>
          </a:p>
        </p:txBody>
      </p:sp>
    </p:spTree>
    <p:extLst>
      <p:ext uri="{BB962C8B-B14F-4D97-AF65-F5344CB8AC3E}">
        <p14:creationId xmlns:p14="http://schemas.microsoft.com/office/powerpoint/2010/main" val="2882541119"/>
      </p:ext>
    </p:extLst>
  </p:cSld>
  <p:clrMapOvr>
    <a:masterClrMapping/>
  </p:clrMapOvr>
  <p:transition spd="slow">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497" y="197346"/>
            <a:ext cx="9955368" cy="5909310"/>
          </a:xfrm>
          <a:prstGeom prst="rect">
            <a:avLst/>
          </a:prstGeom>
        </p:spPr>
        <p:txBody>
          <a:bodyPr wrap="square">
            <a:spAutoFit/>
          </a:bodyPr>
          <a:lstStyle/>
          <a:p>
            <a:r>
              <a:rPr lang="en-US" dirty="0"/>
              <a:t>#include&lt;</a:t>
            </a:r>
            <a:r>
              <a:rPr lang="en-US" dirty="0" err="1"/>
              <a:t>stdio.h</a:t>
            </a:r>
            <a:r>
              <a:rPr lang="en-US" dirty="0"/>
              <a:t>&gt;  </a:t>
            </a:r>
          </a:p>
          <a:p>
            <a:r>
              <a:rPr lang="en-US" dirty="0" err="1"/>
              <a:t>struct</a:t>
            </a:r>
            <a:r>
              <a:rPr lang="en-US" dirty="0"/>
              <a:t> address   </a:t>
            </a:r>
          </a:p>
          <a:p>
            <a:r>
              <a:rPr lang="en-US" dirty="0"/>
              <a:t>{  </a:t>
            </a:r>
          </a:p>
          <a:p>
            <a:r>
              <a:rPr lang="en-US" dirty="0"/>
              <a:t>    char city[20];  </a:t>
            </a:r>
          </a:p>
          <a:p>
            <a:r>
              <a:rPr lang="en-US" dirty="0"/>
              <a:t>    </a:t>
            </a:r>
            <a:r>
              <a:rPr lang="en-US" dirty="0" err="1"/>
              <a:t>int</a:t>
            </a:r>
            <a:r>
              <a:rPr lang="en-US" dirty="0"/>
              <a:t> pin;  </a:t>
            </a:r>
          </a:p>
          <a:p>
            <a:r>
              <a:rPr lang="en-US" dirty="0"/>
              <a:t>    char phone[14];  </a:t>
            </a:r>
          </a:p>
          <a:p>
            <a:r>
              <a:rPr lang="en-US" dirty="0"/>
              <a:t>};  </a:t>
            </a:r>
          </a:p>
          <a:p>
            <a:r>
              <a:rPr lang="en-US" dirty="0" err="1"/>
              <a:t>struct</a:t>
            </a:r>
            <a:r>
              <a:rPr lang="en-US" dirty="0"/>
              <a:t> employee  </a:t>
            </a:r>
          </a:p>
          <a:p>
            <a:r>
              <a:rPr lang="en-US" dirty="0"/>
              <a:t>{  </a:t>
            </a:r>
          </a:p>
          <a:p>
            <a:r>
              <a:rPr lang="en-US" dirty="0"/>
              <a:t>    char name[20];  </a:t>
            </a:r>
          </a:p>
          <a:p>
            <a:r>
              <a:rPr lang="en-US" dirty="0"/>
              <a:t>    </a:t>
            </a:r>
            <a:r>
              <a:rPr lang="en-US" dirty="0" err="1"/>
              <a:t>struct</a:t>
            </a:r>
            <a:r>
              <a:rPr lang="en-US" dirty="0"/>
              <a:t> address add;  </a:t>
            </a:r>
          </a:p>
          <a:p>
            <a:r>
              <a:rPr lang="en-US" dirty="0"/>
              <a:t>};  </a:t>
            </a:r>
          </a:p>
          <a:p>
            <a:r>
              <a:rPr lang="en-US" dirty="0"/>
              <a:t>void main ()  </a:t>
            </a:r>
          </a:p>
          <a:p>
            <a:r>
              <a:rPr lang="en-US" dirty="0"/>
              <a:t>{  </a:t>
            </a:r>
          </a:p>
          <a:p>
            <a:r>
              <a:rPr lang="en-US" dirty="0"/>
              <a:t>    </a:t>
            </a:r>
            <a:r>
              <a:rPr lang="en-US" dirty="0" err="1"/>
              <a:t>struct</a:t>
            </a:r>
            <a:r>
              <a:rPr lang="en-US" dirty="0"/>
              <a:t> employee </a:t>
            </a:r>
            <a:r>
              <a:rPr lang="en-US" dirty="0" err="1"/>
              <a:t>emp</a:t>
            </a:r>
            <a:r>
              <a:rPr lang="en-US" dirty="0"/>
              <a:t>;  </a:t>
            </a:r>
          </a:p>
          <a:p>
            <a:r>
              <a:rPr lang="en-US" dirty="0"/>
              <a:t>    </a:t>
            </a:r>
            <a:r>
              <a:rPr lang="en-US" dirty="0" err="1"/>
              <a:t>printf</a:t>
            </a:r>
            <a:r>
              <a:rPr lang="en-US" dirty="0"/>
              <a:t>("Enter employee information?\n");  </a:t>
            </a:r>
          </a:p>
          <a:p>
            <a:r>
              <a:rPr lang="en-US" dirty="0"/>
              <a:t>    </a:t>
            </a:r>
            <a:r>
              <a:rPr lang="en-US" dirty="0" err="1"/>
              <a:t>scanf</a:t>
            </a:r>
            <a:r>
              <a:rPr lang="en-US" dirty="0"/>
              <a:t>("%s %s %d %s",</a:t>
            </a:r>
            <a:r>
              <a:rPr lang="en-US" dirty="0" err="1"/>
              <a:t>emp.name,emp.add.city</a:t>
            </a:r>
            <a:r>
              <a:rPr lang="en-US" dirty="0"/>
              <a:t>, &amp;</a:t>
            </a:r>
            <a:r>
              <a:rPr lang="en-US" dirty="0" err="1"/>
              <a:t>emp.add.pin</a:t>
            </a:r>
            <a:r>
              <a:rPr lang="en-US" dirty="0"/>
              <a:t>, </a:t>
            </a:r>
            <a:r>
              <a:rPr lang="en-US" dirty="0" err="1"/>
              <a:t>emp.add.phone</a:t>
            </a:r>
            <a:r>
              <a:rPr lang="en-US" dirty="0"/>
              <a:t>);  </a:t>
            </a:r>
          </a:p>
          <a:p>
            <a:r>
              <a:rPr lang="en-US" dirty="0"/>
              <a:t>    </a:t>
            </a:r>
            <a:r>
              <a:rPr lang="en-US" dirty="0" err="1"/>
              <a:t>printf</a:t>
            </a:r>
            <a:r>
              <a:rPr lang="en-US" dirty="0"/>
              <a:t>("Printing the employee information....\n");  </a:t>
            </a:r>
          </a:p>
          <a:p>
            <a:r>
              <a:rPr lang="en-US" dirty="0"/>
              <a:t>    </a:t>
            </a:r>
            <a:r>
              <a:rPr lang="en-US" dirty="0" err="1"/>
              <a:t>printf</a:t>
            </a:r>
            <a:r>
              <a:rPr lang="en-US" dirty="0"/>
              <a:t>("name: %s\</a:t>
            </a:r>
            <a:r>
              <a:rPr lang="en-US" dirty="0" err="1"/>
              <a:t>nCity</a:t>
            </a:r>
            <a:r>
              <a:rPr lang="en-US" dirty="0"/>
              <a:t>: %s\</a:t>
            </a:r>
            <a:r>
              <a:rPr lang="en-US" dirty="0" err="1"/>
              <a:t>nPincode</a:t>
            </a:r>
            <a:r>
              <a:rPr lang="en-US" dirty="0"/>
              <a:t>: %d\</a:t>
            </a:r>
            <a:r>
              <a:rPr lang="en-US" dirty="0" err="1"/>
              <a:t>nPhone</a:t>
            </a:r>
            <a:r>
              <a:rPr lang="en-US" dirty="0"/>
              <a:t>: %s",</a:t>
            </a:r>
            <a:r>
              <a:rPr lang="en-US" dirty="0" err="1"/>
              <a:t>emp.name,emp.add.city,emp.add.pin,emp.add.phone</a:t>
            </a:r>
            <a:r>
              <a:rPr lang="en-US" dirty="0"/>
              <a:t>);  </a:t>
            </a:r>
          </a:p>
          <a:p>
            <a:r>
              <a:rPr lang="en-US" dirty="0"/>
              <a:t>}</a:t>
            </a:r>
          </a:p>
        </p:txBody>
      </p:sp>
    </p:spTree>
    <p:extLst>
      <p:ext uri="{BB962C8B-B14F-4D97-AF65-F5344CB8AC3E}">
        <p14:creationId xmlns:p14="http://schemas.microsoft.com/office/powerpoint/2010/main" val="1984240711"/>
      </p:ext>
    </p:extLst>
  </p:cSld>
  <p:clrMapOvr>
    <a:masterClrMapping/>
  </p:clrMapOvr>
  <p:transition spd="slow">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3106" y="3244334"/>
            <a:ext cx="3345788" cy="369332"/>
          </a:xfrm>
          <a:prstGeom prst="rect">
            <a:avLst/>
          </a:prstGeom>
        </p:spPr>
        <p:txBody>
          <a:bodyPr wrap="none">
            <a:spAutoFit/>
          </a:bodyPr>
          <a:lstStyle/>
          <a:p>
            <a:r>
              <a:rPr lang="en-US" b="1" dirty="0"/>
              <a:t>C Nested Structure example</a:t>
            </a:r>
          </a:p>
        </p:txBody>
      </p:sp>
    </p:spTree>
    <p:extLst>
      <p:ext uri="{BB962C8B-B14F-4D97-AF65-F5344CB8AC3E}">
        <p14:creationId xmlns:p14="http://schemas.microsoft.com/office/powerpoint/2010/main" val="3714483582"/>
      </p:ext>
    </p:extLst>
  </p:cSld>
  <p:clrMapOvr>
    <a:masterClrMapping/>
  </p:clrMapOvr>
  <p:transition spd="slow">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101" y="-772150"/>
            <a:ext cx="10393251" cy="8402300"/>
          </a:xfrm>
          <a:prstGeom prst="rect">
            <a:avLst/>
          </a:prstGeom>
        </p:spPr>
        <p:txBody>
          <a:bodyPr wrap="square">
            <a:spAutoFit/>
          </a:bodyPr>
          <a:lstStyle/>
          <a:p>
            <a:r>
              <a:rPr lang="en-US" dirty="0"/>
              <a:t>#include &lt;</a:t>
            </a:r>
            <a:r>
              <a:rPr lang="en-US" dirty="0" err="1"/>
              <a:t>stdio.h</a:t>
            </a:r>
            <a:r>
              <a:rPr lang="en-US" dirty="0"/>
              <a:t>&gt;  </a:t>
            </a:r>
          </a:p>
          <a:p>
            <a:r>
              <a:rPr lang="en-US" dirty="0"/>
              <a:t>#include &lt;</a:t>
            </a:r>
            <a:r>
              <a:rPr lang="en-US" dirty="0" err="1"/>
              <a:t>string.h</a:t>
            </a:r>
            <a:r>
              <a:rPr lang="en-US" dirty="0"/>
              <a:t>&gt;  </a:t>
            </a:r>
          </a:p>
          <a:p>
            <a:r>
              <a:rPr lang="en-US" dirty="0" err="1"/>
              <a:t>struct</a:t>
            </a:r>
            <a:r>
              <a:rPr lang="en-US" dirty="0"/>
              <a:t> Employee  </a:t>
            </a:r>
          </a:p>
          <a:p>
            <a:r>
              <a:rPr lang="en-US" dirty="0"/>
              <a:t>{     </a:t>
            </a:r>
          </a:p>
          <a:p>
            <a:r>
              <a:rPr lang="en-US" dirty="0"/>
              <a:t>   </a:t>
            </a:r>
            <a:r>
              <a:rPr lang="en-US" dirty="0" err="1"/>
              <a:t>int</a:t>
            </a:r>
            <a:r>
              <a:rPr lang="en-US" dirty="0"/>
              <a:t> id;  </a:t>
            </a:r>
          </a:p>
          <a:p>
            <a:r>
              <a:rPr lang="en-US" dirty="0"/>
              <a:t>   char name[20];  </a:t>
            </a:r>
          </a:p>
          <a:p>
            <a:r>
              <a:rPr lang="en-US" dirty="0"/>
              <a:t>   </a:t>
            </a:r>
            <a:r>
              <a:rPr lang="en-US" dirty="0" err="1"/>
              <a:t>struct</a:t>
            </a:r>
            <a:r>
              <a:rPr lang="en-US" dirty="0"/>
              <a:t> Date  </a:t>
            </a:r>
          </a:p>
          <a:p>
            <a:r>
              <a:rPr lang="en-US" dirty="0"/>
              <a:t>    {  </a:t>
            </a:r>
          </a:p>
          <a:p>
            <a:r>
              <a:rPr lang="en-US" dirty="0"/>
              <a:t>      </a:t>
            </a:r>
            <a:r>
              <a:rPr lang="en-US" dirty="0" err="1"/>
              <a:t>int</a:t>
            </a:r>
            <a:r>
              <a:rPr lang="en-US" dirty="0"/>
              <a:t> </a:t>
            </a:r>
            <a:r>
              <a:rPr lang="en-US" dirty="0" err="1"/>
              <a:t>dd</a:t>
            </a:r>
            <a:r>
              <a:rPr lang="en-US" dirty="0"/>
              <a:t>;  </a:t>
            </a:r>
          </a:p>
          <a:p>
            <a:r>
              <a:rPr lang="en-US" dirty="0"/>
              <a:t>      </a:t>
            </a:r>
            <a:r>
              <a:rPr lang="en-US" dirty="0" err="1"/>
              <a:t>int</a:t>
            </a:r>
            <a:r>
              <a:rPr lang="en-US" dirty="0"/>
              <a:t> mm;  </a:t>
            </a:r>
          </a:p>
          <a:p>
            <a:r>
              <a:rPr lang="en-US" dirty="0"/>
              <a:t>      </a:t>
            </a:r>
            <a:r>
              <a:rPr lang="en-US" dirty="0" err="1"/>
              <a:t>int</a:t>
            </a:r>
            <a:r>
              <a:rPr lang="en-US" dirty="0"/>
              <a:t> </a:t>
            </a:r>
            <a:r>
              <a:rPr lang="en-US" dirty="0" err="1"/>
              <a:t>yyyy</a:t>
            </a:r>
            <a:r>
              <a:rPr lang="en-US" dirty="0"/>
              <a:t>;   </a:t>
            </a:r>
          </a:p>
          <a:p>
            <a:r>
              <a:rPr lang="en-US" dirty="0"/>
              <a:t>    }</a:t>
            </a:r>
            <a:r>
              <a:rPr lang="en-US" dirty="0" err="1"/>
              <a:t>doj</a:t>
            </a:r>
            <a:r>
              <a:rPr lang="en-US" dirty="0"/>
              <a:t>;  </a:t>
            </a:r>
          </a:p>
          <a:p>
            <a:r>
              <a:rPr lang="en-US" dirty="0"/>
              <a:t>}e1;  </a:t>
            </a:r>
          </a:p>
          <a:p>
            <a:r>
              <a:rPr lang="en-US" dirty="0" err="1"/>
              <a:t>int</a:t>
            </a:r>
            <a:r>
              <a:rPr lang="en-US" dirty="0"/>
              <a:t> main( )  </a:t>
            </a:r>
          </a:p>
          <a:p>
            <a:r>
              <a:rPr lang="en-US" dirty="0"/>
              <a:t>{  </a:t>
            </a:r>
          </a:p>
          <a:p>
            <a:r>
              <a:rPr lang="en-US" dirty="0"/>
              <a:t>   //storing employee information  </a:t>
            </a:r>
          </a:p>
          <a:p>
            <a:r>
              <a:rPr lang="en-US" dirty="0"/>
              <a:t>   e1.id=101;  </a:t>
            </a:r>
          </a:p>
          <a:p>
            <a:r>
              <a:rPr lang="en-US" dirty="0"/>
              <a:t>   </a:t>
            </a:r>
            <a:r>
              <a:rPr lang="en-US" dirty="0" err="1"/>
              <a:t>strcpy</a:t>
            </a:r>
            <a:r>
              <a:rPr lang="en-US" dirty="0"/>
              <a:t>(e1.name, “</a:t>
            </a:r>
            <a:r>
              <a:rPr lang="en-US" dirty="0" err="1"/>
              <a:t>Mukesh</a:t>
            </a:r>
            <a:r>
              <a:rPr lang="en-US" dirty="0"/>
              <a:t> Kumar");//copying string into char array  </a:t>
            </a:r>
          </a:p>
          <a:p>
            <a:r>
              <a:rPr lang="en-US" dirty="0"/>
              <a:t>   e1.doj.dd=10;  </a:t>
            </a:r>
          </a:p>
          <a:p>
            <a:r>
              <a:rPr lang="en-US" dirty="0"/>
              <a:t>   e1.doj.mm=11;  </a:t>
            </a:r>
          </a:p>
          <a:p>
            <a:r>
              <a:rPr lang="en-US" dirty="0"/>
              <a:t>   e1.doj.yyyy=2014;  </a:t>
            </a:r>
          </a:p>
          <a:p>
            <a:r>
              <a:rPr lang="en-US" dirty="0"/>
              <a:t>  </a:t>
            </a:r>
          </a:p>
          <a:p>
            <a:r>
              <a:rPr lang="en-US" dirty="0"/>
              <a:t>   //printing first employee information  </a:t>
            </a:r>
          </a:p>
          <a:p>
            <a:r>
              <a:rPr lang="en-US" dirty="0"/>
              <a:t>   </a:t>
            </a:r>
            <a:r>
              <a:rPr lang="en-US" dirty="0" err="1"/>
              <a:t>printf</a:t>
            </a:r>
            <a:r>
              <a:rPr lang="en-US" dirty="0"/>
              <a:t>( "employee id : %d\n", e1.id);  </a:t>
            </a:r>
          </a:p>
          <a:p>
            <a:r>
              <a:rPr lang="en-US" dirty="0"/>
              <a:t>   </a:t>
            </a:r>
            <a:r>
              <a:rPr lang="en-US" dirty="0" err="1"/>
              <a:t>printf</a:t>
            </a:r>
            <a:r>
              <a:rPr lang="en-US" dirty="0"/>
              <a:t>( "employee name : %s\n", e1.name);  </a:t>
            </a:r>
          </a:p>
          <a:p>
            <a:r>
              <a:rPr lang="en-US" dirty="0"/>
              <a:t>   </a:t>
            </a:r>
            <a:r>
              <a:rPr lang="en-US" dirty="0" err="1"/>
              <a:t>printf</a:t>
            </a:r>
            <a:r>
              <a:rPr lang="en-US" dirty="0"/>
              <a:t>( "employee date of joining (</a:t>
            </a:r>
            <a:r>
              <a:rPr lang="en-US" dirty="0" err="1"/>
              <a:t>dd</a:t>
            </a:r>
            <a:r>
              <a:rPr lang="en-US" dirty="0"/>
              <a:t>/mm/</a:t>
            </a:r>
            <a:r>
              <a:rPr lang="en-US" dirty="0" err="1"/>
              <a:t>yyyy</a:t>
            </a:r>
            <a:r>
              <a:rPr lang="en-US" dirty="0"/>
              <a:t>) : %d/%d/%d\n", e1.doj.dd,e1.doj.mm,e1.doj.yyyy);  </a:t>
            </a:r>
          </a:p>
          <a:p>
            <a:r>
              <a:rPr lang="en-US" dirty="0"/>
              <a:t>   return 0;  </a:t>
            </a:r>
          </a:p>
          <a:p>
            <a:r>
              <a:rPr lang="en-US" dirty="0"/>
              <a:t>}</a:t>
            </a:r>
          </a:p>
        </p:txBody>
      </p:sp>
    </p:spTree>
    <p:extLst>
      <p:ext uri="{BB962C8B-B14F-4D97-AF65-F5344CB8AC3E}">
        <p14:creationId xmlns:p14="http://schemas.microsoft.com/office/powerpoint/2010/main" val="3326523632"/>
      </p:ext>
    </p:extLst>
  </p:cSld>
  <p:clrMapOvr>
    <a:masterClrMapping/>
  </p:clrMapOvr>
  <p:transition spd="slow">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603147"/>
            <a:ext cx="6096000" cy="10064294"/>
          </a:xfrm>
          <a:prstGeom prst="rect">
            <a:avLst/>
          </a:prstGeom>
        </p:spPr>
        <p:txBody>
          <a:bodyPr>
            <a:spAutoFit/>
          </a:bodyPr>
          <a:lstStyle/>
          <a:p>
            <a:r>
              <a:rPr lang="en-US" dirty="0"/>
              <a:t>#include &lt;</a:t>
            </a:r>
            <a:r>
              <a:rPr lang="en-US" dirty="0" err="1"/>
              <a:t>stdio.h</a:t>
            </a:r>
            <a:r>
              <a:rPr lang="en-US" dirty="0"/>
              <a:t>&gt;</a:t>
            </a:r>
          </a:p>
          <a:p>
            <a:r>
              <a:rPr lang="en-US" dirty="0"/>
              <a:t>int main()</a:t>
            </a:r>
          </a:p>
          <a:p>
            <a:r>
              <a:rPr lang="en-US" dirty="0"/>
              <a:t>{</a:t>
            </a:r>
          </a:p>
          <a:p>
            <a:r>
              <a:rPr lang="en-US" dirty="0"/>
              <a:t>    int i, j, rows;</a:t>
            </a:r>
          </a:p>
          <a:p>
            <a:r>
              <a:rPr lang="en-US" dirty="0"/>
              <a:t>    /* Input rows to print from user */</a:t>
            </a:r>
          </a:p>
          <a:p>
            <a:r>
              <a:rPr lang="en-US" dirty="0"/>
              <a:t>    </a:t>
            </a:r>
            <a:r>
              <a:rPr lang="en-US" dirty="0" err="1"/>
              <a:t>printf</a:t>
            </a:r>
            <a:r>
              <a:rPr lang="en-US" dirty="0"/>
              <a:t>("Enter number of rows : ");</a:t>
            </a:r>
          </a:p>
          <a:p>
            <a:r>
              <a:rPr lang="en-US" dirty="0"/>
              <a:t>    </a:t>
            </a:r>
            <a:r>
              <a:rPr lang="en-US" dirty="0" err="1"/>
              <a:t>scanf</a:t>
            </a:r>
            <a:r>
              <a:rPr lang="en-US" dirty="0"/>
              <a:t>("%d", &amp;rows);</a:t>
            </a:r>
          </a:p>
          <a:p>
            <a:r>
              <a:rPr lang="en-US" dirty="0"/>
              <a:t>    for(i=1; i&lt;=rows; i++)</a:t>
            </a:r>
          </a:p>
          <a:p>
            <a:r>
              <a:rPr lang="en-US" dirty="0"/>
              <a:t>    {</a:t>
            </a:r>
          </a:p>
          <a:p>
            <a:r>
              <a:rPr lang="en-US" dirty="0"/>
              <a:t>        /* Print trailing spaces */</a:t>
            </a:r>
          </a:p>
          <a:p>
            <a:r>
              <a:rPr lang="en-US" dirty="0"/>
              <a:t>        for(j=i; j&lt;rows; j++)</a:t>
            </a:r>
          </a:p>
          <a:p>
            <a:r>
              <a:rPr lang="en-US" dirty="0"/>
              <a:t>        {</a:t>
            </a:r>
          </a:p>
          <a:p>
            <a:r>
              <a:rPr lang="en-US" dirty="0"/>
              <a:t>            </a:t>
            </a:r>
            <a:r>
              <a:rPr lang="en-US" dirty="0" err="1"/>
              <a:t>printf</a:t>
            </a:r>
            <a:r>
              <a:rPr lang="en-US" dirty="0"/>
              <a:t>(" ");</a:t>
            </a:r>
          </a:p>
          <a:p>
            <a:r>
              <a:rPr lang="en-US" dirty="0"/>
              <a:t>        }</a:t>
            </a:r>
          </a:p>
          <a:p>
            <a:r>
              <a:rPr lang="en-US" dirty="0"/>
              <a:t>        /* Print hollow pyramid */</a:t>
            </a:r>
          </a:p>
          <a:p>
            <a:r>
              <a:rPr lang="en-US" dirty="0"/>
              <a:t>        for(j=1; j&lt;=(2*i-1); j++)</a:t>
            </a:r>
          </a:p>
          <a:p>
            <a:r>
              <a:rPr lang="en-US" dirty="0"/>
              <a:t>        {</a:t>
            </a:r>
          </a:p>
          <a:p>
            <a:r>
              <a:rPr lang="en-US" dirty="0"/>
              <a:t>            /*</a:t>
            </a:r>
          </a:p>
          <a:p>
            <a:r>
              <a:rPr lang="en-US" dirty="0"/>
              <a:t>             * Print star for last row (i==rows),</a:t>
            </a:r>
          </a:p>
          <a:p>
            <a:r>
              <a:rPr lang="en-US" dirty="0"/>
              <a:t>             * first column(j==1) and for</a:t>
            </a:r>
          </a:p>
          <a:p>
            <a:r>
              <a:rPr lang="en-US" dirty="0"/>
              <a:t>             * last column (j==(2*i-1)).</a:t>
            </a:r>
          </a:p>
          <a:p>
            <a:r>
              <a:rPr lang="en-US" dirty="0"/>
              <a:t>             */ </a:t>
            </a:r>
          </a:p>
          <a:p>
            <a:r>
              <a:rPr lang="en-US" dirty="0"/>
              <a:t>            if(i==rows || j==1 || j==(2*i-1))</a:t>
            </a:r>
          </a:p>
          <a:p>
            <a:r>
              <a:rPr lang="en-US" dirty="0"/>
              <a:t>            {</a:t>
            </a:r>
          </a:p>
          <a:p>
            <a:r>
              <a:rPr lang="en-US" dirty="0"/>
              <a:t>                </a:t>
            </a:r>
            <a:r>
              <a:rPr lang="en-US" dirty="0" err="1"/>
              <a:t>printf</a:t>
            </a:r>
            <a:r>
              <a:rPr lang="en-US" dirty="0"/>
              <a:t>("*");</a:t>
            </a:r>
          </a:p>
          <a:p>
            <a:r>
              <a:rPr lang="en-US" dirty="0"/>
              <a:t>            }</a:t>
            </a:r>
          </a:p>
          <a:p>
            <a:r>
              <a:rPr lang="en-US" dirty="0"/>
              <a:t>            else</a:t>
            </a:r>
          </a:p>
          <a:p>
            <a:r>
              <a:rPr lang="en-US" dirty="0"/>
              <a:t>            {</a:t>
            </a:r>
          </a:p>
          <a:p>
            <a:r>
              <a:rPr lang="en-US" dirty="0"/>
              <a:t>                </a:t>
            </a:r>
            <a:r>
              <a:rPr lang="en-US" dirty="0" err="1"/>
              <a:t>printf</a:t>
            </a:r>
            <a:r>
              <a:rPr lang="en-US" dirty="0"/>
              <a:t>(" ");</a:t>
            </a:r>
          </a:p>
          <a:p>
            <a:r>
              <a:rPr lang="en-US" dirty="0"/>
              <a:t>            }</a:t>
            </a:r>
          </a:p>
          <a:p>
            <a:r>
              <a:rPr lang="en-US" dirty="0"/>
              <a:t>        }</a:t>
            </a:r>
          </a:p>
          <a:p>
            <a:r>
              <a:rPr lang="en-US" dirty="0"/>
              <a:t>        /* Move to next line */</a:t>
            </a:r>
          </a:p>
          <a:p>
            <a:r>
              <a:rPr lang="en-US" dirty="0"/>
              <a:t>        </a:t>
            </a:r>
            <a:r>
              <a:rPr lang="en-US" dirty="0" err="1"/>
              <a:t>printf</a:t>
            </a:r>
            <a:r>
              <a:rPr lang="en-US" dirty="0"/>
              <a:t>("\n");</a:t>
            </a:r>
          </a:p>
          <a:p>
            <a:r>
              <a:rPr lang="en-US" dirty="0"/>
              <a:t>    }</a:t>
            </a:r>
          </a:p>
          <a:p>
            <a:r>
              <a:rPr lang="en-US" dirty="0"/>
              <a:t>    return 0;</a:t>
            </a:r>
          </a:p>
          <a:p>
            <a:r>
              <a:rPr lang="en-US" dirty="0"/>
              <a:t>}</a:t>
            </a:r>
          </a:p>
        </p:txBody>
      </p:sp>
    </p:spTree>
    <p:extLst>
      <p:ext uri="{BB962C8B-B14F-4D97-AF65-F5344CB8AC3E}">
        <p14:creationId xmlns:p14="http://schemas.microsoft.com/office/powerpoint/2010/main" val="1409825945"/>
      </p:ext>
    </p:extLst>
  </p:cSld>
  <p:clrMapOvr>
    <a:masterClrMapping/>
  </p:clrMapOvr>
  <p:transition spd="slow">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9865" y="746975"/>
            <a:ext cx="6980349" cy="707886"/>
          </a:xfrm>
          <a:prstGeom prst="rect">
            <a:avLst/>
          </a:prstGeom>
          <a:noFill/>
        </p:spPr>
        <p:txBody>
          <a:bodyPr wrap="square" rtlCol="0">
            <a:spAutoFit/>
          </a:bodyPr>
          <a:lstStyle/>
          <a:p>
            <a:pPr algn="ctr"/>
            <a:r>
              <a:rPr lang="en-IN" sz="4000" b="1" dirty="0"/>
              <a:t>POINTER TO STRUCTURE</a:t>
            </a:r>
          </a:p>
        </p:txBody>
      </p:sp>
      <p:sp>
        <p:nvSpPr>
          <p:cNvPr id="3" name="TextBox 2"/>
          <p:cNvSpPr txBox="1"/>
          <p:nvPr/>
        </p:nvSpPr>
        <p:spPr>
          <a:xfrm>
            <a:off x="1635617" y="2034862"/>
            <a:ext cx="8937938" cy="3970318"/>
          </a:xfrm>
          <a:prstGeom prst="rect">
            <a:avLst/>
          </a:prstGeom>
          <a:noFill/>
        </p:spPr>
        <p:txBody>
          <a:bodyPr wrap="square" rtlCol="0">
            <a:spAutoFit/>
          </a:bodyPr>
          <a:lstStyle/>
          <a:p>
            <a:r>
              <a:rPr lang="en-US" dirty="0"/>
              <a:t>Here's how you can create pointers to </a:t>
            </a:r>
            <a:r>
              <a:rPr lang="en-US" dirty="0" err="1"/>
              <a:t>structs</a:t>
            </a:r>
            <a:r>
              <a:rPr lang="en-US" dirty="0"/>
              <a:t>.</a:t>
            </a:r>
          </a:p>
          <a:p>
            <a:endParaRPr lang="en-US" dirty="0"/>
          </a:p>
          <a:p>
            <a:r>
              <a:rPr lang="en-US" dirty="0" err="1"/>
              <a:t>struct</a:t>
            </a:r>
            <a:r>
              <a:rPr lang="en-US" dirty="0"/>
              <a:t>  name {</a:t>
            </a:r>
          </a:p>
          <a:p>
            <a:r>
              <a:rPr lang="en-US" dirty="0"/>
              <a:t>    member1;</a:t>
            </a:r>
          </a:p>
          <a:p>
            <a:r>
              <a:rPr lang="en-US" dirty="0"/>
              <a:t>    member2;</a:t>
            </a:r>
          </a:p>
          <a:p>
            <a:r>
              <a:rPr lang="en-US" dirty="0"/>
              <a:t>    .</a:t>
            </a:r>
          </a:p>
          <a:p>
            <a:r>
              <a:rPr lang="en-US" dirty="0"/>
              <a:t>    .</a:t>
            </a:r>
          </a:p>
          <a:p>
            <a:r>
              <a:rPr lang="en-US" dirty="0"/>
              <a:t>};</a:t>
            </a:r>
          </a:p>
          <a:p>
            <a:r>
              <a:rPr lang="en-US" dirty="0" err="1"/>
              <a:t>int</a:t>
            </a:r>
            <a:r>
              <a:rPr lang="en-US" dirty="0"/>
              <a:t> main()</a:t>
            </a:r>
          </a:p>
          <a:p>
            <a:r>
              <a:rPr lang="en-US" dirty="0"/>
              <a:t>{</a:t>
            </a:r>
          </a:p>
          <a:p>
            <a:r>
              <a:rPr lang="en-US" dirty="0"/>
              <a:t>    </a:t>
            </a:r>
            <a:r>
              <a:rPr lang="en-US" dirty="0" err="1"/>
              <a:t>struct</a:t>
            </a:r>
            <a:r>
              <a:rPr lang="en-US" dirty="0"/>
              <a:t> name *</a:t>
            </a:r>
            <a:r>
              <a:rPr lang="en-US" dirty="0" err="1"/>
              <a:t>ptr</a:t>
            </a:r>
            <a:r>
              <a:rPr lang="en-US" dirty="0"/>
              <a:t>;</a:t>
            </a:r>
          </a:p>
          <a:p>
            <a:r>
              <a:rPr lang="en-US" dirty="0"/>
              <a:t>}</a:t>
            </a:r>
          </a:p>
          <a:p>
            <a:endParaRPr lang="en-US" dirty="0"/>
          </a:p>
          <a:p>
            <a:r>
              <a:rPr lang="en-US" dirty="0"/>
              <a:t>Here, </a:t>
            </a:r>
            <a:r>
              <a:rPr lang="en-US" dirty="0" err="1"/>
              <a:t>ptr</a:t>
            </a:r>
            <a:r>
              <a:rPr lang="en-US" dirty="0"/>
              <a:t> is a pointer to </a:t>
            </a:r>
            <a:r>
              <a:rPr lang="en-US" dirty="0" err="1"/>
              <a:t>struct</a:t>
            </a:r>
            <a:r>
              <a:rPr lang="en-US" dirty="0"/>
              <a:t>.</a:t>
            </a:r>
            <a:endParaRPr lang="en-IN" dirty="0"/>
          </a:p>
        </p:txBody>
      </p:sp>
    </p:spTree>
    <p:extLst>
      <p:ext uri="{BB962C8B-B14F-4D97-AF65-F5344CB8AC3E}">
        <p14:creationId xmlns:p14="http://schemas.microsoft.com/office/powerpoint/2010/main" val="1064989172"/>
      </p:ext>
    </p:extLst>
  </p:cSld>
  <p:clrMapOvr>
    <a:masterClrMapping/>
  </p:clrMapOvr>
  <p:transition spd="slow">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732" y="811369"/>
            <a:ext cx="10444767" cy="5909310"/>
          </a:xfrm>
          <a:prstGeom prst="rect">
            <a:avLst/>
          </a:prstGeom>
          <a:noFill/>
        </p:spPr>
        <p:txBody>
          <a:bodyPr wrap="square" rtlCol="0">
            <a:spAutoFit/>
          </a:bodyPr>
          <a:lstStyle/>
          <a:p>
            <a:r>
              <a:rPr lang="en-IN" dirty="0"/>
              <a:t>To access members of a structure using pointers, we use the -&gt; operator.</a:t>
            </a:r>
          </a:p>
          <a:p>
            <a:endParaRPr lang="en-IN" dirty="0"/>
          </a:p>
          <a:p>
            <a:r>
              <a:rPr lang="en-IN" dirty="0"/>
              <a:t>#include &lt;</a:t>
            </a:r>
            <a:r>
              <a:rPr lang="en-IN" dirty="0" err="1"/>
              <a:t>stdio.h</a:t>
            </a:r>
            <a:r>
              <a:rPr lang="en-IN" dirty="0"/>
              <a:t>&gt;</a:t>
            </a:r>
          </a:p>
          <a:p>
            <a:r>
              <a:rPr lang="en-IN" dirty="0" err="1"/>
              <a:t>struct</a:t>
            </a:r>
            <a:r>
              <a:rPr lang="en-IN" dirty="0"/>
              <a:t> person</a:t>
            </a:r>
          </a:p>
          <a:p>
            <a:r>
              <a:rPr lang="en-IN" dirty="0"/>
              <a:t>{</a:t>
            </a:r>
          </a:p>
          <a:p>
            <a:r>
              <a:rPr lang="en-IN" dirty="0"/>
              <a:t>   </a:t>
            </a:r>
            <a:r>
              <a:rPr lang="en-IN" dirty="0" err="1"/>
              <a:t>int</a:t>
            </a:r>
            <a:r>
              <a:rPr lang="en-IN" dirty="0"/>
              <a:t> age;</a:t>
            </a:r>
          </a:p>
          <a:p>
            <a:r>
              <a:rPr lang="en-IN" dirty="0"/>
              <a:t>   float weight;</a:t>
            </a:r>
          </a:p>
          <a:p>
            <a:r>
              <a:rPr lang="en-IN" dirty="0"/>
              <a:t>};</a:t>
            </a:r>
          </a:p>
          <a:p>
            <a:r>
              <a:rPr lang="en-IN" dirty="0" err="1"/>
              <a:t>int</a:t>
            </a:r>
            <a:r>
              <a:rPr lang="en-IN" dirty="0"/>
              <a:t> main()</a:t>
            </a:r>
          </a:p>
          <a:p>
            <a:r>
              <a:rPr lang="en-IN" dirty="0"/>
              <a:t>{</a:t>
            </a:r>
          </a:p>
          <a:p>
            <a:r>
              <a:rPr lang="en-IN" dirty="0"/>
              <a:t>    </a:t>
            </a:r>
            <a:r>
              <a:rPr lang="en-IN" dirty="0" err="1"/>
              <a:t>struct</a:t>
            </a:r>
            <a:r>
              <a:rPr lang="en-IN" dirty="0"/>
              <a:t> person *</a:t>
            </a:r>
            <a:r>
              <a:rPr lang="en-IN" dirty="0" err="1"/>
              <a:t>personPtr</a:t>
            </a:r>
            <a:r>
              <a:rPr lang="en-IN" dirty="0"/>
              <a:t>, person1;</a:t>
            </a:r>
          </a:p>
          <a:p>
            <a:r>
              <a:rPr lang="en-IN" dirty="0"/>
              <a:t>    </a:t>
            </a:r>
            <a:r>
              <a:rPr lang="en-IN" dirty="0" err="1"/>
              <a:t>personPtr</a:t>
            </a:r>
            <a:r>
              <a:rPr lang="en-IN" dirty="0"/>
              <a:t> = &amp;person1;   </a:t>
            </a:r>
          </a:p>
          <a:p>
            <a:r>
              <a:rPr lang="en-IN" dirty="0"/>
              <a:t>    </a:t>
            </a:r>
            <a:r>
              <a:rPr lang="en-IN" dirty="0" err="1"/>
              <a:t>printf</a:t>
            </a:r>
            <a:r>
              <a:rPr lang="en-IN" dirty="0"/>
              <a:t>("Enter age: ");</a:t>
            </a:r>
          </a:p>
          <a:p>
            <a:r>
              <a:rPr lang="en-IN" dirty="0"/>
              <a:t>    </a:t>
            </a:r>
            <a:r>
              <a:rPr lang="en-IN" dirty="0" err="1"/>
              <a:t>scanf</a:t>
            </a:r>
            <a:r>
              <a:rPr lang="en-IN" dirty="0"/>
              <a:t>("%d", &amp;</a:t>
            </a:r>
            <a:r>
              <a:rPr lang="en-IN" dirty="0" err="1"/>
              <a:t>personPtr</a:t>
            </a:r>
            <a:r>
              <a:rPr lang="en-IN" dirty="0"/>
              <a:t>-&gt;age);</a:t>
            </a:r>
          </a:p>
          <a:p>
            <a:r>
              <a:rPr lang="en-IN" dirty="0"/>
              <a:t>    </a:t>
            </a:r>
            <a:r>
              <a:rPr lang="en-IN" dirty="0" err="1"/>
              <a:t>printf</a:t>
            </a:r>
            <a:r>
              <a:rPr lang="en-IN" dirty="0"/>
              <a:t>("Enter weight: ");</a:t>
            </a:r>
          </a:p>
          <a:p>
            <a:r>
              <a:rPr lang="en-IN" dirty="0"/>
              <a:t>    </a:t>
            </a:r>
            <a:r>
              <a:rPr lang="en-IN" dirty="0" err="1"/>
              <a:t>scanf</a:t>
            </a:r>
            <a:r>
              <a:rPr lang="en-IN" dirty="0"/>
              <a:t>("%f", &amp;</a:t>
            </a:r>
            <a:r>
              <a:rPr lang="en-IN" dirty="0" err="1"/>
              <a:t>personPtr</a:t>
            </a:r>
            <a:r>
              <a:rPr lang="en-IN" dirty="0"/>
              <a:t>-&gt;weight);</a:t>
            </a:r>
          </a:p>
          <a:p>
            <a:r>
              <a:rPr lang="en-IN" dirty="0"/>
              <a:t>    </a:t>
            </a:r>
            <a:r>
              <a:rPr lang="en-IN" dirty="0" err="1"/>
              <a:t>printf</a:t>
            </a:r>
            <a:r>
              <a:rPr lang="en-IN" dirty="0"/>
              <a:t>("Displaying:\n");</a:t>
            </a:r>
          </a:p>
          <a:p>
            <a:r>
              <a:rPr lang="en-IN" dirty="0"/>
              <a:t>    </a:t>
            </a:r>
            <a:r>
              <a:rPr lang="en-IN" dirty="0" err="1"/>
              <a:t>printf</a:t>
            </a:r>
            <a:r>
              <a:rPr lang="en-IN" dirty="0"/>
              <a:t>("Age: %d\n", </a:t>
            </a:r>
            <a:r>
              <a:rPr lang="en-IN" dirty="0" err="1"/>
              <a:t>personPtr</a:t>
            </a:r>
            <a:r>
              <a:rPr lang="en-IN" dirty="0"/>
              <a:t>-&gt;age);</a:t>
            </a:r>
          </a:p>
          <a:p>
            <a:r>
              <a:rPr lang="en-IN" dirty="0"/>
              <a:t>    </a:t>
            </a:r>
            <a:r>
              <a:rPr lang="en-IN" dirty="0" err="1"/>
              <a:t>printf</a:t>
            </a:r>
            <a:r>
              <a:rPr lang="en-IN" dirty="0"/>
              <a:t>("weight: %f", </a:t>
            </a:r>
            <a:r>
              <a:rPr lang="en-IN" dirty="0" err="1"/>
              <a:t>personPtr</a:t>
            </a:r>
            <a:r>
              <a:rPr lang="en-IN" dirty="0"/>
              <a:t>-&gt;weight);</a:t>
            </a:r>
          </a:p>
          <a:p>
            <a:r>
              <a:rPr lang="en-IN" dirty="0"/>
              <a:t>    return 0;</a:t>
            </a:r>
          </a:p>
          <a:p>
            <a:r>
              <a:rPr lang="en-IN" dirty="0"/>
              <a:t>}</a:t>
            </a:r>
          </a:p>
        </p:txBody>
      </p:sp>
    </p:spTree>
    <p:extLst>
      <p:ext uri="{BB962C8B-B14F-4D97-AF65-F5344CB8AC3E}">
        <p14:creationId xmlns:p14="http://schemas.microsoft.com/office/powerpoint/2010/main" val="53925516"/>
      </p:ext>
    </p:extLst>
  </p:cSld>
  <p:clrMapOvr>
    <a:masterClrMapping/>
  </p:clrMapOvr>
  <p:transition spd="slow">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6834" y="502276"/>
            <a:ext cx="8023538" cy="584775"/>
          </a:xfrm>
          <a:prstGeom prst="rect">
            <a:avLst/>
          </a:prstGeom>
          <a:noFill/>
        </p:spPr>
        <p:txBody>
          <a:bodyPr wrap="square" rtlCol="0">
            <a:spAutoFit/>
          </a:bodyPr>
          <a:lstStyle/>
          <a:p>
            <a:pPr algn="ctr"/>
            <a:r>
              <a:rPr lang="en-IN" sz="3200" b="1" dirty="0"/>
              <a:t>Dynamic memory allocation</a:t>
            </a:r>
          </a:p>
        </p:txBody>
      </p:sp>
      <p:sp>
        <p:nvSpPr>
          <p:cNvPr id="3" name="TextBox 2"/>
          <p:cNvSpPr txBox="1"/>
          <p:nvPr/>
        </p:nvSpPr>
        <p:spPr>
          <a:xfrm>
            <a:off x="901521" y="1532586"/>
            <a:ext cx="10689465" cy="2031325"/>
          </a:xfrm>
          <a:prstGeom prst="rect">
            <a:avLst/>
          </a:prstGeom>
          <a:noFill/>
        </p:spPr>
        <p:txBody>
          <a:bodyPr wrap="square" rtlCol="0">
            <a:spAutoFit/>
          </a:bodyPr>
          <a:lstStyle/>
          <a:p>
            <a:pPr fontAlgn="base"/>
            <a:r>
              <a:rPr lang="en-US" dirty="0"/>
              <a:t>As you know, an array is a collection of a fixed number of values. Once the size of an array is declared, you cannot change it.</a:t>
            </a:r>
          </a:p>
          <a:p>
            <a:pPr fontAlgn="base"/>
            <a:r>
              <a:rPr lang="en-US" dirty="0"/>
              <a:t>Sometimes the size of the array you declared may be insufficient. To solve this issue, you can allocate memory manually during run-time. This is known as dynamic memory allocation in C programming.</a:t>
            </a:r>
          </a:p>
          <a:p>
            <a:endParaRPr lang="en-IN" dirty="0"/>
          </a:p>
          <a:p>
            <a:endParaRPr lang="en-IN" dirty="0"/>
          </a:p>
        </p:txBody>
      </p:sp>
    </p:spTree>
    <p:extLst>
      <p:ext uri="{BB962C8B-B14F-4D97-AF65-F5344CB8AC3E}">
        <p14:creationId xmlns:p14="http://schemas.microsoft.com/office/powerpoint/2010/main" val="1281984421"/>
      </p:ext>
    </p:extLst>
  </p:cSld>
  <p:clrMapOvr>
    <a:masterClrMapping/>
  </p:clrMapOvr>
  <p:transition spd="slow">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7085085"/>
              </p:ext>
            </p:extLst>
          </p:nvPr>
        </p:nvGraphicFramePr>
        <p:xfrm>
          <a:off x="1939988" y="549498"/>
          <a:ext cx="8891145" cy="5710492"/>
        </p:xfrm>
        <a:graphic>
          <a:graphicData uri="http://schemas.openxmlformats.org/drawingml/2006/table">
            <a:tbl>
              <a:tblPr/>
              <a:tblGrid>
                <a:gridCol w="1745540">
                  <a:extLst>
                    <a:ext uri="{9D8B030D-6E8A-4147-A177-3AD203B41FA5}">
                      <a16:colId xmlns:a16="http://schemas.microsoft.com/office/drawing/2014/main" val="20000"/>
                    </a:ext>
                  </a:extLst>
                </a:gridCol>
                <a:gridCol w="7145605">
                  <a:extLst>
                    <a:ext uri="{9D8B030D-6E8A-4147-A177-3AD203B41FA5}">
                      <a16:colId xmlns:a16="http://schemas.microsoft.com/office/drawing/2014/main" val="20001"/>
                    </a:ext>
                  </a:extLst>
                </a:gridCol>
              </a:tblGrid>
              <a:tr h="233597">
                <a:tc>
                  <a:txBody>
                    <a:bodyPr/>
                    <a:lstStyle/>
                    <a:p>
                      <a:pPr algn="ctr" fontAlgn="t"/>
                      <a:r>
                        <a:rPr lang="en-US" sz="2400" dirty="0">
                          <a:solidFill>
                            <a:srgbClr val="000000"/>
                          </a:solidFill>
                          <a:effectLst/>
                          <a:latin typeface="times new roman"/>
                        </a:rPr>
                        <a:t>Mode</a:t>
                      </a:r>
                    </a:p>
                  </a:txBody>
                  <a:tcPr marL="53090" marR="53090" marT="53090" marB="53090">
                    <a:lnL w="9525" cap="flat" cmpd="sng" algn="ctr">
                      <a:solidFill>
                        <a:srgbClr val="802D7C"/>
                      </a:solidFill>
                      <a:prstDash val="solid"/>
                      <a:round/>
                      <a:headEnd type="none" w="med" len="med"/>
                      <a:tailEnd type="none" w="med" len="med"/>
                    </a:lnL>
                    <a:lnR w="9525" cap="flat" cmpd="sng" algn="ctr">
                      <a:solidFill>
                        <a:srgbClr val="802D7C"/>
                      </a:solidFill>
                      <a:prstDash val="solid"/>
                      <a:round/>
                      <a:headEnd type="none" w="med" len="med"/>
                      <a:tailEnd type="none" w="med" len="med"/>
                    </a:lnR>
                    <a:lnT w="9525" cap="flat" cmpd="sng" algn="ctr">
                      <a:solidFill>
                        <a:srgbClr val="802D7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Description</a:t>
                      </a:r>
                    </a:p>
                  </a:txBody>
                  <a:tcPr marL="53090" marR="53090" marT="53090" marB="53090">
                    <a:lnL w="9525" cap="flat" cmpd="sng" algn="ctr">
                      <a:solidFill>
                        <a:srgbClr val="802D7C"/>
                      </a:solidFill>
                      <a:prstDash val="solid"/>
                      <a:round/>
                      <a:headEnd type="none" w="med" len="med"/>
                      <a:tailEnd type="none" w="med" len="med"/>
                    </a:lnL>
                    <a:lnR w="9525" cap="flat" cmpd="sng" algn="ctr">
                      <a:solidFill>
                        <a:srgbClr val="802D7C"/>
                      </a:solidFill>
                      <a:prstDash val="solid"/>
                      <a:round/>
                      <a:headEnd type="none" w="med" len="med"/>
                      <a:tailEnd type="none" w="med" len="med"/>
                    </a:lnR>
                    <a:lnT w="9525" cap="flat" cmpd="sng" algn="ctr">
                      <a:solidFill>
                        <a:srgbClr val="802D7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98203">
                <a:tc>
                  <a:txBody>
                    <a:bodyPr/>
                    <a:lstStyle/>
                    <a:p>
                      <a:pPr algn="ctr" fontAlgn="t"/>
                      <a:r>
                        <a:rPr lang="en-US" sz="2400" dirty="0">
                          <a:solidFill>
                            <a:srgbClr val="000000"/>
                          </a:solidFill>
                          <a:effectLst/>
                          <a:latin typeface="verdana"/>
                        </a:rPr>
                        <a:t>r</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text file in read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8203">
                <a:tc>
                  <a:txBody>
                    <a:bodyPr/>
                    <a:lstStyle/>
                    <a:p>
                      <a:pPr algn="ctr" fontAlgn="t"/>
                      <a:r>
                        <a:rPr lang="en-US" sz="2400">
                          <a:solidFill>
                            <a:srgbClr val="000000"/>
                          </a:solidFill>
                          <a:effectLst/>
                          <a:latin typeface="verdana"/>
                        </a:rPr>
                        <a:t>w</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text file in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5620">
                <a:tc>
                  <a:txBody>
                    <a:bodyPr/>
                    <a:lstStyle/>
                    <a:p>
                      <a:pPr algn="ctr" fontAlgn="t"/>
                      <a:r>
                        <a:rPr lang="en-US" sz="2400" dirty="0">
                          <a:solidFill>
                            <a:srgbClr val="000000"/>
                          </a:solidFill>
                          <a:effectLst/>
                          <a:latin typeface="verdana"/>
                        </a:rPr>
                        <a:t>a</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text file in append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5620">
                <a:tc>
                  <a:txBody>
                    <a:bodyPr/>
                    <a:lstStyle/>
                    <a:p>
                      <a:pPr algn="ctr" fontAlgn="t"/>
                      <a:r>
                        <a:rPr lang="en-US" sz="2400">
                          <a:solidFill>
                            <a:srgbClr val="000000"/>
                          </a:solidFill>
                          <a:effectLst/>
                          <a:latin typeface="verdana"/>
                        </a:rPr>
                        <a:t>r+</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text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25620">
                <a:tc>
                  <a:txBody>
                    <a:bodyPr/>
                    <a:lstStyle/>
                    <a:p>
                      <a:pPr algn="ctr" fontAlgn="t"/>
                      <a:r>
                        <a:rPr lang="en-US" sz="2400">
                          <a:solidFill>
                            <a:srgbClr val="000000"/>
                          </a:solidFill>
                          <a:effectLst/>
                          <a:latin typeface="verdana"/>
                        </a:rPr>
                        <a:t>w+</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text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5620">
                <a:tc>
                  <a:txBody>
                    <a:bodyPr/>
                    <a:lstStyle/>
                    <a:p>
                      <a:pPr algn="ctr" fontAlgn="t"/>
                      <a:r>
                        <a:rPr lang="en-US" sz="2400">
                          <a:solidFill>
                            <a:srgbClr val="000000"/>
                          </a:solidFill>
                          <a:effectLst/>
                          <a:latin typeface="verdana"/>
                        </a:rPr>
                        <a:t>a+</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text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5620">
                <a:tc>
                  <a:txBody>
                    <a:bodyPr/>
                    <a:lstStyle/>
                    <a:p>
                      <a:pPr algn="ctr" fontAlgn="t"/>
                      <a:r>
                        <a:rPr lang="en-US" sz="2400" dirty="0" err="1">
                          <a:solidFill>
                            <a:srgbClr val="000000"/>
                          </a:solidFill>
                          <a:effectLst/>
                          <a:latin typeface="verdana"/>
                        </a:rPr>
                        <a:t>rb</a:t>
                      </a:r>
                      <a:endParaRPr lang="en-US" sz="2400" dirty="0">
                        <a:solidFill>
                          <a:srgbClr val="000000"/>
                        </a:solidFill>
                        <a:effectLst/>
                        <a:latin typeface="verdana"/>
                      </a:endParaRP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binary file in read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5620">
                <a:tc>
                  <a:txBody>
                    <a:bodyPr/>
                    <a:lstStyle/>
                    <a:p>
                      <a:pPr algn="ctr" fontAlgn="t"/>
                      <a:r>
                        <a:rPr lang="en-US" sz="2400" dirty="0" err="1">
                          <a:solidFill>
                            <a:srgbClr val="000000"/>
                          </a:solidFill>
                          <a:effectLst/>
                          <a:latin typeface="verdana"/>
                        </a:rPr>
                        <a:t>wb</a:t>
                      </a:r>
                      <a:endParaRPr lang="en-US" sz="2400" dirty="0">
                        <a:solidFill>
                          <a:srgbClr val="000000"/>
                        </a:solidFill>
                        <a:effectLst/>
                        <a:latin typeface="verdana"/>
                      </a:endParaRP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binary file in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25620">
                <a:tc>
                  <a:txBody>
                    <a:bodyPr/>
                    <a:lstStyle/>
                    <a:p>
                      <a:pPr algn="ctr" fontAlgn="t"/>
                      <a:r>
                        <a:rPr lang="en-US" sz="2400">
                          <a:solidFill>
                            <a:srgbClr val="000000"/>
                          </a:solidFill>
                          <a:effectLst/>
                          <a:latin typeface="verdana"/>
                        </a:rPr>
                        <a:t>ab</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binary file in append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5620">
                <a:tc>
                  <a:txBody>
                    <a:bodyPr/>
                    <a:lstStyle/>
                    <a:p>
                      <a:pPr algn="ctr" fontAlgn="t"/>
                      <a:r>
                        <a:rPr lang="en-US" sz="2400" dirty="0" err="1">
                          <a:solidFill>
                            <a:srgbClr val="000000"/>
                          </a:solidFill>
                          <a:effectLst/>
                          <a:latin typeface="verdana"/>
                        </a:rPr>
                        <a:t>rb</a:t>
                      </a:r>
                      <a:r>
                        <a:rPr lang="en-US" sz="2400" dirty="0">
                          <a:solidFill>
                            <a:srgbClr val="000000"/>
                          </a:solidFill>
                          <a:effectLst/>
                          <a:latin typeface="verdana"/>
                        </a:rPr>
                        <a:t>+</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binary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25620">
                <a:tc>
                  <a:txBody>
                    <a:bodyPr/>
                    <a:lstStyle/>
                    <a:p>
                      <a:pPr algn="ctr" fontAlgn="t"/>
                      <a:r>
                        <a:rPr lang="en-US" sz="2400">
                          <a:solidFill>
                            <a:srgbClr val="000000"/>
                          </a:solidFill>
                          <a:effectLst/>
                          <a:latin typeface="verdana"/>
                        </a:rPr>
                        <a:t>wb+</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binary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5620">
                <a:tc>
                  <a:txBody>
                    <a:bodyPr/>
                    <a:lstStyle/>
                    <a:p>
                      <a:pPr algn="ctr" fontAlgn="t"/>
                      <a:r>
                        <a:rPr lang="en-US" sz="2400" dirty="0" err="1">
                          <a:solidFill>
                            <a:srgbClr val="000000"/>
                          </a:solidFill>
                          <a:effectLst/>
                          <a:latin typeface="verdana"/>
                        </a:rPr>
                        <a:t>ab</a:t>
                      </a:r>
                      <a:r>
                        <a:rPr lang="en-US" sz="2400" dirty="0">
                          <a:solidFill>
                            <a:srgbClr val="000000"/>
                          </a:solidFill>
                          <a:effectLst/>
                          <a:latin typeface="verdana"/>
                        </a:rPr>
                        <a:t>+</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dirty="0">
                          <a:solidFill>
                            <a:srgbClr val="000000"/>
                          </a:solidFill>
                          <a:effectLst/>
                          <a:latin typeface="verdana"/>
                        </a:rPr>
                        <a:t>opens a binary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8647472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8607380" cy="4093428"/>
          </a:xfrm>
          <a:prstGeom prst="rect">
            <a:avLst/>
          </a:prstGeom>
        </p:spPr>
        <p:txBody>
          <a:bodyPr wrap="square">
            <a:spAutoFit/>
          </a:bodyPr>
          <a:lstStyle/>
          <a:p>
            <a:r>
              <a:rPr lang="en-US" sz="2000" b="1" dirty="0"/>
              <a:t>Variables in C</a:t>
            </a:r>
          </a:p>
          <a:p>
            <a:r>
              <a:rPr lang="en-US" sz="2000" dirty="0"/>
              <a:t>A </a:t>
            </a:r>
            <a:r>
              <a:rPr lang="en-US" sz="2000" b="1" dirty="0"/>
              <a:t>variable</a:t>
            </a:r>
            <a:r>
              <a:rPr lang="en-US" sz="2000" dirty="0"/>
              <a:t> is a name of the memory location. It is used to store data. Its value can be changed, and it can be reused many times.</a:t>
            </a:r>
          </a:p>
          <a:p>
            <a:r>
              <a:rPr lang="en-US" sz="2000" dirty="0"/>
              <a:t>It is a way to represent memory location through symbol so that it can be easily identified.</a:t>
            </a:r>
          </a:p>
          <a:p>
            <a:endParaRPr lang="en-US" sz="2000" dirty="0"/>
          </a:p>
          <a:p>
            <a:r>
              <a:rPr lang="en-US" sz="2000" dirty="0"/>
              <a:t>Let's see the syntax to declare a variable:</a:t>
            </a:r>
          </a:p>
          <a:p>
            <a:r>
              <a:rPr lang="en-US" sz="2000" dirty="0"/>
              <a:t>type </a:t>
            </a:r>
            <a:r>
              <a:rPr lang="en-US" sz="2000" dirty="0" err="1"/>
              <a:t>variable_list</a:t>
            </a:r>
            <a:r>
              <a:rPr lang="en-US" sz="2000" dirty="0"/>
              <a:t>;  </a:t>
            </a:r>
          </a:p>
          <a:p>
            <a:r>
              <a:rPr lang="en-US" sz="2000" dirty="0"/>
              <a:t>The example of declaring the variable is given below:</a:t>
            </a:r>
          </a:p>
          <a:p>
            <a:endParaRPr lang="en-US" sz="2000" dirty="0"/>
          </a:p>
          <a:p>
            <a:r>
              <a:rPr lang="en-US" sz="2000" b="1" dirty="0" err="1"/>
              <a:t>int</a:t>
            </a:r>
            <a:r>
              <a:rPr lang="en-US" sz="2000" dirty="0"/>
              <a:t> a;  </a:t>
            </a:r>
          </a:p>
          <a:p>
            <a:r>
              <a:rPr lang="en-US" sz="2000" b="1" dirty="0"/>
              <a:t>float</a:t>
            </a:r>
            <a:r>
              <a:rPr lang="en-US" sz="2000" dirty="0"/>
              <a:t> b;  </a:t>
            </a:r>
          </a:p>
          <a:p>
            <a:r>
              <a:rPr lang="en-US" sz="2000" b="1" dirty="0"/>
              <a:t>char</a:t>
            </a:r>
            <a:r>
              <a:rPr lang="en-US" sz="2000" dirty="0"/>
              <a:t> c;  </a:t>
            </a:r>
          </a:p>
        </p:txBody>
      </p:sp>
    </p:spTree>
    <p:extLst>
      <p:ext uri="{BB962C8B-B14F-4D97-AF65-F5344CB8AC3E}">
        <p14:creationId xmlns:p14="http://schemas.microsoft.com/office/powerpoint/2010/main" val="171840778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923330"/>
          </a:xfrm>
          <a:prstGeom prst="rect">
            <a:avLst/>
          </a:prstGeom>
        </p:spPr>
        <p:txBody>
          <a:bodyPr>
            <a:spAutoFit/>
          </a:bodyPr>
          <a:lstStyle/>
          <a:p>
            <a:r>
              <a:rPr lang="en-US" b="1" dirty="0" err="1"/>
              <a:t>int</a:t>
            </a:r>
            <a:r>
              <a:rPr lang="en-US" dirty="0"/>
              <a:t> a=10,b=20;//declaring 2 variable of integer type  </a:t>
            </a:r>
          </a:p>
          <a:p>
            <a:r>
              <a:rPr lang="en-US" b="1" dirty="0"/>
              <a:t>float</a:t>
            </a:r>
            <a:r>
              <a:rPr lang="en-US" dirty="0"/>
              <a:t> f=20.8;  </a:t>
            </a:r>
          </a:p>
          <a:p>
            <a:r>
              <a:rPr lang="en-US" b="1" dirty="0"/>
              <a:t>char</a:t>
            </a:r>
            <a:r>
              <a:rPr lang="en-US" dirty="0"/>
              <a:t> c='A';  </a:t>
            </a:r>
          </a:p>
        </p:txBody>
      </p:sp>
    </p:spTree>
    <p:extLst>
      <p:ext uri="{BB962C8B-B14F-4D97-AF65-F5344CB8AC3E}">
        <p14:creationId xmlns:p14="http://schemas.microsoft.com/office/powerpoint/2010/main" val="86411064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903" y="832405"/>
            <a:ext cx="8826321" cy="3046988"/>
          </a:xfrm>
          <a:prstGeom prst="rect">
            <a:avLst/>
          </a:prstGeom>
        </p:spPr>
        <p:txBody>
          <a:bodyPr wrap="square">
            <a:spAutoFit/>
          </a:bodyPr>
          <a:lstStyle/>
          <a:p>
            <a:r>
              <a:rPr lang="en-US" sz="2400" b="1" dirty="0"/>
              <a:t>Rules for defining variables</a:t>
            </a:r>
          </a:p>
          <a:p>
            <a:endParaRPr lang="en-US" sz="2400" b="1" dirty="0"/>
          </a:p>
          <a:p>
            <a:pPr marL="285750" indent="-285750">
              <a:buFont typeface="Arial" pitchFamily="34" charset="0"/>
              <a:buChar char="•"/>
            </a:pPr>
            <a:r>
              <a:rPr lang="en-US" sz="2400" dirty="0"/>
              <a:t>A variable can have alphabets, digits, and underscore.</a:t>
            </a:r>
          </a:p>
          <a:p>
            <a:pPr marL="285750" indent="-285750">
              <a:buFont typeface="Arial" pitchFamily="34" charset="0"/>
              <a:buChar char="•"/>
            </a:pPr>
            <a:r>
              <a:rPr lang="en-US" sz="2400" dirty="0"/>
              <a:t>A variable name can start with the alphabet, and underscore only. It can't start with a digit.</a:t>
            </a:r>
          </a:p>
          <a:p>
            <a:pPr marL="285750" indent="-285750">
              <a:buFont typeface="Arial" pitchFamily="34" charset="0"/>
              <a:buChar char="•"/>
            </a:pPr>
            <a:r>
              <a:rPr lang="en-US" sz="2400" dirty="0"/>
              <a:t>No whitespace is allowed within the variable name.</a:t>
            </a:r>
          </a:p>
          <a:p>
            <a:pPr marL="285750" indent="-285750">
              <a:buFont typeface="Arial" pitchFamily="34" charset="0"/>
              <a:buChar char="•"/>
            </a:pPr>
            <a:r>
              <a:rPr lang="en-US" sz="2400" dirty="0"/>
              <a:t>A variable name must not be any reserved word or keyword, e.g. </a:t>
            </a:r>
            <a:r>
              <a:rPr lang="en-US" sz="2400" dirty="0" err="1"/>
              <a:t>int</a:t>
            </a:r>
            <a:r>
              <a:rPr lang="en-US" sz="2400" dirty="0"/>
              <a:t>, float, etc.</a:t>
            </a:r>
          </a:p>
        </p:txBody>
      </p:sp>
    </p:spTree>
    <p:extLst>
      <p:ext uri="{BB962C8B-B14F-4D97-AF65-F5344CB8AC3E}">
        <p14:creationId xmlns:p14="http://schemas.microsoft.com/office/powerpoint/2010/main" val="121327383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6986" y="2413338"/>
            <a:ext cx="9234152" cy="1754326"/>
          </a:xfrm>
          <a:prstGeom prst="rect">
            <a:avLst/>
          </a:prstGeom>
        </p:spPr>
        <p:txBody>
          <a:bodyPr wrap="square">
            <a:spAutoFit/>
          </a:bodyPr>
          <a:lstStyle/>
          <a:p>
            <a:pPr marL="342900" indent="-342900">
              <a:buAutoNum type="arabicParenR"/>
            </a:pPr>
            <a:r>
              <a:rPr lang="en-US" b="1" dirty="0"/>
              <a:t>C as a mother language</a:t>
            </a:r>
          </a:p>
          <a:p>
            <a:endParaRPr lang="en-US" b="1" dirty="0"/>
          </a:p>
          <a:p>
            <a:r>
              <a:rPr lang="en-US" dirty="0"/>
              <a:t>C language is considered as the mother language of all the modern programming languages because </a:t>
            </a:r>
            <a:r>
              <a:rPr lang="en-US" b="1" dirty="0"/>
              <a:t>most of the compilers, JVMs, Kernels, etc. are written in C language</a:t>
            </a:r>
            <a:r>
              <a:rPr lang="en-US" dirty="0"/>
              <a:t>, and most of the programming languages follow C syntax, for example, C++, Java, C#, etc.</a:t>
            </a:r>
          </a:p>
        </p:txBody>
      </p:sp>
    </p:spTree>
    <p:extLst>
      <p:ext uri="{BB962C8B-B14F-4D97-AF65-F5344CB8AC3E}">
        <p14:creationId xmlns:p14="http://schemas.microsoft.com/office/powerpoint/2010/main" val="159471643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8633138" cy="2862322"/>
          </a:xfrm>
          <a:prstGeom prst="rect">
            <a:avLst/>
          </a:prstGeom>
        </p:spPr>
        <p:txBody>
          <a:bodyPr wrap="square">
            <a:spAutoFit/>
          </a:bodyPr>
          <a:lstStyle/>
          <a:p>
            <a:r>
              <a:rPr lang="en-US" b="1" dirty="0"/>
              <a:t>Valid variable names:</a:t>
            </a:r>
            <a:endParaRPr lang="en-US" dirty="0"/>
          </a:p>
          <a:p>
            <a:r>
              <a:rPr lang="en-US" b="1" dirty="0" err="1"/>
              <a:t>int</a:t>
            </a:r>
            <a:r>
              <a:rPr lang="en-US" dirty="0"/>
              <a:t> a;  </a:t>
            </a:r>
          </a:p>
          <a:p>
            <a:r>
              <a:rPr lang="en-US" b="1" dirty="0" err="1"/>
              <a:t>int</a:t>
            </a:r>
            <a:r>
              <a:rPr lang="en-US" dirty="0"/>
              <a:t> _</a:t>
            </a:r>
            <a:r>
              <a:rPr lang="en-US" dirty="0" err="1"/>
              <a:t>ab</a:t>
            </a:r>
            <a:r>
              <a:rPr lang="en-US" dirty="0"/>
              <a:t>;  </a:t>
            </a:r>
          </a:p>
          <a:p>
            <a:r>
              <a:rPr lang="en-US" b="1" dirty="0" err="1"/>
              <a:t>int</a:t>
            </a:r>
            <a:r>
              <a:rPr lang="en-US" dirty="0"/>
              <a:t> a30;  </a:t>
            </a:r>
          </a:p>
          <a:p>
            <a:endParaRPr lang="en-US" dirty="0"/>
          </a:p>
          <a:p>
            <a:endParaRPr lang="en-US" dirty="0"/>
          </a:p>
          <a:p>
            <a:r>
              <a:rPr lang="en-US" b="1" dirty="0"/>
              <a:t>Invalid variable names:</a:t>
            </a:r>
            <a:endParaRPr lang="en-US" dirty="0"/>
          </a:p>
          <a:p>
            <a:r>
              <a:rPr lang="en-US" b="1" dirty="0" err="1"/>
              <a:t>int</a:t>
            </a:r>
            <a:r>
              <a:rPr lang="en-US" dirty="0"/>
              <a:t> 2;  </a:t>
            </a:r>
          </a:p>
          <a:p>
            <a:r>
              <a:rPr lang="en-US" b="1" dirty="0" err="1"/>
              <a:t>int</a:t>
            </a:r>
            <a:r>
              <a:rPr lang="en-US" dirty="0"/>
              <a:t> a b;  </a:t>
            </a:r>
          </a:p>
          <a:p>
            <a:r>
              <a:rPr lang="en-US" b="1" dirty="0" err="1"/>
              <a:t>int</a:t>
            </a:r>
            <a:r>
              <a:rPr lang="en-US" dirty="0"/>
              <a:t> </a:t>
            </a:r>
            <a:r>
              <a:rPr lang="en-US" b="1" dirty="0"/>
              <a:t>long</a:t>
            </a:r>
            <a:r>
              <a:rPr lang="en-US" dirty="0"/>
              <a:t>;  </a:t>
            </a:r>
          </a:p>
        </p:txBody>
      </p:sp>
    </p:spTree>
    <p:extLst>
      <p:ext uri="{BB962C8B-B14F-4D97-AF65-F5344CB8AC3E}">
        <p14:creationId xmlns:p14="http://schemas.microsoft.com/office/powerpoint/2010/main" val="39074921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7783132" cy="2677656"/>
          </a:xfrm>
          <a:prstGeom prst="rect">
            <a:avLst/>
          </a:prstGeom>
        </p:spPr>
        <p:txBody>
          <a:bodyPr wrap="square">
            <a:spAutoFit/>
          </a:bodyPr>
          <a:lstStyle/>
          <a:p>
            <a:r>
              <a:rPr lang="en-US" sz="2400" b="1" dirty="0"/>
              <a:t>Types of Variables in C</a:t>
            </a:r>
          </a:p>
          <a:p>
            <a:r>
              <a:rPr lang="en-US" sz="2400" dirty="0"/>
              <a:t>There are many types of variables in c:</a:t>
            </a:r>
          </a:p>
          <a:p>
            <a:pPr marL="342900" indent="-342900">
              <a:buFont typeface="+mj-lt"/>
              <a:buAutoNum type="arabicPeriod"/>
            </a:pPr>
            <a:r>
              <a:rPr lang="en-US" sz="2400" dirty="0"/>
              <a:t>local variable</a:t>
            </a:r>
          </a:p>
          <a:p>
            <a:pPr marL="342900" indent="-342900">
              <a:buFont typeface="+mj-lt"/>
              <a:buAutoNum type="arabicPeriod"/>
            </a:pPr>
            <a:r>
              <a:rPr lang="en-US" sz="2400" dirty="0"/>
              <a:t>global variable</a:t>
            </a:r>
          </a:p>
          <a:p>
            <a:pPr marL="342900" indent="-342900">
              <a:buFont typeface="+mj-lt"/>
              <a:buAutoNum type="arabicPeriod"/>
            </a:pPr>
            <a:r>
              <a:rPr lang="en-US" sz="2400" dirty="0"/>
              <a:t>static variable</a:t>
            </a:r>
          </a:p>
          <a:p>
            <a:pPr marL="342900" indent="-342900">
              <a:buFont typeface="+mj-lt"/>
              <a:buAutoNum type="arabicPeriod"/>
            </a:pPr>
            <a:r>
              <a:rPr lang="en-US" sz="2400" dirty="0"/>
              <a:t>automatic variable</a:t>
            </a:r>
          </a:p>
          <a:p>
            <a:pPr marL="342900" indent="-342900">
              <a:buFont typeface="+mj-lt"/>
              <a:buAutoNum type="arabicPeriod"/>
            </a:pPr>
            <a:r>
              <a:rPr lang="en-US" sz="2400" dirty="0"/>
              <a:t>external variable</a:t>
            </a:r>
          </a:p>
        </p:txBody>
      </p:sp>
    </p:spTree>
    <p:extLst>
      <p:ext uri="{BB962C8B-B14F-4D97-AF65-F5344CB8AC3E}">
        <p14:creationId xmlns:p14="http://schemas.microsoft.com/office/powerpoint/2010/main" val="27302687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136339"/>
            <a:ext cx="8465713" cy="2554545"/>
          </a:xfrm>
          <a:prstGeom prst="rect">
            <a:avLst/>
          </a:prstGeom>
        </p:spPr>
        <p:txBody>
          <a:bodyPr wrap="square">
            <a:spAutoFit/>
          </a:bodyPr>
          <a:lstStyle/>
          <a:p>
            <a:r>
              <a:rPr lang="en-US" sz="2000" b="1" dirty="0"/>
              <a:t>Local Variable</a:t>
            </a:r>
          </a:p>
          <a:p>
            <a:r>
              <a:rPr lang="en-US" sz="2000" dirty="0"/>
              <a:t>A variable that is declared inside the function or block is called a local variable.</a:t>
            </a:r>
          </a:p>
          <a:p>
            <a:r>
              <a:rPr lang="en-US" sz="2000" dirty="0"/>
              <a:t>It must be declared at the start of the block.</a:t>
            </a:r>
          </a:p>
          <a:p>
            <a:r>
              <a:rPr lang="en-US" sz="2000" b="1" dirty="0"/>
              <a:t>void</a:t>
            </a:r>
            <a:r>
              <a:rPr lang="en-US" sz="2000" dirty="0"/>
              <a:t> function1(){  </a:t>
            </a:r>
          </a:p>
          <a:p>
            <a:r>
              <a:rPr lang="en-US" sz="2000" b="1" dirty="0" err="1"/>
              <a:t>int</a:t>
            </a:r>
            <a:r>
              <a:rPr lang="en-US" sz="2000" dirty="0"/>
              <a:t> x=10;//local variable  </a:t>
            </a:r>
          </a:p>
          <a:p>
            <a:r>
              <a:rPr lang="en-US" sz="2000" dirty="0"/>
              <a:t>}  </a:t>
            </a:r>
          </a:p>
          <a:p>
            <a:r>
              <a:rPr lang="en-US" sz="2000" dirty="0"/>
              <a:t>You must have to initialize the local variable before it is used.</a:t>
            </a:r>
          </a:p>
        </p:txBody>
      </p:sp>
    </p:spTree>
    <p:extLst>
      <p:ext uri="{BB962C8B-B14F-4D97-AF65-F5344CB8AC3E}">
        <p14:creationId xmlns:p14="http://schemas.microsoft.com/office/powerpoint/2010/main" val="1964520044"/>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8079346" cy="2862322"/>
          </a:xfrm>
          <a:prstGeom prst="rect">
            <a:avLst/>
          </a:prstGeom>
        </p:spPr>
        <p:txBody>
          <a:bodyPr wrap="square">
            <a:spAutoFit/>
          </a:bodyPr>
          <a:lstStyle/>
          <a:p>
            <a:r>
              <a:rPr lang="en-US" sz="2000" b="1" dirty="0"/>
              <a:t>Global Variable</a:t>
            </a:r>
          </a:p>
          <a:p>
            <a:r>
              <a:rPr lang="en-US" sz="2000" dirty="0"/>
              <a:t>A variable that is declared outside the function or block is called a global variable. Any function can change the value of the global variable. It is available to all the functions.</a:t>
            </a:r>
          </a:p>
          <a:p>
            <a:r>
              <a:rPr lang="en-US" sz="2000" dirty="0"/>
              <a:t>It must be declared at the start of the block.</a:t>
            </a:r>
          </a:p>
          <a:p>
            <a:r>
              <a:rPr lang="en-US" sz="2000" b="1" dirty="0" err="1"/>
              <a:t>int</a:t>
            </a:r>
            <a:r>
              <a:rPr lang="en-US" sz="2000" dirty="0"/>
              <a:t> value=20;//global variable  </a:t>
            </a:r>
          </a:p>
          <a:p>
            <a:r>
              <a:rPr lang="en-US" sz="2000" b="1" dirty="0"/>
              <a:t>void</a:t>
            </a:r>
            <a:r>
              <a:rPr lang="en-US" sz="2000" dirty="0"/>
              <a:t> function1(){  </a:t>
            </a:r>
          </a:p>
          <a:p>
            <a:r>
              <a:rPr lang="en-US" sz="2000" b="1" dirty="0" err="1"/>
              <a:t>int</a:t>
            </a:r>
            <a:r>
              <a:rPr lang="en-US" sz="2000" dirty="0"/>
              <a:t> x=10;//local variable  </a:t>
            </a:r>
          </a:p>
          <a:p>
            <a:r>
              <a:rPr lang="en-US" sz="2000" dirty="0"/>
              <a:t>}  </a:t>
            </a:r>
          </a:p>
        </p:txBody>
      </p:sp>
    </p:spTree>
    <p:extLst>
      <p:ext uri="{BB962C8B-B14F-4D97-AF65-F5344CB8AC3E}">
        <p14:creationId xmlns:p14="http://schemas.microsoft.com/office/powerpoint/2010/main" val="156706212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1745" y="1178719"/>
            <a:ext cx="8246772" cy="4770537"/>
          </a:xfrm>
          <a:prstGeom prst="rect">
            <a:avLst/>
          </a:prstGeom>
        </p:spPr>
        <p:txBody>
          <a:bodyPr wrap="square">
            <a:spAutoFit/>
          </a:bodyPr>
          <a:lstStyle/>
          <a:p>
            <a:r>
              <a:rPr lang="en-US" sz="2400" b="1" dirty="0"/>
              <a:t>Static Variable</a:t>
            </a:r>
          </a:p>
          <a:p>
            <a:r>
              <a:rPr lang="en-US" sz="2000" dirty="0"/>
              <a:t>A variable that is declared with the static keyword is called static variable.</a:t>
            </a:r>
          </a:p>
          <a:p>
            <a:r>
              <a:rPr lang="en-US" sz="2000" dirty="0"/>
              <a:t>It retains its value between multiple function calls.</a:t>
            </a:r>
          </a:p>
          <a:p>
            <a:r>
              <a:rPr lang="en-US" sz="2000" b="1" dirty="0"/>
              <a:t>void</a:t>
            </a:r>
            <a:r>
              <a:rPr lang="en-US" sz="2000" dirty="0"/>
              <a:t> function1(){  </a:t>
            </a:r>
          </a:p>
          <a:p>
            <a:r>
              <a:rPr lang="en-US" sz="2000" b="1" dirty="0" err="1"/>
              <a:t>int</a:t>
            </a:r>
            <a:r>
              <a:rPr lang="en-US" sz="2000" dirty="0"/>
              <a:t> x=10;//local variable  </a:t>
            </a:r>
          </a:p>
          <a:p>
            <a:r>
              <a:rPr lang="en-US" sz="2000" b="1" dirty="0"/>
              <a:t>static</a:t>
            </a:r>
            <a:r>
              <a:rPr lang="en-US" sz="2000" dirty="0"/>
              <a:t> </a:t>
            </a:r>
            <a:r>
              <a:rPr lang="en-US" sz="2000" b="1" dirty="0" err="1"/>
              <a:t>int</a:t>
            </a:r>
            <a:r>
              <a:rPr lang="en-US" sz="2000" dirty="0"/>
              <a:t> y=10;//static variable  </a:t>
            </a:r>
          </a:p>
          <a:p>
            <a:r>
              <a:rPr lang="en-US" sz="2000" dirty="0"/>
              <a:t>x=x+1;  </a:t>
            </a:r>
          </a:p>
          <a:p>
            <a:r>
              <a:rPr lang="en-US" sz="2000" dirty="0"/>
              <a:t>y=y+1;  </a:t>
            </a:r>
          </a:p>
          <a:p>
            <a:r>
              <a:rPr lang="en-US" sz="2000" dirty="0" err="1"/>
              <a:t>printf</a:t>
            </a:r>
            <a:r>
              <a:rPr lang="en-US" sz="2000" dirty="0"/>
              <a:t>("%d,%d",</a:t>
            </a:r>
            <a:r>
              <a:rPr lang="en-US" sz="2000" dirty="0" err="1"/>
              <a:t>x,y</a:t>
            </a:r>
            <a:r>
              <a:rPr lang="en-US" sz="2000" dirty="0"/>
              <a:t>);  </a:t>
            </a:r>
          </a:p>
          <a:p>
            <a:r>
              <a:rPr lang="en-US" sz="2000" dirty="0"/>
              <a:t>}  </a:t>
            </a:r>
          </a:p>
          <a:p>
            <a:r>
              <a:rPr lang="en-US" sz="2000" dirty="0"/>
              <a:t>If you call this function many times, the </a:t>
            </a:r>
            <a:r>
              <a:rPr lang="en-US" sz="2000" b="1" dirty="0"/>
              <a:t>local variable will print the same value</a:t>
            </a:r>
            <a:r>
              <a:rPr lang="en-US" sz="2000" dirty="0"/>
              <a:t> for each function call, </a:t>
            </a:r>
            <a:r>
              <a:rPr lang="en-US" sz="2000" dirty="0" err="1"/>
              <a:t>e.g</a:t>
            </a:r>
            <a:r>
              <a:rPr lang="en-US" sz="2000" dirty="0"/>
              <a:t>, 11,11,11 and so on. But the </a:t>
            </a:r>
            <a:r>
              <a:rPr lang="en-US" sz="2000" b="1" dirty="0"/>
              <a:t>static variable will print the incremented value</a:t>
            </a:r>
            <a:r>
              <a:rPr lang="en-US" sz="2000" dirty="0"/>
              <a:t> in each function call, e.g. 11, 12, 13 and so on.</a:t>
            </a:r>
          </a:p>
        </p:txBody>
      </p:sp>
    </p:spTree>
    <p:extLst>
      <p:ext uri="{BB962C8B-B14F-4D97-AF65-F5344CB8AC3E}">
        <p14:creationId xmlns:p14="http://schemas.microsoft.com/office/powerpoint/2010/main" val="136807376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8" y="1308922"/>
            <a:ext cx="7796011" cy="3416320"/>
          </a:xfrm>
          <a:prstGeom prst="rect">
            <a:avLst/>
          </a:prstGeom>
        </p:spPr>
        <p:txBody>
          <a:bodyPr wrap="square">
            <a:spAutoFit/>
          </a:bodyPr>
          <a:lstStyle/>
          <a:p>
            <a:r>
              <a:rPr lang="en-US" sz="2400" b="1" dirty="0"/>
              <a:t>Automatic Variable</a:t>
            </a:r>
          </a:p>
          <a:p>
            <a:r>
              <a:rPr lang="en-US" sz="2400" dirty="0"/>
              <a:t>All variables in C that are declared inside the block, are automatic variables by default. We can explicitly declare an automatic variable using </a:t>
            </a:r>
            <a:r>
              <a:rPr lang="en-US" sz="2400" b="1" dirty="0"/>
              <a:t>auto keyword</a:t>
            </a:r>
            <a:r>
              <a:rPr lang="en-US" sz="2400" dirty="0"/>
              <a:t>.</a:t>
            </a:r>
          </a:p>
          <a:p>
            <a:r>
              <a:rPr lang="en-US" sz="2400" b="1" dirty="0"/>
              <a:t>void</a:t>
            </a:r>
            <a:r>
              <a:rPr lang="en-US" sz="2400" dirty="0"/>
              <a:t> main(){  </a:t>
            </a:r>
          </a:p>
          <a:p>
            <a:r>
              <a:rPr lang="en-US" sz="2400" b="1" dirty="0" err="1"/>
              <a:t>int</a:t>
            </a:r>
            <a:r>
              <a:rPr lang="en-US" sz="2400" dirty="0"/>
              <a:t> x=10;//local variable (also automatic)  </a:t>
            </a:r>
          </a:p>
          <a:p>
            <a:r>
              <a:rPr lang="en-US" sz="2400" dirty="0"/>
              <a:t>auto </a:t>
            </a:r>
            <a:r>
              <a:rPr lang="en-US" sz="2400" b="1" dirty="0" err="1"/>
              <a:t>int</a:t>
            </a:r>
            <a:r>
              <a:rPr lang="en-US" sz="2400" dirty="0"/>
              <a:t> y=20;//automatic variable  </a:t>
            </a:r>
          </a:p>
          <a:p>
            <a:r>
              <a:rPr lang="en-US" sz="2400" dirty="0"/>
              <a:t>}  </a:t>
            </a:r>
          </a:p>
        </p:txBody>
      </p:sp>
    </p:spTree>
    <p:extLst>
      <p:ext uri="{BB962C8B-B14F-4D97-AF65-F5344CB8AC3E}">
        <p14:creationId xmlns:p14="http://schemas.microsoft.com/office/powerpoint/2010/main" val="72003312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664" y="523105"/>
            <a:ext cx="8555865" cy="4524315"/>
          </a:xfrm>
          <a:prstGeom prst="rect">
            <a:avLst/>
          </a:prstGeom>
        </p:spPr>
        <p:txBody>
          <a:bodyPr wrap="square">
            <a:spAutoFit/>
          </a:bodyPr>
          <a:lstStyle/>
          <a:p>
            <a:r>
              <a:rPr lang="en-US" sz="2400" b="1" dirty="0"/>
              <a:t>External Variable</a:t>
            </a:r>
          </a:p>
          <a:p>
            <a:r>
              <a:rPr lang="en-US" sz="2400" dirty="0"/>
              <a:t>We can share a variable in multiple C source files by using an external variable. To declare an external variable, you need to use </a:t>
            </a:r>
            <a:r>
              <a:rPr lang="en-US" sz="2400" b="1" dirty="0"/>
              <a:t>extern keyword</a:t>
            </a:r>
            <a:r>
              <a:rPr lang="en-US" sz="2400" dirty="0"/>
              <a:t>.</a:t>
            </a:r>
          </a:p>
          <a:p>
            <a:r>
              <a:rPr lang="en-US" sz="2400" i="1" dirty="0" err="1"/>
              <a:t>myfile.h</a:t>
            </a:r>
            <a:endParaRPr lang="en-US" sz="2400" dirty="0"/>
          </a:p>
          <a:p>
            <a:r>
              <a:rPr lang="en-US" sz="2400" b="1" dirty="0"/>
              <a:t>extern</a:t>
            </a:r>
            <a:r>
              <a:rPr lang="en-US" sz="2400" dirty="0"/>
              <a:t> </a:t>
            </a:r>
            <a:r>
              <a:rPr lang="en-US" sz="2400" b="1" dirty="0" err="1"/>
              <a:t>int</a:t>
            </a:r>
            <a:r>
              <a:rPr lang="en-US" sz="2400" dirty="0"/>
              <a:t> x=10;//external variable (also global)  </a:t>
            </a:r>
          </a:p>
          <a:p>
            <a:r>
              <a:rPr lang="en-US" sz="2400" i="1" dirty="0"/>
              <a:t>program1.c</a:t>
            </a:r>
            <a:endParaRPr lang="en-US" sz="2400" dirty="0"/>
          </a:p>
          <a:p>
            <a:r>
              <a:rPr lang="en-US" sz="2400" dirty="0"/>
              <a:t>#include "</a:t>
            </a:r>
            <a:r>
              <a:rPr lang="en-US" sz="2400" dirty="0" err="1"/>
              <a:t>myfile.h</a:t>
            </a:r>
            <a:r>
              <a:rPr lang="en-US" sz="2400" dirty="0"/>
              <a:t>"  </a:t>
            </a:r>
          </a:p>
          <a:p>
            <a:r>
              <a:rPr lang="en-US" sz="2400" dirty="0"/>
              <a:t>#include &lt;</a:t>
            </a:r>
            <a:r>
              <a:rPr lang="en-US" sz="2400" dirty="0" err="1"/>
              <a:t>stdio.h</a:t>
            </a:r>
            <a:r>
              <a:rPr lang="en-US" sz="2400" dirty="0"/>
              <a:t>&gt;  </a:t>
            </a:r>
          </a:p>
          <a:p>
            <a:r>
              <a:rPr lang="en-US" sz="2400" b="1" dirty="0"/>
              <a:t>void</a:t>
            </a:r>
            <a:r>
              <a:rPr lang="en-US" sz="2400" dirty="0"/>
              <a:t> </a:t>
            </a:r>
            <a:r>
              <a:rPr lang="en-US" sz="2400" dirty="0" err="1"/>
              <a:t>printValue</a:t>
            </a:r>
            <a:r>
              <a:rPr lang="en-US" sz="2400" dirty="0"/>
              <a:t>(){  </a:t>
            </a:r>
          </a:p>
          <a:p>
            <a:r>
              <a:rPr lang="en-US" sz="2400" dirty="0"/>
              <a:t>    </a:t>
            </a:r>
            <a:r>
              <a:rPr lang="en-US" sz="2400" dirty="0" err="1"/>
              <a:t>printf</a:t>
            </a:r>
            <a:r>
              <a:rPr lang="en-US" sz="2400" dirty="0"/>
              <a:t>("Global variable: %d", </a:t>
            </a:r>
            <a:r>
              <a:rPr lang="en-US" sz="2400" dirty="0" err="1"/>
              <a:t>global_variable</a:t>
            </a:r>
            <a:r>
              <a:rPr lang="en-US" sz="2400" dirty="0"/>
              <a:t>);  </a:t>
            </a:r>
          </a:p>
          <a:p>
            <a:r>
              <a:rPr lang="en-US" sz="2400" dirty="0"/>
              <a:t>}  </a:t>
            </a:r>
          </a:p>
        </p:txBody>
      </p:sp>
    </p:spTree>
    <p:extLst>
      <p:ext uri="{BB962C8B-B14F-4D97-AF65-F5344CB8AC3E}">
        <p14:creationId xmlns:p14="http://schemas.microsoft.com/office/powerpoint/2010/main" val="404594870"/>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352" y="1867436"/>
            <a:ext cx="6905082" cy="34226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57848" y="613670"/>
            <a:ext cx="7628586" cy="923330"/>
          </a:xfrm>
          <a:prstGeom prst="rect">
            <a:avLst/>
          </a:prstGeom>
        </p:spPr>
        <p:txBody>
          <a:bodyPr wrap="square">
            <a:spAutoFit/>
          </a:bodyPr>
          <a:lstStyle/>
          <a:p>
            <a:r>
              <a:rPr lang="en-US" b="1" dirty="0"/>
              <a:t>Data Types in C</a:t>
            </a:r>
          </a:p>
          <a:p>
            <a:r>
              <a:rPr lang="en-US" dirty="0"/>
              <a:t>A data type specifies the type of data that a variable can store such as integer, floating, character, etc.</a:t>
            </a:r>
          </a:p>
        </p:txBody>
      </p:sp>
    </p:spTree>
    <p:extLst>
      <p:ext uri="{BB962C8B-B14F-4D97-AF65-F5344CB8AC3E}">
        <p14:creationId xmlns:p14="http://schemas.microsoft.com/office/powerpoint/2010/main" val="350141707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88867" y="2971800"/>
          <a:ext cx="7516092" cy="2209800"/>
        </p:xfrm>
        <a:graphic>
          <a:graphicData uri="http://schemas.openxmlformats.org/drawingml/2006/table">
            <a:tbl>
              <a:tblPr/>
              <a:tblGrid>
                <a:gridCol w="3758046">
                  <a:extLst>
                    <a:ext uri="{9D8B030D-6E8A-4147-A177-3AD203B41FA5}">
                      <a16:colId xmlns:a16="http://schemas.microsoft.com/office/drawing/2014/main" val="20000"/>
                    </a:ext>
                  </a:extLst>
                </a:gridCol>
                <a:gridCol w="3758046">
                  <a:extLst>
                    <a:ext uri="{9D8B030D-6E8A-4147-A177-3AD203B41FA5}">
                      <a16:colId xmlns:a16="http://schemas.microsoft.com/office/drawing/2014/main" val="20001"/>
                    </a:ext>
                  </a:extLst>
                </a:gridCol>
              </a:tblGrid>
              <a:tr h="0">
                <a:tc>
                  <a:txBody>
                    <a:bodyPr/>
                    <a:lstStyle/>
                    <a:p>
                      <a:pPr algn="l" fontAlgn="t"/>
                      <a:r>
                        <a:rPr lang="en-US">
                          <a:solidFill>
                            <a:srgbClr val="000000"/>
                          </a:solidFill>
                          <a:effectLst/>
                          <a:latin typeface="times new roman"/>
                        </a:rPr>
                        <a:t>Types</a:t>
                      </a:r>
                    </a:p>
                  </a:txBody>
                  <a:tcPr marL="114300" marR="114300" marT="114300" marB="114300">
                    <a:lnL w="9525" cap="flat" cmpd="sng" algn="ctr">
                      <a:solidFill>
                        <a:srgbClr val="B07CB5"/>
                      </a:solidFill>
                      <a:prstDash val="solid"/>
                      <a:round/>
                      <a:headEnd type="none" w="med" len="med"/>
                      <a:tailEnd type="none" w="med" len="med"/>
                    </a:lnL>
                    <a:lnR w="9525" cap="flat" cmpd="sng" algn="ctr">
                      <a:solidFill>
                        <a:srgbClr val="B07CB5"/>
                      </a:solidFill>
                      <a:prstDash val="solid"/>
                      <a:round/>
                      <a:headEnd type="none" w="med" len="med"/>
                      <a:tailEnd type="none" w="med" len="med"/>
                    </a:lnR>
                    <a:lnT w="9525" cap="flat" cmpd="sng" algn="ctr">
                      <a:solidFill>
                        <a:srgbClr val="B07C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Data Types</a:t>
                      </a:r>
                    </a:p>
                  </a:txBody>
                  <a:tcPr marL="114300" marR="114300" marT="114300" marB="114300">
                    <a:lnL w="9525" cap="flat" cmpd="sng" algn="ctr">
                      <a:solidFill>
                        <a:srgbClr val="B07CB5"/>
                      </a:solidFill>
                      <a:prstDash val="solid"/>
                      <a:round/>
                      <a:headEnd type="none" w="med" len="med"/>
                      <a:tailEnd type="none" w="med" len="med"/>
                    </a:lnL>
                    <a:lnR w="9525" cap="flat" cmpd="sng" algn="ctr">
                      <a:solidFill>
                        <a:srgbClr val="B07CB5"/>
                      </a:solidFill>
                      <a:prstDash val="solid"/>
                      <a:round/>
                      <a:headEnd type="none" w="med" len="med"/>
                      <a:tailEnd type="none" w="med" len="med"/>
                    </a:lnR>
                    <a:lnT w="9525" cap="flat" cmpd="sng" algn="ctr">
                      <a:solidFill>
                        <a:srgbClr val="B07C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a:rPr>
                        <a:t>Basic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int, char, float, 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a:rPr>
                        <a:t>Derived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array, pointer, structure, 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a:rPr>
                        <a:t>Enumeration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US">
                          <a:solidFill>
                            <a:srgbClr val="000000"/>
                          </a:solidFill>
                          <a:effectLst/>
                          <a:latin typeface="verdana"/>
                        </a:rPr>
                        <a:t>Void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3092823" y="1335996"/>
            <a:ext cx="72248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There are the following data types in C language.</a:t>
            </a:r>
            <a:endParaRPr kumimoji="0" lang="en-US" sz="5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0809285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35" y="561703"/>
            <a:ext cx="9823965" cy="5403181"/>
          </a:xfrm>
          <a:prstGeom prst="rect">
            <a:avLst/>
          </a:prstGeom>
        </p:spPr>
      </p:pic>
    </p:spTree>
    <p:extLst>
      <p:ext uri="{BB962C8B-B14F-4D97-AF65-F5344CB8AC3E}">
        <p14:creationId xmlns:p14="http://schemas.microsoft.com/office/powerpoint/2010/main" val="374258913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8839200" cy="2031325"/>
          </a:xfrm>
          <a:prstGeom prst="rect">
            <a:avLst/>
          </a:prstGeom>
        </p:spPr>
        <p:txBody>
          <a:bodyPr wrap="square">
            <a:spAutoFit/>
          </a:bodyPr>
          <a:lstStyle/>
          <a:p>
            <a:r>
              <a:rPr lang="en-US" b="1" dirty="0"/>
              <a:t>2) C as a system programming language</a:t>
            </a:r>
          </a:p>
          <a:p>
            <a:endParaRPr lang="en-US" dirty="0"/>
          </a:p>
          <a:p>
            <a:r>
              <a:rPr lang="en-US" dirty="0"/>
              <a:t>A system programming language is used to create system software. C language is a system programming language because it </a:t>
            </a:r>
            <a:r>
              <a:rPr lang="en-US" b="1" dirty="0"/>
              <a:t>can be used to do low-level programming (for example driver and kernel)</a:t>
            </a:r>
            <a:r>
              <a:rPr lang="en-US" dirty="0"/>
              <a:t>. It is generally used to create hardware devices, OS, drivers, kernels, etc. For example, Linux kernel is written in C.</a:t>
            </a:r>
          </a:p>
        </p:txBody>
      </p:sp>
    </p:spTree>
    <p:extLst>
      <p:ext uri="{BB962C8B-B14F-4D97-AF65-F5344CB8AC3E}">
        <p14:creationId xmlns:p14="http://schemas.microsoft.com/office/powerpoint/2010/main" val="10361358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2190611"/>
              </p:ext>
            </p:extLst>
          </p:nvPr>
        </p:nvGraphicFramePr>
        <p:xfrm>
          <a:off x="2339789" y="2811780"/>
          <a:ext cx="9359152" cy="1981200"/>
        </p:xfrm>
        <a:graphic>
          <a:graphicData uri="http://schemas.openxmlformats.org/drawingml/2006/table">
            <a:tbl>
              <a:tblPr/>
              <a:tblGrid>
                <a:gridCol w="1045535">
                  <a:extLst>
                    <a:ext uri="{9D8B030D-6E8A-4147-A177-3AD203B41FA5}">
                      <a16:colId xmlns:a16="http://schemas.microsoft.com/office/drawing/2014/main" val="20000"/>
                    </a:ext>
                  </a:extLst>
                </a:gridCol>
                <a:gridCol w="1045535">
                  <a:extLst>
                    <a:ext uri="{9D8B030D-6E8A-4147-A177-3AD203B41FA5}">
                      <a16:colId xmlns:a16="http://schemas.microsoft.com/office/drawing/2014/main" val="20001"/>
                    </a:ext>
                  </a:extLst>
                </a:gridCol>
                <a:gridCol w="1045535">
                  <a:extLst>
                    <a:ext uri="{9D8B030D-6E8A-4147-A177-3AD203B41FA5}">
                      <a16:colId xmlns:a16="http://schemas.microsoft.com/office/drawing/2014/main" val="20002"/>
                    </a:ext>
                  </a:extLst>
                </a:gridCol>
                <a:gridCol w="1045535">
                  <a:extLst>
                    <a:ext uri="{9D8B030D-6E8A-4147-A177-3AD203B41FA5}">
                      <a16:colId xmlns:a16="http://schemas.microsoft.com/office/drawing/2014/main" val="20003"/>
                    </a:ext>
                  </a:extLst>
                </a:gridCol>
                <a:gridCol w="1405941">
                  <a:extLst>
                    <a:ext uri="{9D8B030D-6E8A-4147-A177-3AD203B41FA5}">
                      <a16:colId xmlns:a16="http://schemas.microsoft.com/office/drawing/2014/main" val="20004"/>
                    </a:ext>
                  </a:extLst>
                </a:gridCol>
                <a:gridCol w="1122343">
                  <a:extLst>
                    <a:ext uri="{9D8B030D-6E8A-4147-A177-3AD203B41FA5}">
                      <a16:colId xmlns:a16="http://schemas.microsoft.com/office/drawing/2014/main" val="20005"/>
                    </a:ext>
                  </a:extLst>
                </a:gridCol>
                <a:gridCol w="1107378">
                  <a:extLst>
                    <a:ext uri="{9D8B030D-6E8A-4147-A177-3AD203B41FA5}">
                      <a16:colId xmlns:a16="http://schemas.microsoft.com/office/drawing/2014/main" val="20006"/>
                    </a:ext>
                  </a:extLst>
                </a:gridCol>
                <a:gridCol w="1541350">
                  <a:extLst>
                    <a:ext uri="{9D8B030D-6E8A-4147-A177-3AD203B41FA5}">
                      <a16:colId xmlns:a16="http://schemas.microsoft.com/office/drawing/2014/main" val="20007"/>
                    </a:ext>
                  </a:extLst>
                </a:gridCol>
              </a:tblGrid>
              <a:tr h="0">
                <a:tc>
                  <a:txBody>
                    <a:bodyPr/>
                    <a:lstStyle/>
                    <a:p>
                      <a:pPr algn="l" fontAlgn="t"/>
                      <a:r>
                        <a:rPr lang="en-US">
                          <a:solidFill>
                            <a:srgbClr val="000000"/>
                          </a:solidFill>
                          <a:effectLst/>
                          <a:latin typeface="verdana"/>
                        </a:rPr>
                        <a:t>auto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break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const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continue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do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extern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for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goto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if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register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return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sizeof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static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a:rPr>
                        <a:t>struct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switch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typedef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unsigned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volatile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a:rPr>
                        <a:t>while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949824" y="602848"/>
            <a:ext cx="9735670" cy="18145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effectLst/>
                <a:latin typeface="erdana"/>
                <a:cs typeface="Arial" pitchFamily="34" charset="0"/>
              </a:rPr>
              <a:t>Keywords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A keyword is a </a:t>
            </a:r>
            <a:r>
              <a:rPr kumimoji="0" lang="en-US" sz="2000" b="1" i="0" u="none" strike="noStrike" cap="none" normalizeH="0" baseline="0" dirty="0">
                <a:ln>
                  <a:noFill/>
                </a:ln>
                <a:solidFill>
                  <a:srgbClr val="000000"/>
                </a:solidFill>
                <a:effectLst/>
                <a:latin typeface="Verdana" pitchFamily="34" charset="0"/>
                <a:cs typeface="Arial" pitchFamily="34" charset="0"/>
              </a:rPr>
              <a:t>reserved word</a:t>
            </a:r>
            <a:r>
              <a:rPr kumimoji="0" lang="en-US" sz="2000" b="0" i="0" u="none" strike="noStrike" cap="none" normalizeH="0" baseline="0" dirty="0">
                <a:ln>
                  <a:noFill/>
                </a:ln>
                <a:solidFill>
                  <a:srgbClr val="000000"/>
                </a:solidFill>
                <a:effectLst/>
                <a:latin typeface="Verdana" pitchFamily="34" charset="0"/>
                <a:cs typeface="Arial" pitchFamily="34" charset="0"/>
              </a:rPr>
              <a:t>. You cannot use it as a variable name, constant name, etc. There are only 32 reserved words (keywords) in the C language.</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A list of 32 keywords in the c language is given below:</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86950048"/>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8427076" cy="3970318"/>
          </a:xfrm>
          <a:prstGeom prst="rect">
            <a:avLst/>
          </a:prstGeom>
        </p:spPr>
        <p:txBody>
          <a:bodyPr wrap="square">
            <a:spAutoFit/>
          </a:bodyPr>
          <a:lstStyle/>
          <a:p>
            <a:r>
              <a:rPr lang="en-US" b="1" dirty="0"/>
              <a:t>C Operators</a:t>
            </a:r>
          </a:p>
          <a:p>
            <a:r>
              <a:rPr lang="en-US" dirty="0"/>
              <a:t>An operator is simply a symbol that is used to perform operations. There can be many types of operations like arithmetic, logical, bitwise, etc.</a:t>
            </a:r>
          </a:p>
          <a:p>
            <a:r>
              <a:rPr lang="en-US" dirty="0"/>
              <a:t>There are following types of operators to perform different types of operations in C language.</a:t>
            </a:r>
          </a:p>
          <a:p>
            <a:endParaRPr lang="en-US" b="1" dirty="0"/>
          </a:p>
          <a:p>
            <a:pPr marL="342900" indent="-342900">
              <a:buFont typeface="+mj-lt"/>
              <a:buAutoNum type="arabicPeriod"/>
            </a:pPr>
            <a:r>
              <a:rPr lang="en-US" b="1" dirty="0"/>
              <a:t>Arithmetic Operators</a:t>
            </a:r>
          </a:p>
          <a:p>
            <a:pPr marL="342900" indent="-342900">
              <a:buFont typeface="+mj-lt"/>
              <a:buAutoNum type="arabicPeriod"/>
            </a:pPr>
            <a:r>
              <a:rPr lang="en-US" b="1" dirty="0"/>
              <a:t>Relational Operators</a:t>
            </a:r>
          </a:p>
          <a:p>
            <a:pPr marL="342900" indent="-342900">
              <a:buFont typeface="+mj-lt"/>
              <a:buAutoNum type="arabicPeriod"/>
            </a:pPr>
            <a:r>
              <a:rPr lang="en-US" b="1" dirty="0"/>
              <a:t>Shift Operators</a:t>
            </a:r>
          </a:p>
          <a:p>
            <a:pPr marL="342900" indent="-342900">
              <a:buFont typeface="+mj-lt"/>
              <a:buAutoNum type="arabicPeriod"/>
            </a:pPr>
            <a:r>
              <a:rPr lang="en-US" b="1" dirty="0"/>
              <a:t>Logical Operators</a:t>
            </a:r>
          </a:p>
          <a:p>
            <a:pPr marL="342900" indent="-342900">
              <a:buFont typeface="+mj-lt"/>
              <a:buAutoNum type="arabicPeriod"/>
            </a:pPr>
            <a:r>
              <a:rPr lang="en-US" b="1" dirty="0"/>
              <a:t>Bitwise Operators</a:t>
            </a:r>
          </a:p>
          <a:p>
            <a:pPr marL="342900" indent="-342900">
              <a:buFont typeface="+mj-lt"/>
              <a:buAutoNum type="arabicPeriod"/>
            </a:pPr>
            <a:r>
              <a:rPr lang="en-US" b="1" dirty="0"/>
              <a:t>Ternary or Conditional Operators</a:t>
            </a:r>
          </a:p>
          <a:p>
            <a:pPr marL="342900" indent="-342900">
              <a:buFont typeface="+mj-lt"/>
              <a:buAutoNum type="arabicPeriod"/>
            </a:pPr>
            <a:r>
              <a:rPr lang="en-US" b="1" dirty="0"/>
              <a:t>Assignment Operator</a:t>
            </a:r>
          </a:p>
          <a:p>
            <a:pPr marL="342900" indent="-342900">
              <a:buFont typeface="+mj-lt"/>
              <a:buAutoNum type="arabicPeriod"/>
            </a:pPr>
            <a:r>
              <a:rPr lang="en-US" b="1" dirty="0" err="1"/>
              <a:t>Misc</a:t>
            </a:r>
            <a:r>
              <a:rPr lang="en-US" b="1" dirty="0"/>
              <a:t> Operator</a:t>
            </a:r>
          </a:p>
        </p:txBody>
      </p:sp>
    </p:spTree>
    <p:extLst>
      <p:ext uri="{BB962C8B-B14F-4D97-AF65-F5344CB8AC3E}">
        <p14:creationId xmlns:p14="http://schemas.microsoft.com/office/powerpoint/2010/main" val="2754717826"/>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4721217"/>
              </p:ext>
            </p:extLst>
          </p:nvPr>
        </p:nvGraphicFramePr>
        <p:xfrm>
          <a:off x="1983345" y="218941"/>
          <a:ext cx="9156879" cy="6323411"/>
        </p:xfrm>
        <a:graphic>
          <a:graphicData uri="http://schemas.openxmlformats.org/drawingml/2006/table">
            <a:tbl>
              <a:tblPr/>
              <a:tblGrid>
                <a:gridCol w="3052293">
                  <a:extLst>
                    <a:ext uri="{9D8B030D-6E8A-4147-A177-3AD203B41FA5}">
                      <a16:colId xmlns:a16="http://schemas.microsoft.com/office/drawing/2014/main" val="20000"/>
                    </a:ext>
                  </a:extLst>
                </a:gridCol>
                <a:gridCol w="3052293">
                  <a:extLst>
                    <a:ext uri="{9D8B030D-6E8A-4147-A177-3AD203B41FA5}">
                      <a16:colId xmlns:a16="http://schemas.microsoft.com/office/drawing/2014/main" val="20001"/>
                    </a:ext>
                  </a:extLst>
                </a:gridCol>
                <a:gridCol w="3052293">
                  <a:extLst>
                    <a:ext uri="{9D8B030D-6E8A-4147-A177-3AD203B41FA5}">
                      <a16:colId xmlns:a16="http://schemas.microsoft.com/office/drawing/2014/main" val="20002"/>
                    </a:ext>
                  </a:extLst>
                </a:gridCol>
              </a:tblGrid>
              <a:tr h="384767">
                <a:tc>
                  <a:txBody>
                    <a:bodyPr/>
                    <a:lstStyle/>
                    <a:p>
                      <a:pPr algn="l" fontAlgn="t"/>
                      <a:r>
                        <a:rPr lang="en-US" sz="1800" dirty="0">
                          <a:solidFill>
                            <a:srgbClr val="000000"/>
                          </a:solidFill>
                          <a:effectLst/>
                          <a:latin typeface="times new roman"/>
                        </a:rPr>
                        <a:t>Category</a:t>
                      </a:r>
                    </a:p>
                  </a:txBody>
                  <a:tcPr marL="57488" marR="57488" marT="57488" marB="57488">
                    <a:lnL w="9525" cap="flat" cmpd="sng" algn="ctr">
                      <a:solidFill>
                        <a:srgbClr val="A04E7E"/>
                      </a:solidFill>
                      <a:prstDash val="solid"/>
                      <a:round/>
                      <a:headEnd type="none" w="med" len="med"/>
                      <a:tailEnd type="none" w="med" len="med"/>
                    </a:lnL>
                    <a:lnR w="9525" cap="flat" cmpd="sng" algn="ctr">
                      <a:solidFill>
                        <a:srgbClr val="A04E7E"/>
                      </a:solidFill>
                      <a:prstDash val="solid"/>
                      <a:round/>
                      <a:headEnd type="none" w="med" len="med"/>
                      <a:tailEnd type="none" w="med" len="med"/>
                    </a:lnR>
                    <a:lnT w="9525" cap="flat" cmpd="sng" algn="ctr">
                      <a:solidFill>
                        <a:srgbClr val="A04E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Operator</a:t>
                      </a:r>
                    </a:p>
                  </a:txBody>
                  <a:tcPr marL="57488" marR="57488" marT="57488" marB="57488">
                    <a:lnL w="9525" cap="flat" cmpd="sng" algn="ctr">
                      <a:solidFill>
                        <a:srgbClr val="A04E7E"/>
                      </a:solidFill>
                      <a:prstDash val="solid"/>
                      <a:round/>
                      <a:headEnd type="none" w="med" len="med"/>
                      <a:tailEnd type="none" w="med" len="med"/>
                    </a:lnL>
                    <a:lnR w="9525" cap="flat" cmpd="sng" algn="ctr">
                      <a:solidFill>
                        <a:srgbClr val="A04E7E"/>
                      </a:solidFill>
                      <a:prstDash val="solid"/>
                      <a:round/>
                      <a:headEnd type="none" w="med" len="med"/>
                      <a:tailEnd type="none" w="med" len="med"/>
                    </a:lnR>
                    <a:lnT w="9525" cap="flat" cmpd="sng" algn="ctr">
                      <a:solidFill>
                        <a:srgbClr val="A04E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Associativity</a:t>
                      </a:r>
                    </a:p>
                  </a:txBody>
                  <a:tcPr marL="57488" marR="57488" marT="57488" marB="57488">
                    <a:lnL w="9525" cap="flat" cmpd="sng" algn="ctr">
                      <a:solidFill>
                        <a:srgbClr val="A04E7E"/>
                      </a:solidFill>
                      <a:prstDash val="solid"/>
                      <a:round/>
                      <a:headEnd type="none" w="med" len="med"/>
                      <a:tailEnd type="none" w="med" len="med"/>
                    </a:lnL>
                    <a:lnR w="9525" cap="flat" cmpd="sng" algn="ctr">
                      <a:solidFill>
                        <a:srgbClr val="A04E7E"/>
                      </a:solidFill>
                      <a:prstDash val="solid"/>
                      <a:round/>
                      <a:headEnd type="none" w="med" len="med"/>
                      <a:tailEnd type="none" w="med" len="med"/>
                    </a:lnR>
                    <a:lnT w="9525" cap="flat" cmpd="sng" algn="ctr">
                      <a:solidFill>
                        <a:srgbClr val="A04E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26468">
                <a:tc>
                  <a:txBody>
                    <a:bodyPr/>
                    <a:lstStyle/>
                    <a:p>
                      <a:pPr algn="l" fontAlgn="t"/>
                      <a:r>
                        <a:rPr lang="en-US" sz="1800" dirty="0">
                          <a:solidFill>
                            <a:srgbClr val="000000"/>
                          </a:solidFill>
                          <a:effectLst/>
                          <a:latin typeface="verdana"/>
                        </a:rPr>
                        <a:t>Postfix</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 [] -&gt; . ++ -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6341">
                <a:tc>
                  <a:txBody>
                    <a:bodyPr/>
                    <a:lstStyle/>
                    <a:p>
                      <a:pPr algn="l" fontAlgn="t"/>
                      <a:r>
                        <a:rPr lang="en-US" sz="1800" dirty="0">
                          <a:solidFill>
                            <a:srgbClr val="000000"/>
                          </a:solidFill>
                          <a:effectLst/>
                          <a:latin typeface="verdana"/>
                        </a:rPr>
                        <a:t>Unary</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 - ! ~ ++ - - (type)* &amp; </a:t>
                      </a:r>
                      <a:r>
                        <a:rPr lang="en-US" sz="1800" dirty="0" err="1">
                          <a:solidFill>
                            <a:srgbClr val="000000"/>
                          </a:solidFill>
                          <a:effectLst/>
                          <a:latin typeface="verdana"/>
                        </a:rPr>
                        <a:t>sizeof</a:t>
                      </a:r>
                      <a:endParaRPr lang="en-US" sz="1800" dirty="0">
                        <a:solidFill>
                          <a:srgbClr val="000000"/>
                        </a:solidFill>
                        <a:effectLst/>
                        <a:latin typeface="verdana"/>
                      </a:endParaRP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Right to left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6468">
                <a:tc>
                  <a:txBody>
                    <a:bodyPr/>
                    <a:lstStyle/>
                    <a:p>
                      <a:pPr algn="l" fontAlgn="t"/>
                      <a:r>
                        <a:rPr lang="en-US" sz="1800" dirty="0">
                          <a:solidFill>
                            <a:srgbClr val="000000"/>
                          </a:solidFill>
                          <a:effectLst/>
                          <a:latin typeface="verdana"/>
                        </a:rPr>
                        <a:t>Multiplicative</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 /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6468">
                <a:tc>
                  <a:txBody>
                    <a:bodyPr/>
                    <a:lstStyle/>
                    <a:p>
                      <a:pPr algn="l" fontAlgn="t"/>
                      <a:r>
                        <a:rPr lang="en-US" sz="1800" dirty="0">
                          <a:solidFill>
                            <a:srgbClr val="000000"/>
                          </a:solidFill>
                          <a:effectLst/>
                          <a:latin typeface="verdana"/>
                        </a:rPr>
                        <a:t>Additive</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26468">
                <a:tc>
                  <a:txBody>
                    <a:bodyPr/>
                    <a:lstStyle/>
                    <a:p>
                      <a:pPr algn="l" fontAlgn="t"/>
                      <a:r>
                        <a:rPr lang="en-US" sz="1800" dirty="0">
                          <a:solidFill>
                            <a:srgbClr val="000000"/>
                          </a:solidFill>
                          <a:effectLst/>
                          <a:latin typeface="verdana"/>
                        </a:rPr>
                        <a:t>Shift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&lt;&lt; &gt;&gt;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6468">
                <a:tc>
                  <a:txBody>
                    <a:bodyPr/>
                    <a:lstStyle/>
                    <a:p>
                      <a:pPr algn="l" fontAlgn="t"/>
                      <a:r>
                        <a:rPr lang="en-US" sz="1800">
                          <a:solidFill>
                            <a:srgbClr val="000000"/>
                          </a:solidFill>
                          <a:effectLst/>
                          <a:latin typeface="verdana"/>
                        </a:rPr>
                        <a:t>Relational</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&lt; &lt;= &gt; &gt;=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6468">
                <a:tc>
                  <a:txBody>
                    <a:bodyPr/>
                    <a:lstStyle/>
                    <a:p>
                      <a:pPr algn="l" fontAlgn="t"/>
                      <a:r>
                        <a:rPr lang="en-US" sz="1800">
                          <a:solidFill>
                            <a:srgbClr val="000000"/>
                          </a:solidFill>
                          <a:effectLst/>
                          <a:latin typeface="verdana"/>
                        </a:rPr>
                        <a:t>Equality</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6468">
                <a:tc>
                  <a:txBody>
                    <a:bodyPr/>
                    <a:lstStyle/>
                    <a:p>
                      <a:pPr algn="l" fontAlgn="t"/>
                      <a:r>
                        <a:rPr lang="en-US" sz="1800">
                          <a:solidFill>
                            <a:srgbClr val="000000"/>
                          </a:solidFill>
                          <a:effectLst/>
                          <a:latin typeface="verdana"/>
                        </a:rPr>
                        <a:t>Bitwise AND</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&amp;</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26468">
                <a:tc>
                  <a:txBody>
                    <a:bodyPr/>
                    <a:lstStyle/>
                    <a:p>
                      <a:pPr algn="l" fontAlgn="t"/>
                      <a:r>
                        <a:rPr lang="en-US" sz="1800">
                          <a:solidFill>
                            <a:srgbClr val="000000"/>
                          </a:solidFill>
                          <a:effectLst/>
                          <a:latin typeface="verdana"/>
                        </a:rPr>
                        <a:t>Bitwise XOR</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6468">
                <a:tc>
                  <a:txBody>
                    <a:bodyPr/>
                    <a:lstStyle/>
                    <a:p>
                      <a:pPr algn="l" fontAlgn="t"/>
                      <a:r>
                        <a:rPr lang="en-US" sz="1800">
                          <a:solidFill>
                            <a:srgbClr val="000000"/>
                          </a:solidFill>
                          <a:effectLst/>
                          <a:latin typeface="verdana"/>
                        </a:rPr>
                        <a:t>Bitwise OR</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26468">
                <a:tc>
                  <a:txBody>
                    <a:bodyPr/>
                    <a:lstStyle/>
                    <a:p>
                      <a:pPr algn="l" fontAlgn="t"/>
                      <a:r>
                        <a:rPr lang="en-US" sz="1800">
                          <a:solidFill>
                            <a:srgbClr val="000000"/>
                          </a:solidFill>
                          <a:effectLst/>
                          <a:latin typeface="verdana"/>
                        </a:rPr>
                        <a:t>Logical AND</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&amp;&amp;</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6468">
                <a:tc>
                  <a:txBody>
                    <a:bodyPr/>
                    <a:lstStyle/>
                    <a:p>
                      <a:pPr algn="l" fontAlgn="t"/>
                      <a:r>
                        <a:rPr lang="en-US" sz="1800">
                          <a:solidFill>
                            <a:srgbClr val="000000"/>
                          </a:solidFill>
                          <a:effectLst/>
                          <a:latin typeface="verdana"/>
                        </a:rPr>
                        <a:t>Logical OR</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26468">
                <a:tc>
                  <a:txBody>
                    <a:bodyPr/>
                    <a:lstStyle/>
                    <a:p>
                      <a:pPr algn="l" fontAlgn="t"/>
                      <a:r>
                        <a:rPr lang="en-US" sz="1800">
                          <a:solidFill>
                            <a:srgbClr val="000000"/>
                          </a:solidFill>
                          <a:effectLst/>
                          <a:latin typeface="verdana"/>
                        </a:rPr>
                        <a:t>Conditional</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Right to left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746215">
                <a:tc>
                  <a:txBody>
                    <a:bodyPr/>
                    <a:lstStyle/>
                    <a:p>
                      <a:pPr algn="l" fontAlgn="t"/>
                      <a:r>
                        <a:rPr lang="en-US" sz="1800">
                          <a:solidFill>
                            <a:srgbClr val="000000"/>
                          </a:solidFill>
                          <a:effectLst/>
                          <a:latin typeface="verdana"/>
                        </a:rPr>
                        <a:t>Assignment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 += -= *= /= %=&gt;&gt;= &lt;&lt;= &amp;= ^=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Right to left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r h="326468">
                <a:tc>
                  <a:txBody>
                    <a:bodyPr/>
                    <a:lstStyle/>
                    <a:p>
                      <a:pPr algn="l" fontAlgn="t"/>
                      <a:r>
                        <a:rPr lang="en-US" sz="1800">
                          <a:solidFill>
                            <a:srgbClr val="000000"/>
                          </a:solidFill>
                          <a:effectLst/>
                          <a:latin typeface="verdana"/>
                        </a:rPr>
                        <a:t>Comma</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90916205"/>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8517228" cy="2677656"/>
          </a:xfrm>
          <a:prstGeom prst="rect">
            <a:avLst/>
          </a:prstGeom>
        </p:spPr>
        <p:txBody>
          <a:bodyPr wrap="square">
            <a:spAutoFit/>
          </a:bodyPr>
          <a:lstStyle/>
          <a:p>
            <a:r>
              <a:rPr lang="en-US" sz="2400" b="1" dirty="0"/>
              <a:t>Comments in C</a:t>
            </a:r>
          </a:p>
          <a:p>
            <a:r>
              <a:rPr lang="en-US" sz="2400" dirty="0"/>
              <a:t>Comments in C language are used to provide information about lines of code. It is widely used for documenting code. There are 2 types of comments in the C language.</a:t>
            </a:r>
          </a:p>
          <a:p>
            <a:pPr marL="342900" indent="-342900">
              <a:buFont typeface="+mj-lt"/>
              <a:buAutoNum type="arabicPeriod"/>
            </a:pPr>
            <a:r>
              <a:rPr lang="en-US" sz="2400" b="1" dirty="0"/>
              <a:t>Single Line Comments</a:t>
            </a:r>
          </a:p>
          <a:p>
            <a:pPr marL="342900" indent="-342900">
              <a:buFont typeface="+mj-lt"/>
              <a:buAutoNum type="arabicPeriod"/>
            </a:pPr>
            <a:r>
              <a:rPr lang="en-US" sz="2400" b="1" dirty="0"/>
              <a:t>Multi-Line Comments</a:t>
            </a:r>
          </a:p>
        </p:txBody>
      </p:sp>
    </p:spTree>
    <p:extLst>
      <p:ext uri="{BB962C8B-B14F-4D97-AF65-F5344CB8AC3E}">
        <p14:creationId xmlns:p14="http://schemas.microsoft.com/office/powerpoint/2010/main" val="62731258"/>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73592"/>
            <a:ext cx="7744496" cy="3785652"/>
          </a:xfrm>
          <a:prstGeom prst="rect">
            <a:avLst/>
          </a:prstGeom>
        </p:spPr>
        <p:txBody>
          <a:bodyPr wrap="square">
            <a:spAutoFit/>
          </a:bodyPr>
          <a:lstStyle/>
          <a:p>
            <a:r>
              <a:rPr lang="en-US" sz="2400" b="1" dirty="0"/>
              <a:t>Single Line Comments</a:t>
            </a:r>
          </a:p>
          <a:p>
            <a:r>
              <a:rPr lang="en-US" sz="2400" dirty="0"/>
              <a:t>Single line comments are represented by double </a:t>
            </a:r>
            <a:r>
              <a:rPr lang="en-US" sz="2400" b="1" dirty="0"/>
              <a:t>slash \\. Let's see an example of a single line </a:t>
            </a:r>
            <a:r>
              <a:rPr lang="en-US" sz="2400" dirty="0"/>
              <a:t>comment in C.</a:t>
            </a:r>
          </a:p>
          <a:p>
            <a:r>
              <a:rPr lang="en-US" sz="2400" dirty="0"/>
              <a:t>#include&lt;</a:t>
            </a:r>
            <a:r>
              <a:rPr lang="en-US" sz="2400" dirty="0" err="1"/>
              <a:t>stdio.h</a:t>
            </a:r>
            <a:r>
              <a:rPr lang="en-US" sz="2400" dirty="0"/>
              <a:t>&gt;    </a:t>
            </a:r>
          </a:p>
          <a:p>
            <a:r>
              <a:rPr lang="en-US" sz="2400" b="1" dirty="0" err="1"/>
              <a:t>int</a:t>
            </a:r>
            <a:r>
              <a:rPr lang="en-US" sz="2400" dirty="0"/>
              <a:t> main(){    </a:t>
            </a:r>
          </a:p>
          <a:p>
            <a:r>
              <a:rPr lang="en-US" sz="2400" dirty="0"/>
              <a:t>    //printing information    </a:t>
            </a:r>
          </a:p>
          <a:p>
            <a:r>
              <a:rPr lang="en-US" sz="2400" dirty="0"/>
              <a:t>    </a:t>
            </a:r>
            <a:r>
              <a:rPr lang="en-US" sz="2400" dirty="0" err="1"/>
              <a:t>printf</a:t>
            </a:r>
            <a:r>
              <a:rPr lang="en-US" sz="2400" dirty="0"/>
              <a:t>("Hello C");    </a:t>
            </a:r>
          </a:p>
          <a:p>
            <a:r>
              <a:rPr lang="en-US" sz="2400" b="1" dirty="0"/>
              <a:t>return</a:t>
            </a:r>
            <a:r>
              <a:rPr lang="en-US" sz="2400" dirty="0"/>
              <a:t> 0;  </a:t>
            </a:r>
          </a:p>
          <a:p>
            <a:r>
              <a:rPr lang="en-US" sz="2400" dirty="0"/>
              <a:t>}</a:t>
            </a:r>
          </a:p>
        </p:txBody>
      </p:sp>
    </p:spTree>
    <p:extLst>
      <p:ext uri="{BB962C8B-B14F-4D97-AF65-F5344CB8AC3E}">
        <p14:creationId xmlns:p14="http://schemas.microsoft.com/office/powerpoint/2010/main" val="26219862"/>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r>
              <a:rPr lang="en-US" dirty="0" err="1"/>
              <a:t>Mult</a:t>
            </a:r>
            <a:r>
              <a:rPr lang="en-US" dirty="0"/>
              <a:t> Line Comments</a:t>
            </a:r>
          </a:p>
          <a:p>
            <a:r>
              <a:rPr lang="en-US" dirty="0"/>
              <a:t>Multi-Line comments are represented by slash asterisk \* ... *\. It can occupy many lines of code, but it can't be nested. Syntax:</a:t>
            </a:r>
          </a:p>
          <a:p>
            <a:r>
              <a:rPr lang="en-US" dirty="0"/>
              <a:t>/*  </a:t>
            </a:r>
          </a:p>
          <a:p>
            <a:r>
              <a:rPr lang="en-US" dirty="0"/>
              <a:t>code </a:t>
            </a:r>
          </a:p>
          <a:p>
            <a:r>
              <a:rPr lang="en-US" dirty="0"/>
              <a:t>to be commented </a:t>
            </a:r>
          </a:p>
          <a:p>
            <a:r>
              <a:rPr lang="en-US" dirty="0"/>
              <a:t>*/  </a:t>
            </a:r>
          </a:p>
        </p:txBody>
      </p:sp>
    </p:spTree>
    <p:extLst>
      <p:ext uri="{BB962C8B-B14F-4D97-AF65-F5344CB8AC3E}">
        <p14:creationId xmlns:p14="http://schemas.microsoft.com/office/powerpoint/2010/main" val="1873467588"/>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413338"/>
            <a:ext cx="7937679" cy="2677656"/>
          </a:xfrm>
          <a:prstGeom prst="rect">
            <a:avLst/>
          </a:prstGeom>
        </p:spPr>
        <p:txBody>
          <a:bodyPr wrap="square">
            <a:spAutoFit/>
          </a:bodyPr>
          <a:lstStyle/>
          <a:p>
            <a:r>
              <a:rPr lang="en-US" sz="2400" b="1" dirty="0"/>
              <a:t>Escape Sequence in C</a:t>
            </a:r>
          </a:p>
          <a:p>
            <a:r>
              <a:rPr lang="en-US" sz="2400" dirty="0"/>
              <a:t>An escape sequence in C language is a sequence of characters that doesn't represent itself when used inside string literal or character.</a:t>
            </a:r>
          </a:p>
          <a:p>
            <a:r>
              <a:rPr lang="en-US" sz="2400" dirty="0"/>
              <a:t>It is composed of two or more characters starting with backslash \. For example: \n represents new line.</a:t>
            </a:r>
          </a:p>
        </p:txBody>
      </p:sp>
    </p:spTree>
    <p:extLst>
      <p:ext uri="{BB962C8B-B14F-4D97-AF65-F5344CB8AC3E}">
        <p14:creationId xmlns:p14="http://schemas.microsoft.com/office/powerpoint/2010/main" val="3143941502"/>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45902" y="137733"/>
          <a:ext cx="6407946" cy="6039106"/>
        </p:xfrm>
        <a:graphic>
          <a:graphicData uri="http://schemas.openxmlformats.org/drawingml/2006/table">
            <a:tbl>
              <a:tblPr/>
              <a:tblGrid>
                <a:gridCol w="2334041">
                  <a:extLst>
                    <a:ext uri="{9D8B030D-6E8A-4147-A177-3AD203B41FA5}">
                      <a16:colId xmlns:a16="http://schemas.microsoft.com/office/drawing/2014/main" val="20000"/>
                    </a:ext>
                  </a:extLst>
                </a:gridCol>
                <a:gridCol w="4073905">
                  <a:extLst>
                    <a:ext uri="{9D8B030D-6E8A-4147-A177-3AD203B41FA5}">
                      <a16:colId xmlns:a16="http://schemas.microsoft.com/office/drawing/2014/main" val="20001"/>
                    </a:ext>
                  </a:extLst>
                </a:gridCol>
              </a:tblGrid>
              <a:tr h="0">
                <a:tc>
                  <a:txBody>
                    <a:bodyPr/>
                    <a:lstStyle/>
                    <a:p>
                      <a:pPr algn="l" fontAlgn="t"/>
                      <a:r>
                        <a:rPr lang="en-US" sz="2000" dirty="0">
                          <a:solidFill>
                            <a:srgbClr val="000000"/>
                          </a:solidFill>
                          <a:effectLst/>
                          <a:latin typeface="times new roman" panose="02020603050405020304" pitchFamily="18" charset="0"/>
                        </a:rPr>
                        <a:t>Escape Sequence</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Meaning</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65027">
                <a:tc>
                  <a:txBody>
                    <a:bodyPr/>
                    <a:lstStyle/>
                    <a:p>
                      <a:pPr algn="l" fontAlgn="t"/>
                      <a:r>
                        <a:rPr lang="en-US" sz="2000" dirty="0">
                          <a:solidFill>
                            <a:srgbClr val="000000"/>
                          </a:solidFill>
                          <a:effectLst/>
                          <a:latin typeface="verdana" panose="020B0604030504040204" pitchFamily="34" charset="0"/>
                        </a:rPr>
                        <a:t>\a</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Alarm or Beep</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5027">
                <a:tc>
                  <a:txBody>
                    <a:bodyPr/>
                    <a:lstStyle/>
                    <a:p>
                      <a:pPr algn="l" fontAlgn="t"/>
                      <a:r>
                        <a:rPr lang="en-US" sz="2000" dirty="0">
                          <a:solidFill>
                            <a:srgbClr val="000000"/>
                          </a:solidFill>
                          <a:effectLst/>
                          <a:latin typeface="verdana" panose="020B0604030504040204" pitchFamily="34" charset="0"/>
                        </a:rPr>
                        <a:t>\b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Backspace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65027">
                <a:tc>
                  <a:txBody>
                    <a:bodyPr/>
                    <a:lstStyle/>
                    <a:p>
                      <a:pPr algn="l" fontAlgn="t"/>
                      <a:r>
                        <a:rPr lang="en-US" sz="2000" dirty="0">
                          <a:solidFill>
                            <a:srgbClr val="000000"/>
                          </a:solidFill>
                          <a:effectLst/>
                          <a:latin typeface="verdana" panose="020B0604030504040204" pitchFamily="34" charset="0"/>
                        </a:rPr>
                        <a:t>\f</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Form Feed</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5027">
                <a:tc>
                  <a:txBody>
                    <a:bodyPr/>
                    <a:lstStyle/>
                    <a:p>
                      <a:pPr algn="l" fontAlgn="t"/>
                      <a:r>
                        <a:rPr lang="en-US" sz="2000" dirty="0">
                          <a:solidFill>
                            <a:srgbClr val="000000"/>
                          </a:solidFill>
                          <a:effectLst/>
                          <a:latin typeface="verdana" panose="020B0604030504040204" pitchFamily="34" charset="0"/>
                        </a:rPr>
                        <a:t>\n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New Line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65027">
                <a:tc>
                  <a:txBody>
                    <a:bodyPr/>
                    <a:lstStyle/>
                    <a:p>
                      <a:pPr algn="l" fontAlgn="t"/>
                      <a:r>
                        <a:rPr lang="en-US" sz="2000" dirty="0">
                          <a:solidFill>
                            <a:srgbClr val="000000"/>
                          </a:solidFill>
                          <a:effectLst/>
                          <a:latin typeface="verdana" panose="020B0604030504040204" pitchFamily="34" charset="0"/>
                        </a:rPr>
                        <a:t>\r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Carriage Return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5027">
                <a:tc>
                  <a:txBody>
                    <a:bodyPr/>
                    <a:lstStyle/>
                    <a:p>
                      <a:pPr algn="l" fontAlgn="t"/>
                      <a:r>
                        <a:rPr lang="en-US" sz="2000" dirty="0">
                          <a:solidFill>
                            <a:srgbClr val="000000"/>
                          </a:solidFill>
                          <a:effectLst/>
                          <a:latin typeface="verdana" panose="020B0604030504040204" pitchFamily="34" charset="0"/>
                        </a:rPr>
                        <a:t>\t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Tab (Horizontal)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65027">
                <a:tc>
                  <a:txBody>
                    <a:bodyPr/>
                    <a:lstStyle/>
                    <a:p>
                      <a:pPr algn="l" fontAlgn="t"/>
                      <a:r>
                        <a:rPr lang="en-US" sz="2000">
                          <a:solidFill>
                            <a:srgbClr val="000000"/>
                          </a:solidFill>
                          <a:effectLst/>
                          <a:latin typeface="verdana" panose="020B0604030504040204" pitchFamily="34" charset="0"/>
                        </a:rPr>
                        <a:t>\v</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Vertical Tab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Backslash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Single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Double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Question Mark</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65027">
                <a:tc>
                  <a:txBody>
                    <a:bodyPr/>
                    <a:lstStyle/>
                    <a:p>
                      <a:pPr algn="l" fontAlgn="t"/>
                      <a:r>
                        <a:rPr lang="en-US" sz="2000">
                          <a:solidFill>
                            <a:srgbClr val="000000"/>
                          </a:solidFill>
                          <a:effectLst/>
                          <a:latin typeface="verdana" panose="020B0604030504040204" pitchFamily="34" charset="0"/>
                        </a:rPr>
                        <a:t>\nnn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octal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265027">
                <a:tc>
                  <a:txBody>
                    <a:bodyPr/>
                    <a:lstStyle/>
                    <a:p>
                      <a:pPr algn="l" fontAlgn="t"/>
                      <a:r>
                        <a:rPr lang="en-US" sz="2000">
                          <a:solidFill>
                            <a:srgbClr val="000000"/>
                          </a:solidFill>
                          <a:effectLst/>
                          <a:latin typeface="verdana" panose="020B0604030504040204" pitchFamily="34" charset="0"/>
                        </a:rPr>
                        <a:t>\xhh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hexadecimal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65027">
                <a:tc>
                  <a:txBody>
                    <a:bodyPr/>
                    <a:lstStyle/>
                    <a:p>
                      <a:pPr algn="l" fontAlgn="t"/>
                      <a:r>
                        <a:rPr lang="en-US" sz="2000">
                          <a:solidFill>
                            <a:srgbClr val="000000"/>
                          </a:solidFill>
                          <a:effectLst/>
                          <a:latin typeface="verdana" panose="020B0604030504040204" pitchFamily="34" charset="0"/>
                        </a:rPr>
                        <a:t>\0</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Null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742607097"/>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575" y="439702"/>
            <a:ext cx="7924800" cy="1200329"/>
          </a:xfrm>
          <a:prstGeom prst="rect">
            <a:avLst/>
          </a:prstGeom>
        </p:spPr>
        <p:txBody>
          <a:bodyPr wrap="square">
            <a:spAutoFit/>
          </a:bodyPr>
          <a:lstStyle/>
          <a:p>
            <a:r>
              <a:rPr lang="en-US" b="1" dirty="0"/>
              <a:t>Constants in C</a:t>
            </a:r>
          </a:p>
          <a:p>
            <a:r>
              <a:rPr lang="en-US" dirty="0"/>
              <a:t>A constant is a value or variable that can't be changed in the program, for example: 10, 20, 'a', 3.4, "c programming" etc.</a:t>
            </a:r>
          </a:p>
          <a:p>
            <a:r>
              <a:rPr lang="en-US" dirty="0"/>
              <a:t>There are different types of constants in C programming.</a:t>
            </a:r>
          </a:p>
        </p:txBody>
      </p:sp>
      <p:graphicFrame>
        <p:nvGraphicFramePr>
          <p:cNvPr id="3" name="Table 2"/>
          <p:cNvGraphicFramePr>
            <a:graphicFrameLocks noGrp="1"/>
          </p:cNvGraphicFramePr>
          <p:nvPr>
            <p:extLst>
              <p:ext uri="{D42A27DB-BD31-4B8C-83A1-F6EECF244321}">
                <p14:modId xmlns:p14="http://schemas.microsoft.com/office/powerpoint/2010/main" val="3350406987"/>
              </p:ext>
            </p:extLst>
          </p:nvPr>
        </p:nvGraphicFramePr>
        <p:xfrm>
          <a:off x="2619165" y="2176100"/>
          <a:ext cx="7516092" cy="3063240"/>
        </p:xfrm>
        <a:graphic>
          <a:graphicData uri="http://schemas.openxmlformats.org/drawingml/2006/table">
            <a:tbl>
              <a:tblPr/>
              <a:tblGrid>
                <a:gridCol w="3758046">
                  <a:extLst>
                    <a:ext uri="{9D8B030D-6E8A-4147-A177-3AD203B41FA5}">
                      <a16:colId xmlns:a16="http://schemas.microsoft.com/office/drawing/2014/main" val="20000"/>
                    </a:ext>
                  </a:extLst>
                </a:gridCol>
                <a:gridCol w="3758046">
                  <a:extLst>
                    <a:ext uri="{9D8B030D-6E8A-4147-A177-3AD203B41FA5}">
                      <a16:colId xmlns:a16="http://schemas.microsoft.com/office/drawing/2014/main" val="20001"/>
                    </a:ext>
                  </a:extLst>
                </a:gridCol>
              </a:tblGrid>
              <a:tr h="0">
                <a:tc>
                  <a:txBody>
                    <a:bodyPr/>
                    <a:lstStyle/>
                    <a:p>
                      <a:pPr algn="l" fontAlgn="t"/>
                      <a:r>
                        <a:rPr lang="en-US" dirty="0">
                          <a:solidFill>
                            <a:srgbClr val="000000"/>
                          </a:solidFill>
                          <a:effectLst/>
                          <a:latin typeface="times new roman"/>
                        </a:rPr>
                        <a:t>Constant</a:t>
                      </a:r>
                    </a:p>
                  </a:txBody>
                  <a:tcPr marL="114300" marR="114300" marT="114300" marB="114300">
                    <a:lnL w="9525" cap="flat" cmpd="sng" algn="ctr">
                      <a:solidFill>
                        <a:srgbClr val="50FD73"/>
                      </a:solidFill>
                      <a:prstDash val="solid"/>
                      <a:round/>
                      <a:headEnd type="none" w="med" len="med"/>
                      <a:tailEnd type="none" w="med" len="med"/>
                    </a:lnL>
                    <a:lnR w="9525" cap="flat" cmpd="sng" algn="ctr">
                      <a:solidFill>
                        <a:srgbClr val="50FD73"/>
                      </a:solidFill>
                      <a:prstDash val="solid"/>
                      <a:round/>
                      <a:headEnd type="none" w="med" len="med"/>
                      <a:tailEnd type="none" w="med" len="med"/>
                    </a:lnR>
                    <a:lnT w="9525" cap="flat" cmpd="sng" algn="ctr">
                      <a:solidFill>
                        <a:srgbClr val="50FD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Example</a:t>
                      </a:r>
                    </a:p>
                  </a:txBody>
                  <a:tcPr marL="114300" marR="114300" marT="114300" marB="114300">
                    <a:lnL w="9525" cap="flat" cmpd="sng" algn="ctr">
                      <a:solidFill>
                        <a:srgbClr val="50FD73"/>
                      </a:solidFill>
                      <a:prstDash val="solid"/>
                      <a:round/>
                      <a:headEnd type="none" w="med" len="med"/>
                      <a:tailEnd type="none" w="med" len="med"/>
                    </a:lnL>
                    <a:lnR w="9525" cap="flat" cmpd="sng" algn="ctr">
                      <a:solidFill>
                        <a:srgbClr val="50FD73"/>
                      </a:solidFill>
                      <a:prstDash val="solid"/>
                      <a:round/>
                      <a:headEnd type="none" w="med" len="med"/>
                      <a:tailEnd type="none" w="med" len="med"/>
                    </a:lnR>
                    <a:lnT w="9525" cap="flat" cmpd="sng" algn="ctr">
                      <a:solidFill>
                        <a:srgbClr val="50FD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a:rPr>
                        <a:t>Decimal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10, 20, 450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a:rPr>
                        <a:t>Real or Floating-point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10.3, 20.2, 450.6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a:rPr>
                        <a:t>Octal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021, 033, 046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US">
                          <a:solidFill>
                            <a:srgbClr val="000000"/>
                          </a:solidFill>
                          <a:effectLst/>
                          <a:latin typeface="verdana"/>
                        </a:rPr>
                        <a:t>Hexadecimal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0x2a, 0x7b, 0xaa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US">
                          <a:solidFill>
                            <a:srgbClr val="000000"/>
                          </a:solidFill>
                          <a:effectLst/>
                          <a:latin typeface="verdana"/>
                        </a:rPr>
                        <a:t>Character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'a', 'b', 'x'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US">
                          <a:solidFill>
                            <a:srgbClr val="000000"/>
                          </a:solidFill>
                          <a:effectLst/>
                          <a:latin typeface="verdana"/>
                        </a:rPr>
                        <a:t>String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fr-FR" dirty="0">
                          <a:solidFill>
                            <a:srgbClr val="000000"/>
                          </a:solidFill>
                          <a:effectLst/>
                          <a:latin typeface="verdana"/>
                        </a:rPr>
                        <a:t>"c", "c program", "c </a:t>
                      </a:r>
                      <a:r>
                        <a:rPr lang="fr-FR" dirty="0" err="1">
                          <a:solidFill>
                            <a:srgbClr val="000000"/>
                          </a:solidFill>
                          <a:effectLst/>
                          <a:latin typeface="verdana"/>
                        </a:rPr>
                        <a:t>lang</a:t>
                      </a:r>
                      <a:r>
                        <a:rPr lang="fr-FR" dirty="0">
                          <a:solidFill>
                            <a:srgbClr val="000000"/>
                          </a:solidFill>
                          <a:effectLst/>
                          <a:latin typeface="verdana"/>
                        </a:rPr>
                        <a:t>"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8961133"/>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8568744" cy="1938992"/>
          </a:xfrm>
          <a:prstGeom prst="rect">
            <a:avLst/>
          </a:prstGeom>
        </p:spPr>
        <p:txBody>
          <a:bodyPr wrap="square">
            <a:spAutoFit/>
          </a:bodyPr>
          <a:lstStyle/>
          <a:p>
            <a:r>
              <a:rPr lang="en-US" sz="2400" b="1" dirty="0"/>
              <a:t>2 ways to define constant in C</a:t>
            </a:r>
          </a:p>
          <a:p>
            <a:r>
              <a:rPr lang="en-US" sz="2400" dirty="0"/>
              <a:t>There are two ways to define constant in C programming.</a:t>
            </a:r>
          </a:p>
          <a:p>
            <a:pPr marL="342900" indent="-342900">
              <a:buFont typeface="+mj-lt"/>
              <a:buAutoNum type="arabicPeriod"/>
            </a:pPr>
            <a:r>
              <a:rPr lang="en-US" sz="2400" b="1" dirty="0" err="1"/>
              <a:t>const</a:t>
            </a:r>
            <a:r>
              <a:rPr lang="en-US" sz="2400" b="1" dirty="0"/>
              <a:t> keyword</a:t>
            </a:r>
          </a:p>
          <a:p>
            <a:pPr marL="342900" indent="-342900">
              <a:buFont typeface="+mj-lt"/>
              <a:buAutoNum type="arabicPeriod"/>
            </a:pPr>
            <a:r>
              <a:rPr lang="en-US" sz="2400" b="1" dirty="0"/>
              <a:t>#define preprocessor</a:t>
            </a:r>
          </a:p>
        </p:txBody>
      </p:sp>
    </p:spTree>
    <p:extLst>
      <p:ext uri="{BB962C8B-B14F-4D97-AF65-F5344CB8AC3E}">
        <p14:creationId xmlns:p14="http://schemas.microsoft.com/office/powerpoint/2010/main" val="53302306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136339"/>
            <a:ext cx="8800563" cy="2585323"/>
          </a:xfrm>
          <a:prstGeom prst="rect">
            <a:avLst/>
          </a:prstGeom>
        </p:spPr>
        <p:txBody>
          <a:bodyPr wrap="square">
            <a:spAutoFit/>
          </a:bodyPr>
          <a:lstStyle/>
          <a:p>
            <a:r>
              <a:rPr lang="en-US" b="1" dirty="0"/>
              <a:t>3) C as a procedural language</a:t>
            </a:r>
          </a:p>
          <a:p>
            <a:endParaRPr lang="en-US" dirty="0"/>
          </a:p>
          <a:p>
            <a:r>
              <a:rPr lang="en-US" dirty="0"/>
              <a:t>A procedure is known as a function, method, routine, subroutine, etc. A procedural language </a:t>
            </a:r>
            <a:r>
              <a:rPr lang="en-US" b="1" dirty="0"/>
              <a:t>specifies a series of steps for the program to solve the problem</a:t>
            </a:r>
            <a:r>
              <a:rPr lang="en-US" dirty="0"/>
              <a:t>.</a:t>
            </a:r>
          </a:p>
          <a:p>
            <a:r>
              <a:rPr lang="en-US" dirty="0"/>
              <a:t>A procedural language breaks the program into functions, data structures, etc.</a:t>
            </a:r>
          </a:p>
          <a:p>
            <a:r>
              <a:rPr lang="en-US" dirty="0"/>
              <a:t>C is a procedural language. In C, variables and function prototypes must be declared before being used.</a:t>
            </a:r>
          </a:p>
        </p:txBody>
      </p:sp>
    </p:spTree>
    <p:extLst>
      <p:ext uri="{BB962C8B-B14F-4D97-AF65-F5344CB8AC3E}">
        <p14:creationId xmlns:p14="http://schemas.microsoft.com/office/powerpoint/2010/main" val="832894677"/>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33135"/>
            <a:ext cx="7538434" cy="1938992"/>
          </a:xfrm>
          <a:prstGeom prst="rect">
            <a:avLst/>
          </a:prstGeom>
        </p:spPr>
        <p:txBody>
          <a:bodyPr wrap="square">
            <a:spAutoFit/>
          </a:bodyPr>
          <a:lstStyle/>
          <a:p>
            <a:r>
              <a:rPr lang="en-US" sz="2400" b="1" dirty="0"/>
              <a:t>1) C </a:t>
            </a:r>
            <a:r>
              <a:rPr lang="en-US" sz="2400" b="1" dirty="0" err="1"/>
              <a:t>const</a:t>
            </a:r>
            <a:r>
              <a:rPr lang="en-US" sz="2400" b="1" dirty="0"/>
              <a:t> keyword</a:t>
            </a:r>
          </a:p>
          <a:p>
            <a:r>
              <a:rPr lang="en-US" sz="2400" dirty="0"/>
              <a:t>The </a:t>
            </a:r>
            <a:r>
              <a:rPr lang="en-US" sz="2400" dirty="0" err="1"/>
              <a:t>const</a:t>
            </a:r>
            <a:r>
              <a:rPr lang="en-US" sz="2400" dirty="0"/>
              <a:t> keyword is used to define constant in C programming.</a:t>
            </a:r>
          </a:p>
          <a:p>
            <a:r>
              <a:rPr lang="en-US" sz="2400" b="1" dirty="0" err="1"/>
              <a:t>const</a:t>
            </a:r>
            <a:r>
              <a:rPr lang="en-US" sz="2400" dirty="0"/>
              <a:t> </a:t>
            </a:r>
            <a:r>
              <a:rPr lang="en-US" sz="2400" b="1" dirty="0"/>
              <a:t>float</a:t>
            </a:r>
            <a:r>
              <a:rPr lang="en-US" sz="2400" dirty="0"/>
              <a:t> PI=3.14;  </a:t>
            </a:r>
          </a:p>
          <a:p>
            <a:r>
              <a:rPr lang="en-US" sz="2400" dirty="0"/>
              <a:t>Now, the value of PI variable can't be changed.</a:t>
            </a:r>
          </a:p>
        </p:txBody>
      </p:sp>
    </p:spTree>
    <p:extLst>
      <p:ext uri="{BB962C8B-B14F-4D97-AF65-F5344CB8AC3E}">
        <p14:creationId xmlns:p14="http://schemas.microsoft.com/office/powerpoint/2010/main" val="2887443719"/>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754326"/>
          </a:xfrm>
          <a:prstGeom prst="rect">
            <a:avLst/>
          </a:prstGeom>
        </p:spPr>
        <p:txBody>
          <a:bodyPr>
            <a:spAutoFit/>
          </a:bodyPr>
          <a:lstStyle/>
          <a:p>
            <a:r>
              <a:rPr lang="en-US" dirty="0"/>
              <a:t>#include&lt;</a:t>
            </a:r>
            <a:r>
              <a:rPr lang="en-US" dirty="0" err="1"/>
              <a:t>stdio.h</a:t>
            </a:r>
            <a:r>
              <a:rPr lang="en-US" dirty="0"/>
              <a:t>&gt;    </a:t>
            </a:r>
          </a:p>
          <a:p>
            <a:r>
              <a:rPr lang="en-US" b="1" dirty="0" err="1"/>
              <a:t>int</a:t>
            </a:r>
            <a:r>
              <a:rPr lang="en-US" dirty="0"/>
              <a:t> main(){    </a:t>
            </a:r>
          </a:p>
          <a:p>
            <a:r>
              <a:rPr lang="en-US" dirty="0"/>
              <a:t>    </a:t>
            </a:r>
            <a:r>
              <a:rPr lang="en-US" b="1" dirty="0" err="1"/>
              <a:t>const</a:t>
            </a:r>
            <a:r>
              <a:rPr lang="en-US" dirty="0"/>
              <a:t> </a:t>
            </a:r>
            <a:r>
              <a:rPr lang="en-US" b="1" dirty="0"/>
              <a:t>float</a:t>
            </a:r>
            <a:r>
              <a:rPr lang="en-US" dirty="0"/>
              <a:t> PI=3.14;    </a:t>
            </a:r>
          </a:p>
          <a:p>
            <a:r>
              <a:rPr lang="en-US" dirty="0"/>
              <a:t>    </a:t>
            </a:r>
            <a:r>
              <a:rPr lang="en-US" dirty="0" err="1"/>
              <a:t>printf</a:t>
            </a:r>
            <a:r>
              <a:rPr lang="en-US" dirty="0"/>
              <a:t>("The value of PI is: %</a:t>
            </a:r>
            <a:r>
              <a:rPr lang="en-US" dirty="0" err="1"/>
              <a:t>f",PI</a:t>
            </a:r>
            <a:r>
              <a:rPr lang="en-US" dirty="0"/>
              <a:t>);    </a:t>
            </a:r>
          </a:p>
          <a:p>
            <a:r>
              <a:rPr lang="en-US" dirty="0"/>
              <a:t>    </a:t>
            </a:r>
            <a:r>
              <a:rPr lang="en-US" b="1" dirty="0"/>
              <a:t>return</a:t>
            </a:r>
            <a:r>
              <a:rPr lang="en-US" dirty="0"/>
              <a:t> 0;  </a:t>
            </a:r>
          </a:p>
          <a:p>
            <a:r>
              <a:rPr lang="en-US" dirty="0"/>
              <a:t>}</a:t>
            </a:r>
          </a:p>
        </p:txBody>
      </p:sp>
    </p:spTree>
    <p:extLst>
      <p:ext uri="{BB962C8B-B14F-4D97-AF65-F5344CB8AC3E}">
        <p14:creationId xmlns:p14="http://schemas.microsoft.com/office/powerpoint/2010/main" val="3628379939"/>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2677656"/>
          </a:xfrm>
          <a:prstGeom prst="rect">
            <a:avLst/>
          </a:prstGeom>
        </p:spPr>
        <p:txBody>
          <a:bodyPr>
            <a:spAutoFit/>
          </a:bodyPr>
          <a:lstStyle/>
          <a:p>
            <a:r>
              <a:rPr lang="en-US" sz="2400" b="1" dirty="0"/>
              <a:t>C #define</a:t>
            </a:r>
          </a:p>
          <a:p>
            <a:r>
              <a:rPr lang="en-US" sz="2400" dirty="0"/>
              <a:t>The #define preprocessor directive is used to define constant or micro substitution. It can use any basic data type.</a:t>
            </a:r>
          </a:p>
          <a:p>
            <a:r>
              <a:rPr lang="en-US" sz="2400" dirty="0"/>
              <a:t>Syntax:</a:t>
            </a:r>
            <a:endParaRPr lang="en-US" sz="2400" b="1" dirty="0"/>
          </a:p>
          <a:p>
            <a:r>
              <a:rPr lang="en-US" sz="2400" b="1" dirty="0"/>
              <a:t>#define token value  </a:t>
            </a:r>
          </a:p>
        </p:txBody>
      </p:sp>
    </p:spTree>
    <p:extLst>
      <p:ext uri="{BB962C8B-B14F-4D97-AF65-F5344CB8AC3E}">
        <p14:creationId xmlns:p14="http://schemas.microsoft.com/office/powerpoint/2010/main" val="1393037156"/>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308324"/>
          </a:xfrm>
          <a:prstGeom prst="rect">
            <a:avLst/>
          </a:prstGeom>
        </p:spPr>
        <p:txBody>
          <a:bodyPr>
            <a:spAutoFit/>
          </a:bodyPr>
          <a:lstStyle/>
          <a:p>
            <a:r>
              <a:rPr lang="en-US" dirty="0"/>
              <a:t>Let's see an example of #define to define a constant.</a:t>
            </a:r>
          </a:p>
          <a:p>
            <a:endParaRPr lang="en-US" dirty="0"/>
          </a:p>
          <a:p>
            <a:r>
              <a:rPr lang="en-US" dirty="0"/>
              <a:t>#include &lt;</a:t>
            </a:r>
            <a:r>
              <a:rPr lang="en-US" dirty="0" err="1"/>
              <a:t>stdio.h</a:t>
            </a:r>
            <a:r>
              <a:rPr lang="en-US" dirty="0"/>
              <a:t>&gt;  </a:t>
            </a:r>
          </a:p>
          <a:p>
            <a:r>
              <a:rPr lang="en-US" dirty="0"/>
              <a:t>#define PI 3.14  </a:t>
            </a:r>
          </a:p>
          <a:p>
            <a:r>
              <a:rPr lang="en-US" dirty="0"/>
              <a:t>main() {  </a:t>
            </a:r>
          </a:p>
          <a:p>
            <a:r>
              <a:rPr lang="en-US" dirty="0"/>
              <a:t>   </a:t>
            </a:r>
            <a:r>
              <a:rPr lang="en-US" dirty="0" err="1"/>
              <a:t>printf</a:t>
            </a:r>
            <a:r>
              <a:rPr lang="en-US" dirty="0"/>
              <a:t>("%</a:t>
            </a:r>
            <a:r>
              <a:rPr lang="en-US" dirty="0" err="1"/>
              <a:t>f",PI</a:t>
            </a:r>
            <a:r>
              <a:rPr lang="en-US" dirty="0"/>
              <a:t>);  </a:t>
            </a:r>
          </a:p>
          <a:p>
            <a:r>
              <a:rPr lang="en-US" dirty="0"/>
              <a:t>}  </a:t>
            </a:r>
          </a:p>
        </p:txBody>
      </p:sp>
    </p:spTree>
    <p:extLst>
      <p:ext uri="{BB962C8B-B14F-4D97-AF65-F5344CB8AC3E}">
        <p14:creationId xmlns:p14="http://schemas.microsoft.com/office/powerpoint/2010/main" val="1443582545"/>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2585" y="476518"/>
            <a:ext cx="10406129" cy="5262979"/>
          </a:xfrm>
          <a:prstGeom prst="rect">
            <a:avLst/>
          </a:prstGeom>
        </p:spPr>
        <p:txBody>
          <a:bodyPr wrap="square">
            <a:spAutoFit/>
          </a:bodyPr>
          <a:lstStyle/>
          <a:p>
            <a:r>
              <a:rPr lang="en-US" sz="2800" b="1" dirty="0">
                <a:solidFill>
                  <a:schemeClr val="accent6"/>
                </a:solidFill>
                <a:latin typeface="erdana"/>
              </a:rPr>
              <a:t>C if else Statement</a:t>
            </a:r>
          </a:p>
          <a:p>
            <a:r>
              <a:rPr lang="en-US" sz="2800" dirty="0">
                <a:solidFill>
                  <a:srgbClr val="000000"/>
                </a:solidFill>
                <a:latin typeface="verdana" panose="020B0604030504040204" pitchFamily="34" charset="0"/>
              </a:rPr>
              <a:t>The if-else statement in C is used to perform the operations based on some specific condition. The operations specified in if block are executed if and only if the given condition is true.</a:t>
            </a:r>
          </a:p>
          <a:p>
            <a:r>
              <a:rPr lang="en-US" sz="2800" dirty="0">
                <a:solidFill>
                  <a:srgbClr val="000000"/>
                </a:solidFill>
                <a:latin typeface="verdana" panose="020B0604030504040204" pitchFamily="34" charset="0"/>
              </a:rPr>
              <a:t>There are the following variants of if statement in C language.</a:t>
            </a:r>
          </a:p>
          <a:p>
            <a:pPr marL="457200" indent="-457200">
              <a:buFont typeface="Arial" panose="020B0604020202020204" pitchFamily="34" charset="0"/>
              <a:buChar char="•"/>
            </a:pPr>
            <a:endParaRPr lang="en-US" sz="2800" dirty="0">
              <a:solidFill>
                <a:srgbClr val="000000"/>
              </a:solidFill>
              <a:latin typeface="verdana" panose="020B0604030504040204" pitchFamily="34" charset="0"/>
            </a:endParaRPr>
          </a:p>
          <a:p>
            <a:pPr>
              <a:buFont typeface="Arial" panose="020B0604020202020204" pitchFamily="34" charset="0"/>
              <a:buChar char="•"/>
            </a:pPr>
            <a:r>
              <a:rPr lang="en-US" sz="2800" dirty="0">
                <a:solidFill>
                  <a:srgbClr val="000000"/>
                </a:solidFill>
                <a:latin typeface="verdana" panose="020B0604030504040204" pitchFamily="34" charset="0"/>
              </a:rPr>
              <a:t>If statement</a:t>
            </a:r>
          </a:p>
          <a:p>
            <a:pPr>
              <a:buFont typeface="Arial" panose="020B0604020202020204" pitchFamily="34" charset="0"/>
              <a:buChar char="•"/>
            </a:pPr>
            <a:r>
              <a:rPr lang="en-US" sz="2800" dirty="0">
                <a:solidFill>
                  <a:srgbClr val="000000"/>
                </a:solidFill>
                <a:latin typeface="verdana" panose="020B0604030504040204" pitchFamily="34" charset="0"/>
              </a:rPr>
              <a:t>If-else statement</a:t>
            </a:r>
          </a:p>
          <a:p>
            <a:pPr>
              <a:buFont typeface="Arial" panose="020B0604020202020204" pitchFamily="34" charset="0"/>
              <a:buChar char="•"/>
            </a:pPr>
            <a:r>
              <a:rPr lang="en-US" sz="2800" dirty="0">
                <a:solidFill>
                  <a:srgbClr val="000000"/>
                </a:solidFill>
                <a:latin typeface="verdana" panose="020B0604030504040204" pitchFamily="34" charset="0"/>
              </a:rPr>
              <a:t>If else-if ladder</a:t>
            </a:r>
          </a:p>
          <a:p>
            <a:pPr>
              <a:buFont typeface="Arial" panose="020B0604020202020204" pitchFamily="34" charset="0"/>
              <a:buChar char="•"/>
            </a:pPr>
            <a:r>
              <a:rPr lang="en-US" sz="2800" dirty="0">
                <a:solidFill>
                  <a:srgbClr val="000000"/>
                </a:solidFill>
                <a:latin typeface="verdana" panose="020B0604030504040204" pitchFamily="34" charset="0"/>
              </a:rPr>
              <a:t>Nested if</a:t>
            </a:r>
            <a:endParaRPr lang="en-US" sz="28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74711730"/>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0011" y="516768"/>
            <a:ext cx="10174310" cy="5262979"/>
          </a:xfrm>
          <a:prstGeom prst="rect">
            <a:avLst/>
          </a:prstGeom>
        </p:spPr>
        <p:txBody>
          <a:bodyPr wrap="square">
            <a:spAutoFit/>
          </a:bodyPr>
          <a:lstStyle/>
          <a:p>
            <a:r>
              <a:rPr lang="en-US" sz="2800" dirty="0">
                <a:solidFill>
                  <a:srgbClr val="610B38"/>
                </a:solidFill>
                <a:latin typeface="erdana"/>
              </a:rPr>
              <a:t>If Statement</a:t>
            </a:r>
          </a:p>
          <a:p>
            <a:r>
              <a:rPr lang="en-US" sz="2800" dirty="0">
                <a:solidFill>
                  <a:srgbClr val="000000"/>
                </a:solidFill>
                <a:latin typeface="verdana" panose="020B0604030504040204" pitchFamily="34" charset="0"/>
              </a:rPr>
              <a:t>The if statement is used to check some given condition and perform some operations depending upon the correctness of that condition. It is mostly used in the scenario where we need to perform the different operations for the different conditions. The syntax of the if statement is given below.</a:t>
            </a:r>
          </a:p>
          <a:p>
            <a:endParaRPr lang="en-US" sz="2800" dirty="0">
              <a:solidFill>
                <a:srgbClr val="000000"/>
              </a:solidFill>
              <a:latin typeface="verdana" panose="020B0604030504040204" pitchFamily="34" charset="0"/>
            </a:endParaRPr>
          </a:p>
          <a:p>
            <a:endParaRPr lang="en-US" sz="2800" dirty="0">
              <a:solidFill>
                <a:srgbClr val="000000"/>
              </a:solidFill>
              <a:latin typeface="verdana" panose="020B0604030504040204" pitchFamily="34" charset="0"/>
            </a:endParaRPr>
          </a:p>
          <a:p>
            <a:pPr>
              <a:buFont typeface="+mj-lt"/>
              <a:buAutoNum type="arabicPeriod"/>
            </a:pPr>
            <a:r>
              <a:rPr lang="en-US" sz="2800" b="1" dirty="0">
                <a:solidFill>
                  <a:srgbClr val="006699"/>
                </a:solidFill>
                <a:latin typeface="verdana" panose="020B0604030504040204" pitchFamily="34" charset="0"/>
              </a:rPr>
              <a:t>if</a:t>
            </a:r>
            <a:r>
              <a:rPr lang="en-US" sz="2800" dirty="0">
                <a:solidFill>
                  <a:srgbClr val="000000"/>
                </a:solidFill>
                <a:latin typeface="verdana" panose="020B0604030504040204" pitchFamily="34" charset="0"/>
              </a:rPr>
              <a:t>(expression){  </a:t>
            </a:r>
          </a:p>
          <a:p>
            <a:pPr>
              <a:buFont typeface="+mj-lt"/>
              <a:buAutoNum type="arabicPeriod"/>
            </a:pPr>
            <a:r>
              <a:rPr lang="en-US" sz="2800" dirty="0">
                <a:solidFill>
                  <a:srgbClr val="008200"/>
                </a:solidFill>
                <a:latin typeface="verdana" panose="020B0604030504040204" pitchFamily="34" charset="0"/>
              </a:rPr>
              <a:t>//code to be executed</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59541582"/>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f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478" y="543899"/>
            <a:ext cx="5124763" cy="611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23254"/>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6835" y="669702"/>
            <a:ext cx="8834906" cy="5509200"/>
          </a:xfrm>
          <a:prstGeom prst="rect">
            <a:avLst/>
          </a:prstGeom>
        </p:spPr>
        <p:txBody>
          <a:bodyPr wrap="square">
            <a:spAutoFit/>
          </a:bodyPr>
          <a:lstStyle/>
          <a:p>
            <a:pPr>
              <a:buFont typeface="+mj-lt"/>
              <a:buAutoNum type="arabicPeriod"/>
            </a:pPr>
            <a:r>
              <a:rPr lang="en-US" sz="3200" dirty="0">
                <a:solidFill>
                  <a:srgbClr val="0000FF"/>
                </a:solidFill>
                <a:latin typeface="verdana" panose="020B0604030504040204" pitchFamily="34" charset="0"/>
              </a:rPr>
              <a:t>#include&lt;</a:t>
            </a:r>
            <a:r>
              <a:rPr lang="en-US" sz="3200" dirty="0" err="1">
                <a:solidFill>
                  <a:srgbClr val="0000FF"/>
                </a:solidFill>
                <a:latin typeface="verdana" panose="020B0604030504040204" pitchFamily="34" charset="0"/>
              </a:rPr>
              <a:t>stdio.h</a:t>
            </a:r>
            <a:r>
              <a:rPr lang="en-US" sz="3200" dirty="0">
                <a:solidFill>
                  <a:srgbClr val="0000FF"/>
                </a:solidFill>
                <a:latin typeface="verdana" panose="020B0604030504040204" pitchFamily="34" charset="0"/>
              </a:rPr>
              <a:t>&gt;  </a:t>
            </a: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2E8B57"/>
                </a:solidFill>
                <a:latin typeface="verdana" panose="020B0604030504040204" pitchFamily="34" charset="0"/>
              </a:rPr>
              <a:t>int</a:t>
            </a:r>
            <a:r>
              <a:rPr lang="en-US" sz="3200" dirty="0">
                <a:solidFill>
                  <a:srgbClr val="000000"/>
                </a:solidFill>
                <a:latin typeface="verdana" panose="020B0604030504040204" pitchFamily="34" charset="0"/>
              </a:rPr>
              <a:t> main(){    </a:t>
            </a:r>
          </a:p>
          <a:p>
            <a:pPr>
              <a:buFont typeface="+mj-lt"/>
              <a:buAutoNum type="arabicPeriod"/>
            </a:pPr>
            <a:r>
              <a:rPr lang="en-US" sz="3200" b="1" dirty="0">
                <a:solidFill>
                  <a:srgbClr val="2E8B57"/>
                </a:solidFill>
                <a:latin typeface="verdana" panose="020B0604030504040204" pitchFamily="34" charset="0"/>
              </a:rPr>
              <a:t>int</a:t>
            </a:r>
            <a:r>
              <a:rPr lang="en-US" sz="3200" dirty="0">
                <a:solidFill>
                  <a:srgbClr val="000000"/>
                </a:solidFill>
                <a:latin typeface="verdana" panose="020B0604030504040204" pitchFamily="34" charset="0"/>
              </a:rPr>
              <a:t> number=0;    </a:t>
            </a:r>
          </a:p>
          <a:p>
            <a:pPr>
              <a:buFont typeface="+mj-lt"/>
              <a:buAutoNum type="arabicPeriod"/>
            </a:pPr>
            <a:r>
              <a:rPr lang="en-US" sz="3200" dirty="0" err="1">
                <a:solidFill>
                  <a:srgbClr val="000000"/>
                </a:solidFill>
                <a:latin typeface="verdana" panose="020B0604030504040204" pitchFamily="34" charset="0"/>
              </a:rPr>
              <a:t>printf</a:t>
            </a:r>
            <a:r>
              <a:rPr lang="en-US" sz="3200" dirty="0">
                <a:solidFill>
                  <a:srgbClr val="000000"/>
                </a:solidFill>
                <a:latin typeface="verdana" panose="020B0604030504040204" pitchFamily="34" charset="0"/>
              </a:rPr>
              <a:t>(</a:t>
            </a:r>
            <a:r>
              <a:rPr lang="en-US" sz="3200" dirty="0">
                <a:solidFill>
                  <a:srgbClr val="0000FF"/>
                </a:solidFill>
                <a:latin typeface="verdana" panose="020B0604030504040204" pitchFamily="34" charset="0"/>
              </a:rPr>
              <a:t>"Enter a number:"</a:t>
            </a:r>
            <a:r>
              <a:rPr lang="en-US" sz="3200" dirty="0">
                <a:solidFill>
                  <a:srgbClr val="000000"/>
                </a:solidFill>
                <a:latin typeface="verdana" panose="020B0604030504040204" pitchFamily="34" charset="0"/>
              </a:rPr>
              <a:t>);    </a:t>
            </a:r>
          </a:p>
          <a:p>
            <a:pPr>
              <a:buFont typeface="+mj-lt"/>
              <a:buAutoNum type="arabicPeriod"/>
            </a:pPr>
            <a:r>
              <a:rPr lang="en-US" sz="3200" dirty="0" err="1">
                <a:solidFill>
                  <a:srgbClr val="000000"/>
                </a:solidFill>
                <a:latin typeface="verdana" panose="020B0604030504040204" pitchFamily="34" charset="0"/>
              </a:rPr>
              <a:t>scanf</a:t>
            </a:r>
            <a:r>
              <a:rPr lang="en-US" sz="3200" dirty="0">
                <a:solidFill>
                  <a:srgbClr val="000000"/>
                </a:solidFill>
                <a:latin typeface="verdana" panose="020B0604030504040204" pitchFamily="34" charset="0"/>
              </a:rPr>
              <a:t>(</a:t>
            </a:r>
            <a:r>
              <a:rPr lang="en-US" sz="3200" dirty="0">
                <a:solidFill>
                  <a:srgbClr val="0000FF"/>
                </a:solidFill>
                <a:latin typeface="verdana" panose="020B0604030504040204" pitchFamily="34" charset="0"/>
              </a:rPr>
              <a:t>"%</a:t>
            </a:r>
            <a:r>
              <a:rPr lang="en-US" sz="3200" dirty="0" err="1">
                <a:solidFill>
                  <a:srgbClr val="0000FF"/>
                </a:solidFill>
                <a:latin typeface="verdana" panose="020B0604030504040204" pitchFamily="34" charset="0"/>
              </a:rPr>
              <a:t>d"</a:t>
            </a:r>
            <a:r>
              <a:rPr lang="en-US" sz="3200" dirty="0" err="1">
                <a:solidFill>
                  <a:srgbClr val="000000"/>
                </a:solidFill>
                <a:latin typeface="verdana" panose="020B0604030504040204" pitchFamily="34" charset="0"/>
              </a:rPr>
              <a:t>,&amp;number</a:t>
            </a: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006699"/>
                </a:solidFill>
                <a:latin typeface="verdana" panose="020B0604030504040204" pitchFamily="34" charset="0"/>
              </a:rPr>
              <a:t>if</a:t>
            </a:r>
            <a:r>
              <a:rPr lang="en-US" sz="3200" dirty="0">
                <a:solidFill>
                  <a:srgbClr val="000000"/>
                </a:solidFill>
                <a:latin typeface="verdana" panose="020B0604030504040204" pitchFamily="34" charset="0"/>
              </a:rPr>
              <a:t>(number%2==0){    </a:t>
            </a:r>
          </a:p>
          <a:p>
            <a:pPr>
              <a:buFont typeface="+mj-lt"/>
              <a:buAutoNum type="arabicPeriod"/>
            </a:pPr>
            <a:r>
              <a:rPr lang="en-US" sz="3200" dirty="0" err="1">
                <a:solidFill>
                  <a:srgbClr val="000000"/>
                </a:solidFill>
                <a:latin typeface="verdana" panose="020B0604030504040204" pitchFamily="34" charset="0"/>
              </a:rPr>
              <a:t>printf</a:t>
            </a:r>
            <a:r>
              <a:rPr lang="en-US" sz="3200" dirty="0">
                <a:solidFill>
                  <a:srgbClr val="000000"/>
                </a:solidFill>
                <a:latin typeface="verdana" panose="020B0604030504040204" pitchFamily="34" charset="0"/>
              </a:rPr>
              <a:t>(</a:t>
            </a:r>
            <a:r>
              <a:rPr lang="en-US" sz="3200" dirty="0">
                <a:solidFill>
                  <a:srgbClr val="0000FF"/>
                </a:solidFill>
                <a:latin typeface="verdana" panose="020B0604030504040204" pitchFamily="34" charset="0"/>
              </a:rPr>
              <a:t>"%d is even </a:t>
            </a:r>
            <a:r>
              <a:rPr lang="en-US" sz="3200" dirty="0" err="1">
                <a:solidFill>
                  <a:srgbClr val="0000FF"/>
                </a:solidFill>
                <a:latin typeface="verdana" panose="020B0604030504040204" pitchFamily="34" charset="0"/>
              </a:rPr>
              <a:t>number"</a:t>
            </a:r>
            <a:r>
              <a:rPr lang="en-US" sz="3200" dirty="0" err="1">
                <a:solidFill>
                  <a:srgbClr val="000000"/>
                </a:solidFill>
                <a:latin typeface="verdana" panose="020B0604030504040204" pitchFamily="34" charset="0"/>
              </a:rPr>
              <a:t>,number</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006699"/>
                </a:solidFill>
                <a:latin typeface="verdana" panose="020B0604030504040204" pitchFamily="34" charset="0"/>
              </a:rPr>
              <a:t>return</a:t>
            </a:r>
            <a:r>
              <a:rPr lang="en-US" sz="3200" dirty="0">
                <a:solidFill>
                  <a:srgbClr val="000000"/>
                </a:solidFill>
                <a:latin typeface="verdana" panose="020B0604030504040204" pitchFamily="34" charset="0"/>
              </a:rPr>
              <a:t> 0;  </a:t>
            </a:r>
          </a:p>
          <a:p>
            <a:pPr>
              <a:buFont typeface="+mj-lt"/>
              <a:buAutoNum type="arabicPeriod"/>
            </a:pPr>
            <a:r>
              <a:rPr lang="en-US" sz="3200" dirty="0">
                <a:solidFill>
                  <a:srgbClr val="000000"/>
                </a:solidFill>
                <a:latin typeface="verdana" panose="020B0604030504040204" pitchFamily="34" charset="0"/>
              </a:rPr>
              <a:t>}</a:t>
            </a:r>
            <a:endParaRPr lang="en-US" sz="3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05953663"/>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55" y="990119"/>
            <a:ext cx="9650569" cy="4401205"/>
          </a:xfrm>
          <a:prstGeom prst="rect">
            <a:avLst/>
          </a:prstGeom>
        </p:spPr>
        <p:txBody>
          <a:bodyPr wrap="square">
            <a:spAutoFit/>
          </a:bodyPr>
          <a:lstStyle/>
          <a:p>
            <a:r>
              <a:rPr lang="en-US" sz="2800" dirty="0">
                <a:solidFill>
                  <a:srgbClr val="610B38"/>
                </a:solidFill>
                <a:latin typeface="erdana"/>
              </a:rPr>
              <a:t>If-else Statement</a:t>
            </a:r>
          </a:p>
          <a:p>
            <a:endParaRPr lang="en-US" sz="2800" dirty="0">
              <a:solidFill>
                <a:srgbClr val="610B38"/>
              </a:solidFill>
              <a:latin typeface="erdana"/>
            </a:endParaRPr>
          </a:p>
          <a:p>
            <a:r>
              <a:rPr lang="en-US" sz="2800" dirty="0">
                <a:solidFill>
                  <a:srgbClr val="000000"/>
                </a:solidFill>
                <a:latin typeface="verdana" panose="020B0604030504040204" pitchFamily="34" charset="0"/>
              </a:rPr>
              <a:t>The if-else statement is used to perform two operations for a single condition. The if-else statement is an extension to the if statement using which, we can perform two different operations, i.e., one is for the correctness of that condition, and the other is for the incorrectness of the condition. Here, we must notice that if and else block cannot be executed </a:t>
            </a:r>
            <a:r>
              <a:rPr lang="en-US" sz="2800" dirty="0" err="1">
                <a:solidFill>
                  <a:srgbClr val="000000"/>
                </a:solidFill>
                <a:latin typeface="verdana" panose="020B0604030504040204" pitchFamily="34" charset="0"/>
              </a:rPr>
              <a:t>simiulteneously</a:t>
            </a:r>
            <a:r>
              <a:rPr lang="en-US" sz="2800" dirty="0">
                <a:solidFill>
                  <a:srgbClr val="000000"/>
                </a:solidFill>
                <a:latin typeface="verdana" panose="020B0604030504040204" pitchFamily="34" charset="0"/>
              </a:rPr>
              <a:t>.</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48588425"/>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633" y="603910"/>
            <a:ext cx="4885342" cy="582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63139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274838"/>
            <a:ext cx="8439955" cy="2031325"/>
          </a:xfrm>
          <a:prstGeom prst="rect">
            <a:avLst/>
          </a:prstGeom>
        </p:spPr>
        <p:txBody>
          <a:bodyPr wrap="square">
            <a:spAutoFit/>
          </a:bodyPr>
          <a:lstStyle/>
          <a:p>
            <a:r>
              <a:rPr lang="en-US" b="1" dirty="0"/>
              <a:t>4) C as a structured programming language</a:t>
            </a:r>
          </a:p>
          <a:p>
            <a:endParaRPr lang="en-US" dirty="0"/>
          </a:p>
          <a:p>
            <a:r>
              <a:rPr lang="en-US" dirty="0"/>
              <a:t>A structured programming language is a subset of the procedural language. </a:t>
            </a:r>
            <a:r>
              <a:rPr lang="en-US" b="1" dirty="0"/>
              <a:t>Structure means to break a program into parts or blocks</a:t>
            </a:r>
            <a:r>
              <a:rPr lang="en-US" dirty="0"/>
              <a:t> so that it may be easy to understand.</a:t>
            </a:r>
          </a:p>
          <a:p>
            <a:r>
              <a:rPr lang="en-US" dirty="0"/>
              <a:t>In the C language, we break the program into parts using functions. It makes the program easier to understand and modify.</a:t>
            </a:r>
          </a:p>
        </p:txBody>
      </p:sp>
    </p:spTree>
    <p:extLst>
      <p:ext uri="{BB962C8B-B14F-4D97-AF65-F5344CB8AC3E}">
        <p14:creationId xmlns:p14="http://schemas.microsoft.com/office/powerpoint/2010/main" val="384271399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087" y="101271"/>
            <a:ext cx="9367234" cy="6124754"/>
          </a:xfrm>
          <a:prstGeom prst="rect">
            <a:avLst/>
          </a:prstGeom>
        </p:spPr>
        <p:txBody>
          <a:bodyPr wrap="square">
            <a:spAutoFit/>
          </a:bodyPr>
          <a:lstStyle/>
          <a:p>
            <a:pPr>
              <a:buFont typeface="+mj-lt"/>
              <a:buAutoNum type="arabicPeriod"/>
            </a:pPr>
            <a:r>
              <a:rPr lang="en-US" sz="2800" dirty="0">
                <a:solidFill>
                  <a:srgbClr val="0000FF"/>
                </a:solidFill>
                <a:latin typeface="verdana" panose="020B0604030504040204" pitchFamily="34" charset="0"/>
              </a:rPr>
              <a:t>#include&lt;</a:t>
            </a:r>
            <a:r>
              <a:rPr lang="en-US" sz="2800" dirty="0" err="1">
                <a:solidFill>
                  <a:srgbClr val="0000FF"/>
                </a:solidFill>
                <a:latin typeface="verdana" panose="020B0604030504040204" pitchFamily="34" charset="0"/>
              </a:rPr>
              <a:t>stdio.h</a:t>
            </a:r>
            <a:r>
              <a:rPr lang="en-US" sz="2800" dirty="0">
                <a:solidFill>
                  <a:srgbClr val="0000FF"/>
                </a:solidFill>
                <a:latin typeface="verdana" panose="020B0604030504040204" pitchFamily="34" charset="0"/>
              </a:rPr>
              <a:t>&gt;  </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main(){    </a:t>
            </a:r>
          </a:p>
          <a:p>
            <a:pPr>
              <a:buFont typeface="+mj-lt"/>
              <a:buAutoNum type="arabicPeriod"/>
            </a:pPr>
            <a:r>
              <a:rPr lang="en-US" sz="2800" b="1" dirty="0">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number=0;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"enter a number:"</a:t>
            </a:r>
            <a:r>
              <a:rPr lang="en-US" sz="2800" dirty="0">
                <a:solidFill>
                  <a:srgbClr val="000000"/>
                </a:solidFill>
                <a:latin typeface="verdana" panose="020B0604030504040204" pitchFamily="34" charset="0"/>
              </a:rPr>
              <a:t>);    </a:t>
            </a:r>
          </a:p>
          <a:p>
            <a:pPr>
              <a:buFont typeface="+mj-lt"/>
              <a:buAutoNum type="arabicPeriod"/>
            </a:pPr>
            <a:r>
              <a:rPr lang="en-US" sz="2800" dirty="0" err="1">
                <a:solidFill>
                  <a:srgbClr val="000000"/>
                </a:solidFill>
                <a:latin typeface="verdana" panose="020B0604030504040204" pitchFamily="34" charset="0"/>
              </a:rPr>
              <a:t>scanf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a:t>
            </a:r>
            <a:r>
              <a:rPr lang="en-US" sz="2800" dirty="0" err="1">
                <a:solidFill>
                  <a:srgbClr val="0000FF"/>
                </a:solidFill>
                <a:latin typeface="verdana" panose="020B0604030504040204" pitchFamily="34" charset="0"/>
              </a:rPr>
              <a:t>d"</a:t>
            </a:r>
            <a:r>
              <a:rPr lang="en-US" sz="2800" dirty="0" err="1">
                <a:solidFill>
                  <a:srgbClr val="000000"/>
                </a:solidFill>
                <a:latin typeface="verdana" panose="020B0604030504040204" pitchFamily="34" charset="0"/>
              </a:rPr>
              <a:t>,&amp;number</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if</a:t>
            </a:r>
            <a:r>
              <a:rPr lang="en-US" sz="2800" dirty="0">
                <a:solidFill>
                  <a:srgbClr val="000000"/>
                </a:solidFill>
                <a:latin typeface="verdana" panose="020B0604030504040204" pitchFamily="34" charset="0"/>
              </a:rPr>
              <a:t>(number%2==0){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"%d is even </a:t>
            </a:r>
            <a:r>
              <a:rPr lang="en-US" sz="2800" dirty="0" err="1">
                <a:solidFill>
                  <a:srgbClr val="0000FF"/>
                </a:solidFill>
                <a:latin typeface="verdana" panose="020B0604030504040204" pitchFamily="34" charset="0"/>
              </a:rPr>
              <a:t>number"</a:t>
            </a:r>
            <a:r>
              <a:rPr lang="en-US" sz="2800" dirty="0" err="1">
                <a:solidFill>
                  <a:srgbClr val="000000"/>
                </a:solidFill>
                <a:latin typeface="verdana" panose="020B0604030504040204" pitchFamily="34" charset="0"/>
              </a:rPr>
              <a:t>,number</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else</a:t>
            </a:r>
            <a:r>
              <a:rPr lang="en-US" sz="2800" dirty="0">
                <a:solidFill>
                  <a:srgbClr val="000000"/>
                </a:solidFill>
                <a:latin typeface="verdana" panose="020B0604030504040204" pitchFamily="34" charset="0"/>
              </a:rPr>
              <a:t>{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"%d is odd </a:t>
            </a:r>
            <a:r>
              <a:rPr lang="en-US" sz="2800" dirty="0" err="1">
                <a:solidFill>
                  <a:srgbClr val="0000FF"/>
                </a:solidFill>
                <a:latin typeface="verdana" panose="020B0604030504040204" pitchFamily="34" charset="0"/>
              </a:rPr>
              <a:t>number"</a:t>
            </a:r>
            <a:r>
              <a:rPr lang="en-US" sz="2800" dirty="0" err="1">
                <a:solidFill>
                  <a:srgbClr val="000000"/>
                </a:solidFill>
                <a:latin typeface="verdana" panose="020B0604030504040204" pitchFamily="34" charset="0"/>
              </a:rPr>
              <a:t>,number</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//after if code </a:t>
            </a:r>
          </a:p>
          <a:p>
            <a:pPr>
              <a:buFont typeface="+mj-lt"/>
              <a:buAutoNum type="arabicPeriod"/>
            </a:pPr>
            <a:r>
              <a:rPr lang="en-US" sz="2800" b="1" dirty="0">
                <a:solidFill>
                  <a:srgbClr val="006699"/>
                </a:solidFill>
                <a:latin typeface="verdana" panose="020B0604030504040204" pitchFamily="34" charset="0"/>
              </a:rPr>
              <a:t>return</a:t>
            </a:r>
            <a:r>
              <a:rPr lang="en-US" sz="2800" dirty="0">
                <a:solidFill>
                  <a:srgbClr val="000000"/>
                </a:solidFill>
                <a:latin typeface="verdana" panose="020B0604030504040204" pitchFamily="34" charset="0"/>
              </a:rPr>
              <a:t> 0;  </a:t>
            </a:r>
          </a:p>
          <a:p>
            <a:pPr>
              <a:buFont typeface="+mj-lt"/>
              <a:buAutoNum type="arabicPeriod"/>
            </a:pPr>
            <a:r>
              <a:rPr lang="en-US" sz="2800" dirty="0">
                <a:solidFill>
                  <a:srgbClr val="000000"/>
                </a:solidFill>
                <a:latin typeface="verdana" panose="020B0604030504040204" pitchFamily="34" charset="0"/>
              </a:rPr>
              <a:t>}</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43755318"/>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087" y="416906"/>
            <a:ext cx="9483144" cy="4524315"/>
          </a:xfrm>
          <a:prstGeom prst="rect">
            <a:avLst/>
          </a:prstGeom>
        </p:spPr>
        <p:txBody>
          <a:bodyPr wrap="square">
            <a:spAutoFit/>
          </a:bodyPr>
          <a:lstStyle/>
          <a:p>
            <a:r>
              <a:rPr lang="en-US" sz="2400" dirty="0">
                <a:solidFill>
                  <a:srgbClr val="610B38"/>
                </a:solidFill>
                <a:latin typeface="erdana"/>
              </a:rPr>
              <a:t>If else-if ladder Statement</a:t>
            </a:r>
          </a:p>
          <a:p>
            <a:endParaRPr lang="en-US" sz="2400" dirty="0">
              <a:solidFill>
                <a:srgbClr val="610B38"/>
              </a:solidFill>
              <a:latin typeface="erdana"/>
            </a:endParaRPr>
          </a:p>
          <a:p>
            <a:endParaRPr lang="en-US" sz="2400" dirty="0">
              <a:solidFill>
                <a:srgbClr val="610B38"/>
              </a:solidFill>
              <a:latin typeface="erdana"/>
            </a:endParaRPr>
          </a:p>
          <a:p>
            <a:r>
              <a:rPr lang="en-US" sz="2400" dirty="0">
                <a:solidFill>
                  <a:srgbClr val="000000"/>
                </a:solidFill>
                <a:latin typeface="verdana" panose="020B0604030504040204" pitchFamily="34" charset="0"/>
              </a:rPr>
              <a:t>The if-else-if ladder statement is an extension to the if-else statement. It is used in the scenario where there are multiple cases to be performed for different conditions. In if-else-if ladder statement, if a condition is true then the statements defined in the if block will be executed, otherwise if some other condition is true then the statements defined in the else-if block will be executed, at the last if none of the condition is true then the statements defined in the else block will be executed.</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67499118"/>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f-else-if ladder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88" y="221727"/>
            <a:ext cx="9594761" cy="633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70564"/>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868" y="0"/>
            <a:ext cx="7083380" cy="6740307"/>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number=0;    </a:t>
            </a:r>
          </a:p>
          <a:p>
            <a:r>
              <a:rPr lang="en-US" sz="2400" dirty="0" err="1"/>
              <a:t>printf</a:t>
            </a:r>
            <a:r>
              <a:rPr lang="en-US" sz="2400" dirty="0"/>
              <a:t>("enter a number:");    </a:t>
            </a:r>
          </a:p>
          <a:p>
            <a:r>
              <a:rPr lang="en-US" sz="2400" dirty="0" err="1"/>
              <a:t>scanf</a:t>
            </a:r>
            <a:r>
              <a:rPr lang="en-US" sz="2400" dirty="0"/>
              <a:t>("%</a:t>
            </a:r>
            <a:r>
              <a:rPr lang="en-US" sz="2400" dirty="0" err="1"/>
              <a:t>d",&amp;number</a:t>
            </a:r>
            <a:r>
              <a:rPr lang="en-US" sz="2400" dirty="0"/>
              <a:t>);     </a:t>
            </a:r>
          </a:p>
          <a:p>
            <a:r>
              <a:rPr lang="en-US" sz="2400" dirty="0"/>
              <a:t>if(number==10){    </a:t>
            </a:r>
          </a:p>
          <a:p>
            <a:r>
              <a:rPr lang="en-US" sz="2400" dirty="0" err="1"/>
              <a:t>printf</a:t>
            </a:r>
            <a:r>
              <a:rPr lang="en-US" sz="2400" dirty="0"/>
              <a:t>("number is equals to 10");    </a:t>
            </a:r>
          </a:p>
          <a:p>
            <a:r>
              <a:rPr lang="en-US" sz="2400" dirty="0"/>
              <a:t>}    </a:t>
            </a:r>
          </a:p>
          <a:p>
            <a:r>
              <a:rPr lang="en-US" sz="2400" dirty="0"/>
              <a:t>else if(number==50){    </a:t>
            </a:r>
          </a:p>
          <a:p>
            <a:r>
              <a:rPr lang="en-US" sz="2400" dirty="0" err="1"/>
              <a:t>printf</a:t>
            </a:r>
            <a:r>
              <a:rPr lang="en-US" sz="2400" dirty="0"/>
              <a:t>("number is equal to 50");    </a:t>
            </a:r>
          </a:p>
          <a:p>
            <a:r>
              <a:rPr lang="en-US" sz="2400" dirty="0"/>
              <a:t>}    </a:t>
            </a:r>
          </a:p>
          <a:p>
            <a:r>
              <a:rPr lang="en-US" sz="2400" dirty="0"/>
              <a:t>else if(number==100){    </a:t>
            </a:r>
          </a:p>
          <a:p>
            <a:r>
              <a:rPr lang="en-US" sz="2400" dirty="0" err="1"/>
              <a:t>printf</a:t>
            </a:r>
            <a:r>
              <a:rPr lang="en-US" sz="2400" dirty="0"/>
              <a:t>("number is equal to 100");    </a:t>
            </a:r>
          </a:p>
          <a:p>
            <a:r>
              <a:rPr lang="en-US" sz="2400" dirty="0"/>
              <a:t>}    </a:t>
            </a:r>
          </a:p>
          <a:p>
            <a:r>
              <a:rPr lang="en-US" sz="2400" dirty="0"/>
              <a:t>else{    </a:t>
            </a:r>
          </a:p>
          <a:p>
            <a:r>
              <a:rPr lang="en-US" sz="2400" dirty="0" err="1"/>
              <a:t>printf</a:t>
            </a:r>
            <a:r>
              <a:rPr lang="en-US" sz="2400" dirty="0"/>
              <a:t>("number is not equal to 10, 50 or 100");    </a:t>
            </a:r>
          </a:p>
          <a:p>
            <a:r>
              <a:rPr lang="en-US" sz="2400" dirty="0"/>
              <a:t>}    </a:t>
            </a:r>
          </a:p>
          <a:p>
            <a:r>
              <a:rPr lang="en-US" sz="2400" dirty="0"/>
              <a:t>return 0;  }</a:t>
            </a:r>
          </a:p>
        </p:txBody>
      </p:sp>
    </p:spTree>
    <p:extLst>
      <p:ext uri="{BB962C8B-B14F-4D97-AF65-F5344CB8AC3E}">
        <p14:creationId xmlns:p14="http://schemas.microsoft.com/office/powerpoint/2010/main" val="3074091050"/>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876" y="459124"/>
            <a:ext cx="6096000" cy="1938992"/>
          </a:xfrm>
          <a:prstGeom prst="rect">
            <a:avLst/>
          </a:prstGeom>
        </p:spPr>
        <p:txBody>
          <a:bodyPr>
            <a:spAutoFit/>
          </a:bodyPr>
          <a:lstStyle/>
          <a:p>
            <a:r>
              <a:rPr lang="en-US" sz="2400" dirty="0">
                <a:solidFill>
                  <a:srgbClr val="610B38"/>
                </a:solidFill>
                <a:latin typeface="erdana"/>
              </a:rPr>
              <a:t>C Loops</a:t>
            </a:r>
          </a:p>
          <a:p>
            <a:r>
              <a:rPr lang="en-US" sz="2400" dirty="0">
                <a:solidFill>
                  <a:srgbClr val="000000"/>
                </a:solidFill>
                <a:latin typeface="verdana" panose="020B0604030504040204" pitchFamily="34" charset="0"/>
              </a:rPr>
              <a:t>The looping can be defined as repeating the same process multiple times until a specific condition satisfies</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635876" y="3227875"/>
            <a:ext cx="6096000" cy="3416320"/>
          </a:xfrm>
          <a:prstGeom prst="rect">
            <a:avLst/>
          </a:prstGeom>
        </p:spPr>
        <p:txBody>
          <a:bodyPr>
            <a:spAutoFit/>
          </a:bodyPr>
          <a:lstStyle/>
          <a:p>
            <a:r>
              <a:rPr lang="en-US" sz="2400" dirty="0">
                <a:solidFill>
                  <a:srgbClr val="610B4B"/>
                </a:solidFill>
                <a:latin typeface="erdana"/>
              </a:rPr>
              <a:t>Advantage of loops in C</a:t>
            </a:r>
          </a:p>
          <a:p>
            <a:r>
              <a:rPr lang="en-US" sz="2400" dirty="0">
                <a:solidFill>
                  <a:srgbClr val="000000"/>
                </a:solidFill>
                <a:latin typeface="verdana" panose="020B0604030504040204" pitchFamily="34" charset="0"/>
              </a:rPr>
              <a:t>1) It provides code reusability.</a:t>
            </a:r>
          </a:p>
          <a:p>
            <a:r>
              <a:rPr lang="en-US" sz="2400" dirty="0">
                <a:solidFill>
                  <a:srgbClr val="000000"/>
                </a:solidFill>
                <a:latin typeface="verdana" panose="020B0604030504040204" pitchFamily="34" charset="0"/>
              </a:rPr>
              <a:t>2) Using loops, we do not need to write the same code again and again.</a:t>
            </a:r>
          </a:p>
          <a:p>
            <a:r>
              <a:rPr lang="en-US" sz="2400" dirty="0">
                <a:solidFill>
                  <a:srgbClr val="000000"/>
                </a:solidFill>
                <a:latin typeface="verdana" panose="020B0604030504040204" pitchFamily="34" charset="0"/>
              </a:rPr>
              <a:t>2) Using loops, we can traverse over the elements of data structures (array or linked lists).</a:t>
            </a:r>
          </a:p>
          <a:p>
            <a:br>
              <a:rPr lang="en-US" sz="2400" dirty="0"/>
            </a:br>
            <a:endParaRPr lang="en-US" sz="2400" dirty="0"/>
          </a:p>
        </p:txBody>
      </p:sp>
    </p:spTree>
    <p:extLst>
      <p:ext uri="{BB962C8B-B14F-4D97-AF65-F5344CB8AC3E}">
        <p14:creationId xmlns:p14="http://schemas.microsoft.com/office/powerpoint/2010/main" val="1845291994"/>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1178" y="401065"/>
            <a:ext cx="9431628" cy="1631216"/>
          </a:xfrm>
          <a:prstGeom prst="rect">
            <a:avLst/>
          </a:prstGeom>
        </p:spPr>
        <p:txBody>
          <a:bodyPr wrap="square">
            <a:spAutoFit/>
          </a:bodyPr>
          <a:lstStyle/>
          <a:p>
            <a:r>
              <a:rPr lang="en-US" sz="2000" dirty="0">
                <a:solidFill>
                  <a:srgbClr val="610B38"/>
                </a:solidFill>
                <a:latin typeface="erdana"/>
              </a:rPr>
              <a:t>Types of C Loops</a:t>
            </a:r>
          </a:p>
          <a:p>
            <a:r>
              <a:rPr lang="en-US" sz="2000" dirty="0">
                <a:solidFill>
                  <a:srgbClr val="000000"/>
                </a:solidFill>
                <a:latin typeface="verdana" panose="020B0604030504040204" pitchFamily="34" charset="0"/>
              </a:rPr>
              <a:t>There are three types of loops in C language that is given below:</a:t>
            </a:r>
          </a:p>
          <a:p>
            <a:pPr>
              <a:buFont typeface="+mj-lt"/>
              <a:buAutoNum type="arabicPeriod"/>
            </a:pPr>
            <a:r>
              <a:rPr lang="en-US" sz="2000" dirty="0">
                <a:solidFill>
                  <a:srgbClr val="000000"/>
                </a:solidFill>
                <a:latin typeface="verdana" panose="020B0604030504040204" pitchFamily="34" charset="0"/>
              </a:rPr>
              <a:t>do while</a:t>
            </a:r>
          </a:p>
          <a:p>
            <a:pPr>
              <a:buFont typeface="+mj-lt"/>
              <a:buAutoNum type="arabicPeriod"/>
            </a:pPr>
            <a:r>
              <a:rPr lang="en-US" sz="2000" dirty="0">
                <a:solidFill>
                  <a:srgbClr val="000000"/>
                </a:solidFill>
                <a:latin typeface="verdana" panose="020B0604030504040204" pitchFamily="34" charset="0"/>
              </a:rPr>
              <a:t>while</a:t>
            </a:r>
          </a:p>
          <a:p>
            <a:pPr>
              <a:buFont typeface="+mj-lt"/>
              <a:buAutoNum type="arabicPeriod"/>
            </a:pPr>
            <a:r>
              <a:rPr lang="en-US" sz="2000" dirty="0">
                <a:solidFill>
                  <a:srgbClr val="000000"/>
                </a:solidFill>
                <a:latin typeface="verdana" panose="020B0604030504040204" pitchFamily="34" charset="0"/>
              </a:rPr>
              <a:t>for</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391178" y="3028148"/>
            <a:ext cx="9431628" cy="2862322"/>
          </a:xfrm>
          <a:prstGeom prst="rect">
            <a:avLst/>
          </a:prstGeom>
        </p:spPr>
        <p:txBody>
          <a:bodyPr wrap="square">
            <a:spAutoFit/>
          </a:bodyPr>
          <a:lstStyle/>
          <a:p>
            <a:r>
              <a:rPr lang="en-US" sz="2000" dirty="0">
                <a:solidFill>
                  <a:srgbClr val="610B4B"/>
                </a:solidFill>
                <a:latin typeface="erdana"/>
              </a:rPr>
              <a:t>do-while loop in C</a:t>
            </a:r>
          </a:p>
          <a:p>
            <a:r>
              <a:rPr lang="en-US" sz="2000" dirty="0">
                <a:solidFill>
                  <a:srgbClr val="000000"/>
                </a:solidFill>
                <a:latin typeface="verdana" panose="020B0604030504040204" pitchFamily="34" charset="0"/>
              </a:rPr>
              <a:t>The do-while loop continues until a given condition satisfies. It is also called post tested loop. It is used when it is necessary to execute the loop at least once (mostly menu driven programs).</a:t>
            </a:r>
          </a:p>
          <a:p>
            <a:r>
              <a:rPr lang="en-US" sz="2000" dirty="0">
                <a:solidFill>
                  <a:srgbClr val="000000"/>
                </a:solidFill>
                <a:latin typeface="verdana" panose="020B0604030504040204" pitchFamily="34" charset="0"/>
              </a:rPr>
              <a:t>The syntax of do-while loop in c language is given below:</a:t>
            </a:r>
          </a:p>
          <a:p>
            <a:endParaRPr lang="en-US" sz="2000" dirty="0">
              <a:solidFill>
                <a:srgbClr val="000000"/>
              </a:solidFill>
              <a:latin typeface="verdana" panose="020B0604030504040204" pitchFamily="34" charset="0"/>
            </a:endParaRPr>
          </a:p>
          <a:p>
            <a:pPr>
              <a:buFont typeface="+mj-lt"/>
              <a:buAutoNum type="arabicPeriod"/>
            </a:pPr>
            <a:r>
              <a:rPr lang="en-US" sz="2000" b="1" dirty="0">
                <a:solidFill>
                  <a:srgbClr val="006699"/>
                </a:solidFill>
                <a:latin typeface="verdana" panose="020B0604030504040204" pitchFamily="34" charset="0"/>
              </a:rPr>
              <a:t>do</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8200"/>
                </a:solidFill>
                <a:latin typeface="verdana" panose="020B0604030504040204" pitchFamily="34" charset="0"/>
              </a:rPr>
              <a:t>//code to be executed</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a:t>
            </a:r>
            <a:r>
              <a:rPr lang="en-US" sz="2000" b="1" dirty="0">
                <a:solidFill>
                  <a:srgbClr val="006699"/>
                </a:solidFill>
                <a:latin typeface="verdana" panose="020B0604030504040204" pitchFamily="34" charset="0"/>
              </a:rPr>
              <a:t>while</a:t>
            </a:r>
            <a:r>
              <a:rPr lang="en-US" sz="2000" dirty="0">
                <a:solidFill>
                  <a:srgbClr val="000000"/>
                </a:solidFill>
                <a:latin typeface="verdana" panose="020B0604030504040204" pitchFamily="34" charset="0"/>
              </a:rPr>
              <a:t>(condition);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74107411"/>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1786" y="2020430"/>
            <a:ext cx="6096000" cy="2585323"/>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      </a:t>
            </a:r>
          </a:p>
          <a:p>
            <a:r>
              <a:rPr lang="en-US" dirty="0"/>
              <a:t>while(</a:t>
            </a:r>
            <a:r>
              <a:rPr lang="en-US" dirty="0" err="1"/>
              <a:t>i</a:t>
            </a:r>
            <a:r>
              <a:rPr lang="en-US" dirty="0"/>
              <a:t>&lt;=10){      </a:t>
            </a:r>
          </a:p>
          <a:p>
            <a:r>
              <a:rPr lang="en-US" dirty="0" err="1"/>
              <a:t>printf</a:t>
            </a:r>
            <a:r>
              <a:rPr lang="en-US" dirty="0"/>
              <a:t>("%d \n",</a:t>
            </a:r>
            <a:r>
              <a:rPr lang="en-US" dirty="0" err="1"/>
              <a:t>i</a:t>
            </a:r>
            <a:r>
              <a:rPr lang="en-US" dirty="0"/>
              <a:t>);      </a:t>
            </a:r>
          </a:p>
          <a:p>
            <a:r>
              <a:rPr lang="en-US" dirty="0" err="1"/>
              <a:t>i</a:t>
            </a:r>
            <a:r>
              <a:rPr lang="en-US" dirty="0"/>
              <a:t>++;      </a:t>
            </a:r>
          </a:p>
          <a:p>
            <a:r>
              <a:rPr lang="en-US" dirty="0"/>
              <a:t>}  </a:t>
            </a:r>
          </a:p>
          <a:p>
            <a:r>
              <a:rPr lang="en-US" dirty="0"/>
              <a:t>return 0;  </a:t>
            </a:r>
          </a:p>
          <a:p>
            <a:r>
              <a:rPr lang="en-US" dirty="0"/>
              <a:t>}</a:t>
            </a:r>
          </a:p>
        </p:txBody>
      </p:sp>
      <p:pic>
        <p:nvPicPr>
          <p:cNvPr id="4098" name="Picture 2" descr="flowchart of c 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326" y="320418"/>
            <a:ext cx="5596497" cy="547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23893"/>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84" y="429785"/>
            <a:ext cx="10006884" cy="2862322"/>
          </a:xfrm>
          <a:prstGeom prst="rect">
            <a:avLst/>
          </a:prstGeom>
        </p:spPr>
        <p:txBody>
          <a:bodyPr wrap="square">
            <a:spAutoFit/>
          </a:bodyPr>
          <a:lstStyle/>
          <a:p>
            <a:r>
              <a:rPr lang="en-US" sz="2000" dirty="0">
                <a:solidFill>
                  <a:srgbClr val="610B4B"/>
                </a:solidFill>
                <a:latin typeface="erdana"/>
              </a:rPr>
              <a:t>for loop in C</a:t>
            </a:r>
          </a:p>
          <a:p>
            <a:r>
              <a:rPr lang="en-US" sz="2000" dirty="0">
                <a:solidFill>
                  <a:srgbClr val="000000"/>
                </a:solidFill>
                <a:latin typeface="verdana" panose="020B0604030504040204" pitchFamily="34" charset="0"/>
              </a:rPr>
              <a:t>The for loop is used in the case where we need to execute some part of the code until the given condition is satisfied. The for loop is also called as a per-tested loop. It is better to use for loop if the number of iteration is known in advance.</a:t>
            </a:r>
          </a:p>
          <a:p>
            <a:r>
              <a:rPr lang="en-US" sz="2000" dirty="0">
                <a:solidFill>
                  <a:srgbClr val="000000"/>
                </a:solidFill>
                <a:latin typeface="verdana" panose="020B0604030504040204" pitchFamily="34" charset="0"/>
              </a:rPr>
              <a:t>The syntax of for loop in c language is given below:</a:t>
            </a:r>
          </a:p>
          <a:p>
            <a:pPr>
              <a:buFont typeface="+mj-lt"/>
              <a:buAutoNum type="arabicPeriod"/>
            </a:pPr>
            <a:r>
              <a:rPr lang="en-US" sz="2000" b="1" dirty="0">
                <a:solidFill>
                  <a:srgbClr val="006699"/>
                </a:solidFill>
                <a:latin typeface="verdana" panose="020B0604030504040204" pitchFamily="34" charset="0"/>
              </a:rPr>
              <a:t>for</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initialization;condition;incr</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decr</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8200"/>
                </a:solidFill>
                <a:latin typeface="verdana" panose="020B0604030504040204" pitchFamily="34" charset="0"/>
              </a:rPr>
              <a:t>//code to be executed</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03328640"/>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9965" y="500927"/>
            <a:ext cx="7409645" cy="1631216"/>
          </a:xfrm>
          <a:prstGeom prst="rect">
            <a:avLst/>
          </a:prstGeom>
        </p:spPr>
        <p:txBody>
          <a:bodyPr wrap="square">
            <a:spAutoFit/>
          </a:bodyPr>
          <a:lstStyle/>
          <a:p>
            <a:r>
              <a:rPr lang="en-US" sz="2000" dirty="0">
                <a:solidFill>
                  <a:srgbClr val="610B38"/>
                </a:solidFill>
                <a:latin typeface="erdana"/>
              </a:rPr>
              <a:t>while loop in C</a:t>
            </a:r>
          </a:p>
          <a:p>
            <a:r>
              <a:rPr lang="en-US" sz="2000" dirty="0">
                <a:solidFill>
                  <a:srgbClr val="000000"/>
                </a:solidFill>
                <a:latin typeface="verdana" panose="020B0604030504040204" pitchFamily="34" charset="0"/>
              </a:rPr>
              <a:t>While loop is also known as a pre-tested loop. In general, a while loop allows a part of the code to be executed multiple times depending upon a given </a:t>
            </a:r>
            <a:r>
              <a:rPr lang="en-US" sz="2000" dirty="0" err="1">
                <a:solidFill>
                  <a:srgbClr val="000000"/>
                </a:solidFill>
                <a:latin typeface="verdana" panose="020B0604030504040204" pitchFamily="34" charset="0"/>
              </a:rPr>
              <a:t>boolean</a:t>
            </a:r>
            <a:r>
              <a:rPr lang="en-US" sz="2000" dirty="0">
                <a:solidFill>
                  <a:srgbClr val="000000"/>
                </a:solidFill>
                <a:latin typeface="verdana" panose="020B0604030504040204" pitchFamily="34" charset="0"/>
              </a:rPr>
              <a:t> condition.</a:t>
            </a:r>
            <a:endParaRPr lang="en-US" sz="2000" b="0" i="0" dirty="0">
              <a:solidFill>
                <a:srgbClr val="000000"/>
              </a:solidFill>
              <a:effectLst/>
              <a:latin typeface="verdana" panose="020B0604030504040204" pitchFamily="34" charset="0"/>
            </a:endParaRPr>
          </a:p>
        </p:txBody>
      </p:sp>
      <p:sp>
        <p:nvSpPr>
          <p:cNvPr id="4" name="Rectangle 3"/>
          <p:cNvSpPr/>
          <p:nvPr/>
        </p:nvSpPr>
        <p:spPr>
          <a:xfrm>
            <a:off x="2519965" y="2538958"/>
            <a:ext cx="6096000" cy="1938992"/>
          </a:xfrm>
          <a:prstGeom prst="rect">
            <a:avLst/>
          </a:prstGeom>
        </p:spPr>
        <p:txBody>
          <a:bodyPr>
            <a:spAutoFit/>
          </a:bodyPr>
          <a:lstStyle/>
          <a:p>
            <a:r>
              <a:rPr lang="en-US" sz="2000" dirty="0">
                <a:solidFill>
                  <a:srgbClr val="610B4B"/>
                </a:solidFill>
                <a:latin typeface="erdana"/>
              </a:rPr>
              <a:t>Syntax of while loop in C language</a:t>
            </a:r>
          </a:p>
          <a:p>
            <a:r>
              <a:rPr lang="en-US" sz="2000" dirty="0">
                <a:solidFill>
                  <a:srgbClr val="000000"/>
                </a:solidFill>
                <a:latin typeface="verdana" panose="020B0604030504040204" pitchFamily="34" charset="0"/>
              </a:rPr>
              <a:t>The syntax of while loop in c language is given below:</a:t>
            </a:r>
          </a:p>
          <a:p>
            <a:pPr>
              <a:buFont typeface="+mj-lt"/>
              <a:buAutoNum type="arabicPeriod"/>
            </a:pPr>
            <a:r>
              <a:rPr lang="en-US" sz="2000" b="1" dirty="0">
                <a:solidFill>
                  <a:srgbClr val="006699"/>
                </a:solidFill>
                <a:latin typeface="verdana" panose="020B0604030504040204" pitchFamily="34" charset="0"/>
              </a:rPr>
              <a:t>while</a:t>
            </a:r>
            <a:r>
              <a:rPr lang="en-US" sz="2000" dirty="0">
                <a:solidFill>
                  <a:srgbClr val="000000"/>
                </a:solidFill>
                <a:latin typeface="verdana" panose="020B0604030504040204" pitchFamily="34" charset="0"/>
              </a:rPr>
              <a:t>(condition){  </a:t>
            </a:r>
          </a:p>
          <a:p>
            <a:pPr>
              <a:buFont typeface="+mj-lt"/>
              <a:buAutoNum type="arabicPeriod"/>
            </a:pPr>
            <a:r>
              <a:rPr lang="en-US" sz="2000" dirty="0">
                <a:solidFill>
                  <a:srgbClr val="008200"/>
                </a:solidFill>
                <a:latin typeface="verdana" panose="020B0604030504040204" pitchFamily="34" charset="0"/>
              </a:rPr>
              <a:t>//code to be executed</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pic>
        <p:nvPicPr>
          <p:cNvPr id="5122" name="Picture 2" descr="flowchart of c 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023" y="1751527"/>
            <a:ext cx="4101517" cy="493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70625"/>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8456" y="1183301"/>
            <a:ext cx="8452834" cy="3416320"/>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i=1;      </a:t>
            </a:r>
          </a:p>
          <a:p>
            <a:r>
              <a:rPr lang="en-US" sz="2400" dirty="0"/>
              <a:t>while(</a:t>
            </a:r>
            <a:r>
              <a:rPr lang="en-US" sz="2400" dirty="0" err="1"/>
              <a:t>i</a:t>
            </a:r>
            <a:r>
              <a:rPr lang="en-US" sz="2400" dirty="0"/>
              <a:t>&lt;=10){      </a:t>
            </a:r>
          </a:p>
          <a:p>
            <a:r>
              <a:rPr lang="en-US" sz="2400" dirty="0" err="1"/>
              <a:t>printf</a:t>
            </a:r>
            <a:r>
              <a:rPr lang="en-US" sz="2400" dirty="0"/>
              <a:t>("%d \n",</a:t>
            </a:r>
            <a:r>
              <a:rPr lang="en-US" sz="2400" dirty="0" err="1"/>
              <a:t>i</a:t>
            </a:r>
            <a:r>
              <a:rPr lang="en-US" sz="2400" dirty="0"/>
              <a:t>);      </a:t>
            </a:r>
          </a:p>
          <a:p>
            <a:r>
              <a:rPr lang="en-US" sz="2400" dirty="0" err="1"/>
              <a:t>i</a:t>
            </a:r>
            <a:r>
              <a:rPr lang="en-US" sz="2400" dirty="0"/>
              <a:t>++;      </a:t>
            </a:r>
          </a:p>
          <a:p>
            <a:r>
              <a:rPr lang="en-US" sz="2400" dirty="0"/>
              <a:t>}  </a:t>
            </a:r>
          </a:p>
          <a:p>
            <a:r>
              <a:rPr lang="en-US" sz="2400" dirty="0"/>
              <a:t>return 0;  </a:t>
            </a:r>
          </a:p>
          <a:p>
            <a:r>
              <a:rPr lang="en-US" sz="2400" dirty="0"/>
              <a:t>} </a:t>
            </a:r>
          </a:p>
        </p:txBody>
      </p:sp>
    </p:spTree>
    <p:extLst>
      <p:ext uri="{BB962C8B-B14F-4D97-AF65-F5344CB8AC3E}">
        <p14:creationId xmlns:p14="http://schemas.microsoft.com/office/powerpoint/2010/main" val="82864034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1228" y="1582341"/>
            <a:ext cx="9491730" cy="2862322"/>
          </a:xfrm>
          <a:prstGeom prst="rect">
            <a:avLst/>
          </a:prstGeom>
        </p:spPr>
        <p:txBody>
          <a:bodyPr wrap="square">
            <a:spAutoFit/>
          </a:bodyPr>
          <a:lstStyle/>
          <a:p>
            <a:r>
              <a:rPr lang="en-US" b="1" dirty="0"/>
              <a:t>5) C as a mid-level programming language</a:t>
            </a:r>
          </a:p>
          <a:p>
            <a:endParaRPr lang="en-US" dirty="0"/>
          </a:p>
          <a:p>
            <a:r>
              <a:rPr lang="en-US" dirty="0"/>
              <a:t>C is considered as a middle-level language because it </a:t>
            </a:r>
            <a:r>
              <a:rPr lang="en-US" b="1" dirty="0"/>
              <a:t>supports the feature of both low-level and high-level languages</a:t>
            </a:r>
            <a:r>
              <a:rPr lang="en-US" dirty="0"/>
              <a:t>. C language program is converted into assembly code, it supports pointer arithmetic (low-level), but it is machine independent (a feature of high-level).</a:t>
            </a:r>
          </a:p>
          <a:p>
            <a:r>
              <a:rPr lang="en-US" dirty="0"/>
              <a:t>A </a:t>
            </a:r>
            <a:r>
              <a:rPr lang="en-US" b="1" dirty="0"/>
              <a:t>Low-level language</a:t>
            </a:r>
            <a:r>
              <a:rPr lang="en-US" dirty="0"/>
              <a:t> is specific to one machine, i.e., machine dependent. It is machine dependent, fast to run. But it is not easy to understand.</a:t>
            </a:r>
          </a:p>
          <a:p>
            <a:r>
              <a:rPr lang="en-US" dirty="0"/>
              <a:t>A </a:t>
            </a:r>
            <a:r>
              <a:rPr lang="en-US" b="1" dirty="0"/>
              <a:t>High-Level language</a:t>
            </a:r>
            <a:r>
              <a:rPr lang="en-US" dirty="0"/>
              <a:t> is not specific to one machine, i.e., machine independent. It is easy to understand.</a:t>
            </a:r>
          </a:p>
        </p:txBody>
      </p:sp>
    </p:spTree>
    <p:extLst>
      <p:ext uri="{BB962C8B-B14F-4D97-AF65-F5344CB8AC3E}">
        <p14:creationId xmlns:p14="http://schemas.microsoft.com/office/powerpoint/2010/main" val="2429013321"/>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1938" y="790394"/>
            <a:ext cx="6096000" cy="4154984"/>
          </a:xfrm>
          <a:prstGeom prst="rect">
            <a:avLst/>
          </a:prstGeom>
        </p:spPr>
        <p:txBody>
          <a:bodyPr>
            <a:spAutoFit/>
          </a:bodyPr>
          <a:lstStyle/>
          <a:p>
            <a:r>
              <a:rPr lang="en-US" sz="2400" dirty="0"/>
              <a:t>#include&lt;</a:t>
            </a:r>
            <a:r>
              <a:rPr lang="en-US" sz="2400" dirty="0" err="1"/>
              <a:t>stdio.h</a:t>
            </a:r>
            <a:r>
              <a:rPr lang="en-US" sz="2400" dirty="0"/>
              <a:t>&gt;  </a:t>
            </a:r>
          </a:p>
          <a:p>
            <a:r>
              <a:rPr lang="en-US" sz="2400" dirty="0"/>
              <a:t>int main(){    </a:t>
            </a:r>
          </a:p>
          <a:p>
            <a:r>
              <a:rPr lang="en-US" sz="2400" dirty="0"/>
              <a:t>int i=1,number=0,b=9;    </a:t>
            </a:r>
          </a:p>
          <a:p>
            <a:r>
              <a:rPr lang="en-US" sz="2400" dirty="0" err="1"/>
              <a:t>printf</a:t>
            </a:r>
            <a:r>
              <a:rPr lang="en-US" sz="2400" dirty="0"/>
              <a:t>("Enter a number: ");    </a:t>
            </a:r>
          </a:p>
          <a:p>
            <a:r>
              <a:rPr lang="en-US" sz="2400" dirty="0" err="1"/>
              <a:t>scanf</a:t>
            </a:r>
            <a:r>
              <a:rPr lang="en-US" sz="2400" dirty="0"/>
              <a:t>("%</a:t>
            </a:r>
            <a:r>
              <a:rPr lang="en-US" sz="2400" dirty="0" err="1"/>
              <a:t>d",&amp;number</a:t>
            </a:r>
            <a:r>
              <a:rPr lang="en-US" sz="2400" dirty="0"/>
              <a:t>);    </a:t>
            </a:r>
          </a:p>
          <a:p>
            <a:r>
              <a:rPr lang="en-US" sz="2400" dirty="0"/>
              <a:t>while(</a:t>
            </a:r>
            <a:r>
              <a:rPr lang="en-US" sz="2400" dirty="0" err="1"/>
              <a:t>i</a:t>
            </a:r>
            <a:r>
              <a:rPr lang="en-US" sz="2400" dirty="0"/>
              <a:t>&lt;=10){    </a:t>
            </a:r>
          </a:p>
          <a:p>
            <a:r>
              <a:rPr lang="en-US" sz="2400" dirty="0" err="1"/>
              <a:t>printf</a:t>
            </a:r>
            <a:r>
              <a:rPr lang="en-US" sz="2400" dirty="0"/>
              <a:t>("%d \n",(number*</a:t>
            </a:r>
            <a:r>
              <a:rPr lang="en-US" sz="2400" dirty="0" err="1"/>
              <a:t>i</a:t>
            </a:r>
            <a:r>
              <a:rPr lang="en-US" sz="2400" dirty="0"/>
              <a:t>));    </a:t>
            </a:r>
          </a:p>
          <a:p>
            <a:r>
              <a:rPr lang="en-US" sz="2400" dirty="0" err="1"/>
              <a:t>i</a:t>
            </a:r>
            <a:r>
              <a:rPr lang="en-US" sz="2400" dirty="0"/>
              <a:t>++;    </a:t>
            </a:r>
          </a:p>
          <a:p>
            <a:r>
              <a:rPr lang="en-US" sz="2400" dirty="0"/>
              <a:t>}    </a:t>
            </a:r>
          </a:p>
          <a:p>
            <a:r>
              <a:rPr lang="en-US" sz="2400" dirty="0"/>
              <a:t>return 0;  </a:t>
            </a:r>
          </a:p>
          <a:p>
            <a:r>
              <a:rPr lang="en-US" sz="2400" dirty="0"/>
              <a:t>}</a:t>
            </a:r>
          </a:p>
        </p:txBody>
      </p:sp>
    </p:spTree>
    <p:extLst>
      <p:ext uri="{BB962C8B-B14F-4D97-AF65-F5344CB8AC3E}">
        <p14:creationId xmlns:p14="http://schemas.microsoft.com/office/powerpoint/2010/main" val="2031627740"/>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6028" y="771384"/>
            <a:ext cx="8890716" cy="1323439"/>
          </a:xfrm>
          <a:prstGeom prst="rect">
            <a:avLst/>
          </a:prstGeom>
        </p:spPr>
        <p:txBody>
          <a:bodyPr wrap="square">
            <a:spAutoFit/>
          </a:bodyPr>
          <a:lstStyle/>
          <a:p>
            <a:r>
              <a:rPr lang="en-US" sz="2000" dirty="0">
                <a:solidFill>
                  <a:srgbClr val="610B38"/>
                </a:solidFill>
                <a:latin typeface="erdana"/>
              </a:rPr>
              <a:t>C Switch Statement</a:t>
            </a:r>
          </a:p>
          <a:p>
            <a:r>
              <a:rPr lang="en-US" sz="2000" dirty="0">
                <a:solidFill>
                  <a:srgbClr val="000000"/>
                </a:solidFill>
                <a:latin typeface="verdana" panose="020B0604030504040204" pitchFamily="34" charset="0"/>
              </a:rPr>
              <a:t>The switch statement in C is an alternate to if-else-if ladder statement which allows us to execute multiple operations for the different </a:t>
            </a:r>
            <a:r>
              <a:rPr lang="en-US" sz="2000" dirty="0" err="1">
                <a:solidFill>
                  <a:srgbClr val="000000"/>
                </a:solidFill>
                <a:latin typeface="verdana" panose="020B0604030504040204" pitchFamily="34" charset="0"/>
              </a:rPr>
              <a:t>possibles</a:t>
            </a:r>
            <a:r>
              <a:rPr lang="en-US" sz="2000" dirty="0">
                <a:solidFill>
                  <a:srgbClr val="000000"/>
                </a:solidFill>
                <a:latin typeface="verdana" panose="020B0604030504040204" pitchFamily="34" charset="0"/>
              </a:rPr>
              <a:t> values of a single variable called switch variable.</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726027" y="2179796"/>
            <a:ext cx="9058141" cy="4093428"/>
          </a:xfrm>
          <a:prstGeom prst="rect">
            <a:avLst/>
          </a:prstGeom>
        </p:spPr>
        <p:txBody>
          <a:bodyPr wrap="square">
            <a:spAutoFit/>
          </a:bodyPr>
          <a:lstStyle/>
          <a:p>
            <a:r>
              <a:rPr lang="en-US" sz="2000" dirty="0">
                <a:solidFill>
                  <a:srgbClr val="000000"/>
                </a:solidFill>
                <a:latin typeface="verdana" panose="020B0604030504040204" pitchFamily="34" charset="0"/>
              </a:rPr>
              <a:t>The syntax of switch statement in c language is given below:</a:t>
            </a:r>
          </a:p>
          <a:p>
            <a:pPr>
              <a:buFont typeface="+mj-lt"/>
              <a:buAutoNum type="arabicPeriod"/>
            </a:pPr>
            <a:r>
              <a:rPr lang="en-US" sz="2000" b="1" dirty="0">
                <a:solidFill>
                  <a:srgbClr val="006699"/>
                </a:solidFill>
                <a:latin typeface="verdana" panose="020B0604030504040204" pitchFamily="34" charset="0"/>
              </a:rPr>
              <a:t>switch</a:t>
            </a:r>
            <a:r>
              <a:rPr lang="en-US" sz="2000" dirty="0">
                <a:solidFill>
                  <a:srgbClr val="000000"/>
                </a:solidFill>
                <a:latin typeface="verdana" panose="020B0604030504040204" pitchFamily="34" charset="0"/>
              </a:rPr>
              <a:t>(expression){    </a:t>
            </a:r>
          </a:p>
          <a:p>
            <a:pPr>
              <a:buFont typeface="+mj-lt"/>
              <a:buAutoNum type="arabicPeriod"/>
            </a:pPr>
            <a:r>
              <a:rPr lang="en-US" sz="2000" b="1" dirty="0">
                <a:solidFill>
                  <a:srgbClr val="006699"/>
                </a:solidFill>
                <a:latin typeface="verdana" panose="020B0604030504040204" pitchFamily="34" charset="0"/>
              </a:rPr>
              <a:t>case</a:t>
            </a:r>
            <a:r>
              <a:rPr lang="en-US" sz="2000" dirty="0">
                <a:solidFill>
                  <a:srgbClr val="000000"/>
                </a:solidFill>
                <a:latin typeface="verdana" panose="020B0604030504040204" pitchFamily="34" charset="0"/>
              </a:rPr>
              <a:t> value1:    </a:t>
            </a:r>
          </a:p>
          <a:p>
            <a:pPr>
              <a:buFont typeface="+mj-lt"/>
              <a:buAutoNum type="arabicPeriod"/>
            </a:pP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//code to be executed;  </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break</a:t>
            </a: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//optional</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006699"/>
                </a:solidFill>
                <a:latin typeface="verdana" panose="020B0604030504040204" pitchFamily="34" charset="0"/>
              </a:rPr>
              <a:t>case</a:t>
            </a:r>
            <a:r>
              <a:rPr lang="en-US" sz="2000" dirty="0">
                <a:solidFill>
                  <a:srgbClr val="000000"/>
                </a:solidFill>
                <a:latin typeface="verdana" panose="020B0604030504040204" pitchFamily="34" charset="0"/>
              </a:rPr>
              <a:t> value2:    </a:t>
            </a:r>
          </a:p>
          <a:p>
            <a:pPr>
              <a:buFont typeface="+mj-lt"/>
              <a:buAutoNum type="arabicPeriod"/>
            </a:pP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//code to be executed;  </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break</a:t>
            </a: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//optional</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006699"/>
                </a:solidFill>
                <a:latin typeface="verdana" panose="020B0604030504040204" pitchFamily="34" charset="0"/>
              </a:rPr>
              <a:t>default</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code to be executed </a:t>
            </a:r>
            <a:r>
              <a:rPr lang="en-US" sz="2000" b="1" dirty="0">
                <a:solidFill>
                  <a:srgbClr val="006699"/>
                </a:solidFill>
                <a:latin typeface="verdana" panose="020B0604030504040204" pitchFamily="34" charset="0"/>
              </a:rPr>
              <a:t>if</a:t>
            </a:r>
            <a:r>
              <a:rPr lang="en-US" sz="2000" dirty="0">
                <a:solidFill>
                  <a:srgbClr val="000000"/>
                </a:solidFill>
                <a:latin typeface="verdana" panose="020B0604030504040204" pitchFamily="34" charset="0"/>
              </a:rPr>
              <a:t> all cases are not matched;    </a:t>
            </a:r>
          </a:p>
          <a:p>
            <a:pPr>
              <a:buFont typeface="+mj-lt"/>
              <a:buAutoNum type="arabicPeriod"/>
            </a:pP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65602959"/>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9256" y="1231443"/>
            <a:ext cx="10092744" cy="3416320"/>
          </a:xfrm>
          <a:prstGeom prst="rect">
            <a:avLst/>
          </a:prstGeom>
        </p:spPr>
        <p:txBody>
          <a:bodyPr wrap="square">
            <a:spAutoFit/>
          </a:bodyPr>
          <a:lstStyle/>
          <a:p>
            <a:r>
              <a:rPr lang="en-US" sz="2400" dirty="0">
                <a:solidFill>
                  <a:srgbClr val="610B38"/>
                </a:solidFill>
                <a:latin typeface="erdana"/>
              </a:rPr>
              <a:t>Rules for switch statement in C language</a:t>
            </a:r>
          </a:p>
          <a:p>
            <a:r>
              <a:rPr lang="en-US" sz="2400" dirty="0">
                <a:solidFill>
                  <a:srgbClr val="000000"/>
                </a:solidFill>
                <a:latin typeface="verdana" panose="020B0604030504040204" pitchFamily="34" charset="0"/>
              </a:rPr>
              <a:t>1) The </a:t>
            </a:r>
            <a:r>
              <a:rPr lang="en-US" sz="2400" i="1" dirty="0">
                <a:solidFill>
                  <a:srgbClr val="000000"/>
                </a:solidFill>
                <a:latin typeface="verdana" panose="020B0604030504040204" pitchFamily="34" charset="0"/>
              </a:rPr>
              <a:t>switch expression</a:t>
            </a:r>
            <a:r>
              <a:rPr lang="en-US" sz="2400" dirty="0">
                <a:solidFill>
                  <a:srgbClr val="000000"/>
                </a:solidFill>
                <a:latin typeface="verdana" panose="020B0604030504040204" pitchFamily="34" charset="0"/>
              </a:rPr>
              <a:t> must be of an integer or character type.</a:t>
            </a:r>
          </a:p>
          <a:p>
            <a:r>
              <a:rPr lang="en-US" sz="2400" dirty="0">
                <a:solidFill>
                  <a:srgbClr val="000000"/>
                </a:solidFill>
                <a:latin typeface="verdana" panose="020B0604030504040204" pitchFamily="34" charset="0"/>
              </a:rPr>
              <a:t>2) The </a:t>
            </a:r>
            <a:r>
              <a:rPr lang="en-US" sz="2400" i="1" dirty="0">
                <a:solidFill>
                  <a:srgbClr val="000000"/>
                </a:solidFill>
                <a:latin typeface="verdana" panose="020B0604030504040204" pitchFamily="34" charset="0"/>
              </a:rPr>
              <a:t>case value</a:t>
            </a:r>
            <a:r>
              <a:rPr lang="en-US" sz="2400" dirty="0">
                <a:solidFill>
                  <a:srgbClr val="000000"/>
                </a:solidFill>
                <a:latin typeface="verdana" panose="020B0604030504040204" pitchFamily="34" charset="0"/>
              </a:rPr>
              <a:t> must be an integer or character constant.</a:t>
            </a:r>
          </a:p>
          <a:p>
            <a:r>
              <a:rPr lang="en-US" sz="2400" dirty="0">
                <a:solidFill>
                  <a:srgbClr val="000000"/>
                </a:solidFill>
                <a:latin typeface="verdana" panose="020B0604030504040204" pitchFamily="34" charset="0"/>
              </a:rPr>
              <a:t>3) The </a:t>
            </a:r>
            <a:r>
              <a:rPr lang="en-US" sz="2400" i="1" dirty="0">
                <a:solidFill>
                  <a:srgbClr val="000000"/>
                </a:solidFill>
                <a:latin typeface="verdana" panose="020B0604030504040204" pitchFamily="34" charset="0"/>
              </a:rPr>
              <a:t>case value</a:t>
            </a:r>
            <a:r>
              <a:rPr lang="en-US" sz="2400" dirty="0">
                <a:solidFill>
                  <a:srgbClr val="000000"/>
                </a:solidFill>
                <a:latin typeface="verdana" panose="020B0604030504040204" pitchFamily="34" charset="0"/>
              </a:rPr>
              <a:t> can be used only inside the switch statement.</a:t>
            </a:r>
          </a:p>
          <a:p>
            <a:r>
              <a:rPr lang="en-US" sz="2400" dirty="0">
                <a:solidFill>
                  <a:srgbClr val="000000"/>
                </a:solidFill>
                <a:latin typeface="verdana" panose="020B0604030504040204" pitchFamily="34" charset="0"/>
              </a:rPr>
              <a:t>4) The </a:t>
            </a:r>
            <a:r>
              <a:rPr lang="en-US" sz="2400" i="1" dirty="0">
                <a:solidFill>
                  <a:srgbClr val="000000"/>
                </a:solidFill>
                <a:latin typeface="verdana" panose="020B0604030504040204" pitchFamily="34" charset="0"/>
              </a:rPr>
              <a:t>break statement</a:t>
            </a:r>
            <a:r>
              <a:rPr lang="en-US" sz="2400" dirty="0">
                <a:solidFill>
                  <a:srgbClr val="000000"/>
                </a:solidFill>
                <a:latin typeface="verdana" panose="020B0604030504040204" pitchFamily="34" charset="0"/>
              </a:rPr>
              <a:t> in switch case is not must. It is optional. If there is no break statement found in the case, all the cases will be executed present after the matched case. It is known as </a:t>
            </a:r>
            <a:r>
              <a:rPr lang="en-US" sz="2400" i="1" dirty="0">
                <a:solidFill>
                  <a:srgbClr val="000000"/>
                </a:solidFill>
                <a:latin typeface="verdana" panose="020B0604030504040204" pitchFamily="34" charset="0"/>
              </a:rPr>
              <a:t>fall through</a:t>
            </a:r>
            <a:r>
              <a:rPr lang="en-US" sz="2400" dirty="0">
                <a:solidFill>
                  <a:srgbClr val="000000"/>
                </a:solidFill>
                <a:latin typeface="verdana" panose="020B0604030504040204" pitchFamily="34" charset="0"/>
              </a:rPr>
              <a:t> the state of C switch statement.</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94750844"/>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3077553"/>
              </p:ext>
            </p:extLst>
          </p:nvPr>
        </p:nvGraphicFramePr>
        <p:xfrm>
          <a:off x="3284387" y="3521513"/>
          <a:ext cx="7516092" cy="2484120"/>
        </p:xfrm>
        <a:graphic>
          <a:graphicData uri="http://schemas.openxmlformats.org/drawingml/2006/table">
            <a:tbl>
              <a:tblPr/>
              <a:tblGrid>
                <a:gridCol w="1879023">
                  <a:extLst>
                    <a:ext uri="{9D8B030D-6E8A-4147-A177-3AD203B41FA5}">
                      <a16:colId xmlns:a16="http://schemas.microsoft.com/office/drawing/2014/main" val="20000"/>
                    </a:ext>
                  </a:extLst>
                </a:gridCol>
                <a:gridCol w="1879023">
                  <a:extLst>
                    <a:ext uri="{9D8B030D-6E8A-4147-A177-3AD203B41FA5}">
                      <a16:colId xmlns:a16="http://schemas.microsoft.com/office/drawing/2014/main" val="20001"/>
                    </a:ext>
                  </a:extLst>
                </a:gridCol>
                <a:gridCol w="1879023">
                  <a:extLst>
                    <a:ext uri="{9D8B030D-6E8A-4147-A177-3AD203B41FA5}">
                      <a16:colId xmlns:a16="http://schemas.microsoft.com/office/drawing/2014/main" val="20002"/>
                    </a:ext>
                  </a:extLst>
                </a:gridCol>
                <a:gridCol w="1879023">
                  <a:extLst>
                    <a:ext uri="{9D8B030D-6E8A-4147-A177-3AD203B41FA5}">
                      <a16:colId xmlns:a16="http://schemas.microsoft.com/office/drawing/2014/main" val="20003"/>
                    </a:ext>
                  </a:extLst>
                </a:gridCol>
              </a:tblGrid>
              <a:tr h="0">
                <a:tc>
                  <a:txBody>
                    <a:bodyPr/>
                    <a:lstStyle/>
                    <a:p>
                      <a:pPr algn="l" fontAlgn="t"/>
                      <a:r>
                        <a:rPr lang="en-US" dirty="0">
                          <a:solidFill>
                            <a:srgbClr val="000000"/>
                          </a:solidFill>
                          <a:effectLst/>
                          <a:latin typeface="times new roman" panose="02020603050405020304" pitchFamily="18" charset="0"/>
                        </a:rPr>
                        <a:t>Valid Switch</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Invalid Switch</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Valid Case</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Invalid Case</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panose="020B0604030504040204" pitchFamily="34" charset="0"/>
                        </a:rPr>
                        <a:t>switch(x)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switch(f)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panose="020B0604030504040204" pitchFamily="34" charset="0"/>
                        </a:rPr>
                        <a:t>switch(x&gt;y)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switch(x+2.5)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 'a';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 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panose="020B0604030504040204" pitchFamily="34" charset="0"/>
                        </a:rPr>
                        <a:t>switch(a+b-2)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x+2;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US">
                          <a:solidFill>
                            <a:srgbClr val="000000"/>
                          </a:solidFill>
                          <a:effectLst/>
                          <a:latin typeface="verdana" panose="020B0604030504040204" pitchFamily="34" charset="0"/>
                        </a:rPr>
                        <a:t>switch(func(x,y))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 'x'&gt;'y';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case 1,2,3;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3073757" y="488049"/>
            <a:ext cx="6096000" cy="1938992"/>
          </a:xfrm>
          <a:prstGeom prst="rect">
            <a:avLst/>
          </a:prstGeom>
        </p:spPr>
        <p:txBody>
          <a:bodyPr>
            <a:spAutoFit/>
          </a:bodyPr>
          <a:lstStyle/>
          <a:p>
            <a:r>
              <a:rPr lang="en-US" sz="2000" dirty="0">
                <a:solidFill>
                  <a:srgbClr val="000000"/>
                </a:solidFill>
                <a:latin typeface="verdana" panose="020B0604030504040204" pitchFamily="34" charset="0"/>
              </a:rPr>
              <a:t>Let's try to understand it by the examples. We are assuming that there are following variables.</a:t>
            </a:r>
          </a:p>
          <a:p>
            <a:pPr>
              <a:buFont typeface="+mj-lt"/>
              <a:buAutoNum type="arabicPeriod"/>
            </a:pPr>
            <a:r>
              <a:rPr lang="en-US" sz="2000" b="1" dirty="0">
                <a:solidFill>
                  <a:srgbClr val="2E8B57"/>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x,y,z</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a,b</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2E8B57"/>
                </a:solidFill>
                <a:latin typeface="verdana" panose="020B0604030504040204" pitchFamily="34" charset="0"/>
              </a:rPr>
              <a:t>float</a:t>
            </a:r>
            <a:r>
              <a:rPr lang="en-US" sz="2000" dirty="0">
                <a:solidFill>
                  <a:srgbClr val="000000"/>
                </a:solidFill>
                <a:latin typeface="verdana" panose="020B0604030504040204" pitchFamily="34" charset="0"/>
              </a:rPr>
              <a:t> f;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56521155"/>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low of switch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147" y="176966"/>
            <a:ext cx="10225824" cy="651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651474"/>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3" y="218942"/>
            <a:ext cx="9311425" cy="6247864"/>
          </a:xfrm>
          <a:prstGeom prst="rect">
            <a:avLst/>
          </a:prstGeom>
        </p:spPr>
        <p:txBody>
          <a:bodyPr wrap="square">
            <a:spAutoFit/>
          </a:bodyPr>
          <a:lstStyle/>
          <a:p>
            <a:r>
              <a:rPr lang="en-US" sz="2000" dirty="0"/>
              <a:t>#include&lt;</a:t>
            </a:r>
            <a:r>
              <a:rPr lang="en-US" sz="2000" dirty="0" err="1"/>
              <a:t>stdio.h</a:t>
            </a:r>
            <a:r>
              <a:rPr lang="en-US" sz="2000" dirty="0"/>
              <a:t>&gt;  </a:t>
            </a:r>
          </a:p>
          <a:p>
            <a:r>
              <a:rPr lang="en-US" sz="2000" dirty="0"/>
              <a:t>int main(){    </a:t>
            </a:r>
          </a:p>
          <a:p>
            <a:r>
              <a:rPr lang="en-US" sz="2000" dirty="0"/>
              <a:t>int number=0;     </a:t>
            </a:r>
          </a:p>
          <a:p>
            <a:r>
              <a:rPr lang="en-US" sz="2000" dirty="0" err="1"/>
              <a:t>printf</a:t>
            </a:r>
            <a:r>
              <a:rPr lang="en-US" sz="2000" dirty="0"/>
              <a:t>("enter a number:");    </a:t>
            </a:r>
          </a:p>
          <a:p>
            <a:r>
              <a:rPr lang="en-US" sz="2000" dirty="0" err="1"/>
              <a:t>scanf</a:t>
            </a:r>
            <a:r>
              <a:rPr lang="en-US" sz="2000" dirty="0"/>
              <a:t>("%</a:t>
            </a:r>
            <a:r>
              <a:rPr lang="en-US" sz="2000" dirty="0" err="1"/>
              <a:t>d",&amp;number</a:t>
            </a:r>
            <a:r>
              <a:rPr lang="en-US" sz="2000" dirty="0"/>
              <a:t>);    </a:t>
            </a:r>
          </a:p>
          <a:p>
            <a:r>
              <a:rPr lang="en-US" sz="2000" dirty="0"/>
              <a:t>switch(number){    </a:t>
            </a:r>
          </a:p>
          <a:p>
            <a:r>
              <a:rPr lang="en-US" sz="2000" dirty="0"/>
              <a:t>case 10:    </a:t>
            </a:r>
          </a:p>
          <a:p>
            <a:r>
              <a:rPr lang="en-US" sz="2000" dirty="0" err="1"/>
              <a:t>printf</a:t>
            </a:r>
            <a:r>
              <a:rPr lang="en-US" sz="2000" dirty="0"/>
              <a:t>("number is equals to 10");    </a:t>
            </a:r>
          </a:p>
          <a:p>
            <a:r>
              <a:rPr lang="en-US" sz="2000" dirty="0"/>
              <a:t>break;    </a:t>
            </a:r>
          </a:p>
          <a:p>
            <a:r>
              <a:rPr lang="en-US" sz="2000" dirty="0"/>
              <a:t>case 50:    </a:t>
            </a:r>
          </a:p>
          <a:p>
            <a:r>
              <a:rPr lang="en-US" sz="2000" dirty="0" err="1"/>
              <a:t>printf</a:t>
            </a:r>
            <a:r>
              <a:rPr lang="en-US" sz="2000" dirty="0"/>
              <a:t>("number is equal to 50");    </a:t>
            </a:r>
          </a:p>
          <a:p>
            <a:r>
              <a:rPr lang="en-US" sz="2000" dirty="0"/>
              <a:t>break;    </a:t>
            </a:r>
          </a:p>
          <a:p>
            <a:r>
              <a:rPr lang="en-US" sz="2000" dirty="0"/>
              <a:t>case 100:    </a:t>
            </a:r>
          </a:p>
          <a:p>
            <a:r>
              <a:rPr lang="en-US" sz="2000" dirty="0" err="1"/>
              <a:t>printf</a:t>
            </a:r>
            <a:r>
              <a:rPr lang="en-US" sz="2000" dirty="0"/>
              <a:t>("number is equal to 100");    </a:t>
            </a:r>
          </a:p>
          <a:p>
            <a:r>
              <a:rPr lang="en-US" sz="2000" dirty="0"/>
              <a:t>break;    </a:t>
            </a:r>
          </a:p>
          <a:p>
            <a:r>
              <a:rPr lang="en-US" sz="2000" dirty="0"/>
              <a:t>default:    </a:t>
            </a:r>
          </a:p>
          <a:p>
            <a:r>
              <a:rPr lang="en-US" sz="2000" dirty="0" err="1"/>
              <a:t>printf</a:t>
            </a:r>
            <a:r>
              <a:rPr lang="en-US" sz="2000" dirty="0"/>
              <a:t>("number is not equal to 10, 50 or 100");    </a:t>
            </a:r>
          </a:p>
          <a:p>
            <a:r>
              <a:rPr lang="en-US" sz="2000" dirty="0"/>
              <a:t>}    </a:t>
            </a:r>
          </a:p>
          <a:p>
            <a:r>
              <a:rPr lang="en-US" sz="2000" dirty="0"/>
              <a:t>return 0;  </a:t>
            </a:r>
          </a:p>
          <a:p>
            <a:r>
              <a:rPr lang="en-US" sz="2000" dirty="0"/>
              <a:t>}</a:t>
            </a:r>
          </a:p>
        </p:txBody>
      </p:sp>
    </p:spTree>
    <p:extLst>
      <p:ext uri="{BB962C8B-B14F-4D97-AF65-F5344CB8AC3E}">
        <p14:creationId xmlns:p14="http://schemas.microsoft.com/office/powerpoint/2010/main" val="1713739711"/>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4801314"/>
          </a:xfrm>
          <a:prstGeom prst="rect">
            <a:avLst/>
          </a:prstGeom>
        </p:spPr>
        <p:txBody>
          <a:bodyPr>
            <a:spAutoFit/>
          </a:bodyPr>
          <a:lstStyle/>
          <a:p>
            <a:r>
              <a:rPr lang="en-US" dirty="0"/>
              <a:t>#include &lt;</a:t>
            </a:r>
            <a:r>
              <a:rPr lang="en-US" dirty="0" err="1"/>
              <a:t>stdio.h</a:t>
            </a:r>
            <a:r>
              <a:rPr lang="en-US" dirty="0"/>
              <a:t>&gt;  </a:t>
            </a:r>
          </a:p>
          <a:p>
            <a:r>
              <a:rPr lang="en-US" dirty="0"/>
              <a:t>int main()  </a:t>
            </a:r>
          </a:p>
          <a:p>
            <a:r>
              <a:rPr lang="en-US" dirty="0"/>
              <a:t>{  </a:t>
            </a:r>
          </a:p>
          <a:p>
            <a:r>
              <a:rPr lang="en-US" dirty="0"/>
              <a:t>    int x = 10, y = 5;   </a:t>
            </a:r>
          </a:p>
          <a:p>
            <a:r>
              <a:rPr lang="en-US" dirty="0"/>
              <a:t>    switch(x&gt;y &amp;&amp; </a:t>
            </a:r>
            <a:r>
              <a:rPr lang="en-US" dirty="0" err="1"/>
              <a:t>x+y</a:t>
            </a:r>
            <a:r>
              <a:rPr lang="en-US" dirty="0"/>
              <a:t>&gt;0)  </a:t>
            </a:r>
          </a:p>
          <a:p>
            <a:r>
              <a:rPr lang="en-US" dirty="0"/>
              <a:t>    {  </a:t>
            </a:r>
          </a:p>
          <a:p>
            <a:r>
              <a:rPr lang="en-US" dirty="0"/>
              <a:t>        case 1:   </a:t>
            </a:r>
          </a:p>
          <a:p>
            <a:r>
              <a:rPr lang="en-US" dirty="0"/>
              <a:t>        </a:t>
            </a:r>
            <a:r>
              <a:rPr lang="en-US" dirty="0" err="1"/>
              <a:t>printf</a:t>
            </a:r>
            <a:r>
              <a:rPr lang="en-US" dirty="0"/>
              <a:t>("hi");  </a:t>
            </a:r>
          </a:p>
          <a:p>
            <a:r>
              <a:rPr lang="en-US" dirty="0"/>
              <a:t>        break;   </a:t>
            </a:r>
          </a:p>
          <a:p>
            <a:r>
              <a:rPr lang="en-US" dirty="0"/>
              <a:t>        case 0:   </a:t>
            </a:r>
          </a:p>
          <a:p>
            <a:r>
              <a:rPr lang="en-US" dirty="0"/>
              <a:t>        </a:t>
            </a:r>
            <a:r>
              <a:rPr lang="en-US" dirty="0" err="1"/>
              <a:t>printf</a:t>
            </a:r>
            <a:r>
              <a:rPr lang="en-US" dirty="0"/>
              <a:t>("bye");  </a:t>
            </a:r>
          </a:p>
          <a:p>
            <a:r>
              <a:rPr lang="en-US" dirty="0"/>
              <a:t>        break;  </a:t>
            </a:r>
          </a:p>
          <a:p>
            <a:r>
              <a:rPr lang="en-US" dirty="0"/>
              <a:t>        default:   </a:t>
            </a:r>
          </a:p>
          <a:p>
            <a:r>
              <a:rPr lang="en-US" dirty="0"/>
              <a:t>        </a:t>
            </a:r>
            <a:r>
              <a:rPr lang="en-US" dirty="0" err="1"/>
              <a:t>printf</a:t>
            </a:r>
            <a:r>
              <a:rPr lang="en-US" dirty="0"/>
              <a:t>(" Hello bye ");  </a:t>
            </a:r>
          </a:p>
          <a:p>
            <a:r>
              <a:rPr lang="en-US" dirty="0"/>
              <a:t>    }   </a:t>
            </a:r>
          </a:p>
          <a:p>
            <a:r>
              <a:rPr lang="en-US" dirty="0"/>
              <a:t>          </a:t>
            </a:r>
          </a:p>
          <a:p>
            <a:r>
              <a:rPr lang="en-US" dirty="0"/>
              <a:t>}</a:t>
            </a:r>
          </a:p>
        </p:txBody>
      </p:sp>
    </p:spTree>
    <p:extLst>
      <p:ext uri="{BB962C8B-B14F-4D97-AF65-F5344CB8AC3E}">
        <p14:creationId xmlns:p14="http://schemas.microsoft.com/office/powerpoint/2010/main" val="404794522"/>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4963" y="310913"/>
            <a:ext cx="9869509" cy="1323439"/>
          </a:xfrm>
          <a:prstGeom prst="rect">
            <a:avLst/>
          </a:prstGeom>
        </p:spPr>
        <p:txBody>
          <a:bodyPr wrap="square">
            <a:spAutoFit/>
          </a:bodyPr>
          <a:lstStyle/>
          <a:p>
            <a:r>
              <a:rPr lang="en-US" sz="2000" dirty="0">
                <a:solidFill>
                  <a:srgbClr val="610B38"/>
                </a:solidFill>
                <a:latin typeface="erdana"/>
              </a:rPr>
              <a:t>C break statement</a:t>
            </a:r>
          </a:p>
          <a:p>
            <a:r>
              <a:rPr lang="en-US" sz="2000" dirty="0">
                <a:solidFill>
                  <a:srgbClr val="000000"/>
                </a:solidFill>
                <a:latin typeface="verdana" panose="020B0604030504040204" pitchFamily="34" charset="0"/>
              </a:rPr>
              <a:t>The break is a keyword in C which is used to bring the program control out of the loop. The break statement is used inside loops or switch statement. The break statement breaks the loop one by one</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094963" y="2104450"/>
            <a:ext cx="6096000" cy="923330"/>
          </a:xfrm>
          <a:prstGeom prst="rect">
            <a:avLst/>
          </a:prstGeom>
        </p:spPr>
        <p:txBody>
          <a:bodyPr>
            <a:spAutoFit/>
          </a:bodyPr>
          <a:lstStyle/>
          <a:p>
            <a:r>
              <a:rPr lang="en-US" dirty="0">
                <a:solidFill>
                  <a:srgbClr val="610B4B"/>
                </a:solidFill>
                <a:latin typeface="erdana"/>
              </a:rPr>
              <a:t>Syntax:</a:t>
            </a:r>
          </a:p>
          <a:p>
            <a:pPr>
              <a:buFont typeface="+mj-lt"/>
              <a:buAutoNum type="arabicPeriod"/>
            </a:pPr>
            <a:r>
              <a:rPr lang="en-US" dirty="0">
                <a:solidFill>
                  <a:srgbClr val="008200"/>
                </a:solidFill>
                <a:latin typeface="verdana" panose="020B0604030504040204" pitchFamily="34" charset="0"/>
              </a:rPr>
              <a:t>//loop or switch case </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break</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8194" name="Picture 2" descr="c language break statement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826" y="2540357"/>
            <a:ext cx="4953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182314"/>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4247317"/>
          </a:xfrm>
          <a:prstGeom prst="rect">
            <a:avLst/>
          </a:prstGeom>
        </p:spPr>
        <p:txBody>
          <a:bodyPr>
            <a:spAutoFit/>
          </a:bodyPr>
          <a:lstStyle/>
          <a:p>
            <a:r>
              <a:rPr lang="en-US" dirty="0"/>
              <a:t>#include&lt;</a:t>
            </a:r>
            <a:r>
              <a:rPr lang="en-US" dirty="0" err="1"/>
              <a:t>stdio.h</a:t>
            </a:r>
            <a:r>
              <a:rPr lang="en-US" dirty="0"/>
              <a:t>&gt;  </a:t>
            </a:r>
          </a:p>
          <a:p>
            <a:r>
              <a:rPr lang="en-US" dirty="0"/>
              <a:t>#include&lt;</a:t>
            </a:r>
            <a:r>
              <a:rPr lang="en-US" dirty="0" err="1"/>
              <a:t>stdlib.h</a:t>
            </a:r>
            <a:r>
              <a:rPr lang="en-US" dirty="0"/>
              <a:t>&gt;  </a:t>
            </a:r>
          </a:p>
          <a:p>
            <a:r>
              <a:rPr lang="en-US" dirty="0"/>
              <a:t>int main ()  </a:t>
            </a:r>
          </a:p>
          <a:p>
            <a:r>
              <a:rPr lang="en-US" dirty="0"/>
              <a:t>{</a:t>
            </a:r>
          </a:p>
          <a:p>
            <a:r>
              <a:rPr lang="en-US" dirty="0"/>
              <a:t>	</a:t>
            </a:r>
            <a:r>
              <a:rPr lang="en-US" dirty="0" err="1"/>
              <a:t>int</a:t>
            </a:r>
            <a:r>
              <a:rPr lang="en-US" dirty="0"/>
              <a:t> i;  </a:t>
            </a:r>
          </a:p>
          <a:p>
            <a:r>
              <a:rPr lang="en-US" dirty="0"/>
              <a:t>	for(</a:t>
            </a:r>
            <a:r>
              <a:rPr lang="en-US" dirty="0" err="1"/>
              <a:t>i</a:t>
            </a:r>
            <a:r>
              <a:rPr lang="en-US" dirty="0"/>
              <a:t> = 0; </a:t>
            </a:r>
            <a:r>
              <a:rPr lang="en-US" dirty="0" err="1"/>
              <a:t>i</a:t>
            </a:r>
            <a:r>
              <a:rPr lang="en-US" dirty="0"/>
              <a:t>&lt;10; </a:t>
            </a:r>
            <a:r>
              <a:rPr lang="en-US" dirty="0" err="1"/>
              <a:t>i</a:t>
            </a:r>
            <a:r>
              <a:rPr lang="en-US" dirty="0"/>
              <a:t>++)  </a:t>
            </a:r>
          </a:p>
          <a:p>
            <a:r>
              <a:rPr lang="en-US" dirty="0"/>
              <a:t>    {  </a:t>
            </a:r>
          </a:p>
          <a:p>
            <a:r>
              <a:rPr lang="en-US" dirty="0"/>
              <a:t>        </a:t>
            </a:r>
            <a:r>
              <a:rPr lang="en-US" dirty="0" err="1"/>
              <a:t>printf</a:t>
            </a:r>
            <a:r>
              <a:rPr lang="en-US" dirty="0"/>
              <a:t>("%d ",</a:t>
            </a:r>
            <a:r>
              <a:rPr lang="en-US" dirty="0" err="1"/>
              <a:t>i</a:t>
            </a:r>
            <a:r>
              <a:rPr lang="en-US" dirty="0"/>
              <a:t>);  </a:t>
            </a:r>
          </a:p>
          <a:p>
            <a:r>
              <a:rPr lang="en-US" dirty="0"/>
              <a:t>        if(</a:t>
            </a:r>
            <a:r>
              <a:rPr lang="en-US" dirty="0" err="1"/>
              <a:t>i</a:t>
            </a:r>
            <a:r>
              <a:rPr lang="en-US" dirty="0"/>
              <a:t> == 5)  </a:t>
            </a:r>
          </a:p>
          <a:p>
            <a:r>
              <a:rPr lang="en-US" dirty="0"/>
              <a:t>        break;  </a:t>
            </a:r>
          </a:p>
          <a:p>
            <a:r>
              <a:rPr lang="en-US" dirty="0"/>
              <a:t>    }  </a:t>
            </a:r>
          </a:p>
          <a:p>
            <a:r>
              <a:rPr lang="en-US" dirty="0"/>
              <a:t>    </a:t>
            </a:r>
            <a:r>
              <a:rPr lang="en-US" dirty="0" err="1"/>
              <a:t>printf</a:t>
            </a:r>
            <a:r>
              <a:rPr lang="en-US" dirty="0"/>
              <a:t>("came outside of loop </a:t>
            </a:r>
            <a:r>
              <a:rPr lang="en-US" dirty="0" err="1"/>
              <a:t>i</a:t>
            </a:r>
            <a:r>
              <a:rPr lang="en-US" dirty="0"/>
              <a:t> = %d",</a:t>
            </a:r>
            <a:r>
              <a:rPr lang="en-US" dirty="0" err="1"/>
              <a:t>i</a:t>
            </a:r>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3251789052"/>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i=1,j=1;//initializing a local variable    </a:t>
            </a:r>
          </a:p>
          <a:p>
            <a:r>
              <a:rPr lang="en-US" dirty="0"/>
              <a:t>for(</a:t>
            </a:r>
            <a:r>
              <a:rPr lang="en-US" dirty="0" err="1"/>
              <a:t>i</a:t>
            </a:r>
            <a:r>
              <a:rPr lang="en-US" dirty="0"/>
              <a:t>=1;i&lt;=3;i++){      </a:t>
            </a:r>
          </a:p>
          <a:p>
            <a:r>
              <a:rPr lang="en-US" dirty="0"/>
              <a:t>for(j=1;j&lt;=3;j++){    </a:t>
            </a:r>
          </a:p>
          <a:p>
            <a:r>
              <a:rPr lang="en-US" dirty="0" err="1"/>
              <a:t>printf</a:t>
            </a:r>
            <a:r>
              <a:rPr lang="en-US" dirty="0"/>
              <a:t>("%d &amp;d\n",</a:t>
            </a:r>
            <a:r>
              <a:rPr lang="en-US" dirty="0" err="1"/>
              <a:t>i,j</a:t>
            </a:r>
            <a:r>
              <a:rPr lang="en-US" dirty="0"/>
              <a:t>);    </a:t>
            </a:r>
          </a:p>
          <a:p>
            <a:r>
              <a:rPr lang="en-US" dirty="0"/>
              <a:t>if(</a:t>
            </a:r>
            <a:r>
              <a:rPr lang="en-US" dirty="0" err="1"/>
              <a:t>i</a:t>
            </a:r>
            <a:r>
              <a:rPr lang="en-US" dirty="0"/>
              <a:t>==2 &amp;&amp; j==2){    </a:t>
            </a:r>
          </a:p>
          <a:p>
            <a:r>
              <a:rPr lang="en-US" dirty="0"/>
              <a:t>break;//will break loop of j only    </a:t>
            </a:r>
          </a:p>
          <a:p>
            <a:r>
              <a:rPr lang="en-US" dirty="0"/>
              <a:t>}    </a:t>
            </a:r>
          </a:p>
          <a:p>
            <a:r>
              <a:rPr lang="en-US" dirty="0"/>
              <a:t>}//end of for loop    </a:t>
            </a:r>
          </a:p>
          <a:p>
            <a:r>
              <a:rPr lang="en-US" dirty="0"/>
              <a:t>return 0;  </a:t>
            </a:r>
          </a:p>
          <a:p>
            <a:r>
              <a:rPr lang="en-US" dirty="0"/>
              <a:t>}</a:t>
            </a:r>
          </a:p>
        </p:txBody>
      </p:sp>
      <p:sp>
        <p:nvSpPr>
          <p:cNvPr id="3" name="Rectangle 2"/>
          <p:cNvSpPr/>
          <p:nvPr/>
        </p:nvSpPr>
        <p:spPr>
          <a:xfrm>
            <a:off x="3048000" y="398103"/>
            <a:ext cx="5524269" cy="461665"/>
          </a:xfrm>
          <a:prstGeom prst="rect">
            <a:avLst/>
          </a:prstGeom>
        </p:spPr>
        <p:txBody>
          <a:bodyPr wrap="none">
            <a:spAutoFit/>
          </a:bodyPr>
          <a:lstStyle/>
          <a:p>
            <a:r>
              <a:rPr lang="en-US" sz="2400" dirty="0">
                <a:solidFill>
                  <a:srgbClr val="610B38"/>
                </a:solidFill>
                <a:latin typeface="erdana"/>
              </a:rPr>
              <a:t>C break statement with the nested loop</a:t>
            </a:r>
            <a:endParaRPr lang="en-US" sz="2400" b="0" i="0" dirty="0">
              <a:solidFill>
                <a:srgbClr val="610B38"/>
              </a:solidFill>
              <a:effectLst/>
              <a:latin typeface="erdana"/>
            </a:endParaRPr>
          </a:p>
        </p:txBody>
      </p:sp>
    </p:spTree>
    <p:extLst>
      <p:ext uri="{BB962C8B-B14F-4D97-AF65-F5344CB8AC3E}">
        <p14:creationId xmlns:p14="http://schemas.microsoft.com/office/powerpoint/2010/main" val="100325825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997839"/>
            <a:ext cx="8646017" cy="2862322"/>
          </a:xfrm>
          <a:prstGeom prst="rect">
            <a:avLst/>
          </a:prstGeom>
        </p:spPr>
        <p:txBody>
          <a:bodyPr wrap="square">
            <a:spAutoFit/>
          </a:bodyPr>
          <a:lstStyle/>
          <a:p>
            <a:r>
              <a:rPr lang="en-US" b="1" dirty="0"/>
              <a:t>C Program</a:t>
            </a:r>
          </a:p>
          <a:p>
            <a:r>
              <a:rPr lang="en-US" b="1" dirty="0"/>
              <a:t>In this tutorial, all C programs are given with C compiler so that you can quickly change the C program code</a:t>
            </a:r>
            <a:r>
              <a:rPr lang="en-US" dirty="0"/>
              <a:t>.</a:t>
            </a:r>
          </a:p>
          <a:p>
            <a:endParaRPr lang="en-US" dirty="0"/>
          </a:p>
          <a:p>
            <a:endParaRPr lang="en-US" dirty="0"/>
          </a:p>
          <a:p>
            <a:r>
              <a:rPr lang="en-US" dirty="0"/>
              <a:t>#include &lt;</a:t>
            </a:r>
            <a:r>
              <a:rPr lang="en-US" dirty="0" err="1"/>
              <a:t>stdio.h</a:t>
            </a:r>
            <a:r>
              <a:rPr lang="en-US" dirty="0"/>
              <a:t>&gt;  </a:t>
            </a:r>
          </a:p>
          <a:p>
            <a:r>
              <a:rPr lang="en-US" b="1" dirty="0" err="1"/>
              <a:t>int</a:t>
            </a:r>
            <a:r>
              <a:rPr lang="en-US" dirty="0"/>
              <a:t> main() {  </a:t>
            </a:r>
          </a:p>
          <a:p>
            <a:r>
              <a:rPr lang="en-US" dirty="0" err="1"/>
              <a:t>printf</a:t>
            </a:r>
            <a:r>
              <a:rPr lang="en-US" dirty="0"/>
              <a:t>("Hello C Programming\n");  </a:t>
            </a:r>
          </a:p>
          <a:p>
            <a:r>
              <a:rPr lang="en-US" b="1" dirty="0"/>
              <a:t>return</a:t>
            </a:r>
            <a:r>
              <a:rPr lang="en-US" dirty="0"/>
              <a:t> 0;  </a:t>
            </a:r>
          </a:p>
          <a:p>
            <a:r>
              <a:rPr lang="en-US" dirty="0"/>
              <a:t>}  </a:t>
            </a:r>
          </a:p>
        </p:txBody>
      </p:sp>
    </p:spTree>
    <p:extLst>
      <p:ext uri="{BB962C8B-B14F-4D97-AF65-F5344CB8AC3E}">
        <p14:creationId xmlns:p14="http://schemas.microsoft.com/office/powerpoint/2010/main" val="2888694286"/>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#include&lt;</a:t>
            </a:r>
            <a:r>
              <a:rPr lang="en-US" dirty="0" err="1"/>
              <a:t>stdio.h</a:t>
            </a:r>
            <a:r>
              <a:rPr lang="en-US" dirty="0"/>
              <a:t>&gt;  </a:t>
            </a:r>
          </a:p>
          <a:p>
            <a:r>
              <a:rPr lang="en-US" dirty="0"/>
              <a:t>int main ()  </a:t>
            </a:r>
          </a:p>
          <a:p>
            <a:r>
              <a:rPr lang="en-US" dirty="0"/>
              <a:t>{  </a:t>
            </a:r>
          </a:p>
          <a:p>
            <a:r>
              <a:rPr lang="en-US" dirty="0"/>
              <a:t>    int i = 0;  </a:t>
            </a:r>
          </a:p>
          <a:p>
            <a:r>
              <a:rPr lang="en-US" dirty="0"/>
              <a:t>    while(1)  </a:t>
            </a:r>
          </a:p>
          <a:p>
            <a:r>
              <a:rPr lang="en-US" dirty="0"/>
              <a:t>    {  </a:t>
            </a:r>
          </a:p>
          <a:p>
            <a:r>
              <a:rPr lang="en-US" dirty="0"/>
              <a:t>        </a:t>
            </a:r>
            <a:r>
              <a:rPr lang="en-US" dirty="0" err="1"/>
              <a:t>printf</a:t>
            </a:r>
            <a:r>
              <a:rPr lang="en-US" dirty="0"/>
              <a:t>("%d  ",</a:t>
            </a:r>
            <a:r>
              <a:rPr lang="en-US" dirty="0" err="1"/>
              <a:t>i</a:t>
            </a:r>
            <a:r>
              <a:rPr lang="en-US" dirty="0"/>
              <a:t>);  </a:t>
            </a:r>
          </a:p>
          <a:p>
            <a:r>
              <a:rPr lang="en-US" dirty="0"/>
              <a:t>        </a:t>
            </a:r>
            <a:r>
              <a:rPr lang="en-US" dirty="0" err="1"/>
              <a:t>i</a:t>
            </a:r>
            <a:r>
              <a:rPr lang="en-US" dirty="0"/>
              <a:t>++;  </a:t>
            </a:r>
          </a:p>
          <a:p>
            <a:r>
              <a:rPr lang="en-US" dirty="0"/>
              <a:t>        if(</a:t>
            </a:r>
            <a:r>
              <a:rPr lang="en-US" dirty="0" err="1"/>
              <a:t>i</a:t>
            </a:r>
            <a:r>
              <a:rPr lang="en-US" dirty="0"/>
              <a:t> == 10)  </a:t>
            </a:r>
          </a:p>
          <a:p>
            <a:r>
              <a:rPr lang="en-US" dirty="0"/>
              <a:t>        break;   </a:t>
            </a:r>
          </a:p>
          <a:p>
            <a:r>
              <a:rPr lang="en-US" dirty="0"/>
              <a:t>    }  </a:t>
            </a:r>
          </a:p>
          <a:p>
            <a:r>
              <a:rPr lang="en-US" dirty="0"/>
              <a:t>    </a:t>
            </a:r>
            <a:r>
              <a:rPr lang="en-US" dirty="0" err="1"/>
              <a:t>printf</a:t>
            </a:r>
            <a:r>
              <a:rPr lang="en-US" dirty="0"/>
              <a:t>("came out of while loop");  </a:t>
            </a:r>
          </a:p>
          <a:p>
            <a:r>
              <a:rPr lang="en-US" dirty="0"/>
              <a:t>}</a:t>
            </a:r>
          </a:p>
        </p:txBody>
      </p:sp>
      <p:sp>
        <p:nvSpPr>
          <p:cNvPr id="3" name="Rectangle 2"/>
          <p:cNvSpPr/>
          <p:nvPr/>
        </p:nvSpPr>
        <p:spPr>
          <a:xfrm>
            <a:off x="3048000" y="552650"/>
            <a:ext cx="4482317" cy="461665"/>
          </a:xfrm>
          <a:prstGeom prst="rect">
            <a:avLst/>
          </a:prstGeom>
        </p:spPr>
        <p:txBody>
          <a:bodyPr wrap="none">
            <a:spAutoFit/>
          </a:bodyPr>
          <a:lstStyle/>
          <a:p>
            <a:r>
              <a:rPr lang="en-US" sz="2400" dirty="0">
                <a:solidFill>
                  <a:srgbClr val="610B38"/>
                </a:solidFill>
                <a:latin typeface="erdana"/>
              </a:rPr>
              <a:t>break statement with while loop</a:t>
            </a:r>
            <a:endParaRPr lang="en-US" sz="2400" b="0" i="0" dirty="0">
              <a:solidFill>
                <a:srgbClr val="610B38"/>
              </a:solidFill>
              <a:effectLst/>
              <a:latin typeface="erdana"/>
            </a:endParaRPr>
          </a:p>
        </p:txBody>
      </p:sp>
    </p:spTree>
    <p:extLst>
      <p:ext uri="{BB962C8B-B14F-4D97-AF65-F5344CB8AC3E}">
        <p14:creationId xmlns:p14="http://schemas.microsoft.com/office/powerpoint/2010/main" val="3232855876"/>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57" y="542733"/>
            <a:ext cx="6096000" cy="1938992"/>
          </a:xfrm>
          <a:prstGeom prst="rect">
            <a:avLst/>
          </a:prstGeom>
        </p:spPr>
        <p:txBody>
          <a:bodyPr>
            <a:spAutoFit/>
          </a:bodyPr>
          <a:lstStyle/>
          <a:p>
            <a:r>
              <a:rPr lang="en-US" sz="2000" dirty="0">
                <a:solidFill>
                  <a:srgbClr val="610B38"/>
                </a:solidFill>
                <a:latin typeface="erdana"/>
              </a:rPr>
              <a:t>C continue statement</a:t>
            </a:r>
          </a:p>
          <a:p>
            <a:r>
              <a:rPr lang="en-US" sz="2000" dirty="0">
                <a:solidFill>
                  <a:srgbClr val="000000"/>
                </a:solidFill>
                <a:latin typeface="verdana" panose="020B0604030504040204" pitchFamily="34" charset="0"/>
              </a:rPr>
              <a:t>The </a:t>
            </a:r>
            <a:r>
              <a:rPr lang="en-US" sz="2000" b="1" dirty="0">
                <a:solidFill>
                  <a:srgbClr val="2F4F4F"/>
                </a:solidFill>
                <a:latin typeface="verdana" panose="020B0604030504040204" pitchFamily="34" charset="0"/>
              </a:rPr>
              <a:t>continue statement</a:t>
            </a:r>
            <a:r>
              <a:rPr lang="en-US" sz="2000" dirty="0">
                <a:solidFill>
                  <a:srgbClr val="000000"/>
                </a:solidFill>
                <a:latin typeface="verdana" panose="020B0604030504040204" pitchFamily="34" charset="0"/>
              </a:rPr>
              <a:t> in C language is used to bring the program control to the beginning of the loop. The continue statement skips some lines of code inside the loop and continues with the next iteration.</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404057" y="3884904"/>
            <a:ext cx="6096000" cy="1631216"/>
          </a:xfrm>
          <a:prstGeom prst="rect">
            <a:avLst/>
          </a:prstGeom>
        </p:spPr>
        <p:txBody>
          <a:bodyPr>
            <a:spAutoFit/>
          </a:bodyPr>
          <a:lstStyle/>
          <a:p>
            <a:r>
              <a:rPr lang="en-US" sz="2000" dirty="0">
                <a:solidFill>
                  <a:srgbClr val="610B4B"/>
                </a:solidFill>
                <a:latin typeface="erdana"/>
              </a:rPr>
              <a:t>Syntax:</a:t>
            </a:r>
          </a:p>
          <a:p>
            <a:pPr>
              <a:buFont typeface="+mj-lt"/>
              <a:buAutoNum type="arabicPeriod"/>
            </a:pPr>
            <a:r>
              <a:rPr lang="en-US" sz="2000" dirty="0">
                <a:solidFill>
                  <a:srgbClr val="008200"/>
                </a:solidFill>
                <a:latin typeface="verdana" panose="020B0604030504040204" pitchFamily="34" charset="0"/>
              </a:rPr>
              <a:t>//loop statements</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006699"/>
                </a:solidFill>
                <a:latin typeface="verdana" panose="020B0604030504040204" pitchFamily="34" charset="0"/>
              </a:rPr>
              <a:t>continue</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8200"/>
                </a:solidFill>
                <a:latin typeface="verdana" panose="020B0604030504040204" pitchFamily="34" charset="0"/>
              </a:rPr>
              <a:t>//some lines of the code which is to be skipped</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85921436"/>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0735" y="1437378"/>
            <a:ext cx="6096000" cy="3693319"/>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i=1;//initializing a local variable       </a:t>
            </a:r>
          </a:p>
          <a:p>
            <a:r>
              <a:rPr lang="en-US" dirty="0"/>
              <a:t>//starting a loop from 1 to 10    </a:t>
            </a:r>
          </a:p>
          <a:p>
            <a:r>
              <a:rPr lang="en-US" dirty="0"/>
              <a:t>for(</a:t>
            </a:r>
            <a:r>
              <a:rPr lang="en-US" dirty="0" err="1"/>
              <a:t>i</a:t>
            </a:r>
            <a:r>
              <a:rPr lang="en-US" dirty="0"/>
              <a:t>=1;i&lt;=10;i++){      </a:t>
            </a:r>
          </a:p>
          <a:p>
            <a:r>
              <a:rPr lang="en-US" dirty="0"/>
              <a:t>if(i==5)</a:t>
            </a:r>
          </a:p>
          <a:p>
            <a:r>
              <a:rPr lang="en-US" dirty="0"/>
              <a:t>{</a:t>
            </a:r>
          </a:p>
          <a:p>
            <a:r>
              <a:rPr lang="en-US" dirty="0"/>
              <a:t>continue;    </a:t>
            </a:r>
          </a:p>
          <a:p>
            <a:r>
              <a:rPr lang="en-US" dirty="0"/>
              <a:t>}    </a:t>
            </a:r>
          </a:p>
          <a:p>
            <a:r>
              <a:rPr lang="en-US" dirty="0" err="1"/>
              <a:t>printf</a:t>
            </a:r>
            <a:r>
              <a:rPr lang="en-US" dirty="0"/>
              <a:t>("%d \n",</a:t>
            </a:r>
            <a:r>
              <a:rPr lang="en-US" dirty="0" err="1"/>
              <a:t>i</a:t>
            </a:r>
            <a:r>
              <a:rPr lang="en-US" dirty="0"/>
              <a:t>);    </a:t>
            </a:r>
          </a:p>
          <a:p>
            <a:r>
              <a:rPr lang="en-US" dirty="0"/>
              <a:t>}//end of for loop    </a:t>
            </a:r>
          </a:p>
          <a:p>
            <a:r>
              <a:rPr lang="en-US" dirty="0"/>
              <a:t>return 0;  </a:t>
            </a:r>
          </a:p>
          <a:p>
            <a:r>
              <a:rPr lang="en-US" dirty="0"/>
              <a:t>}</a:t>
            </a:r>
          </a:p>
        </p:txBody>
      </p:sp>
      <p:sp>
        <p:nvSpPr>
          <p:cNvPr id="4" name="Rectangle 3"/>
          <p:cNvSpPr/>
          <p:nvPr/>
        </p:nvSpPr>
        <p:spPr>
          <a:xfrm>
            <a:off x="3048000" y="501134"/>
            <a:ext cx="4105611" cy="461665"/>
          </a:xfrm>
          <a:prstGeom prst="rect">
            <a:avLst/>
          </a:prstGeom>
        </p:spPr>
        <p:txBody>
          <a:bodyPr wrap="none">
            <a:spAutoFit/>
          </a:bodyPr>
          <a:lstStyle/>
          <a:p>
            <a:r>
              <a:rPr lang="en-US" sz="2400" dirty="0">
                <a:solidFill>
                  <a:srgbClr val="610B38"/>
                </a:solidFill>
                <a:latin typeface="erdana"/>
              </a:rPr>
              <a:t>Continue statement example</a:t>
            </a:r>
            <a:endParaRPr lang="en-US" sz="2400" b="0" i="0" dirty="0">
              <a:solidFill>
                <a:srgbClr val="610B38"/>
              </a:solidFill>
              <a:effectLst/>
              <a:latin typeface="erdana"/>
            </a:endParaRPr>
          </a:p>
        </p:txBody>
      </p:sp>
    </p:spTree>
    <p:extLst>
      <p:ext uri="{BB962C8B-B14F-4D97-AF65-F5344CB8AC3E}">
        <p14:creationId xmlns:p14="http://schemas.microsoft.com/office/powerpoint/2010/main" val="1066866668"/>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i=1,j=1;//initializing a local variable    </a:t>
            </a:r>
          </a:p>
          <a:p>
            <a:r>
              <a:rPr lang="en-US" dirty="0"/>
              <a:t>for(</a:t>
            </a:r>
            <a:r>
              <a:rPr lang="en-US" dirty="0" err="1"/>
              <a:t>i</a:t>
            </a:r>
            <a:r>
              <a:rPr lang="en-US" dirty="0"/>
              <a:t>=1;i&lt;=3;i++){      </a:t>
            </a:r>
          </a:p>
          <a:p>
            <a:r>
              <a:rPr lang="en-US" dirty="0"/>
              <a:t>for(j=1;j&lt;=3;j++){    </a:t>
            </a:r>
          </a:p>
          <a:p>
            <a:r>
              <a:rPr lang="en-US" dirty="0"/>
              <a:t>if(</a:t>
            </a:r>
            <a:r>
              <a:rPr lang="en-US" dirty="0" err="1"/>
              <a:t>i</a:t>
            </a:r>
            <a:r>
              <a:rPr lang="en-US" dirty="0"/>
              <a:t>==2 &amp;&amp; j==2){    </a:t>
            </a:r>
          </a:p>
          <a:p>
            <a:r>
              <a:rPr lang="en-US" dirty="0"/>
              <a:t>continue;//will continue loop of j only    </a:t>
            </a:r>
          </a:p>
          <a:p>
            <a:r>
              <a:rPr lang="en-US" dirty="0"/>
              <a:t>}    </a:t>
            </a:r>
          </a:p>
          <a:p>
            <a:r>
              <a:rPr lang="en-US" dirty="0" err="1"/>
              <a:t>printf</a:t>
            </a:r>
            <a:r>
              <a:rPr lang="en-US" dirty="0"/>
              <a:t>("%d %d\n",</a:t>
            </a:r>
            <a:r>
              <a:rPr lang="en-US" dirty="0" err="1"/>
              <a:t>i,j</a:t>
            </a:r>
            <a:r>
              <a:rPr lang="en-US" dirty="0"/>
              <a:t>);    </a:t>
            </a:r>
          </a:p>
          <a:p>
            <a:r>
              <a:rPr lang="en-US" dirty="0"/>
              <a:t>}    </a:t>
            </a:r>
          </a:p>
          <a:p>
            <a:r>
              <a:rPr lang="en-US" dirty="0"/>
              <a:t>}//end of for loop    </a:t>
            </a:r>
          </a:p>
          <a:p>
            <a:r>
              <a:rPr lang="en-US" dirty="0"/>
              <a:t>return 0;  </a:t>
            </a:r>
          </a:p>
          <a:p>
            <a:r>
              <a:rPr lang="en-US" dirty="0"/>
              <a:t>}</a:t>
            </a:r>
          </a:p>
        </p:txBody>
      </p:sp>
      <p:sp>
        <p:nvSpPr>
          <p:cNvPr id="3" name="Rectangle 2"/>
          <p:cNvSpPr/>
          <p:nvPr/>
        </p:nvSpPr>
        <p:spPr>
          <a:xfrm>
            <a:off x="3048000" y="475376"/>
            <a:ext cx="5166799" cy="461665"/>
          </a:xfrm>
          <a:prstGeom prst="rect">
            <a:avLst/>
          </a:prstGeom>
        </p:spPr>
        <p:txBody>
          <a:bodyPr wrap="none">
            <a:spAutoFit/>
          </a:bodyPr>
          <a:lstStyle/>
          <a:p>
            <a:r>
              <a:rPr lang="en-US" sz="2400" dirty="0">
                <a:solidFill>
                  <a:srgbClr val="610B38"/>
                </a:solidFill>
                <a:latin typeface="erdana"/>
              </a:rPr>
              <a:t>C continue statement with inner loop</a:t>
            </a:r>
            <a:endParaRPr lang="en-US" sz="2400" b="0" i="0" dirty="0">
              <a:solidFill>
                <a:srgbClr val="610B38"/>
              </a:solidFill>
              <a:effectLst/>
              <a:latin typeface="erdana"/>
            </a:endParaRPr>
          </a:p>
        </p:txBody>
      </p:sp>
    </p:spTree>
    <p:extLst>
      <p:ext uri="{BB962C8B-B14F-4D97-AF65-F5344CB8AC3E}">
        <p14:creationId xmlns:p14="http://schemas.microsoft.com/office/powerpoint/2010/main" val="3313375622"/>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299" y="336464"/>
            <a:ext cx="8955110" cy="2554545"/>
          </a:xfrm>
          <a:prstGeom prst="rect">
            <a:avLst/>
          </a:prstGeom>
        </p:spPr>
        <p:txBody>
          <a:bodyPr wrap="square">
            <a:spAutoFit/>
          </a:bodyPr>
          <a:lstStyle/>
          <a:p>
            <a:r>
              <a:rPr lang="en-US" sz="2000" dirty="0">
                <a:solidFill>
                  <a:srgbClr val="610B38"/>
                </a:solidFill>
                <a:latin typeface="erdana"/>
              </a:rPr>
              <a:t>C </a:t>
            </a:r>
            <a:r>
              <a:rPr lang="en-US" sz="2000" dirty="0" err="1">
                <a:solidFill>
                  <a:srgbClr val="610B38"/>
                </a:solidFill>
                <a:latin typeface="erdana"/>
              </a:rPr>
              <a:t>goto</a:t>
            </a:r>
            <a:r>
              <a:rPr lang="en-US" sz="2000" dirty="0">
                <a:solidFill>
                  <a:srgbClr val="610B38"/>
                </a:solidFill>
                <a:latin typeface="erdana"/>
              </a:rPr>
              <a:t> statement</a:t>
            </a:r>
          </a:p>
          <a:p>
            <a:r>
              <a:rPr lang="en-US" sz="2000" dirty="0">
                <a:solidFill>
                  <a:srgbClr val="000000"/>
                </a:solidFill>
                <a:latin typeface="verdana" panose="020B0604030504040204" pitchFamily="34" charset="0"/>
              </a:rPr>
              <a:t>The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statement is known as jump statement in C. As the name suggests,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is used to transfer the program control to a predefined label. The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statment</a:t>
            </a:r>
            <a:r>
              <a:rPr lang="en-US" sz="2000" dirty="0">
                <a:solidFill>
                  <a:srgbClr val="000000"/>
                </a:solidFill>
                <a:latin typeface="verdana" panose="020B0604030504040204" pitchFamily="34" charset="0"/>
              </a:rPr>
              <a:t> can be used to repeat some part of the code for a particular condition. It can also be used to break the multiple loops which can't be done by using a single break statement. However, using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is avoided these days since it makes the program less readable and complicated</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532845" y="4039451"/>
            <a:ext cx="6096000" cy="1200329"/>
          </a:xfrm>
          <a:prstGeom prst="rect">
            <a:avLst/>
          </a:prstGeom>
        </p:spPr>
        <p:txBody>
          <a:bodyPr>
            <a:spAutoFit/>
          </a:bodyPr>
          <a:lstStyle/>
          <a:p>
            <a:r>
              <a:rPr lang="en-US" dirty="0">
                <a:solidFill>
                  <a:srgbClr val="000000"/>
                </a:solidFill>
                <a:latin typeface="verdana" panose="020B0604030504040204" pitchFamily="34" charset="0"/>
              </a:rPr>
              <a:t>Syntax:</a:t>
            </a:r>
          </a:p>
          <a:p>
            <a:pPr>
              <a:buFont typeface="+mj-lt"/>
              <a:buAutoNum type="arabicPeriod"/>
            </a:pPr>
            <a:r>
              <a:rPr lang="en-US" dirty="0">
                <a:solidFill>
                  <a:srgbClr val="000000"/>
                </a:solidFill>
                <a:latin typeface="verdana" panose="020B0604030504040204" pitchFamily="34" charset="0"/>
              </a:rPr>
              <a:t>label:   </a:t>
            </a:r>
          </a:p>
          <a:p>
            <a:pPr>
              <a:buFont typeface="+mj-lt"/>
              <a:buAutoNum type="arabicPeriod"/>
            </a:pPr>
            <a:r>
              <a:rPr lang="en-US" dirty="0">
                <a:solidFill>
                  <a:srgbClr val="008200"/>
                </a:solidFill>
                <a:latin typeface="verdana" panose="020B0604030504040204" pitchFamily="34" charset="0"/>
              </a:rPr>
              <a:t>//some part of the code; </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goto</a:t>
            </a:r>
            <a:r>
              <a:rPr lang="en-US" dirty="0">
                <a:solidFill>
                  <a:srgbClr val="000000"/>
                </a:solidFill>
                <a:latin typeface="verdana" panose="020B0604030504040204" pitchFamily="34" charset="0"/>
              </a:rPr>
              <a:t> label;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32823291"/>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6096000" cy="3693319"/>
          </a:xfrm>
          <a:prstGeom prst="rect">
            <a:avLst/>
          </a:prstGeom>
        </p:spPr>
        <p:txBody>
          <a:bodyPr>
            <a:spAutoFit/>
          </a:bodyPr>
          <a:lstStyle/>
          <a:p>
            <a:r>
              <a:rPr lang="en-US" dirty="0"/>
              <a:t>#include &lt;</a:t>
            </a:r>
            <a:r>
              <a:rPr lang="en-US" dirty="0" err="1"/>
              <a:t>stdio.h</a:t>
            </a:r>
            <a:r>
              <a:rPr lang="en-US" dirty="0"/>
              <a:t>&gt;  </a:t>
            </a:r>
          </a:p>
          <a:p>
            <a:r>
              <a:rPr lang="en-US" dirty="0"/>
              <a:t>int main()   </a:t>
            </a:r>
          </a:p>
          <a:p>
            <a:r>
              <a:rPr lang="en-US" dirty="0"/>
              <a:t>{  </a:t>
            </a:r>
          </a:p>
          <a:p>
            <a:r>
              <a:rPr lang="en-US" dirty="0"/>
              <a:t>  int </a:t>
            </a:r>
            <a:r>
              <a:rPr lang="en-US" dirty="0" err="1"/>
              <a:t>num,i</a:t>
            </a:r>
            <a:r>
              <a:rPr lang="en-US" dirty="0"/>
              <a:t>=1;   </a:t>
            </a:r>
          </a:p>
          <a:p>
            <a:r>
              <a:rPr lang="en-US" dirty="0"/>
              <a:t>  </a:t>
            </a:r>
            <a:r>
              <a:rPr lang="en-US" dirty="0" err="1"/>
              <a:t>printf</a:t>
            </a:r>
            <a:r>
              <a:rPr lang="en-US" dirty="0"/>
              <a:t>("Enter the number whose table you want to print?");   </a:t>
            </a:r>
          </a:p>
          <a:p>
            <a:r>
              <a:rPr lang="en-US" dirty="0"/>
              <a:t>  </a:t>
            </a:r>
            <a:r>
              <a:rPr lang="en-US" dirty="0" err="1"/>
              <a:t>scanf</a:t>
            </a:r>
            <a:r>
              <a:rPr lang="en-US" dirty="0"/>
              <a:t>("%d",&amp;</a:t>
            </a:r>
            <a:r>
              <a:rPr lang="en-US" dirty="0" err="1"/>
              <a:t>num</a:t>
            </a:r>
            <a:r>
              <a:rPr lang="en-US" dirty="0"/>
              <a:t>);  </a:t>
            </a:r>
          </a:p>
          <a:p>
            <a:r>
              <a:rPr lang="en-US" dirty="0"/>
              <a:t>  table:   </a:t>
            </a:r>
          </a:p>
          <a:p>
            <a:r>
              <a:rPr lang="en-US" dirty="0"/>
              <a:t>  </a:t>
            </a:r>
            <a:r>
              <a:rPr lang="en-US" dirty="0" err="1"/>
              <a:t>printf</a:t>
            </a:r>
            <a:r>
              <a:rPr lang="en-US" dirty="0"/>
              <a:t>("%d x %d = %d\n",</a:t>
            </a:r>
            <a:r>
              <a:rPr lang="en-US" dirty="0" err="1"/>
              <a:t>num,i,num</a:t>
            </a:r>
            <a:r>
              <a:rPr lang="en-US" dirty="0"/>
              <a:t>*</a:t>
            </a:r>
            <a:r>
              <a:rPr lang="en-US" dirty="0" err="1"/>
              <a:t>i</a:t>
            </a:r>
            <a:r>
              <a:rPr lang="en-US" dirty="0"/>
              <a:t>);  </a:t>
            </a:r>
          </a:p>
          <a:p>
            <a:r>
              <a:rPr lang="en-US" dirty="0"/>
              <a:t>  </a:t>
            </a:r>
            <a:r>
              <a:rPr lang="en-US" dirty="0" err="1"/>
              <a:t>i</a:t>
            </a:r>
            <a:r>
              <a:rPr lang="en-US" dirty="0"/>
              <a:t>++;  </a:t>
            </a:r>
          </a:p>
          <a:p>
            <a:r>
              <a:rPr lang="en-US" dirty="0"/>
              <a:t>  if(</a:t>
            </a:r>
            <a:r>
              <a:rPr lang="en-US" dirty="0" err="1"/>
              <a:t>i</a:t>
            </a:r>
            <a:r>
              <a:rPr lang="en-US" dirty="0"/>
              <a:t>&lt;=10)  </a:t>
            </a:r>
          </a:p>
          <a:p>
            <a:r>
              <a:rPr lang="en-US" dirty="0"/>
              <a:t>  </a:t>
            </a:r>
            <a:r>
              <a:rPr lang="en-US" dirty="0" err="1"/>
              <a:t>goto</a:t>
            </a:r>
            <a:r>
              <a:rPr lang="en-US" dirty="0"/>
              <a:t> table;    </a:t>
            </a:r>
          </a:p>
          <a:p>
            <a:r>
              <a:rPr lang="en-US" dirty="0"/>
              <a:t>}</a:t>
            </a:r>
          </a:p>
        </p:txBody>
      </p:sp>
      <p:sp>
        <p:nvSpPr>
          <p:cNvPr id="4" name="Rectangle 3"/>
          <p:cNvSpPr/>
          <p:nvPr/>
        </p:nvSpPr>
        <p:spPr>
          <a:xfrm>
            <a:off x="3173003" y="462497"/>
            <a:ext cx="4940687" cy="461665"/>
          </a:xfrm>
          <a:prstGeom prst="rect">
            <a:avLst/>
          </a:prstGeom>
        </p:spPr>
        <p:txBody>
          <a:bodyPr wrap="square">
            <a:spAutoFit/>
          </a:bodyPr>
          <a:lstStyle/>
          <a:p>
            <a:r>
              <a:rPr lang="en-US" sz="2400" dirty="0" err="1">
                <a:solidFill>
                  <a:srgbClr val="610B38"/>
                </a:solidFill>
                <a:latin typeface="erdana"/>
              </a:rPr>
              <a:t>goto</a:t>
            </a:r>
            <a:r>
              <a:rPr lang="en-US" sz="2400" dirty="0">
                <a:solidFill>
                  <a:srgbClr val="610B38"/>
                </a:solidFill>
                <a:latin typeface="erdana"/>
              </a:rPr>
              <a:t> </a:t>
            </a:r>
            <a:r>
              <a:rPr lang="en-US" sz="2400" dirty="0" err="1">
                <a:solidFill>
                  <a:srgbClr val="610B38"/>
                </a:solidFill>
                <a:latin typeface="erdana"/>
              </a:rPr>
              <a:t>exampl</a:t>
            </a:r>
            <a:endParaRPr lang="en-US" sz="2400" b="0" i="0" dirty="0">
              <a:solidFill>
                <a:srgbClr val="610B38"/>
              </a:solidFill>
              <a:effectLst/>
              <a:latin typeface="erdana"/>
            </a:endParaRPr>
          </a:p>
        </p:txBody>
      </p:sp>
    </p:spTree>
    <p:extLst>
      <p:ext uri="{BB962C8B-B14F-4D97-AF65-F5344CB8AC3E}">
        <p14:creationId xmlns:p14="http://schemas.microsoft.com/office/powerpoint/2010/main" val="3627425035"/>
      </p:ext>
    </p:extLst>
  </p:cSld>
  <p:clrMapOvr>
    <a:masterClrMapping/>
  </p:clrMapOvr>
  <p:transition spd="slow">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822075"/>
            <a:ext cx="6096000" cy="5909310"/>
          </a:xfrm>
          <a:prstGeom prst="rect">
            <a:avLst/>
          </a:prstGeom>
        </p:spPr>
        <p:txBody>
          <a:bodyPr>
            <a:spAutoFit/>
          </a:bodyPr>
          <a:lstStyle/>
          <a:p>
            <a:r>
              <a:rPr lang="en-US" dirty="0"/>
              <a:t>#include &lt;</a:t>
            </a:r>
            <a:r>
              <a:rPr lang="en-US" dirty="0" err="1"/>
              <a:t>stdio.h</a:t>
            </a:r>
            <a:r>
              <a:rPr lang="en-US" dirty="0"/>
              <a:t>&gt;  </a:t>
            </a:r>
          </a:p>
          <a:p>
            <a:r>
              <a:rPr lang="en-US" dirty="0"/>
              <a:t>int main()   </a:t>
            </a:r>
          </a:p>
          <a:p>
            <a:r>
              <a:rPr lang="en-US" dirty="0"/>
              <a:t>{  </a:t>
            </a:r>
          </a:p>
          <a:p>
            <a:r>
              <a:rPr lang="en-US" dirty="0"/>
              <a:t>  int i, j, k;    </a:t>
            </a:r>
          </a:p>
          <a:p>
            <a:r>
              <a:rPr lang="en-US" dirty="0"/>
              <a:t>  for(</a:t>
            </a:r>
            <a:r>
              <a:rPr lang="en-US" dirty="0" err="1"/>
              <a:t>i</a:t>
            </a:r>
            <a:r>
              <a:rPr lang="en-US" dirty="0"/>
              <a:t>=0;i&lt;10;i++)  </a:t>
            </a:r>
          </a:p>
          <a:p>
            <a:r>
              <a:rPr lang="en-US" dirty="0"/>
              <a:t>  {  </a:t>
            </a:r>
          </a:p>
          <a:p>
            <a:r>
              <a:rPr lang="en-US" dirty="0"/>
              <a:t>    for(j=0;j&lt;5;j++)  </a:t>
            </a:r>
          </a:p>
          <a:p>
            <a:r>
              <a:rPr lang="en-US" dirty="0"/>
              <a:t>    {  </a:t>
            </a:r>
          </a:p>
          <a:p>
            <a:r>
              <a:rPr lang="en-US" dirty="0"/>
              <a:t>      for(k=0;k&lt;3;k++)  </a:t>
            </a:r>
          </a:p>
          <a:p>
            <a:r>
              <a:rPr lang="en-US" dirty="0"/>
              <a:t>      {  </a:t>
            </a:r>
          </a:p>
          <a:p>
            <a:r>
              <a:rPr lang="en-US" dirty="0"/>
              <a:t>        </a:t>
            </a:r>
            <a:r>
              <a:rPr lang="en-US" dirty="0" err="1"/>
              <a:t>printf</a:t>
            </a:r>
            <a:r>
              <a:rPr lang="en-US" dirty="0"/>
              <a:t>("%d %d %d\n",</a:t>
            </a:r>
            <a:r>
              <a:rPr lang="en-US" dirty="0" err="1"/>
              <a:t>i,j,k</a:t>
            </a:r>
            <a:r>
              <a:rPr lang="en-US" dirty="0"/>
              <a:t>);  </a:t>
            </a:r>
          </a:p>
          <a:p>
            <a:r>
              <a:rPr lang="en-US" dirty="0"/>
              <a:t>        if(j == 3)  </a:t>
            </a:r>
          </a:p>
          <a:p>
            <a:r>
              <a:rPr lang="en-US" dirty="0"/>
              <a:t>        {  </a:t>
            </a:r>
          </a:p>
          <a:p>
            <a:r>
              <a:rPr lang="en-US" dirty="0"/>
              <a:t>          </a:t>
            </a:r>
            <a:r>
              <a:rPr lang="en-US" dirty="0" err="1"/>
              <a:t>goto</a:t>
            </a:r>
            <a:r>
              <a:rPr lang="en-US" dirty="0"/>
              <a:t> out;   </a:t>
            </a:r>
          </a:p>
          <a:p>
            <a:r>
              <a:rPr lang="en-US" dirty="0"/>
              <a:t>        }  </a:t>
            </a:r>
          </a:p>
          <a:p>
            <a:r>
              <a:rPr lang="en-US" dirty="0"/>
              <a:t>      }  </a:t>
            </a:r>
          </a:p>
          <a:p>
            <a:r>
              <a:rPr lang="en-US" dirty="0"/>
              <a:t>    }  </a:t>
            </a:r>
          </a:p>
          <a:p>
            <a:r>
              <a:rPr lang="en-US" dirty="0"/>
              <a:t>  }  </a:t>
            </a:r>
          </a:p>
          <a:p>
            <a:r>
              <a:rPr lang="en-US" dirty="0"/>
              <a:t>  out:   </a:t>
            </a:r>
          </a:p>
          <a:p>
            <a:r>
              <a:rPr lang="en-US" dirty="0"/>
              <a:t>  </a:t>
            </a:r>
            <a:r>
              <a:rPr lang="en-US" dirty="0" err="1"/>
              <a:t>printf</a:t>
            </a:r>
            <a:r>
              <a:rPr lang="en-US" dirty="0"/>
              <a:t>("came out of the loop");   </a:t>
            </a:r>
          </a:p>
          <a:p>
            <a:r>
              <a:rPr lang="en-US" dirty="0"/>
              <a:t>}</a:t>
            </a:r>
          </a:p>
        </p:txBody>
      </p:sp>
    </p:spTree>
    <p:extLst>
      <p:ext uri="{BB962C8B-B14F-4D97-AF65-F5344CB8AC3E}">
        <p14:creationId xmlns:p14="http://schemas.microsoft.com/office/powerpoint/2010/main" val="685646137"/>
      </p:ext>
    </p:extLst>
  </p:cSld>
  <p:clrMapOvr>
    <a:masterClrMapping/>
  </p:clrMapOvr>
  <p:transition spd="slow">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9206" y="362429"/>
            <a:ext cx="10122794" cy="2677656"/>
          </a:xfrm>
          <a:prstGeom prst="rect">
            <a:avLst/>
          </a:prstGeom>
        </p:spPr>
        <p:txBody>
          <a:bodyPr wrap="square">
            <a:spAutoFit/>
          </a:bodyPr>
          <a:lstStyle/>
          <a:p>
            <a:r>
              <a:rPr lang="en-US" sz="2400" dirty="0">
                <a:solidFill>
                  <a:srgbClr val="610B38"/>
                </a:solidFill>
                <a:latin typeface="erdana"/>
              </a:rPr>
              <a:t>Type Casting in C</a:t>
            </a:r>
          </a:p>
          <a:p>
            <a:r>
              <a:rPr lang="en-US" sz="2400" dirty="0">
                <a:solidFill>
                  <a:srgbClr val="000000"/>
                </a:solidFill>
                <a:latin typeface="verdana" panose="020B0604030504040204" pitchFamily="34" charset="0"/>
              </a:rPr>
              <a:t>Typecasting allows us to convert one data type into other. In C language, we use cast operator for typecasting which is denoted by (type).</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Syntax:</a:t>
            </a:r>
          </a:p>
          <a:p>
            <a:pPr>
              <a:buFont typeface="+mj-lt"/>
              <a:buAutoNum type="arabicPeriod"/>
            </a:pPr>
            <a:r>
              <a:rPr lang="en-US" sz="2400" dirty="0">
                <a:solidFill>
                  <a:srgbClr val="000000"/>
                </a:solidFill>
                <a:latin typeface="verdana" panose="020B0604030504040204" pitchFamily="34" charset="0"/>
              </a:rPr>
              <a:t>(type)value;</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069206" y="3466443"/>
            <a:ext cx="9792236" cy="369332"/>
          </a:xfrm>
          <a:prstGeom prst="rect">
            <a:avLst/>
          </a:prstGeom>
        </p:spPr>
        <p:txBody>
          <a:bodyPr wrap="square">
            <a:spAutoFit/>
          </a:bodyPr>
          <a:lstStyle/>
          <a:p>
            <a:r>
              <a:rPr lang="en-US" dirty="0">
                <a:solidFill>
                  <a:srgbClr val="008000"/>
                </a:solidFill>
                <a:latin typeface="Arial" panose="020B0604020202020204" pitchFamily="34" charset="0"/>
              </a:rPr>
              <a:t>Note: It is always recommended to convert the lower value to higher for avoiding data loss.</a:t>
            </a:r>
            <a:endParaRPr lang="en-US" b="0" i="0" dirty="0">
              <a:solidFill>
                <a:srgbClr val="008000"/>
              </a:solidFill>
              <a:effectLst/>
              <a:latin typeface="Arial" panose="020B0604020202020204" pitchFamily="34" charset="0"/>
            </a:endParaRPr>
          </a:p>
        </p:txBody>
      </p:sp>
      <p:sp>
        <p:nvSpPr>
          <p:cNvPr id="4" name="Rectangle 3"/>
          <p:cNvSpPr/>
          <p:nvPr/>
        </p:nvSpPr>
        <p:spPr>
          <a:xfrm>
            <a:off x="2069205" y="4262133"/>
            <a:ext cx="9418749" cy="2031325"/>
          </a:xfrm>
          <a:prstGeom prst="rect">
            <a:avLst/>
          </a:prstGeom>
        </p:spPr>
        <p:txBody>
          <a:bodyPr wrap="square">
            <a:spAutoFit/>
          </a:bodyPr>
          <a:lstStyle/>
          <a:p>
            <a:r>
              <a:rPr lang="en-US" b="1" dirty="0">
                <a:solidFill>
                  <a:srgbClr val="000000"/>
                </a:solidFill>
                <a:latin typeface="verdana" panose="020B0604030504040204" pitchFamily="34" charset="0"/>
              </a:rPr>
              <a:t>Without Type Casting:</a:t>
            </a:r>
            <a:endParaRPr lang="en-US" dirty="0">
              <a:solidFill>
                <a:srgbClr val="000000"/>
              </a:solidFill>
              <a:latin typeface="verdana" panose="020B0604030504040204" pitchFamily="34" charset="0"/>
            </a:endParaRPr>
          </a:p>
          <a:p>
            <a:pPr>
              <a:buFont typeface="+mj-lt"/>
              <a:buAutoNum type="arabicPeriod"/>
            </a:pPr>
            <a:r>
              <a:rPr lang="en-US" b="1" dirty="0">
                <a:solidFill>
                  <a:srgbClr val="2E8B57"/>
                </a:solidFill>
                <a:latin typeface="verdana" panose="020B0604030504040204" pitchFamily="34" charset="0"/>
              </a:rPr>
              <a:t>int</a:t>
            </a:r>
            <a:r>
              <a:rPr lang="en-US" dirty="0">
                <a:solidFill>
                  <a:srgbClr val="000000"/>
                </a:solidFill>
                <a:latin typeface="verdana" panose="020B0604030504040204" pitchFamily="34" charset="0"/>
              </a:rPr>
              <a:t> f= 9/4;  </a:t>
            </a:r>
          </a:p>
          <a:p>
            <a:pPr>
              <a:buFont typeface="+mj-lt"/>
              <a:buAutoNum type="arabicPeriod"/>
            </a:pP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 : %d\n"</a:t>
            </a:r>
            <a:r>
              <a:rPr lang="en-US" dirty="0">
                <a:solidFill>
                  <a:srgbClr val="000000"/>
                </a:solidFill>
                <a:latin typeface="verdana" panose="020B0604030504040204" pitchFamily="34" charset="0"/>
              </a:rPr>
              <a:t>, f );</a:t>
            </a:r>
            <a:r>
              <a:rPr lang="en-US" dirty="0">
                <a:solidFill>
                  <a:srgbClr val="008200"/>
                </a:solidFill>
                <a:latin typeface="verdana" panose="020B0604030504040204" pitchFamily="34" charset="0"/>
              </a:rPr>
              <a:t>//Output: 2</a:t>
            </a:r>
            <a:r>
              <a:rPr lang="en-US" dirty="0">
                <a:solidFill>
                  <a:srgbClr val="000000"/>
                </a:solidFill>
                <a:latin typeface="verdana" panose="020B0604030504040204" pitchFamily="34" charset="0"/>
              </a:rPr>
              <a:t>  </a:t>
            </a:r>
          </a:p>
          <a:p>
            <a:pPr>
              <a:buFont typeface="+mj-lt"/>
              <a:buAutoNum type="arabicPeriod"/>
            </a:pPr>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With Type Casting:</a:t>
            </a:r>
            <a:endParaRPr lang="en-US" dirty="0">
              <a:solidFill>
                <a:srgbClr val="000000"/>
              </a:solidFill>
              <a:latin typeface="verdana" panose="020B0604030504040204" pitchFamily="34" charset="0"/>
            </a:endParaRPr>
          </a:p>
          <a:p>
            <a:pPr>
              <a:buFont typeface="+mj-lt"/>
              <a:buAutoNum type="arabicPeriod"/>
            </a:pPr>
            <a:r>
              <a:rPr lang="en-US" b="1" dirty="0">
                <a:solidFill>
                  <a:srgbClr val="2E8B57"/>
                </a:solidFill>
                <a:latin typeface="verdana" panose="020B0604030504040204" pitchFamily="34" charset="0"/>
              </a:rPr>
              <a:t>float</a:t>
            </a:r>
            <a:r>
              <a:rPr lang="en-US" dirty="0">
                <a:solidFill>
                  <a:srgbClr val="000000"/>
                </a:solidFill>
                <a:latin typeface="verdana" panose="020B0604030504040204" pitchFamily="34" charset="0"/>
              </a:rPr>
              <a:t> f=(</a:t>
            </a:r>
            <a:r>
              <a:rPr lang="en-US" b="1" dirty="0">
                <a:solidFill>
                  <a:srgbClr val="2E8B57"/>
                </a:solidFill>
                <a:latin typeface="verdana" panose="020B0604030504040204" pitchFamily="34" charset="0"/>
              </a:rPr>
              <a:t>float</a:t>
            </a:r>
            <a:r>
              <a:rPr lang="en-US" dirty="0">
                <a:solidFill>
                  <a:srgbClr val="000000"/>
                </a:solidFill>
                <a:latin typeface="verdana" panose="020B0604030504040204" pitchFamily="34" charset="0"/>
              </a:rPr>
              <a:t>) 9/4;  </a:t>
            </a:r>
          </a:p>
          <a:p>
            <a:pPr>
              <a:buFont typeface="+mj-lt"/>
              <a:buAutoNum type="arabicPeriod"/>
            </a:pP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 : %f\n"</a:t>
            </a:r>
            <a:r>
              <a:rPr lang="en-US" dirty="0">
                <a:solidFill>
                  <a:srgbClr val="000000"/>
                </a:solidFill>
                <a:latin typeface="verdana" panose="020B0604030504040204" pitchFamily="34" charset="0"/>
              </a:rPr>
              <a:t>, f );</a:t>
            </a:r>
            <a:r>
              <a:rPr lang="en-US" dirty="0">
                <a:solidFill>
                  <a:srgbClr val="008200"/>
                </a:solidFill>
                <a:latin typeface="verdana" panose="020B0604030504040204" pitchFamily="34" charset="0"/>
              </a:rPr>
              <a:t>//Output: 2.250000</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10269563"/>
      </p:ext>
    </p:extLst>
  </p:cSld>
  <p:clrMapOvr>
    <a:masterClrMapping/>
  </p:clrMapOvr>
  <p:transition spd="slow">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481" y="1582547"/>
            <a:ext cx="9483143" cy="3970318"/>
          </a:xfrm>
          <a:prstGeom prst="rect">
            <a:avLst/>
          </a:prstGeom>
        </p:spPr>
        <p:txBody>
          <a:bodyPr wrap="square">
            <a:spAutoFit/>
          </a:bodyPr>
          <a:lstStyle/>
          <a:p>
            <a:r>
              <a:rPr lang="en-US" sz="2800" dirty="0">
                <a:solidFill>
                  <a:srgbClr val="610B38"/>
                </a:solidFill>
                <a:latin typeface="erdana"/>
              </a:rPr>
              <a:t>Type Casting example</a:t>
            </a:r>
          </a:p>
          <a:p>
            <a:r>
              <a:rPr lang="en-US" sz="2800" dirty="0">
                <a:solidFill>
                  <a:srgbClr val="000000"/>
                </a:solidFill>
                <a:latin typeface="verdana" panose="020B0604030504040204" pitchFamily="34" charset="0"/>
              </a:rPr>
              <a:t>Let's see a simple example to cast int value into the float.</a:t>
            </a:r>
          </a:p>
          <a:p>
            <a:pPr>
              <a:buFont typeface="+mj-lt"/>
              <a:buAutoNum type="arabicPeriod"/>
            </a:pPr>
            <a:r>
              <a:rPr lang="en-US" sz="2800" dirty="0">
                <a:solidFill>
                  <a:srgbClr val="0000FF"/>
                </a:solidFill>
                <a:latin typeface="verdana" panose="020B0604030504040204" pitchFamily="34" charset="0"/>
              </a:rPr>
              <a:t>#include&lt;</a:t>
            </a:r>
            <a:r>
              <a:rPr lang="en-US" sz="2800" dirty="0" err="1">
                <a:solidFill>
                  <a:srgbClr val="0000FF"/>
                </a:solidFill>
                <a:latin typeface="verdana" panose="020B0604030504040204" pitchFamily="34" charset="0"/>
              </a:rPr>
              <a:t>stdio.h</a:t>
            </a:r>
            <a:r>
              <a:rPr lang="en-US" sz="2800" dirty="0">
                <a:solidFill>
                  <a:srgbClr val="0000FF"/>
                </a:solidFill>
                <a:latin typeface="verdana" panose="020B0604030504040204" pitchFamily="34" charset="0"/>
              </a:rPr>
              <a:t>&gt;</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main(){  </a:t>
            </a:r>
          </a:p>
          <a:p>
            <a:pPr>
              <a:buFont typeface="+mj-lt"/>
              <a:buAutoNum type="arabicPeriod"/>
            </a:pPr>
            <a:r>
              <a:rPr lang="en-US" sz="2800" b="1" dirty="0">
                <a:solidFill>
                  <a:srgbClr val="2E8B57"/>
                </a:solidFill>
                <a:latin typeface="verdana" panose="020B0604030504040204" pitchFamily="34" charset="0"/>
              </a:rPr>
              <a:t>float</a:t>
            </a:r>
            <a:r>
              <a:rPr lang="en-US" sz="2800" dirty="0">
                <a:solidFill>
                  <a:srgbClr val="000000"/>
                </a:solidFill>
                <a:latin typeface="verdana" panose="020B0604030504040204" pitchFamily="34" charset="0"/>
              </a:rPr>
              <a:t> f= (</a:t>
            </a:r>
            <a:r>
              <a:rPr lang="en-US" sz="2800" b="1" dirty="0">
                <a:solidFill>
                  <a:srgbClr val="2E8B57"/>
                </a:solidFill>
                <a:latin typeface="verdana" panose="020B0604030504040204" pitchFamily="34" charset="0"/>
              </a:rPr>
              <a:t>float</a:t>
            </a:r>
            <a:r>
              <a:rPr lang="en-US" sz="2800" dirty="0">
                <a:solidFill>
                  <a:srgbClr val="000000"/>
                </a:solidFill>
                <a:latin typeface="verdana" panose="020B0604030504040204" pitchFamily="34" charset="0"/>
              </a:rPr>
              <a:t>)9/4;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"f : %f\n"</a:t>
            </a:r>
            <a:r>
              <a:rPr lang="en-US" sz="2800" dirty="0">
                <a:solidFill>
                  <a:srgbClr val="000000"/>
                </a:solidFill>
                <a:latin typeface="verdana" panose="020B0604030504040204" pitchFamily="34" charset="0"/>
              </a:rPr>
              <a:t>, f );    </a:t>
            </a:r>
          </a:p>
          <a:p>
            <a:pPr>
              <a:buFont typeface="+mj-lt"/>
              <a:buAutoNum type="arabicPeriod"/>
            </a:pPr>
            <a:r>
              <a:rPr lang="en-US" sz="2800" b="1" dirty="0">
                <a:solidFill>
                  <a:srgbClr val="006699"/>
                </a:solidFill>
                <a:latin typeface="verdana" panose="020B0604030504040204" pitchFamily="34" charset="0"/>
              </a:rPr>
              <a:t>return</a:t>
            </a:r>
            <a:r>
              <a:rPr lang="en-US" sz="2800" dirty="0">
                <a:solidFill>
                  <a:srgbClr val="000000"/>
                </a:solidFill>
                <a:latin typeface="verdana" panose="020B0604030504040204" pitchFamily="34" charset="0"/>
              </a:rPr>
              <a:t> 0;  </a:t>
            </a:r>
          </a:p>
          <a:p>
            <a:pPr>
              <a:buFont typeface="+mj-lt"/>
              <a:buAutoNum type="arabicPeriod"/>
            </a:pPr>
            <a:r>
              <a:rPr lang="en-US" sz="2800" dirty="0">
                <a:solidFill>
                  <a:srgbClr val="000000"/>
                </a:solidFill>
                <a:latin typeface="verdana" panose="020B0604030504040204" pitchFamily="34" charset="0"/>
              </a:rPr>
              <a:t>}</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10615371"/>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5116" y="1003203"/>
            <a:ext cx="9289960" cy="3046988"/>
          </a:xfrm>
          <a:prstGeom prst="rect">
            <a:avLst/>
          </a:prstGeom>
        </p:spPr>
        <p:txBody>
          <a:bodyPr wrap="square">
            <a:spAutoFit/>
          </a:bodyPr>
          <a:lstStyle/>
          <a:p>
            <a:r>
              <a:rPr lang="en-US" sz="2400" dirty="0">
                <a:solidFill>
                  <a:srgbClr val="610B38"/>
                </a:solidFill>
                <a:latin typeface="erdana"/>
              </a:rPr>
              <a:t>C Functions</a:t>
            </a:r>
          </a:p>
          <a:p>
            <a:r>
              <a:rPr lang="en-US" sz="2400" dirty="0">
                <a:solidFill>
                  <a:srgbClr val="000000"/>
                </a:solidFill>
                <a:latin typeface="verdana" panose="020B0604030504040204" pitchFamily="34" charset="0"/>
              </a:rPr>
              <a:t>In c, we can divide a large program into the basic building blocks known as function. The function contains the set of programming statements enclosed by {}.</a:t>
            </a:r>
          </a:p>
          <a:p>
            <a:r>
              <a:rPr lang="en-US" sz="2400" dirty="0"/>
              <a:t>A function can be called multiple times to provide reusability and modularity to the C program. In other words, we can say that the collection of functions creates a program. The function is also known as </a:t>
            </a:r>
            <a:r>
              <a:rPr lang="en-US" sz="2400" i="1" dirty="0"/>
              <a:t>procedure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194644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8427076" cy="2308324"/>
          </a:xfrm>
          <a:prstGeom prst="rect">
            <a:avLst/>
          </a:prstGeom>
        </p:spPr>
        <p:txBody>
          <a:bodyPr wrap="square">
            <a:spAutoFit/>
          </a:bodyPr>
          <a:lstStyle/>
          <a:p>
            <a:r>
              <a:rPr lang="en-US" b="1" dirty="0"/>
              <a:t>History of C language</a:t>
            </a:r>
            <a:r>
              <a:rPr lang="en-US" dirty="0"/>
              <a:t> is interesting to know. Here we are going to discuss a brief history of the c language.</a:t>
            </a:r>
          </a:p>
          <a:p>
            <a:endParaRPr lang="en-US" dirty="0"/>
          </a:p>
          <a:p>
            <a:r>
              <a:rPr lang="en-US" b="1" dirty="0"/>
              <a:t>C programming language</a:t>
            </a:r>
            <a:r>
              <a:rPr lang="en-US" dirty="0"/>
              <a:t> was developed in 1972 by Dennis Ritchie at bell laboratories of AT&amp;T (American Telephone &amp; Telegraph), located in the U.S.A.</a:t>
            </a:r>
          </a:p>
          <a:p>
            <a:endParaRPr lang="en-US" dirty="0"/>
          </a:p>
          <a:p>
            <a:r>
              <a:rPr lang="en-US" b="1" dirty="0"/>
              <a:t>Dennis Ritchie</a:t>
            </a:r>
            <a:r>
              <a:rPr lang="en-US" dirty="0"/>
              <a:t> is known as the </a:t>
            </a:r>
            <a:r>
              <a:rPr lang="en-US" b="1" dirty="0"/>
              <a:t>founder of the c language</a:t>
            </a:r>
            <a:r>
              <a:rPr lang="en-US" dirty="0"/>
              <a:t>.</a:t>
            </a:r>
          </a:p>
        </p:txBody>
      </p:sp>
    </p:spTree>
    <p:extLst>
      <p:ext uri="{BB962C8B-B14F-4D97-AF65-F5344CB8AC3E}">
        <p14:creationId xmlns:p14="http://schemas.microsoft.com/office/powerpoint/2010/main" val="2990880941"/>
      </p:ext>
    </p:extLst>
  </p:cSld>
  <p:clrMapOvr>
    <a:masterClrMapping/>
  </p:clrMapOvr>
  <p:transition spd="slow">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4963" y="523104"/>
            <a:ext cx="9740722" cy="6001643"/>
          </a:xfrm>
          <a:prstGeom prst="rect">
            <a:avLst/>
          </a:prstGeom>
        </p:spPr>
        <p:txBody>
          <a:bodyPr wrap="square">
            <a:spAutoFit/>
          </a:bodyPr>
          <a:lstStyle/>
          <a:p>
            <a:r>
              <a:rPr lang="en-US" sz="2400" dirty="0">
                <a:solidFill>
                  <a:srgbClr val="610B38"/>
                </a:solidFill>
                <a:latin typeface="erdana"/>
              </a:rPr>
              <a:t>Advantage of functions in C</a:t>
            </a:r>
          </a:p>
          <a:p>
            <a:r>
              <a:rPr lang="en-US" sz="2400" dirty="0">
                <a:solidFill>
                  <a:srgbClr val="000000"/>
                </a:solidFill>
                <a:latin typeface="verdana" panose="020B0604030504040204" pitchFamily="34" charset="0"/>
              </a:rPr>
              <a:t>There are the following advantages of C functions.</a:t>
            </a:r>
          </a:p>
          <a:p>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By using functions, we can avoid rewriting same logic/code again and again in a program.</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We can call C functions any number of times in a program and from any place in a program.</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We can track a large C program easily when it is divided into multiple functions.</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Reusability is the main achievement of C functions.</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However, Function calling is always a overhead in a C program</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98387465"/>
      </p:ext>
    </p:extLst>
  </p:cSld>
  <p:clrMapOvr>
    <a:masterClrMapping/>
  </p:clrMapOvr>
  <p:transition spd="slow">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290873"/>
            <a:ext cx="9144000" cy="6370975"/>
          </a:xfrm>
          <a:prstGeom prst="rect">
            <a:avLst/>
          </a:prstGeom>
        </p:spPr>
        <p:txBody>
          <a:bodyPr wrap="square">
            <a:spAutoFit/>
          </a:bodyPr>
          <a:lstStyle/>
          <a:p>
            <a:r>
              <a:rPr lang="en-US" sz="2400" dirty="0">
                <a:solidFill>
                  <a:srgbClr val="610B38"/>
                </a:solidFill>
                <a:latin typeface="erdana"/>
              </a:rPr>
              <a:t>Function Aspects</a:t>
            </a:r>
          </a:p>
          <a:p>
            <a:r>
              <a:rPr lang="en-US" sz="2400" dirty="0">
                <a:solidFill>
                  <a:srgbClr val="000000"/>
                </a:solidFill>
                <a:latin typeface="verdana" panose="020B0604030504040204" pitchFamily="34" charset="0"/>
              </a:rPr>
              <a:t>There are three aspects of a C function.</a:t>
            </a:r>
          </a:p>
          <a:p>
            <a:pPr>
              <a:buFont typeface="Arial" panose="020B0604020202020204" pitchFamily="34" charset="0"/>
              <a:buChar char="•"/>
            </a:pPr>
            <a:r>
              <a:rPr lang="en-US" sz="2400" b="1" dirty="0">
                <a:solidFill>
                  <a:srgbClr val="000000"/>
                </a:solidFill>
                <a:latin typeface="verdana" panose="020B0604030504040204" pitchFamily="34" charset="0"/>
              </a:rPr>
              <a:t>Function declaration</a:t>
            </a:r>
            <a:r>
              <a:rPr lang="en-US" sz="2400" dirty="0">
                <a:solidFill>
                  <a:srgbClr val="000000"/>
                </a:solidFill>
                <a:latin typeface="verdana" panose="020B0604030504040204" pitchFamily="34" charset="0"/>
              </a:rPr>
              <a:t> A function must be declared globally in a c program to tell the compiler about the function name, function parameters, and return type.</a:t>
            </a:r>
          </a:p>
          <a:p>
            <a:pPr>
              <a:buFont typeface="Arial" panose="020B0604020202020204" pitchFamily="34" charset="0"/>
              <a:buChar char="•"/>
            </a:pPr>
            <a:br>
              <a:rPr lang="en-US" sz="2400" dirty="0">
                <a:solidFill>
                  <a:srgbClr val="000000"/>
                </a:solidFill>
                <a:latin typeface="verdana" panose="020B0604030504040204" pitchFamily="34" charset="0"/>
              </a:rPr>
            </a:br>
            <a:r>
              <a:rPr lang="en-US" sz="2400" b="1" dirty="0">
                <a:solidFill>
                  <a:srgbClr val="000000"/>
                </a:solidFill>
                <a:latin typeface="verdana" panose="020B0604030504040204" pitchFamily="34" charset="0"/>
              </a:rPr>
              <a:t>Function call</a:t>
            </a:r>
            <a:r>
              <a:rPr lang="en-US" sz="2400" dirty="0">
                <a:solidFill>
                  <a:srgbClr val="000000"/>
                </a:solidFill>
                <a:latin typeface="verdana" panose="020B0604030504040204" pitchFamily="34" charset="0"/>
              </a:rPr>
              <a:t> Function can be called from anywhere in the program. The parameter list must not differ in function calling and function declaration. We must pass the same number of functions as it is declared in the function declaration.</a:t>
            </a:r>
          </a:p>
          <a:p>
            <a:pPr>
              <a:buFont typeface="Arial" panose="020B0604020202020204" pitchFamily="34" charset="0"/>
              <a:buChar char="•"/>
            </a:pPr>
            <a:br>
              <a:rPr lang="en-US" sz="2400" dirty="0">
                <a:solidFill>
                  <a:srgbClr val="000000"/>
                </a:solidFill>
                <a:latin typeface="verdana" panose="020B0604030504040204" pitchFamily="34" charset="0"/>
              </a:rPr>
            </a:br>
            <a:r>
              <a:rPr lang="en-US" sz="2400" b="1" dirty="0">
                <a:solidFill>
                  <a:srgbClr val="000000"/>
                </a:solidFill>
                <a:latin typeface="verdana" panose="020B0604030504040204" pitchFamily="34" charset="0"/>
              </a:rPr>
              <a:t>Function definition</a:t>
            </a:r>
            <a:r>
              <a:rPr lang="en-US" sz="2400" dirty="0">
                <a:solidFill>
                  <a:srgbClr val="000000"/>
                </a:solidFill>
                <a:latin typeface="verdana" panose="020B0604030504040204" pitchFamily="34" charset="0"/>
              </a:rPr>
              <a:t> It contains the actual statements which are to be executed. It is the most important aspect to which the control comes when the function is called. Here, we must notice that only one value can be returned from the function</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4002717"/>
      </p:ext>
    </p:extLst>
  </p:cSld>
  <p:clrMapOvr>
    <a:masterClrMapping/>
  </p:clrMapOvr>
  <p:transition spd="slow">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0" y="2088198"/>
            <a:ext cx="8942231" cy="1938992"/>
          </a:xfrm>
          <a:prstGeom prst="rect">
            <a:avLst/>
          </a:prstGeom>
        </p:spPr>
        <p:txBody>
          <a:bodyPr wrap="square">
            <a:spAutoFit/>
          </a:bodyPr>
          <a:lstStyle/>
          <a:p>
            <a:r>
              <a:rPr lang="en-US" sz="2400" dirty="0">
                <a:solidFill>
                  <a:srgbClr val="000000"/>
                </a:solidFill>
                <a:latin typeface="verdana" panose="020B0604030504040204" pitchFamily="34" charset="0"/>
              </a:rPr>
              <a:t>The syntax of creating function in c language is given below:</a:t>
            </a:r>
          </a:p>
          <a:p>
            <a:pPr>
              <a:buFont typeface="+mj-lt"/>
              <a:buAutoNum type="arabicPeriod"/>
            </a:pPr>
            <a:r>
              <a:rPr lang="en-US" sz="2400" dirty="0" err="1">
                <a:solidFill>
                  <a:srgbClr val="000000"/>
                </a:solidFill>
                <a:latin typeface="verdana" panose="020B0604030504040204" pitchFamily="34" charset="0"/>
              </a:rPr>
              <a:t>return_type</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function_name</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data_type</a:t>
            </a:r>
            <a:r>
              <a:rPr lang="en-US" sz="2400" dirty="0">
                <a:solidFill>
                  <a:srgbClr val="000000"/>
                </a:solidFill>
                <a:latin typeface="verdana" panose="020B0604030504040204" pitchFamily="34" charset="0"/>
              </a:rPr>
              <a:t> parameter...){  </a:t>
            </a:r>
          </a:p>
          <a:p>
            <a:pPr>
              <a:buFont typeface="+mj-lt"/>
              <a:buAutoNum type="arabicPeriod"/>
            </a:pPr>
            <a:r>
              <a:rPr lang="en-US" sz="2400" dirty="0">
                <a:solidFill>
                  <a:srgbClr val="008200"/>
                </a:solidFill>
                <a:latin typeface="verdana" panose="020B0604030504040204" pitchFamily="34" charset="0"/>
              </a:rPr>
              <a:t>//code to be executed</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55043703"/>
      </p:ext>
    </p:extLst>
  </p:cSld>
  <p:clrMapOvr>
    <a:masterClrMapping/>
  </p:clrMapOvr>
  <p:transition spd="slow">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2541" y="1047971"/>
            <a:ext cx="8774806" cy="4524315"/>
          </a:xfrm>
          <a:prstGeom prst="rect">
            <a:avLst/>
          </a:prstGeom>
        </p:spPr>
        <p:txBody>
          <a:bodyPr wrap="square">
            <a:spAutoFit/>
          </a:bodyPr>
          <a:lstStyle/>
          <a:p>
            <a:r>
              <a:rPr lang="en-US" sz="2400" dirty="0">
                <a:solidFill>
                  <a:srgbClr val="610B38"/>
                </a:solidFill>
                <a:latin typeface="erdana"/>
              </a:rPr>
              <a:t>Types of Functions</a:t>
            </a:r>
          </a:p>
          <a:p>
            <a:endParaRPr lang="en-US" sz="2400" dirty="0">
              <a:solidFill>
                <a:srgbClr val="610B38"/>
              </a:solidFill>
              <a:latin typeface="erdana"/>
            </a:endParaRPr>
          </a:p>
          <a:p>
            <a:r>
              <a:rPr lang="en-US" sz="2400" dirty="0">
                <a:solidFill>
                  <a:srgbClr val="000000"/>
                </a:solidFill>
                <a:latin typeface="verdana" panose="020B0604030504040204" pitchFamily="34" charset="0"/>
              </a:rPr>
              <a:t>There are two types of functions in C programming:</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0000"/>
                </a:solidFill>
                <a:latin typeface="verdana" panose="020B0604030504040204" pitchFamily="34" charset="0"/>
              </a:rPr>
              <a:t>Library Functions</a:t>
            </a:r>
            <a:r>
              <a:rPr lang="en-US" sz="2400" dirty="0">
                <a:solidFill>
                  <a:srgbClr val="000000"/>
                </a:solidFill>
                <a:latin typeface="verdana" panose="020B0604030504040204" pitchFamily="34" charset="0"/>
              </a:rPr>
              <a:t>: are the functions which are declared in the C header files such as </a:t>
            </a:r>
            <a:r>
              <a:rPr lang="en-US" sz="2400" dirty="0" err="1">
                <a:solidFill>
                  <a:srgbClr val="000000"/>
                </a:solidFill>
                <a:latin typeface="verdana" panose="020B0604030504040204" pitchFamily="34" charset="0"/>
              </a:rPr>
              <a:t>scanf</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 gets(), puts(), ceil(), floor() etc.</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0000"/>
                </a:solidFill>
                <a:latin typeface="verdana" panose="020B0604030504040204" pitchFamily="34" charset="0"/>
              </a:rPr>
              <a:t>User-defined functions</a:t>
            </a:r>
            <a:r>
              <a:rPr lang="en-US" sz="2400" dirty="0">
                <a:solidFill>
                  <a:srgbClr val="000000"/>
                </a:solidFill>
                <a:latin typeface="verdana" panose="020B0604030504040204" pitchFamily="34" charset="0"/>
              </a:rPr>
              <a:t>: are the functions which are created by the C programmer, so that he/she can use it many times. It reduces the complexity of a big program and optimizes the code.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64522423"/>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481" y="928892"/>
            <a:ext cx="8684653" cy="4524315"/>
          </a:xfrm>
          <a:prstGeom prst="rect">
            <a:avLst/>
          </a:prstGeom>
        </p:spPr>
        <p:txBody>
          <a:bodyPr wrap="square">
            <a:spAutoFit/>
          </a:bodyPr>
          <a:lstStyle/>
          <a:p>
            <a:r>
              <a:rPr lang="en-US" sz="2400" dirty="0">
                <a:solidFill>
                  <a:srgbClr val="610B38"/>
                </a:solidFill>
                <a:latin typeface="erdana"/>
              </a:rPr>
              <a:t>Return Value</a:t>
            </a:r>
          </a:p>
          <a:p>
            <a:r>
              <a:rPr lang="en-US" sz="2400" dirty="0">
                <a:solidFill>
                  <a:srgbClr val="000000"/>
                </a:solidFill>
                <a:latin typeface="verdana" panose="020B0604030504040204" pitchFamily="34" charset="0"/>
              </a:rPr>
              <a:t>A C function may or may not return a value from the function. If you don't have to return any value from the function, use void for the return type.</a:t>
            </a:r>
          </a:p>
          <a:p>
            <a:r>
              <a:rPr lang="en-US" sz="2400" dirty="0">
                <a:solidFill>
                  <a:srgbClr val="000000"/>
                </a:solidFill>
                <a:latin typeface="verdana" panose="020B0604030504040204" pitchFamily="34" charset="0"/>
              </a:rPr>
              <a:t>Let's see a simple example of C function that doesn't return any value from the function.</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Example without return value:</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hello(){  </a:t>
            </a:r>
          </a:p>
          <a:p>
            <a:pPr>
              <a:buFont typeface="+mj-lt"/>
              <a:buAutoNum type="arabicPeriod"/>
            </a:pP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"hello c"</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28968208"/>
      </p:ext>
    </p:extLst>
  </p:cSld>
  <p:clrMapOvr>
    <a:masterClrMapping/>
  </p:clrMapOvr>
  <p:transition spd="slow">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9363" y="1154582"/>
            <a:ext cx="8221013" cy="1015663"/>
          </a:xfrm>
          <a:prstGeom prst="rect">
            <a:avLst/>
          </a:prstGeom>
        </p:spPr>
        <p:txBody>
          <a:bodyPr wrap="square">
            <a:spAutoFit/>
          </a:bodyPr>
          <a:lstStyle/>
          <a:p>
            <a:r>
              <a:rPr lang="en-US" sz="2000" dirty="0">
                <a:solidFill>
                  <a:srgbClr val="000000"/>
                </a:solidFill>
                <a:latin typeface="verdana" panose="020B0604030504040204" pitchFamily="34" charset="0"/>
              </a:rPr>
              <a:t>If you want to return any value from the function, you need to use any data type such as int, long, char, etc. The return type depends on the value to be returned from the function.</a:t>
            </a:r>
            <a:endParaRPr lang="en-US" sz="2000" dirty="0"/>
          </a:p>
        </p:txBody>
      </p:sp>
      <p:sp>
        <p:nvSpPr>
          <p:cNvPr id="3" name="Rectangle 2"/>
          <p:cNvSpPr/>
          <p:nvPr/>
        </p:nvSpPr>
        <p:spPr>
          <a:xfrm>
            <a:off x="3009363" y="2658242"/>
            <a:ext cx="6096000" cy="923330"/>
          </a:xfrm>
          <a:prstGeom prst="rect">
            <a:avLst/>
          </a:prstGeom>
        </p:spPr>
        <p:txBody>
          <a:bodyPr>
            <a:spAutoFit/>
          </a:bodyPr>
          <a:lstStyle/>
          <a:p>
            <a:pPr>
              <a:buFont typeface="+mj-lt"/>
              <a:buAutoNum type="arabicPeriod"/>
            </a:pPr>
            <a:r>
              <a:rPr lang="en-US" b="1" dirty="0">
                <a:solidFill>
                  <a:srgbClr val="2E8B57"/>
                </a:solidFill>
                <a:latin typeface="verdana" panose="020B0604030504040204" pitchFamily="34" charset="0"/>
              </a:rPr>
              <a:t>int</a:t>
            </a:r>
            <a:r>
              <a:rPr lang="en-US" dirty="0">
                <a:solidFill>
                  <a:srgbClr val="000000"/>
                </a:solidFill>
                <a:latin typeface="verdana" panose="020B0604030504040204" pitchFamily="34" charset="0"/>
              </a:rPr>
              <a:t> get(){  </a:t>
            </a:r>
          </a:p>
          <a:p>
            <a:pPr>
              <a:buFont typeface="+mj-lt"/>
              <a:buAutoNum type="arabicPeriod"/>
            </a:pP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10;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35952114"/>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965" y="671315"/>
            <a:ext cx="9418749" cy="4893647"/>
          </a:xfrm>
          <a:prstGeom prst="rect">
            <a:avLst/>
          </a:prstGeom>
        </p:spPr>
        <p:txBody>
          <a:bodyPr wrap="square">
            <a:spAutoFit/>
          </a:bodyPr>
          <a:lstStyle/>
          <a:p>
            <a:r>
              <a:rPr lang="en-US" sz="2400" dirty="0">
                <a:solidFill>
                  <a:srgbClr val="610B38"/>
                </a:solidFill>
                <a:latin typeface="erdana"/>
              </a:rPr>
              <a:t>Different aspects of function calling</a:t>
            </a:r>
          </a:p>
          <a:p>
            <a:endParaRPr lang="en-US" sz="2400" dirty="0">
              <a:solidFill>
                <a:srgbClr val="610B38"/>
              </a:solidFill>
              <a:latin typeface="erdana"/>
            </a:endParaRPr>
          </a:p>
          <a:p>
            <a:r>
              <a:rPr lang="en-US" sz="2400" dirty="0">
                <a:solidFill>
                  <a:srgbClr val="000000"/>
                </a:solidFill>
                <a:latin typeface="verdana" panose="020B0604030504040204" pitchFamily="34" charset="0"/>
              </a:rPr>
              <a:t>A function may or may not accept any argument. It may or may not return any value. Based on these facts, There are four different aspects of function calls.</a:t>
            </a:r>
          </a:p>
          <a:p>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without arguments and without return value</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without arguments and with return value</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 arguments and without return value</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 arguments and with return value</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86086778"/>
      </p:ext>
    </p:extLst>
  </p:cSld>
  <p:clrMapOvr>
    <a:masterClrMapping/>
  </p:clrMapOvr>
  <p:transition spd="slow">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5121" y="932061"/>
            <a:ext cx="6096000" cy="4154984"/>
          </a:xfrm>
          <a:prstGeom prst="rect">
            <a:avLst/>
          </a:prstGeom>
        </p:spPr>
        <p:txBody>
          <a:bodyPr>
            <a:spAutoFit/>
          </a:bodyPr>
          <a:lstStyle/>
          <a:p>
            <a:r>
              <a:rPr lang="en-US" sz="2400" dirty="0"/>
              <a:t>#include&lt;</a:t>
            </a:r>
            <a:r>
              <a:rPr lang="en-US" sz="2400" dirty="0" err="1"/>
              <a:t>stdio.h</a:t>
            </a:r>
            <a:r>
              <a:rPr lang="en-US" sz="2400" dirty="0"/>
              <a:t>&gt;  </a:t>
            </a:r>
          </a:p>
          <a:p>
            <a:r>
              <a:rPr lang="en-US" sz="2400" dirty="0"/>
              <a:t>void </a:t>
            </a:r>
            <a:r>
              <a:rPr lang="en-US" sz="2400" dirty="0" err="1"/>
              <a:t>printName</a:t>
            </a:r>
            <a:r>
              <a:rPr lang="en-US" sz="2400" dirty="0"/>
              <a:t>();  </a:t>
            </a:r>
          </a:p>
          <a:p>
            <a:r>
              <a:rPr lang="en-US" sz="2400" dirty="0"/>
              <a:t>void main ()  </a:t>
            </a:r>
          </a:p>
          <a:p>
            <a:r>
              <a:rPr lang="en-US" sz="2400" dirty="0"/>
              <a:t>{  </a:t>
            </a:r>
          </a:p>
          <a:p>
            <a:r>
              <a:rPr lang="en-US" sz="2400" dirty="0"/>
              <a:t>    </a:t>
            </a:r>
            <a:r>
              <a:rPr lang="en-US" sz="2400" dirty="0" err="1"/>
              <a:t>printf</a:t>
            </a:r>
            <a:r>
              <a:rPr lang="en-US" sz="2400" dirty="0"/>
              <a:t>("Hello ");  </a:t>
            </a:r>
          </a:p>
          <a:p>
            <a:r>
              <a:rPr lang="en-US" sz="2400" dirty="0"/>
              <a:t>    </a:t>
            </a:r>
            <a:r>
              <a:rPr lang="en-US" sz="2400" dirty="0" err="1"/>
              <a:t>printName</a:t>
            </a:r>
            <a:r>
              <a:rPr lang="en-US" sz="2400" dirty="0"/>
              <a:t>();  </a:t>
            </a:r>
          </a:p>
          <a:p>
            <a:r>
              <a:rPr lang="en-US" sz="2400" dirty="0"/>
              <a:t>}  </a:t>
            </a:r>
          </a:p>
          <a:p>
            <a:r>
              <a:rPr lang="en-US" sz="2400" dirty="0"/>
              <a:t>void </a:t>
            </a:r>
            <a:r>
              <a:rPr lang="en-US" sz="2400" dirty="0" err="1"/>
              <a:t>printName</a:t>
            </a:r>
            <a:r>
              <a:rPr lang="en-US" sz="2400" dirty="0"/>
              <a:t>()  </a:t>
            </a:r>
          </a:p>
          <a:p>
            <a:r>
              <a:rPr lang="en-US" sz="2400" dirty="0"/>
              <a:t>{  </a:t>
            </a:r>
          </a:p>
          <a:p>
            <a:r>
              <a:rPr lang="en-US" sz="2400" dirty="0"/>
              <a:t>    </a:t>
            </a:r>
            <a:r>
              <a:rPr lang="en-US" sz="2400" dirty="0" err="1"/>
              <a:t>printf</a:t>
            </a:r>
            <a:r>
              <a:rPr lang="en-US" sz="2400" dirty="0"/>
              <a:t>(“NIIT Noida");  </a:t>
            </a:r>
          </a:p>
          <a:p>
            <a:r>
              <a:rPr lang="en-US" sz="2400" dirty="0"/>
              <a:t>}</a:t>
            </a:r>
          </a:p>
        </p:txBody>
      </p:sp>
    </p:spTree>
    <p:extLst>
      <p:ext uri="{BB962C8B-B14F-4D97-AF65-F5344CB8AC3E}">
        <p14:creationId xmlns:p14="http://schemas.microsoft.com/office/powerpoint/2010/main" val="2655544499"/>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4213" y="481094"/>
            <a:ext cx="7667223" cy="5632311"/>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void sum();  </a:t>
            </a:r>
          </a:p>
          <a:p>
            <a:r>
              <a:rPr lang="en-US" sz="2400" dirty="0"/>
              <a:t>void main()  </a:t>
            </a:r>
          </a:p>
          <a:p>
            <a:r>
              <a:rPr lang="en-US" sz="2400" dirty="0"/>
              <a:t>{  </a:t>
            </a:r>
          </a:p>
          <a:p>
            <a:r>
              <a:rPr lang="en-US" sz="2400" dirty="0"/>
              <a:t>    </a:t>
            </a:r>
            <a:r>
              <a:rPr lang="en-US" sz="2400" dirty="0" err="1"/>
              <a:t>printf</a:t>
            </a:r>
            <a:r>
              <a:rPr lang="en-US" sz="2400" dirty="0"/>
              <a:t>("\</a:t>
            </a:r>
            <a:r>
              <a:rPr lang="en-US" sz="2400" dirty="0" err="1"/>
              <a:t>nGoing</a:t>
            </a:r>
            <a:r>
              <a:rPr lang="en-US" sz="2400" dirty="0"/>
              <a:t> to calculate the sum of two numbers:");  </a:t>
            </a:r>
          </a:p>
          <a:p>
            <a:r>
              <a:rPr lang="en-US" sz="2400" dirty="0"/>
              <a:t>    sum();  </a:t>
            </a:r>
          </a:p>
          <a:p>
            <a:r>
              <a:rPr lang="en-US" sz="2400" dirty="0"/>
              <a:t>}  </a:t>
            </a:r>
          </a:p>
          <a:p>
            <a:r>
              <a:rPr lang="en-US" sz="2400" dirty="0"/>
              <a:t>void sum()  </a:t>
            </a:r>
          </a:p>
          <a:p>
            <a:r>
              <a:rPr lang="en-US" sz="2400" dirty="0"/>
              <a:t>{  </a:t>
            </a:r>
          </a:p>
          <a:p>
            <a:r>
              <a:rPr lang="en-US" sz="2400" dirty="0"/>
              <a:t>    int </a:t>
            </a:r>
            <a:r>
              <a:rPr lang="en-US" sz="2400" dirty="0" err="1"/>
              <a:t>a,b</a:t>
            </a:r>
            <a:r>
              <a:rPr lang="en-US" sz="2400" dirty="0"/>
              <a:t>;   </a:t>
            </a:r>
          </a:p>
          <a:p>
            <a:r>
              <a:rPr lang="en-US" sz="2400" dirty="0"/>
              <a:t>    </a:t>
            </a:r>
            <a:r>
              <a:rPr lang="en-US" sz="2400" dirty="0" err="1"/>
              <a:t>printf</a:t>
            </a:r>
            <a:r>
              <a:rPr lang="en-US" sz="2400" dirty="0"/>
              <a:t>("\</a:t>
            </a:r>
            <a:r>
              <a:rPr lang="en-US" sz="2400" dirty="0" err="1"/>
              <a:t>nEnter</a:t>
            </a:r>
            <a:r>
              <a:rPr lang="en-US" sz="2400" dirty="0"/>
              <a:t> two numbers");  </a:t>
            </a:r>
          </a:p>
          <a:p>
            <a:r>
              <a:rPr lang="en-US" sz="2400" dirty="0"/>
              <a:t>    </a:t>
            </a:r>
            <a:r>
              <a:rPr lang="en-US" sz="2400" dirty="0" err="1"/>
              <a:t>scanf</a:t>
            </a:r>
            <a:r>
              <a:rPr lang="en-US" sz="2400" dirty="0"/>
              <a:t>("%d %</a:t>
            </a:r>
            <a:r>
              <a:rPr lang="en-US" sz="2400" dirty="0" err="1"/>
              <a:t>d",&amp;a,&amp;b</a:t>
            </a:r>
            <a:r>
              <a:rPr lang="en-US" sz="2400" dirty="0"/>
              <a:t>);   </a:t>
            </a:r>
          </a:p>
          <a:p>
            <a:r>
              <a:rPr lang="en-US" sz="2400" dirty="0"/>
              <a:t>    </a:t>
            </a:r>
            <a:r>
              <a:rPr lang="en-US" sz="2400" dirty="0" err="1"/>
              <a:t>printf</a:t>
            </a:r>
            <a:r>
              <a:rPr lang="en-US" sz="2400" dirty="0"/>
              <a:t>("The sum is %d",</a:t>
            </a:r>
            <a:r>
              <a:rPr lang="en-US" sz="2400" dirty="0" err="1"/>
              <a:t>a+b</a:t>
            </a:r>
            <a:r>
              <a:rPr lang="en-US" sz="2400" dirty="0"/>
              <a:t>);  </a:t>
            </a:r>
          </a:p>
          <a:p>
            <a:r>
              <a:rPr lang="en-US" sz="2400" dirty="0"/>
              <a:t>}</a:t>
            </a:r>
          </a:p>
        </p:txBody>
      </p:sp>
    </p:spTree>
    <p:extLst>
      <p:ext uri="{BB962C8B-B14F-4D97-AF65-F5344CB8AC3E}">
        <p14:creationId xmlns:p14="http://schemas.microsoft.com/office/powerpoint/2010/main" val="447323994"/>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2135" y="573059"/>
            <a:ext cx="10174310" cy="6001643"/>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sum();  </a:t>
            </a:r>
          </a:p>
          <a:p>
            <a:r>
              <a:rPr lang="en-US" sz="2400" dirty="0"/>
              <a:t>void main()  </a:t>
            </a:r>
          </a:p>
          <a:p>
            <a:r>
              <a:rPr lang="en-US" sz="2400" dirty="0"/>
              <a:t>{  </a:t>
            </a:r>
          </a:p>
          <a:p>
            <a:r>
              <a:rPr lang="en-US" sz="2400" dirty="0"/>
              <a:t>    int result;   </a:t>
            </a:r>
          </a:p>
          <a:p>
            <a:r>
              <a:rPr lang="en-US" sz="2400" dirty="0"/>
              <a:t>    </a:t>
            </a:r>
            <a:r>
              <a:rPr lang="en-US" sz="2400" dirty="0" err="1"/>
              <a:t>printf</a:t>
            </a:r>
            <a:r>
              <a:rPr lang="en-US" sz="2400" dirty="0"/>
              <a:t>("\</a:t>
            </a:r>
            <a:r>
              <a:rPr lang="en-US" sz="2400" dirty="0" err="1"/>
              <a:t>nGoing</a:t>
            </a:r>
            <a:r>
              <a:rPr lang="en-US" sz="2400" dirty="0"/>
              <a:t> to calculate the sum of two numbers:");  </a:t>
            </a:r>
          </a:p>
          <a:p>
            <a:r>
              <a:rPr lang="en-US" sz="2400" dirty="0"/>
              <a:t>    result = sum();  </a:t>
            </a:r>
          </a:p>
          <a:p>
            <a:r>
              <a:rPr lang="en-US" sz="2400" dirty="0"/>
              <a:t>    </a:t>
            </a:r>
            <a:r>
              <a:rPr lang="en-US" sz="2400" dirty="0" err="1"/>
              <a:t>printf</a:t>
            </a:r>
            <a:r>
              <a:rPr lang="en-US" sz="2400" dirty="0"/>
              <a:t>("%</a:t>
            </a:r>
            <a:r>
              <a:rPr lang="en-US" sz="2400" dirty="0" err="1"/>
              <a:t>d",result</a:t>
            </a:r>
            <a:r>
              <a:rPr lang="en-US" sz="2400" dirty="0"/>
              <a:t>);  </a:t>
            </a:r>
          </a:p>
          <a:p>
            <a:r>
              <a:rPr lang="en-US" sz="2400" dirty="0"/>
              <a:t>}  </a:t>
            </a:r>
          </a:p>
          <a:p>
            <a:r>
              <a:rPr lang="en-US" sz="2400" dirty="0"/>
              <a:t>int sum()  </a:t>
            </a:r>
          </a:p>
          <a:p>
            <a:r>
              <a:rPr lang="en-US" sz="2400" dirty="0"/>
              <a:t>{  </a:t>
            </a:r>
          </a:p>
          <a:p>
            <a:r>
              <a:rPr lang="en-US" sz="2400" dirty="0"/>
              <a:t>    int </a:t>
            </a:r>
            <a:r>
              <a:rPr lang="en-US" sz="2400" dirty="0" err="1"/>
              <a:t>a,b</a:t>
            </a:r>
            <a:r>
              <a:rPr lang="en-US" sz="2400" dirty="0"/>
              <a:t>;   </a:t>
            </a:r>
          </a:p>
          <a:p>
            <a:r>
              <a:rPr lang="en-US" sz="2400" dirty="0"/>
              <a:t>    </a:t>
            </a:r>
            <a:r>
              <a:rPr lang="en-US" sz="2400" dirty="0" err="1"/>
              <a:t>printf</a:t>
            </a:r>
            <a:r>
              <a:rPr lang="en-US" sz="2400" dirty="0"/>
              <a:t>("\</a:t>
            </a:r>
            <a:r>
              <a:rPr lang="en-US" sz="2400" dirty="0" err="1"/>
              <a:t>nEnter</a:t>
            </a:r>
            <a:r>
              <a:rPr lang="en-US" sz="2400" dirty="0"/>
              <a:t> two numbers");  </a:t>
            </a:r>
          </a:p>
          <a:p>
            <a:r>
              <a:rPr lang="en-US" sz="2400" dirty="0"/>
              <a:t>    </a:t>
            </a:r>
            <a:r>
              <a:rPr lang="en-US" sz="2400" dirty="0" err="1"/>
              <a:t>scanf</a:t>
            </a:r>
            <a:r>
              <a:rPr lang="en-US" sz="2400" dirty="0"/>
              <a:t>("%d %</a:t>
            </a:r>
            <a:r>
              <a:rPr lang="en-US" sz="2400" dirty="0" err="1"/>
              <a:t>d",&amp;a,&amp;b</a:t>
            </a:r>
            <a:r>
              <a:rPr lang="en-US" sz="2400" dirty="0"/>
              <a:t>);  </a:t>
            </a:r>
          </a:p>
          <a:p>
            <a:r>
              <a:rPr lang="en-US" sz="2400" dirty="0"/>
              <a:t>    return </a:t>
            </a:r>
            <a:r>
              <a:rPr lang="en-US" sz="2400" dirty="0" err="1"/>
              <a:t>a+b</a:t>
            </a:r>
            <a:r>
              <a:rPr lang="en-US" sz="2400" dirty="0"/>
              <a:t>;   </a:t>
            </a:r>
          </a:p>
          <a:p>
            <a:r>
              <a:rPr lang="en-US" sz="2400" dirty="0"/>
              <a:t>}</a:t>
            </a:r>
          </a:p>
        </p:txBody>
      </p:sp>
      <p:sp>
        <p:nvSpPr>
          <p:cNvPr id="4" name="Rectangle 3"/>
          <p:cNvSpPr/>
          <p:nvPr/>
        </p:nvSpPr>
        <p:spPr>
          <a:xfrm>
            <a:off x="2545723" y="111394"/>
            <a:ext cx="9096777" cy="923330"/>
          </a:xfrm>
          <a:prstGeom prst="rect">
            <a:avLst/>
          </a:prstGeom>
        </p:spPr>
        <p:txBody>
          <a:bodyPr wrap="square">
            <a:spAutoFit/>
          </a:bodyPr>
          <a:lstStyle/>
          <a:p>
            <a:r>
              <a:rPr lang="en-US" dirty="0">
                <a:solidFill>
                  <a:srgbClr val="610B4B"/>
                </a:solidFill>
                <a:latin typeface="erdana"/>
              </a:rPr>
              <a:t>Example for Function without argument and with return value</a:t>
            </a:r>
          </a:p>
          <a:p>
            <a:br>
              <a:rPr lang="en-US" dirty="0"/>
            </a:br>
            <a:endParaRPr lang="en-US" dirty="0"/>
          </a:p>
        </p:txBody>
      </p:sp>
    </p:spTree>
    <p:extLst>
      <p:ext uri="{BB962C8B-B14F-4D97-AF65-F5344CB8AC3E}">
        <p14:creationId xmlns:p14="http://schemas.microsoft.com/office/powerpoint/2010/main" val="404532523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2135" y="1720840"/>
            <a:ext cx="9053847" cy="3139321"/>
          </a:xfrm>
          <a:prstGeom prst="rect">
            <a:avLst/>
          </a:prstGeom>
        </p:spPr>
        <p:txBody>
          <a:bodyPr wrap="square">
            <a:spAutoFit/>
          </a:bodyPr>
          <a:lstStyle/>
          <a:p>
            <a:r>
              <a:rPr lang="en-US" b="1" dirty="0"/>
              <a:t>C is the widely used language. It provides many features that are given below.</a:t>
            </a:r>
          </a:p>
          <a:p>
            <a:pPr marL="342900" indent="-342900">
              <a:buFont typeface="+mj-lt"/>
              <a:buAutoNum type="arabicPeriod"/>
            </a:pPr>
            <a:r>
              <a:rPr lang="en-US" dirty="0"/>
              <a:t>Simple</a:t>
            </a:r>
          </a:p>
          <a:p>
            <a:pPr marL="342900" indent="-342900">
              <a:buFont typeface="+mj-lt"/>
              <a:buAutoNum type="arabicPeriod"/>
            </a:pPr>
            <a:r>
              <a:rPr lang="en-US" dirty="0"/>
              <a:t>Machine Independent or Portable</a:t>
            </a:r>
          </a:p>
          <a:p>
            <a:pPr marL="342900" indent="-342900">
              <a:buFont typeface="+mj-lt"/>
              <a:buAutoNum type="arabicPeriod"/>
            </a:pPr>
            <a:r>
              <a:rPr lang="en-US" dirty="0"/>
              <a:t>Mid-level programming language</a:t>
            </a:r>
          </a:p>
          <a:p>
            <a:pPr marL="342900" indent="-342900">
              <a:buFont typeface="+mj-lt"/>
              <a:buAutoNum type="arabicPeriod"/>
            </a:pPr>
            <a:r>
              <a:rPr lang="en-US" dirty="0"/>
              <a:t>structured programming language</a:t>
            </a:r>
          </a:p>
          <a:p>
            <a:pPr marL="342900" indent="-342900">
              <a:buFont typeface="+mj-lt"/>
              <a:buAutoNum type="arabicPeriod"/>
            </a:pPr>
            <a:r>
              <a:rPr lang="en-US" dirty="0"/>
              <a:t>Rich Library</a:t>
            </a:r>
          </a:p>
          <a:p>
            <a:pPr marL="342900" indent="-342900">
              <a:buFont typeface="+mj-lt"/>
              <a:buAutoNum type="arabicPeriod"/>
            </a:pPr>
            <a:r>
              <a:rPr lang="en-US" dirty="0"/>
              <a:t>Memory Management</a:t>
            </a:r>
          </a:p>
          <a:p>
            <a:pPr marL="342900" indent="-342900">
              <a:buFont typeface="+mj-lt"/>
              <a:buAutoNum type="arabicPeriod"/>
            </a:pPr>
            <a:r>
              <a:rPr lang="en-US" dirty="0"/>
              <a:t>Fast Speed</a:t>
            </a:r>
          </a:p>
          <a:p>
            <a:pPr marL="342900" indent="-342900">
              <a:buFont typeface="+mj-lt"/>
              <a:buAutoNum type="arabicPeriod"/>
            </a:pPr>
            <a:r>
              <a:rPr lang="en-US" dirty="0"/>
              <a:t>Pointers</a:t>
            </a:r>
          </a:p>
          <a:p>
            <a:pPr marL="342900" indent="-342900">
              <a:buFont typeface="+mj-lt"/>
              <a:buAutoNum type="arabicPeriod"/>
            </a:pPr>
            <a:r>
              <a:rPr lang="en-US" dirty="0"/>
              <a:t>Recursion</a:t>
            </a:r>
          </a:p>
          <a:p>
            <a:pPr marL="342900" indent="-342900">
              <a:buFont typeface="+mj-lt"/>
              <a:buAutoNum type="arabicPeriod"/>
            </a:pPr>
            <a:r>
              <a:rPr lang="en-US" dirty="0"/>
              <a:t>Extensible</a:t>
            </a:r>
          </a:p>
        </p:txBody>
      </p:sp>
      <p:sp>
        <p:nvSpPr>
          <p:cNvPr id="3" name="Rectangle 2"/>
          <p:cNvSpPr/>
          <p:nvPr/>
        </p:nvSpPr>
        <p:spPr>
          <a:xfrm>
            <a:off x="2112135" y="629923"/>
            <a:ext cx="2901756" cy="369332"/>
          </a:xfrm>
          <a:prstGeom prst="rect">
            <a:avLst/>
          </a:prstGeom>
        </p:spPr>
        <p:txBody>
          <a:bodyPr wrap="none">
            <a:spAutoFit/>
          </a:bodyPr>
          <a:lstStyle/>
          <a:p>
            <a:r>
              <a:rPr lang="en-US" b="1" dirty="0"/>
              <a:t>Features of C Language</a:t>
            </a:r>
          </a:p>
        </p:txBody>
      </p:sp>
    </p:spTree>
    <p:extLst>
      <p:ext uri="{BB962C8B-B14F-4D97-AF65-F5344CB8AC3E}">
        <p14:creationId xmlns:p14="http://schemas.microsoft.com/office/powerpoint/2010/main" val="3965590703"/>
      </p:ext>
    </p:extLst>
  </p:cSld>
  <p:clrMapOvr>
    <a:masterClrMapping/>
  </p:clrMapOvr>
  <p:transition spd="slow">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2896" y="510021"/>
            <a:ext cx="9015212" cy="5632311"/>
          </a:xfrm>
          <a:prstGeom prst="rect">
            <a:avLst/>
          </a:prstGeom>
        </p:spPr>
        <p:txBody>
          <a:bodyPr wrap="square">
            <a:spAutoFit/>
          </a:bodyPr>
          <a:lstStyle/>
          <a:p>
            <a:r>
              <a:rPr lang="en-US" sz="2400" dirty="0">
                <a:solidFill>
                  <a:srgbClr val="610B38"/>
                </a:solidFill>
                <a:latin typeface="erdana"/>
              </a:rPr>
              <a:t>C Library Functions</a:t>
            </a:r>
          </a:p>
          <a:p>
            <a:r>
              <a:rPr lang="en-US" sz="2400" dirty="0">
                <a:solidFill>
                  <a:srgbClr val="000000"/>
                </a:solidFill>
                <a:latin typeface="verdana" panose="020B0604030504040204" pitchFamily="34" charset="0"/>
              </a:rPr>
              <a:t>Library functions are the inbuilt function in C that are grouped and placed at a common place called the library. Such functions are used to perform some specific operations. For example, </a:t>
            </a: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 is a library function used to print on the console. The library functions are created by the designers of compilers. All C standard library functions are defined inside the different header files saved with the extension </a:t>
            </a:r>
            <a:r>
              <a:rPr lang="en-US" sz="2400" b="1" dirty="0">
                <a:solidFill>
                  <a:srgbClr val="000000"/>
                </a:solidFill>
                <a:latin typeface="verdana" panose="020B0604030504040204" pitchFamily="34" charset="0"/>
              </a:rPr>
              <a:t>.h</a:t>
            </a:r>
            <a:r>
              <a:rPr lang="en-US" sz="2400" dirty="0">
                <a:solidFill>
                  <a:srgbClr val="000000"/>
                </a:solidFill>
                <a:latin typeface="verdana" panose="020B0604030504040204" pitchFamily="34" charset="0"/>
              </a:rPr>
              <a:t>. We need to include these header files in our program to make use of the library functions defined in such header files. For example, To use the library functions such as </a:t>
            </a: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scanf</a:t>
            </a:r>
            <a:r>
              <a:rPr lang="en-US" sz="2400" dirty="0">
                <a:solidFill>
                  <a:srgbClr val="000000"/>
                </a:solidFill>
                <a:latin typeface="verdana" panose="020B0604030504040204" pitchFamily="34" charset="0"/>
              </a:rPr>
              <a:t> we need to include </a:t>
            </a:r>
            <a:r>
              <a:rPr lang="en-US" sz="2400" dirty="0" err="1">
                <a:solidFill>
                  <a:srgbClr val="000000"/>
                </a:solidFill>
                <a:latin typeface="verdana" panose="020B0604030504040204" pitchFamily="34" charset="0"/>
              </a:rPr>
              <a:t>stdio.h</a:t>
            </a:r>
            <a:r>
              <a:rPr lang="en-US" sz="2400" dirty="0">
                <a:solidFill>
                  <a:srgbClr val="000000"/>
                </a:solidFill>
                <a:latin typeface="verdana" panose="020B0604030504040204" pitchFamily="34" charset="0"/>
              </a:rPr>
              <a:t> in our program which is a header file that contains all the library functions regarding standard input/output.</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99340350"/>
      </p:ext>
    </p:extLst>
  </p:cSld>
  <p:clrMapOvr>
    <a:masterClrMapping/>
  </p:clrMapOvr>
  <p:transition spd="slow">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6435117"/>
              </p:ext>
            </p:extLst>
          </p:nvPr>
        </p:nvGraphicFramePr>
        <p:xfrm>
          <a:off x="2202288" y="264670"/>
          <a:ext cx="8783392" cy="5655534"/>
        </p:xfrm>
        <a:graphic>
          <a:graphicData uri="http://schemas.openxmlformats.org/drawingml/2006/table">
            <a:tbl>
              <a:tblPr/>
              <a:tblGrid>
                <a:gridCol w="734095">
                  <a:extLst>
                    <a:ext uri="{9D8B030D-6E8A-4147-A177-3AD203B41FA5}">
                      <a16:colId xmlns:a16="http://schemas.microsoft.com/office/drawing/2014/main" val="20000"/>
                    </a:ext>
                  </a:extLst>
                </a:gridCol>
                <a:gridCol w="1403899">
                  <a:extLst>
                    <a:ext uri="{9D8B030D-6E8A-4147-A177-3AD203B41FA5}">
                      <a16:colId xmlns:a16="http://schemas.microsoft.com/office/drawing/2014/main" val="20001"/>
                    </a:ext>
                  </a:extLst>
                </a:gridCol>
                <a:gridCol w="6645398">
                  <a:extLst>
                    <a:ext uri="{9D8B030D-6E8A-4147-A177-3AD203B41FA5}">
                      <a16:colId xmlns:a16="http://schemas.microsoft.com/office/drawing/2014/main" val="20002"/>
                    </a:ext>
                  </a:extLst>
                </a:gridCol>
              </a:tblGrid>
              <a:tr h="164627">
                <a:tc>
                  <a:txBody>
                    <a:bodyPr/>
                    <a:lstStyle/>
                    <a:p>
                      <a:pPr algn="l" fontAlgn="t"/>
                      <a:r>
                        <a:rPr lang="en-US" sz="2000" dirty="0">
                          <a:solidFill>
                            <a:srgbClr val="000000"/>
                          </a:solidFill>
                          <a:effectLst/>
                          <a:latin typeface="times new roman" panose="02020603050405020304" pitchFamily="18" charset="0"/>
                        </a:rPr>
                        <a:t>SN</a:t>
                      </a:r>
                    </a:p>
                  </a:txBody>
                  <a:tcPr marL="37415" marR="37415" marT="37415" marB="37415">
                    <a:lnL w="9525" cap="flat" cmpd="sng" algn="ctr">
                      <a:solidFill>
                        <a:srgbClr val="785B15"/>
                      </a:solidFill>
                      <a:prstDash val="solid"/>
                      <a:round/>
                      <a:headEnd type="none" w="med" len="med"/>
                      <a:tailEnd type="none" w="med" len="med"/>
                    </a:lnL>
                    <a:lnR w="9525" cap="flat" cmpd="sng" algn="ctr">
                      <a:solidFill>
                        <a:srgbClr val="785B15"/>
                      </a:solidFill>
                      <a:prstDash val="solid"/>
                      <a:round/>
                      <a:headEnd type="none" w="med" len="med"/>
                      <a:tailEnd type="none" w="med" len="med"/>
                    </a:lnR>
                    <a:lnT w="9525" cap="flat" cmpd="sng" algn="ctr">
                      <a:solidFill>
                        <a:srgbClr val="785B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Header file</a:t>
                      </a:r>
                    </a:p>
                  </a:txBody>
                  <a:tcPr marL="37415" marR="37415" marT="37415" marB="37415">
                    <a:lnL w="9525" cap="flat" cmpd="sng" algn="ctr">
                      <a:solidFill>
                        <a:srgbClr val="785B15"/>
                      </a:solidFill>
                      <a:prstDash val="solid"/>
                      <a:round/>
                      <a:headEnd type="none" w="med" len="med"/>
                      <a:tailEnd type="none" w="med" len="med"/>
                    </a:lnL>
                    <a:lnR w="9525" cap="flat" cmpd="sng" algn="ctr">
                      <a:solidFill>
                        <a:srgbClr val="785B15"/>
                      </a:solidFill>
                      <a:prstDash val="solid"/>
                      <a:round/>
                      <a:headEnd type="none" w="med" len="med"/>
                      <a:tailEnd type="none" w="med" len="med"/>
                    </a:lnR>
                    <a:lnT w="9525" cap="flat" cmpd="sng" algn="ctr">
                      <a:solidFill>
                        <a:srgbClr val="785B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Description</a:t>
                      </a:r>
                    </a:p>
                  </a:txBody>
                  <a:tcPr marL="37415" marR="37415" marT="37415" marB="37415">
                    <a:lnL w="9525" cap="flat" cmpd="sng" algn="ctr">
                      <a:solidFill>
                        <a:srgbClr val="785B15"/>
                      </a:solidFill>
                      <a:prstDash val="solid"/>
                      <a:round/>
                      <a:headEnd type="none" w="med" len="med"/>
                      <a:tailEnd type="none" w="med" len="med"/>
                    </a:lnL>
                    <a:lnR w="9525" cap="flat" cmpd="sng" algn="ctr">
                      <a:solidFill>
                        <a:srgbClr val="785B15"/>
                      </a:solidFill>
                      <a:prstDash val="solid"/>
                      <a:round/>
                      <a:headEnd type="none" w="med" len="med"/>
                      <a:tailEnd type="none" w="med" len="med"/>
                    </a:lnR>
                    <a:lnT w="9525" cap="flat" cmpd="sng" algn="ctr">
                      <a:solidFill>
                        <a:srgbClr val="785B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88667">
                <a:tc>
                  <a:txBody>
                    <a:bodyPr/>
                    <a:lstStyle/>
                    <a:p>
                      <a:pPr algn="l" fontAlgn="t"/>
                      <a:r>
                        <a:rPr lang="en-US" sz="2000" dirty="0">
                          <a:solidFill>
                            <a:srgbClr val="000000"/>
                          </a:solidFill>
                          <a:effectLst/>
                          <a:latin typeface="verdana" panose="020B0604030504040204" pitchFamily="34" charset="0"/>
                        </a:rPr>
                        <a:t>1</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stdio.h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This is a standard input/output header file. It contains all the library functions regarding standard input/output.</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9277">
                <a:tc>
                  <a:txBody>
                    <a:bodyPr/>
                    <a:lstStyle/>
                    <a:p>
                      <a:pPr algn="l" fontAlgn="t"/>
                      <a:r>
                        <a:rPr lang="en-US" sz="2000" dirty="0">
                          <a:solidFill>
                            <a:srgbClr val="000000"/>
                          </a:solidFill>
                          <a:effectLst/>
                          <a:latin typeface="verdana" panose="020B0604030504040204" pitchFamily="34" charset="0"/>
                        </a:rPr>
                        <a:t>2</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err="1">
                          <a:solidFill>
                            <a:srgbClr val="000000"/>
                          </a:solidFill>
                          <a:effectLst/>
                          <a:latin typeface="verdana" panose="020B0604030504040204" pitchFamily="34" charset="0"/>
                        </a:rPr>
                        <a:t>conio.h</a:t>
                      </a:r>
                      <a:endParaRPr lang="en-US" sz="2000" dirty="0">
                        <a:solidFill>
                          <a:srgbClr val="000000"/>
                        </a:solidFill>
                        <a:effectLst/>
                        <a:latin typeface="verdana" panose="020B0604030504040204" pitchFamily="34" charset="0"/>
                      </a:endParaRP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This is a console input/output header file.</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09074">
                <a:tc>
                  <a:txBody>
                    <a:bodyPr/>
                    <a:lstStyle/>
                    <a:p>
                      <a:pPr algn="l" fontAlgn="t"/>
                      <a:r>
                        <a:rPr lang="en-US" sz="2000" dirty="0">
                          <a:solidFill>
                            <a:srgbClr val="000000"/>
                          </a:solidFill>
                          <a:effectLst/>
                          <a:latin typeface="verdana" panose="020B0604030504040204" pitchFamily="34" charset="0"/>
                        </a:rPr>
                        <a:t>3</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err="1">
                          <a:solidFill>
                            <a:srgbClr val="000000"/>
                          </a:solidFill>
                          <a:effectLst/>
                          <a:latin typeface="verdana" panose="020B0604030504040204" pitchFamily="34" charset="0"/>
                        </a:rPr>
                        <a:t>string.h</a:t>
                      </a:r>
                      <a:endParaRPr lang="en-US" sz="2000" dirty="0">
                        <a:solidFill>
                          <a:srgbClr val="000000"/>
                        </a:solidFill>
                        <a:effectLst/>
                        <a:latin typeface="verdana" panose="020B0604030504040204" pitchFamily="34" charset="0"/>
                      </a:endParaRP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It contains all string related library functions like gets(), puts(),etc.</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88667">
                <a:tc>
                  <a:txBody>
                    <a:bodyPr/>
                    <a:lstStyle/>
                    <a:p>
                      <a:pPr algn="l" fontAlgn="t"/>
                      <a:r>
                        <a:rPr lang="en-US" sz="2000">
                          <a:solidFill>
                            <a:srgbClr val="000000"/>
                          </a:solidFill>
                          <a:effectLst/>
                          <a:latin typeface="verdana" panose="020B0604030504040204" pitchFamily="34" charset="0"/>
                        </a:rPr>
                        <a:t>4</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err="1">
                          <a:solidFill>
                            <a:srgbClr val="000000"/>
                          </a:solidFill>
                          <a:effectLst/>
                          <a:latin typeface="verdana" panose="020B0604030504040204" pitchFamily="34" charset="0"/>
                        </a:rPr>
                        <a:t>stdlib.h</a:t>
                      </a:r>
                      <a:endParaRPr lang="en-US" sz="2000" dirty="0">
                        <a:solidFill>
                          <a:srgbClr val="000000"/>
                        </a:solidFill>
                        <a:effectLst/>
                        <a:latin typeface="verdana" panose="020B0604030504040204" pitchFamily="34" charset="0"/>
                      </a:endParaRP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This header file contains all the general library functions like </a:t>
                      </a:r>
                      <a:r>
                        <a:rPr lang="en-US" sz="2000" dirty="0" err="1">
                          <a:solidFill>
                            <a:srgbClr val="000000"/>
                          </a:solidFill>
                          <a:effectLst/>
                          <a:latin typeface="verdana" panose="020B0604030504040204" pitchFamily="34" charset="0"/>
                        </a:rPr>
                        <a:t>malloc</a:t>
                      </a:r>
                      <a:r>
                        <a:rPr lang="en-US" sz="2000" dirty="0">
                          <a:solidFill>
                            <a:srgbClr val="000000"/>
                          </a:solidFill>
                          <a:effectLst/>
                          <a:latin typeface="verdana" panose="020B0604030504040204" pitchFamily="34" charset="0"/>
                        </a:rPr>
                        <a:t>(), </a:t>
                      </a:r>
                      <a:r>
                        <a:rPr lang="en-US" sz="2000" dirty="0" err="1">
                          <a:solidFill>
                            <a:srgbClr val="000000"/>
                          </a:solidFill>
                          <a:effectLst/>
                          <a:latin typeface="verdana" panose="020B0604030504040204" pitchFamily="34" charset="0"/>
                        </a:rPr>
                        <a:t>calloc</a:t>
                      </a:r>
                      <a:r>
                        <a:rPr lang="en-US" sz="2000" dirty="0">
                          <a:solidFill>
                            <a:srgbClr val="000000"/>
                          </a:solidFill>
                          <a:effectLst/>
                          <a:latin typeface="verdana" panose="020B0604030504040204" pitchFamily="34" charset="0"/>
                        </a:rPr>
                        <a:t>(), exit(), etc.</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88667">
                <a:tc>
                  <a:txBody>
                    <a:bodyPr/>
                    <a:lstStyle/>
                    <a:p>
                      <a:pPr algn="l" fontAlgn="t"/>
                      <a:r>
                        <a:rPr lang="en-US" sz="2000">
                          <a:solidFill>
                            <a:srgbClr val="000000"/>
                          </a:solidFill>
                          <a:effectLst/>
                          <a:latin typeface="verdana" panose="020B0604030504040204" pitchFamily="34" charset="0"/>
                        </a:rPr>
                        <a:t>5</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math.h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This header file contains all the math operations related functions like </a:t>
                      </a:r>
                      <a:r>
                        <a:rPr lang="en-US" sz="2000" dirty="0" err="1">
                          <a:solidFill>
                            <a:srgbClr val="000000"/>
                          </a:solidFill>
                          <a:effectLst/>
                          <a:latin typeface="verdana" panose="020B0604030504040204" pitchFamily="34" charset="0"/>
                        </a:rPr>
                        <a:t>sqrt</a:t>
                      </a:r>
                      <a:r>
                        <a:rPr lang="en-US" sz="2000" dirty="0">
                          <a:solidFill>
                            <a:srgbClr val="000000"/>
                          </a:solidFill>
                          <a:effectLst/>
                          <a:latin typeface="verdana" panose="020B0604030504040204" pitchFamily="34" charset="0"/>
                        </a:rPr>
                        <a:t>(), pow(), etc.</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09074">
                <a:tc>
                  <a:txBody>
                    <a:bodyPr/>
                    <a:lstStyle/>
                    <a:p>
                      <a:pPr algn="l" fontAlgn="t"/>
                      <a:r>
                        <a:rPr lang="en-US" sz="2000">
                          <a:solidFill>
                            <a:srgbClr val="000000"/>
                          </a:solidFill>
                          <a:effectLst/>
                          <a:latin typeface="verdana" panose="020B0604030504040204" pitchFamily="34" charset="0"/>
                        </a:rPr>
                        <a:t>6</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time.h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This header file contains all the time-related functions.</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09074">
                <a:tc>
                  <a:txBody>
                    <a:bodyPr/>
                    <a:lstStyle/>
                    <a:p>
                      <a:pPr algn="l" fontAlgn="t"/>
                      <a:r>
                        <a:rPr lang="en-US" sz="2000">
                          <a:solidFill>
                            <a:srgbClr val="000000"/>
                          </a:solidFill>
                          <a:effectLst/>
                          <a:latin typeface="verdana" panose="020B0604030504040204" pitchFamily="34" charset="0"/>
                        </a:rPr>
                        <a:t>7</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ctype.h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This header file contains all character handling functions.</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9074">
                <a:tc>
                  <a:txBody>
                    <a:bodyPr/>
                    <a:lstStyle/>
                    <a:p>
                      <a:pPr algn="l" fontAlgn="t"/>
                      <a:r>
                        <a:rPr lang="en-US" sz="2000">
                          <a:solidFill>
                            <a:srgbClr val="000000"/>
                          </a:solidFill>
                          <a:effectLst/>
                          <a:latin typeface="verdana" panose="020B0604030504040204" pitchFamily="34" charset="0"/>
                        </a:rPr>
                        <a:t>8</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stdarg.h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Variable argument functions are defined in this header file.</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58074835"/>
      </p:ext>
    </p:extLst>
  </p:cSld>
  <p:clrMapOvr>
    <a:masterClrMapping/>
  </p:clrMapOvr>
  <p:transition spd="slow">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594" y="1622738"/>
            <a:ext cx="6928834" cy="450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50169"/>
      </p:ext>
    </p:extLst>
  </p:cSld>
  <p:clrMapOvr>
    <a:masterClrMapping/>
  </p:clrMapOvr>
  <p:transition spd="slow">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7893" y="888642"/>
            <a:ext cx="7006107" cy="3046988"/>
          </a:xfrm>
          <a:prstGeom prst="rect">
            <a:avLst/>
          </a:prstGeom>
        </p:spPr>
        <p:txBody>
          <a:bodyPr wrap="square">
            <a:spAutoFit/>
          </a:bodyPr>
          <a:lstStyle/>
          <a:p>
            <a:r>
              <a:rPr lang="en-US" sz="2400" dirty="0">
                <a:solidFill>
                  <a:srgbClr val="610B38"/>
                </a:solidFill>
                <a:latin typeface="erdana"/>
              </a:rPr>
              <a:t>Return Value</a:t>
            </a:r>
          </a:p>
          <a:p>
            <a:r>
              <a:rPr lang="en-US" sz="2400" dirty="0">
                <a:solidFill>
                  <a:srgbClr val="000000"/>
                </a:solidFill>
                <a:latin typeface="verdana" panose="020B0604030504040204" pitchFamily="34" charset="0"/>
              </a:rPr>
              <a:t>A C function may or may not return a value from the function. If you don't have to return any value from the function, use void for the return type.</a:t>
            </a:r>
          </a:p>
          <a:p>
            <a:r>
              <a:rPr lang="en-US" sz="2400" dirty="0">
                <a:solidFill>
                  <a:srgbClr val="000000"/>
                </a:solidFill>
                <a:latin typeface="verdana" panose="020B0604030504040204" pitchFamily="34" charset="0"/>
              </a:rPr>
              <a:t>Let's see a simple example of C function that doesn't return any value from the function.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19379304"/>
      </p:ext>
    </p:extLst>
  </p:cSld>
  <p:clrMapOvr>
    <a:masterClrMapping/>
  </p:clrMapOvr>
  <p:transition spd="slow">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dirty="0">
                <a:solidFill>
                  <a:srgbClr val="000000"/>
                </a:solidFill>
                <a:latin typeface="verdana" panose="020B0604030504040204" pitchFamily="34" charset="0"/>
              </a:rPr>
              <a:t>Example without return value:</a:t>
            </a: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 hello(){  </a:t>
            </a:r>
          </a:p>
          <a:p>
            <a:pPr>
              <a:buFont typeface="+mj-lt"/>
              <a:buAutoNum type="arabicPeriod"/>
            </a:pP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c"</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91709564"/>
      </p:ext>
    </p:extLst>
  </p:cSld>
  <p:clrMapOvr>
    <a:masterClrMapping/>
  </p:clrMapOvr>
  <p:transition spd="slow">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6687" y="580957"/>
            <a:ext cx="7328080" cy="5262979"/>
          </a:xfrm>
          <a:prstGeom prst="rect">
            <a:avLst/>
          </a:prstGeom>
        </p:spPr>
        <p:txBody>
          <a:bodyPr wrap="square">
            <a:spAutoFit/>
          </a:bodyPr>
          <a:lstStyle/>
          <a:p>
            <a:r>
              <a:rPr lang="en-US" sz="2400" b="1" dirty="0">
                <a:solidFill>
                  <a:srgbClr val="000000"/>
                </a:solidFill>
                <a:latin typeface="verdana" panose="020B0604030504040204" pitchFamily="34" charset="0"/>
              </a:rPr>
              <a:t>Example with return value:</a:t>
            </a:r>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get(){  </a:t>
            </a:r>
          </a:p>
          <a:p>
            <a:pPr>
              <a:buFont typeface="+mj-lt"/>
              <a:buAutoNum type="arabicPeriod"/>
            </a:pPr>
            <a:r>
              <a:rPr lang="en-US" sz="2400" b="1" dirty="0">
                <a:solidFill>
                  <a:srgbClr val="006699"/>
                </a:solidFill>
                <a:latin typeface="verdana" panose="020B0604030504040204" pitchFamily="34" charset="0"/>
              </a:rPr>
              <a:t>return</a:t>
            </a:r>
            <a:r>
              <a:rPr lang="en-US" sz="2400" dirty="0">
                <a:solidFill>
                  <a:srgbClr val="000000"/>
                </a:solidFill>
                <a:latin typeface="verdana" panose="020B0604030504040204" pitchFamily="34" charset="0"/>
              </a:rPr>
              <a:t> 10;  </a:t>
            </a:r>
          </a:p>
          <a:p>
            <a:pPr>
              <a:buFont typeface="+mj-lt"/>
              <a:buAutoNum type="arabicPeriod"/>
            </a:pP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In the above example, we have to return 10 as a value, so the return type is int. If you want to return floating-point value (e.g., 10.2, 3.1, 54.5, </a:t>
            </a:r>
            <a:r>
              <a:rPr lang="en-US" sz="2400" dirty="0" err="1">
                <a:solidFill>
                  <a:srgbClr val="000000"/>
                </a:solidFill>
                <a:latin typeface="verdana" panose="020B0604030504040204" pitchFamily="34" charset="0"/>
              </a:rPr>
              <a:t>etc</a:t>
            </a:r>
            <a:r>
              <a:rPr lang="en-US" sz="2400" dirty="0">
                <a:solidFill>
                  <a:srgbClr val="000000"/>
                </a:solidFill>
                <a:latin typeface="verdana" panose="020B0604030504040204" pitchFamily="34" charset="0"/>
              </a:rPr>
              <a:t>), you need to use float as the return type of the method.</a:t>
            </a:r>
          </a:p>
          <a:p>
            <a:pPr>
              <a:buFont typeface="+mj-lt"/>
              <a:buAutoNum type="arabicPeriod"/>
            </a:pPr>
            <a:r>
              <a:rPr lang="en-US" sz="2400" b="1" dirty="0">
                <a:solidFill>
                  <a:srgbClr val="2E8B57"/>
                </a:solidFill>
                <a:latin typeface="verdana" panose="020B0604030504040204" pitchFamily="34" charset="0"/>
              </a:rPr>
              <a:t>float</a:t>
            </a:r>
            <a:r>
              <a:rPr lang="en-US" sz="2400" dirty="0">
                <a:solidFill>
                  <a:srgbClr val="000000"/>
                </a:solidFill>
                <a:latin typeface="verdana" panose="020B0604030504040204" pitchFamily="34" charset="0"/>
              </a:rPr>
              <a:t> get(){  </a:t>
            </a:r>
          </a:p>
          <a:p>
            <a:pPr>
              <a:buFont typeface="+mj-lt"/>
              <a:buAutoNum type="arabicPeriod"/>
            </a:pPr>
            <a:r>
              <a:rPr lang="en-US" sz="2400" b="1" dirty="0">
                <a:solidFill>
                  <a:srgbClr val="006699"/>
                </a:solidFill>
                <a:latin typeface="verdana" panose="020B0604030504040204" pitchFamily="34" charset="0"/>
              </a:rPr>
              <a:t>return</a:t>
            </a:r>
            <a:r>
              <a:rPr lang="en-US" sz="2400" dirty="0">
                <a:solidFill>
                  <a:srgbClr val="000000"/>
                </a:solidFill>
                <a:latin typeface="verdana" panose="020B0604030504040204" pitchFamily="34" charset="0"/>
              </a:rPr>
              <a:t> 10.2;  </a:t>
            </a:r>
          </a:p>
          <a:p>
            <a:pPr>
              <a:buFont typeface="+mj-lt"/>
              <a:buAutoNum type="arabicPeriod"/>
            </a:pP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Now, you need to call the function, to get the value of the function.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44349566"/>
      </p:ext>
    </p:extLst>
  </p:cSld>
  <p:clrMapOvr>
    <a:masterClrMapping/>
  </p:clrMapOvr>
  <p:transition spd="slow">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3148" y="671521"/>
            <a:ext cx="8877837" cy="1631216"/>
          </a:xfrm>
          <a:prstGeom prst="rect">
            <a:avLst/>
          </a:prstGeom>
        </p:spPr>
        <p:txBody>
          <a:bodyPr wrap="square">
            <a:spAutoFit/>
          </a:bodyPr>
          <a:lstStyle/>
          <a:p>
            <a:r>
              <a:rPr lang="en-US" sz="2000" b="1" dirty="0">
                <a:latin typeface="erdana"/>
              </a:rPr>
              <a:t>Call by value and Call by reference in C</a:t>
            </a:r>
          </a:p>
          <a:p>
            <a:r>
              <a:rPr lang="en-US" sz="2000" dirty="0">
                <a:latin typeface="verdana" panose="020B0604030504040204" pitchFamily="34" charset="0"/>
              </a:rPr>
              <a:t>There are two methods to pass the data into the function in C language, i.e., </a:t>
            </a:r>
            <a:r>
              <a:rPr lang="en-US" sz="2000" i="1" dirty="0">
                <a:latin typeface="verdana" panose="020B0604030504040204" pitchFamily="34" charset="0"/>
              </a:rPr>
              <a:t>call by value</a:t>
            </a:r>
            <a:r>
              <a:rPr lang="en-US" sz="2000" dirty="0">
                <a:latin typeface="verdana" panose="020B0604030504040204" pitchFamily="34" charset="0"/>
              </a:rPr>
              <a:t> and </a:t>
            </a:r>
            <a:r>
              <a:rPr lang="en-US" sz="2000" i="1" dirty="0">
                <a:latin typeface="verdana" panose="020B0604030504040204" pitchFamily="34" charset="0"/>
              </a:rPr>
              <a:t>call by reference</a:t>
            </a:r>
            <a:r>
              <a:rPr lang="en-US" sz="2000" dirty="0">
                <a:latin typeface="verdana" panose="020B0604030504040204" pitchFamily="34" charset="0"/>
              </a:rPr>
              <a:t>.</a:t>
            </a:r>
          </a:p>
          <a:p>
            <a:br>
              <a:rPr lang="en-US" sz="2000" dirty="0"/>
            </a:br>
            <a:endParaRPr lang="en-US" sz="2000" dirty="0"/>
          </a:p>
        </p:txBody>
      </p:sp>
      <p:pic>
        <p:nvPicPr>
          <p:cNvPr id="1026" name="Picture 2" descr="call by value and call by refere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42" y="1764830"/>
            <a:ext cx="7507355" cy="460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555458"/>
      </p:ext>
    </p:extLst>
  </p:cSld>
  <p:clrMapOvr>
    <a:masterClrMapping/>
  </p:clrMapOvr>
  <p:transition spd="slow">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997" y="796523"/>
            <a:ext cx="8980868" cy="4524315"/>
          </a:xfrm>
          <a:prstGeom prst="rect">
            <a:avLst/>
          </a:prstGeom>
        </p:spPr>
        <p:txBody>
          <a:bodyPr wrap="square">
            <a:spAutoFit/>
          </a:bodyPr>
          <a:lstStyle/>
          <a:p>
            <a:r>
              <a:rPr lang="en-US" dirty="0">
                <a:solidFill>
                  <a:srgbClr val="610B38"/>
                </a:solidFill>
                <a:latin typeface="erdana"/>
              </a:rPr>
              <a:t>Call by value in C</a:t>
            </a:r>
          </a:p>
          <a:p>
            <a:endParaRPr lang="en-US" dirty="0">
              <a:solidFill>
                <a:srgbClr val="610B38"/>
              </a:solidFill>
              <a:latin typeface="erdana"/>
            </a:endParaRPr>
          </a:p>
          <a:p>
            <a:pPr>
              <a:buFont typeface="Arial" panose="020B0604020202020204" pitchFamily="34" charset="0"/>
              <a:buChar char="•"/>
            </a:pPr>
            <a:r>
              <a:rPr lang="en-US" dirty="0">
                <a:solidFill>
                  <a:srgbClr val="000000"/>
                </a:solidFill>
                <a:latin typeface="verdana" panose="020B0604030504040204" pitchFamily="34" charset="0"/>
              </a:rPr>
              <a:t>In call by value method, the value of the actual parameters is copied into the formal parameters. In other words, we can say that the value of the variable is used in the function call in the call by value method.</a:t>
            </a:r>
          </a:p>
          <a:p>
            <a:pPr>
              <a:buFont typeface="Arial" panose="020B0604020202020204" pitchFamily="34" charset="0"/>
              <a:buChar char="•"/>
            </a:pP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In call by value method, we can not modify the value of the actual parameter by the formal parameter.</a:t>
            </a:r>
          </a:p>
          <a:p>
            <a:pPr>
              <a:buFont typeface="Arial" panose="020B0604020202020204" pitchFamily="34" charset="0"/>
              <a:buChar char="•"/>
            </a:pP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In call by value, different memory is allocated for actual and formal parameters since the value of the actual parameter is copied into the formal parameter.</a:t>
            </a:r>
          </a:p>
          <a:p>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The actual parameter is the argument which is used in the function call whereas formal parameter is the argument which is used in the function definition.</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13599033"/>
      </p:ext>
    </p:extLst>
  </p:cSld>
  <p:clrMapOvr>
    <a:masterClrMapping/>
  </p:clrMapOvr>
  <p:transition spd="slow">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5871" y="339426"/>
            <a:ext cx="10406129" cy="4893647"/>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void change(</a:t>
            </a:r>
            <a:r>
              <a:rPr lang="en-US" sz="2400" dirty="0" err="1"/>
              <a:t>int</a:t>
            </a:r>
            <a:r>
              <a:rPr lang="en-US" sz="2400" dirty="0"/>
              <a:t> </a:t>
            </a:r>
            <a:r>
              <a:rPr lang="en-US" sz="2400" dirty="0" err="1"/>
              <a:t>num</a:t>
            </a:r>
            <a:r>
              <a:rPr lang="en-US" sz="2400" dirty="0"/>
              <a:t>) {    </a:t>
            </a:r>
          </a:p>
          <a:p>
            <a:r>
              <a:rPr lang="en-US" sz="2400" dirty="0"/>
              <a:t>    </a:t>
            </a:r>
            <a:r>
              <a:rPr lang="en-US" sz="2400" dirty="0" err="1"/>
              <a:t>printf</a:t>
            </a:r>
            <a:r>
              <a:rPr lang="en-US" sz="2400" dirty="0"/>
              <a:t>("Before adding value inside function </a:t>
            </a:r>
            <a:r>
              <a:rPr lang="en-US" sz="2400" dirty="0" err="1"/>
              <a:t>num</a:t>
            </a:r>
            <a:r>
              <a:rPr lang="en-US" sz="2400" dirty="0"/>
              <a:t>=%d \n",</a:t>
            </a:r>
            <a:r>
              <a:rPr lang="en-US" sz="2400" dirty="0" err="1"/>
              <a:t>num</a:t>
            </a:r>
            <a:r>
              <a:rPr lang="en-US" sz="2400" dirty="0"/>
              <a:t>);    </a:t>
            </a:r>
          </a:p>
          <a:p>
            <a:r>
              <a:rPr lang="en-US" sz="2400" dirty="0"/>
              <a:t>    </a:t>
            </a:r>
            <a:r>
              <a:rPr lang="en-US" sz="2400" dirty="0" err="1"/>
              <a:t>num</a:t>
            </a:r>
            <a:r>
              <a:rPr lang="en-US" sz="2400" dirty="0"/>
              <a:t>=num+100;    </a:t>
            </a:r>
          </a:p>
          <a:p>
            <a:r>
              <a:rPr lang="en-US" sz="2400" dirty="0"/>
              <a:t>    </a:t>
            </a:r>
            <a:r>
              <a:rPr lang="en-US" sz="2400" dirty="0" err="1"/>
              <a:t>printf</a:t>
            </a:r>
            <a:r>
              <a:rPr lang="en-US" sz="2400" dirty="0"/>
              <a:t>("After adding value inside function </a:t>
            </a:r>
            <a:r>
              <a:rPr lang="en-US" sz="2400" dirty="0" err="1"/>
              <a:t>num</a:t>
            </a:r>
            <a:r>
              <a:rPr lang="en-US" sz="2400" dirty="0"/>
              <a:t>=%d \n", </a:t>
            </a:r>
            <a:r>
              <a:rPr lang="en-US" sz="2400" dirty="0" err="1"/>
              <a:t>num</a:t>
            </a:r>
            <a:r>
              <a:rPr lang="en-US" sz="2400" dirty="0"/>
              <a:t>);    </a:t>
            </a:r>
          </a:p>
          <a:p>
            <a:r>
              <a:rPr lang="en-US" sz="2400" dirty="0"/>
              <a:t>}    </a:t>
            </a:r>
          </a:p>
          <a:p>
            <a:r>
              <a:rPr lang="en-US" sz="2400" dirty="0"/>
              <a:t>int main() {    </a:t>
            </a:r>
          </a:p>
          <a:p>
            <a:r>
              <a:rPr lang="en-US" sz="2400" dirty="0"/>
              <a:t>    int x=100;    </a:t>
            </a:r>
          </a:p>
          <a:p>
            <a:r>
              <a:rPr lang="en-US" sz="2400" dirty="0"/>
              <a:t>    </a:t>
            </a:r>
            <a:r>
              <a:rPr lang="en-US" sz="2400" dirty="0" err="1"/>
              <a:t>printf</a:t>
            </a:r>
            <a:r>
              <a:rPr lang="en-US" sz="2400" dirty="0"/>
              <a:t>("Before function call x=%d \n", x);    </a:t>
            </a:r>
          </a:p>
          <a:p>
            <a:r>
              <a:rPr lang="en-US" sz="2400" dirty="0"/>
              <a:t>    change(x);//passing value in function    </a:t>
            </a:r>
          </a:p>
          <a:p>
            <a:r>
              <a:rPr lang="en-US" sz="2400" dirty="0"/>
              <a:t>    </a:t>
            </a:r>
            <a:r>
              <a:rPr lang="en-US" sz="2400" dirty="0" err="1"/>
              <a:t>printf</a:t>
            </a:r>
            <a:r>
              <a:rPr lang="en-US" sz="2400" dirty="0"/>
              <a:t>("After function call x=%d \n", x);    </a:t>
            </a:r>
          </a:p>
          <a:p>
            <a:r>
              <a:rPr lang="en-US" sz="2400" dirty="0"/>
              <a:t>return 0;  </a:t>
            </a:r>
          </a:p>
          <a:p>
            <a:r>
              <a:rPr lang="en-US" sz="2400" dirty="0"/>
              <a:t>}</a:t>
            </a:r>
          </a:p>
        </p:txBody>
      </p:sp>
    </p:spTree>
    <p:extLst>
      <p:ext uri="{BB962C8B-B14F-4D97-AF65-F5344CB8AC3E}">
        <p14:creationId xmlns:p14="http://schemas.microsoft.com/office/powerpoint/2010/main" val="1402104837"/>
      </p:ext>
    </p:extLst>
  </p:cSld>
  <p:clrMapOvr>
    <a:masterClrMapping/>
  </p:clrMapOvr>
  <p:transition spd="slow">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101" y="594418"/>
            <a:ext cx="10431887" cy="6186309"/>
          </a:xfrm>
          <a:prstGeom prst="rect">
            <a:avLst/>
          </a:prstGeom>
        </p:spPr>
        <p:txBody>
          <a:bodyPr wrap="square">
            <a:spAutoFit/>
          </a:bodyPr>
          <a:lstStyle/>
          <a:p>
            <a:r>
              <a:rPr lang="en-US" dirty="0"/>
              <a:t>#include &lt;</a:t>
            </a:r>
            <a:r>
              <a:rPr lang="en-US" dirty="0" err="1"/>
              <a:t>stdio.h</a:t>
            </a:r>
            <a:r>
              <a:rPr lang="en-US" dirty="0"/>
              <a:t>&gt;  </a:t>
            </a:r>
          </a:p>
          <a:p>
            <a:r>
              <a:rPr lang="en-US" dirty="0"/>
              <a:t>void swap(int , int); //prototype of the function   </a:t>
            </a:r>
          </a:p>
          <a:p>
            <a:r>
              <a:rPr lang="en-US" dirty="0"/>
              <a:t>int main()  </a:t>
            </a:r>
          </a:p>
          <a:p>
            <a:r>
              <a:rPr lang="en-US" dirty="0"/>
              <a:t>{  </a:t>
            </a:r>
          </a:p>
          <a:p>
            <a:r>
              <a:rPr lang="en-US" dirty="0"/>
              <a:t>    int a = 10;  </a:t>
            </a:r>
          </a:p>
          <a:p>
            <a:r>
              <a:rPr lang="en-US" dirty="0"/>
              <a:t>    int b = 20;   </a:t>
            </a:r>
          </a:p>
          <a:p>
            <a:r>
              <a:rPr lang="en-US" dirty="0"/>
              <a:t>    </a:t>
            </a:r>
            <a:r>
              <a:rPr lang="en-US" dirty="0" err="1"/>
              <a:t>printf</a:t>
            </a:r>
            <a:r>
              <a:rPr lang="en-US" dirty="0"/>
              <a:t>("Before swapping the values in main a = %d, b = %d\n",</a:t>
            </a:r>
            <a:r>
              <a:rPr lang="en-US" dirty="0" err="1"/>
              <a:t>a,b</a:t>
            </a:r>
            <a:r>
              <a:rPr lang="en-US" dirty="0"/>
              <a:t>); // printing the value of a and b in main  </a:t>
            </a:r>
          </a:p>
          <a:p>
            <a:r>
              <a:rPr lang="en-US" dirty="0"/>
              <a:t>    swap(</a:t>
            </a:r>
            <a:r>
              <a:rPr lang="en-US" dirty="0" err="1"/>
              <a:t>a,b</a:t>
            </a:r>
            <a:r>
              <a:rPr lang="en-US" dirty="0"/>
              <a:t>);  </a:t>
            </a:r>
          </a:p>
          <a:p>
            <a:r>
              <a:rPr lang="en-US" dirty="0"/>
              <a:t>    </a:t>
            </a:r>
            <a:r>
              <a:rPr lang="en-US" dirty="0" err="1"/>
              <a:t>printf</a:t>
            </a:r>
            <a:r>
              <a:rPr lang="en-US" dirty="0"/>
              <a:t>("After swapping values in main a = %d, b = %d\n",</a:t>
            </a:r>
            <a:r>
              <a:rPr lang="en-US" dirty="0" err="1"/>
              <a:t>a,b</a:t>
            </a:r>
            <a:r>
              <a:rPr lang="en-US" dirty="0"/>
              <a:t>); // The value of actual parameters do not change by changing the formal parameters in call by value, a = 10, b = 20  </a:t>
            </a:r>
          </a:p>
          <a:p>
            <a:r>
              <a:rPr lang="en-US" dirty="0"/>
              <a:t>}  </a:t>
            </a:r>
          </a:p>
          <a:p>
            <a:r>
              <a:rPr lang="en-US" dirty="0"/>
              <a:t>void swap (int a, int b)  </a:t>
            </a:r>
          </a:p>
          <a:p>
            <a:r>
              <a:rPr lang="en-US" dirty="0"/>
              <a:t>{  </a:t>
            </a:r>
          </a:p>
          <a:p>
            <a:r>
              <a:rPr lang="en-US" dirty="0"/>
              <a:t>    int temp;   </a:t>
            </a:r>
          </a:p>
          <a:p>
            <a:r>
              <a:rPr lang="en-US" dirty="0"/>
              <a:t>    temp = a;  </a:t>
            </a:r>
          </a:p>
          <a:p>
            <a:r>
              <a:rPr lang="en-US" dirty="0"/>
              <a:t>    a=b;  </a:t>
            </a:r>
          </a:p>
          <a:p>
            <a:r>
              <a:rPr lang="en-US" dirty="0"/>
              <a:t>    b=temp;  </a:t>
            </a:r>
          </a:p>
          <a:p>
            <a:r>
              <a:rPr lang="en-US" dirty="0"/>
              <a:t>    </a:t>
            </a:r>
            <a:r>
              <a:rPr lang="en-US" dirty="0" err="1"/>
              <a:t>printf</a:t>
            </a:r>
            <a:r>
              <a:rPr lang="en-US" dirty="0"/>
              <a:t>("After swapping values in function a = %d, b = %d\n",</a:t>
            </a:r>
            <a:r>
              <a:rPr lang="en-US" dirty="0" err="1"/>
              <a:t>a,b</a:t>
            </a:r>
            <a:r>
              <a:rPr lang="en-US" dirty="0"/>
              <a:t>); // Formal parameters, a = 20, b = 10   </a:t>
            </a:r>
          </a:p>
          <a:p>
            <a:r>
              <a:rPr lang="en-US" dirty="0"/>
              <a:t>}</a:t>
            </a:r>
          </a:p>
        </p:txBody>
      </p:sp>
    </p:spTree>
    <p:extLst>
      <p:ext uri="{BB962C8B-B14F-4D97-AF65-F5344CB8AC3E}">
        <p14:creationId xmlns:p14="http://schemas.microsoft.com/office/powerpoint/2010/main" val="63344716"/>
      </p:ext>
    </p:extLst>
  </p:cSld>
  <p:clrMapOvr>
    <a:masterClrMapping/>
  </p:clrMapOvr>
  <p:transition spd="slow">
    <p:cover/>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3312</TotalTime>
  <Words>13127</Words>
  <Application>Microsoft Office PowerPoint</Application>
  <PresentationFormat>Widescreen</PresentationFormat>
  <Paragraphs>1757</Paragraphs>
  <Slides>169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169</vt:i4>
      </vt:variant>
    </vt:vector>
  </HeadingPairs>
  <TitlesOfParts>
    <vt:vector size="178" baseType="lpstr">
      <vt:lpstr>Arial</vt:lpstr>
      <vt:lpstr>Century Gothic</vt:lpstr>
      <vt:lpstr>erdana</vt:lpstr>
      <vt:lpstr>times new roman</vt:lpstr>
      <vt:lpstr>times new roman</vt:lpstr>
      <vt:lpstr>verdana</vt:lpstr>
      <vt:lpstr>verdana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Kumar</dc:creator>
  <cp:lastModifiedBy>AMAN TIWARI</cp:lastModifiedBy>
  <cp:revision>116</cp:revision>
  <dcterms:created xsi:type="dcterms:W3CDTF">2019-05-22T14:12:00Z</dcterms:created>
  <dcterms:modified xsi:type="dcterms:W3CDTF">2021-09-04T06:43:13Z</dcterms:modified>
  <cp:contentStatus/>
</cp:coreProperties>
</file>